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368" r:id="rId3"/>
    <p:sldId id="318" r:id="rId4"/>
    <p:sldId id="280" r:id="rId5"/>
    <p:sldId id="391" r:id="rId6"/>
    <p:sldId id="392" r:id="rId7"/>
    <p:sldId id="393" r:id="rId8"/>
    <p:sldId id="394" r:id="rId9"/>
    <p:sldId id="395" r:id="rId10"/>
    <p:sldId id="396" r:id="rId11"/>
    <p:sldId id="39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notesMaster" Target="notesMasters/notesMaster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png"/><Relationship Id="rId1" Type="http://schemas.openxmlformats.org/officeDocument/2006/relationships/hyperlink" Target="https://www.v7labs.com/blog/neural-networks-activation-functions#what-is-a-neural-network-activation-function" TargetMode="Externa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048000" y="1524000"/>
            <a:ext cx="6096000" cy="3271520"/>
          </a:xfrm>
          <a:prstGeom prst="rect">
            <a:avLst/>
          </a:prstGeom>
          <a:noFill/>
        </p:spPr>
        <p:txBody>
          <a:bodyPr wrap="square" rtlCol="0" anchor="t">
            <a:spAutoFit/>
          </a:bodyPr>
          <a:p>
            <a:pPr marL="0" indent="0" fontAlgn="base">
              <a:spcBef>
                <a:spcPct val="0"/>
              </a:spcBef>
              <a:spcAft>
                <a:spcPts val="200"/>
              </a:spcAft>
            </a:pPr>
            <a:r>
              <a:rPr lang="en-IN" sz="4000" b="1">
                <a:solidFill>
                  <a:srgbClr val="FF0000"/>
                </a:solidFill>
                <a:effectLst>
                  <a:outerShdw blurRad="38100" dist="38100" dir="2700000" algn="tl">
                    <a:srgbClr val="000000">
                      <a:alpha val="43137"/>
                    </a:srgbClr>
                  </a:outerShdw>
                </a:effectLst>
                <a:latin typeface="Georgia" panose="02040502050405020303"/>
                <a:ea typeface="Georgia" panose="02040502050405020303"/>
                <a:sym typeface="+mn-ea"/>
              </a:rPr>
              <a:t>Regularizations</a:t>
            </a:r>
            <a:endParaRPr lang="en-IN" sz="4000" b="1">
              <a:solidFill>
                <a:srgbClr val="FF0000"/>
              </a:solidFill>
              <a:effectLst>
                <a:outerShdw blurRad="38100" dist="38100" dir="2700000" algn="tl">
                  <a:srgbClr val="000000">
                    <a:alpha val="43137"/>
                  </a:srgbClr>
                </a:outerShdw>
              </a:effectLst>
              <a:latin typeface="Georgia" panose="02040502050405020303"/>
              <a:ea typeface="Georgia" panose="02040502050405020303"/>
              <a:sym typeface="+mn-ea"/>
            </a:endParaRPr>
          </a:p>
          <a:p>
            <a:pPr marL="0" indent="0" fontAlgn="base">
              <a:spcBef>
                <a:spcPct val="0"/>
              </a:spcBef>
              <a:spcAft>
                <a:spcPts val="200"/>
              </a:spcAft>
            </a:pPr>
            <a:r>
              <a:rPr lang="en-IN" sz="4000" b="1">
                <a:solidFill>
                  <a:srgbClr val="FF0000"/>
                </a:solidFill>
                <a:effectLst>
                  <a:outerShdw blurRad="38100" dist="38100" dir="2700000" algn="tl">
                    <a:srgbClr val="000000">
                      <a:alpha val="43137"/>
                    </a:srgbClr>
                  </a:outerShdw>
                </a:effectLst>
                <a:latin typeface="Georgia" panose="02040502050405020303"/>
                <a:ea typeface="Georgia" panose="02040502050405020303"/>
                <a:sym typeface="+mn-ea"/>
              </a:rPr>
              <a:t>Dropout</a:t>
            </a:r>
            <a:endParaRPr lang="en-IN" sz="4000" b="1">
              <a:solidFill>
                <a:srgbClr val="FF0000"/>
              </a:solidFill>
              <a:effectLst>
                <a:outerShdw blurRad="38100" dist="38100" dir="2700000" algn="tl">
                  <a:srgbClr val="000000">
                    <a:alpha val="43137"/>
                  </a:srgbClr>
                </a:outerShdw>
              </a:effectLst>
              <a:latin typeface="Georgia" panose="02040502050405020303"/>
              <a:ea typeface="Georgia" panose="02040502050405020303"/>
              <a:sym typeface="+mn-ea"/>
            </a:endParaRPr>
          </a:p>
          <a:p>
            <a:pPr marL="0" indent="0" fontAlgn="base">
              <a:spcBef>
                <a:spcPct val="0"/>
              </a:spcBef>
              <a:spcAft>
                <a:spcPts val="200"/>
              </a:spcAft>
            </a:pPr>
            <a:r>
              <a:rPr lang="en-IN" sz="4000" b="1">
                <a:solidFill>
                  <a:srgbClr val="FF0000"/>
                </a:solidFill>
                <a:effectLst>
                  <a:outerShdw blurRad="38100" dist="38100" dir="2700000" algn="tl">
                    <a:srgbClr val="000000">
                      <a:alpha val="43137"/>
                    </a:srgbClr>
                  </a:outerShdw>
                </a:effectLst>
                <a:latin typeface="Georgia" panose="02040502050405020303"/>
                <a:ea typeface="Georgia" panose="02040502050405020303"/>
                <a:sym typeface="+mn-ea"/>
              </a:rPr>
              <a:t>Call backs</a:t>
            </a:r>
            <a:endParaRPr lang="en-IN" sz="4000" b="1">
              <a:solidFill>
                <a:srgbClr val="FF0000"/>
              </a:solidFill>
              <a:effectLst>
                <a:outerShdw blurRad="38100" dist="38100" dir="2700000" algn="tl">
                  <a:srgbClr val="000000">
                    <a:alpha val="43137"/>
                  </a:srgbClr>
                </a:outerShdw>
              </a:effectLst>
              <a:latin typeface="Georgia" panose="02040502050405020303"/>
              <a:ea typeface="Georgia" panose="02040502050405020303"/>
              <a:sym typeface="+mn-ea"/>
            </a:endParaRPr>
          </a:p>
          <a:p>
            <a:pPr marL="0" indent="0" fontAlgn="base">
              <a:spcBef>
                <a:spcPct val="0"/>
              </a:spcBef>
              <a:spcAft>
                <a:spcPts val="200"/>
              </a:spcAft>
            </a:pPr>
            <a:r>
              <a:rPr lang="en-IN" sz="4000" b="1">
                <a:solidFill>
                  <a:srgbClr val="FF0000"/>
                </a:solidFill>
                <a:effectLst>
                  <a:outerShdw blurRad="38100" dist="38100" dir="2700000" algn="tl">
                    <a:srgbClr val="000000">
                      <a:alpha val="43137"/>
                    </a:srgbClr>
                  </a:outerShdw>
                </a:effectLst>
                <a:latin typeface="Georgia" panose="02040502050405020303"/>
                <a:ea typeface="Georgia" panose="02040502050405020303"/>
                <a:sym typeface="+mn-ea"/>
              </a:rPr>
              <a:t>Batch  Normalizations</a:t>
            </a:r>
            <a:endParaRPr lang="en-IN" sz="4000" b="1">
              <a:solidFill>
                <a:srgbClr val="FF0000"/>
              </a:solidFill>
              <a:effectLst>
                <a:outerShdw blurRad="38100" dist="38100" dir="2700000" algn="tl">
                  <a:srgbClr val="000000">
                    <a:alpha val="43137"/>
                  </a:srgbClr>
                </a:outerShdw>
              </a:effectLst>
              <a:latin typeface="Georgia" panose="02040502050405020303"/>
              <a:ea typeface="Georgia" panose="02040502050405020303"/>
              <a:sym typeface="+mn-ea"/>
            </a:endParaRPr>
          </a:p>
          <a:p>
            <a:pPr marL="0" indent="0" fontAlgn="base">
              <a:spcBef>
                <a:spcPct val="0"/>
              </a:spcBef>
              <a:spcAft>
                <a:spcPts val="200"/>
              </a:spcAft>
            </a:pPr>
            <a:r>
              <a:rPr lang="en-IN" sz="4000" b="1">
                <a:solidFill>
                  <a:srgbClr val="FF0000"/>
                </a:solidFill>
                <a:effectLst>
                  <a:outerShdw blurRad="38100" dist="38100" dir="2700000" algn="tl">
                    <a:srgbClr val="000000">
                      <a:alpha val="43137"/>
                    </a:srgbClr>
                  </a:outerShdw>
                </a:effectLst>
                <a:latin typeface="Georgia" panose="02040502050405020303"/>
                <a:ea typeface="Georgia" panose="02040502050405020303"/>
                <a:sym typeface="+mn-ea"/>
              </a:rPr>
              <a:t>Weight Initializations</a:t>
            </a:r>
            <a:endParaRPr lang="en-IN" sz="4000" b="1">
              <a:solidFill>
                <a:srgbClr val="FF0000"/>
              </a:solidFill>
              <a:effectLst>
                <a:outerShdw blurRad="38100" dist="38100" dir="2700000" algn="tl">
                  <a:srgbClr val="000000">
                    <a:alpha val="43137"/>
                  </a:srgbClr>
                </a:outerShdw>
              </a:effectLst>
              <a:latin typeface="Georgia" panose="02040502050405020303"/>
              <a:ea typeface="Georgia" panose="02040502050405020303"/>
              <a:sym typeface="+mn-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048000" y="3075305"/>
            <a:ext cx="6096000" cy="1963420"/>
          </a:xfrm>
          <a:prstGeom prst="rect">
            <a:avLst/>
          </a:prstGeom>
          <a:noFill/>
        </p:spPr>
        <p:txBody>
          <a:bodyPr wrap="square" rtlCol="0" anchor="t">
            <a:spAutoFit/>
          </a:bodyPr>
          <a:p>
            <a:pPr marL="0" indent="0" fontAlgn="base">
              <a:spcBef>
                <a:spcPct val="0"/>
              </a:spcBef>
              <a:spcAft>
                <a:spcPts val="200"/>
              </a:spcAft>
            </a:pPr>
            <a:r>
              <a:rPr lang="en-IN" sz="4000" b="1">
                <a:solidFill>
                  <a:srgbClr val="FF0000"/>
                </a:solidFill>
                <a:effectLst>
                  <a:outerShdw blurRad="38100" dist="38100" dir="2700000" algn="tl">
                    <a:srgbClr val="000000">
                      <a:alpha val="43137"/>
                    </a:srgbClr>
                  </a:outerShdw>
                </a:effectLst>
                <a:latin typeface="Georgia" panose="02040502050405020303"/>
                <a:ea typeface="Georgia" panose="02040502050405020303"/>
                <a:sym typeface="+mn-ea"/>
              </a:rPr>
              <a:t>HyperParameter tuning</a:t>
            </a:r>
            <a:endParaRPr lang="en-IN" sz="4000" b="1">
              <a:solidFill>
                <a:srgbClr val="FF0000"/>
              </a:solidFill>
              <a:effectLst>
                <a:outerShdw blurRad="38100" dist="38100" dir="2700000" algn="tl">
                  <a:srgbClr val="000000">
                    <a:alpha val="43137"/>
                  </a:srgbClr>
                </a:outerShdw>
              </a:effectLst>
              <a:latin typeface="Georgia" panose="02040502050405020303"/>
              <a:ea typeface="Georgia" panose="02040502050405020303"/>
              <a:sym typeface="+mn-ea"/>
            </a:endParaRPr>
          </a:p>
          <a:p>
            <a:pPr marL="0" indent="0" fontAlgn="base">
              <a:spcBef>
                <a:spcPct val="0"/>
              </a:spcBef>
              <a:spcAft>
                <a:spcPts val="200"/>
              </a:spcAft>
            </a:pPr>
            <a:endParaRPr lang="en-IN" sz="4000" b="1">
              <a:solidFill>
                <a:srgbClr val="FF0000"/>
              </a:solidFill>
              <a:effectLst>
                <a:outerShdw blurRad="38100" dist="38100" dir="2700000" algn="tl">
                  <a:srgbClr val="000000">
                    <a:alpha val="43137"/>
                  </a:srgbClr>
                </a:outerShdw>
              </a:effectLst>
              <a:latin typeface="Georgia" panose="02040502050405020303"/>
              <a:ea typeface="Georgia" panose="02040502050405020303"/>
              <a:sym typeface="+mn-ea"/>
            </a:endParaRPr>
          </a:p>
        </p:txBody>
      </p:sp>
      <p:sp>
        <p:nvSpPr>
          <p:cNvPr id="3" name="Text Box 2"/>
          <p:cNvSpPr txBox="1"/>
          <p:nvPr/>
        </p:nvSpPr>
        <p:spPr>
          <a:xfrm>
            <a:off x="4250055" y="5633720"/>
            <a:ext cx="4064000" cy="368300"/>
          </a:xfrm>
          <a:prstGeom prst="rect">
            <a:avLst/>
          </a:prstGeom>
          <a:noFill/>
        </p:spPr>
        <p:txBody>
          <a:bodyPr wrap="square" rtlCol="0">
            <a:spAutoFit/>
          </a:bodyPr>
          <a:p>
            <a:r>
              <a:rPr lang="en-IN" altLang="en-US"/>
              <a:t>keras tunier</a:t>
            </a:r>
            <a:endParaRPr lang="en-I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706120" y="267970"/>
            <a:ext cx="10768965" cy="3161030"/>
          </a:xfrm>
          <a:prstGeom prst="rect">
            <a:avLst/>
          </a:prstGeom>
          <a:noFill/>
        </p:spPr>
        <p:txBody>
          <a:bodyPr wrap="square" rtlCol="0" anchor="t">
            <a:noAutofit/>
          </a:bodyPr>
          <a:p>
            <a:pPr marL="0" indent="0">
              <a:spcBef>
                <a:spcPct val="0"/>
              </a:spcBef>
              <a:spcAft>
                <a:spcPct val="6000"/>
              </a:spcAft>
            </a:pPr>
            <a:r>
              <a:rPr sz="2300" b="1">
                <a:latin typeface="Arial" panose="020B0604020202020204" pitchFamily="34" charset="0"/>
                <a:ea typeface="var(--framer-blockquote-font-family"/>
                <a:cs typeface="Arial" panose="020B0604020202020204" pitchFamily="34" charset="0"/>
                <a:sym typeface="+mn-ea"/>
                <a:hlinkClick r:id="rId1"/>
              </a:rPr>
              <a:t>What is a Neural Network Activation Function?</a:t>
            </a:r>
            <a:endParaRPr sz="2300" b="1">
              <a:latin typeface="Arial" panose="020B0604020202020204" pitchFamily="34" charset="0"/>
              <a:ea typeface="var(--framer-blockquote-font-family"/>
              <a:cs typeface="Arial" panose="020B0604020202020204" pitchFamily="34" charset="0"/>
              <a:sym typeface="+mn-ea"/>
              <a:hlinkClick r:id="rId1"/>
            </a:endParaRPr>
          </a:p>
          <a:p>
            <a:pPr marL="0" indent="0">
              <a:spcBef>
                <a:spcPct val="0"/>
              </a:spcBef>
              <a:spcAft>
                <a:spcPct val="6000"/>
              </a:spcAft>
            </a:pPr>
            <a:endParaRPr sz="2300" b="1" i="0">
              <a:latin typeface="Arial" panose="020B0604020202020204" pitchFamily="34" charset="0"/>
              <a:ea typeface="var(--framer-blockquote-font-family"/>
              <a:cs typeface="Arial" panose="020B0604020202020204" pitchFamily="34" charset="0"/>
              <a:hlinkClick r:id="rId1"/>
            </a:endParaRPr>
          </a:p>
          <a:p>
            <a:pPr marL="0" indent="0">
              <a:spcAft>
                <a:spcPct val="0"/>
              </a:spcAft>
            </a:pPr>
            <a:r>
              <a:rPr sz="1600">
                <a:latin typeface="Arial" panose="020B0604020202020204" pitchFamily="34" charset="0"/>
                <a:ea typeface="var(--framer-blockquote-font-family-bold"/>
                <a:cs typeface="Arial" panose="020B0604020202020204" pitchFamily="34" charset="0"/>
                <a:sym typeface="+mn-ea"/>
              </a:rPr>
              <a:t>An Activation Function</a:t>
            </a:r>
            <a:r>
              <a:rPr sz="1600">
                <a:latin typeface="Arial" panose="020B0604020202020204" pitchFamily="34" charset="0"/>
                <a:ea typeface="var(--framer-blockquote-font-family"/>
                <a:cs typeface="Arial" panose="020B0604020202020204" pitchFamily="34" charset="0"/>
                <a:sym typeface="+mn-ea"/>
              </a:rPr>
              <a:t> decides whether a neuron should be activated or not. This means that it will decide whether the neuron’s input to the network is important or not in the process of prediction using simpler mathematical operations. </a:t>
            </a:r>
            <a:endParaRPr sz="1600">
              <a:latin typeface="Arial" panose="020B0604020202020204" pitchFamily="34" charset="0"/>
              <a:ea typeface="var(--framer-blockquote-font-family"/>
              <a:cs typeface="Arial" panose="020B0604020202020204" pitchFamily="34" charset="0"/>
              <a:sym typeface="+mn-ea"/>
            </a:endParaRPr>
          </a:p>
          <a:p>
            <a:pPr marL="0" indent="0">
              <a:spcAft>
                <a:spcPct val="0"/>
              </a:spcAft>
            </a:pPr>
            <a:endParaRPr sz="1600" b="0" i="0">
              <a:latin typeface="Arial" panose="020B0604020202020204" pitchFamily="34" charset="0"/>
              <a:ea typeface="var(--framer-blockquote-font-family"/>
              <a:cs typeface="Arial" panose="020B0604020202020204" pitchFamily="34" charset="0"/>
            </a:endParaRPr>
          </a:p>
          <a:p>
            <a:pPr marL="0" indent="0">
              <a:spcAft>
                <a:spcPct val="0"/>
              </a:spcAft>
            </a:pPr>
            <a:r>
              <a:rPr sz="1600">
                <a:latin typeface="Arial" panose="020B0604020202020204" pitchFamily="34" charset="0"/>
                <a:ea typeface="var(--framer-blockquote-font-family"/>
                <a:cs typeface="Arial" panose="020B0604020202020204" pitchFamily="34" charset="0"/>
                <a:sym typeface="+mn-ea"/>
              </a:rPr>
              <a:t>The role of the Activation Function is to derive output from a set of input values fed to a node (or a layer).</a:t>
            </a:r>
            <a:endParaRPr lang="en-US" sz="1600">
              <a:latin typeface="Arial" panose="020B0604020202020204" pitchFamily="34" charset="0"/>
              <a:ea typeface="var(--framer-blockquote-font-family"/>
              <a:cs typeface="Arial" panose="020B0604020202020204" pitchFamily="34" charset="0"/>
              <a:sym typeface="+mn-ea"/>
            </a:endParaRPr>
          </a:p>
        </p:txBody>
      </p:sp>
      <p:sp>
        <p:nvSpPr>
          <p:cNvPr id="3" name="Text Box 2"/>
          <p:cNvSpPr txBox="1"/>
          <p:nvPr/>
        </p:nvSpPr>
        <p:spPr>
          <a:xfrm>
            <a:off x="706755" y="2767965"/>
            <a:ext cx="10396220" cy="1014730"/>
          </a:xfrm>
          <a:prstGeom prst="rect">
            <a:avLst/>
          </a:prstGeom>
        </p:spPr>
        <p:txBody>
          <a:bodyPr wrap="square">
            <a:spAutoFit/>
          </a:bodyPr>
          <a:p>
            <a:r>
              <a:rPr sz="2000"/>
              <a:t>Activation functions play a crucial role in neural networks by introducing non-linearity, enabling the model to learn and represent complex patterns. Without activation functions, a neural network behaves like a linear model, limiting its ability to capture intricate relationships in data.</a:t>
            </a:r>
            <a:endParaRPr sz="2000"/>
          </a:p>
        </p:txBody>
      </p:sp>
      <p:pic>
        <p:nvPicPr>
          <p:cNvPr id="4" name="Picture 3"/>
          <p:cNvPicPr/>
          <p:nvPr/>
        </p:nvPicPr>
        <p:blipFill>
          <a:blip r:embed="rId2"/>
          <a:stretch>
            <a:fillRect/>
          </a:stretch>
        </p:blipFill>
        <p:spPr>
          <a:xfrm>
            <a:off x="2148205" y="3782695"/>
            <a:ext cx="7171690" cy="28600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380365" y="290195"/>
            <a:ext cx="6096000" cy="460375"/>
          </a:xfrm>
          <a:prstGeom prst="rect">
            <a:avLst/>
          </a:prstGeom>
          <a:noFill/>
        </p:spPr>
        <p:txBody>
          <a:bodyPr wrap="square" rtlCol="0" anchor="t">
            <a:spAutoFit/>
          </a:bodyPr>
          <a:p>
            <a:pPr>
              <a:buAutoNum type="arabicPeriod"/>
            </a:pPr>
            <a:r>
              <a:rPr sz="2400" b="1">
                <a:solidFill>
                  <a:srgbClr val="FF0000"/>
                </a:solidFill>
                <a:effectLst>
                  <a:outerShdw blurRad="38100" dist="38100" dir="2700000" algn="tl">
                    <a:srgbClr val="000000">
                      <a:alpha val="43137"/>
                    </a:srgbClr>
                  </a:outerShdw>
                </a:effectLst>
                <a:sym typeface="+mn-ea"/>
              </a:rPr>
              <a:t>Feedforward Neural Networks (FNN):</a:t>
            </a:r>
            <a:endParaRPr lang="en-US" sz="2400" b="1">
              <a:solidFill>
                <a:srgbClr val="FF0000"/>
              </a:solidFill>
              <a:effectLst>
                <a:outerShdw blurRad="38100" dist="38100" dir="2700000" algn="tl">
                  <a:srgbClr val="000000">
                    <a:alpha val="43137"/>
                  </a:srgbClr>
                </a:outerShdw>
              </a:effectLst>
              <a:sym typeface="+mn-ea"/>
            </a:endParaRPr>
          </a:p>
        </p:txBody>
      </p:sp>
      <p:sp>
        <p:nvSpPr>
          <p:cNvPr id="5" name="Text Box 4"/>
          <p:cNvSpPr txBox="1"/>
          <p:nvPr/>
        </p:nvSpPr>
        <p:spPr>
          <a:xfrm>
            <a:off x="222885" y="6212840"/>
            <a:ext cx="11197590" cy="645160"/>
          </a:xfrm>
          <a:prstGeom prst="rect">
            <a:avLst/>
          </a:prstGeom>
          <a:noFill/>
        </p:spPr>
        <p:txBody>
          <a:bodyPr wrap="square" rtlCol="0" anchor="t">
            <a:spAutoFit/>
          </a:bodyPr>
          <a:p>
            <a:pPr lvl="1"/>
            <a:r>
              <a:rPr lang="en-IN" altLang="en-US" b="1">
                <a:sym typeface="+mn-ea"/>
              </a:rPr>
              <a:t>Implement the FNN</a:t>
            </a:r>
            <a:endParaRPr lang="en-IN" altLang="en-US" b="1">
              <a:sym typeface="+mn-ea"/>
            </a:endParaRPr>
          </a:p>
          <a:p>
            <a:pPr lvl="1"/>
            <a:r>
              <a:rPr lang="en-US" altLang="en-US">
                <a:sym typeface="+mn-ea"/>
              </a:rPr>
              <a:t>https://colab.research.google.com/drive/1z_nL3RcvR1x4uIR88VWEj8Zdr7mYEcQK#scrollTo=keCSdzvOrRmx</a:t>
            </a:r>
            <a:endParaRPr lang="en-IN" altLang="en-US" b="1">
              <a:sym typeface="+mn-ea"/>
            </a:endParaRPr>
          </a:p>
        </p:txBody>
      </p:sp>
      <p:sp>
        <p:nvSpPr>
          <p:cNvPr id="2" name="Text Box 1"/>
          <p:cNvSpPr txBox="1"/>
          <p:nvPr/>
        </p:nvSpPr>
        <p:spPr>
          <a:xfrm>
            <a:off x="693420" y="750570"/>
            <a:ext cx="11028680" cy="583565"/>
          </a:xfrm>
          <a:prstGeom prst="rect">
            <a:avLst/>
          </a:prstGeom>
        </p:spPr>
        <p:txBody>
          <a:bodyPr wrap="square">
            <a:spAutoFit/>
          </a:bodyPr>
          <a:p>
            <a:pPr marL="0" indent="0">
              <a:spcBef>
                <a:spcPct val="0"/>
              </a:spcBef>
              <a:spcAft>
                <a:spcPct val="0"/>
              </a:spcAft>
            </a:pPr>
            <a:r>
              <a:rPr sz="1600" b="0" i="0">
                <a:latin typeface="Arial" panose="020B0604020202020204" pitchFamily="34" charset="0"/>
                <a:ea typeface="var(--framer-blockquote-font-family"/>
                <a:cs typeface="Arial" panose="020B0604020202020204" pitchFamily="34" charset="0"/>
              </a:rPr>
              <a:t>the flow of information occurs in the forward direction. The input is used to calculate some intermediate function in the hidden layer, which is then used to calculate an output. </a:t>
            </a:r>
            <a:endParaRPr sz="1600" b="0" i="0">
              <a:latin typeface="Arial" panose="020B0604020202020204" pitchFamily="34" charset="0"/>
              <a:ea typeface="var(--framer-blockquote-font-family"/>
              <a:cs typeface="Arial" panose="020B0604020202020204" pitchFamily="34" charset="0"/>
            </a:endParaRPr>
          </a:p>
        </p:txBody>
      </p:sp>
      <p:pic>
        <p:nvPicPr>
          <p:cNvPr id="3" name="Picture 2"/>
          <p:cNvPicPr/>
          <p:nvPr/>
        </p:nvPicPr>
        <p:blipFill>
          <a:blip r:embed="rId1"/>
          <a:stretch>
            <a:fillRect/>
          </a:stretch>
        </p:blipFill>
        <p:spPr>
          <a:xfrm>
            <a:off x="1396365" y="1334135"/>
            <a:ext cx="7849870" cy="1647190"/>
          </a:xfrm>
          <a:prstGeom prst="rect">
            <a:avLst/>
          </a:prstGeom>
        </p:spPr>
      </p:pic>
      <p:sp>
        <p:nvSpPr>
          <p:cNvPr id="6" name="Text Box 5"/>
          <p:cNvSpPr txBox="1"/>
          <p:nvPr/>
        </p:nvSpPr>
        <p:spPr>
          <a:xfrm>
            <a:off x="596900" y="4090035"/>
            <a:ext cx="9261475" cy="953135"/>
          </a:xfrm>
          <a:prstGeom prst="rect">
            <a:avLst/>
          </a:prstGeom>
        </p:spPr>
        <p:txBody>
          <a:bodyPr wrap="square">
            <a:spAutoFit/>
          </a:bodyPr>
          <a:p>
            <a:pPr marL="0" indent="0"/>
            <a:r>
              <a:rPr lang="en-US" sz="2400" b="1" i="0">
                <a:solidFill>
                  <a:srgbClr val="C00000"/>
                </a:solidFill>
                <a:effectLst>
                  <a:outerShdw blurRad="38100" dist="38100" dir="2700000" algn="tl">
                    <a:srgbClr val="000000">
                      <a:alpha val="43137"/>
                    </a:srgbClr>
                  </a:outerShdw>
                </a:effectLst>
                <a:latin typeface="Arial" panose="020B0604020202020204" pitchFamily="34" charset="0"/>
                <a:ea typeface="var(--framer-blockquote-font-family-bold"/>
                <a:cs typeface="Arial" panose="020B0604020202020204" pitchFamily="34" charset="0"/>
              </a:rPr>
              <a:t>2. </a:t>
            </a:r>
            <a:r>
              <a:rPr sz="2400" b="1" i="0">
                <a:solidFill>
                  <a:srgbClr val="C00000"/>
                </a:solidFill>
                <a:effectLst>
                  <a:outerShdw blurRad="38100" dist="38100" dir="2700000" algn="tl">
                    <a:srgbClr val="000000">
                      <a:alpha val="43137"/>
                    </a:srgbClr>
                  </a:outerShdw>
                </a:effectLst>
                <a:latin typeface="Arial" panose="020B0604020202020204" pitchFamily="34" charset="0"/>
                <a:ea typeface="var(--framer-blockquote-font-family-bold"/>
                <a:cs typeface="Arial" panose="020B0604020202020204" pitchFamily="34" charset="0"/>
              </a:rPr>
              <a:t>Backpropagation </a:t>
            </a:r>
            <a:endParaRPr sz="2400" b="1" i="0">
              <a:solidFill>
                <a:srgbClr val="C00000"/>
              </a:solidFill>
              <a:effectLst>
                <a:outerShdw blurRad="38100" dist="38100" dir="2700000" algn="tl">
                  <a:srgbClr val="000000">
                    <a:alpha val="43137"/>
                  </a:srgbClr>
                </a:outerShdw>
              </a:effectLst>
              <a:latin typeface="Arial" panose="020B0604020202020204" pitchFamily="34" charset="0"/>
              <a:ea typeface="var(--framer-blockquote-font-family-bold"/>
              <a:cs typeface="Arial" panose="020B0604020202020204" pitchFamily="34" charset="0"/>
            </a:endParaRPr>
          </a:p>
          <a:p>
            <a:pPr marL="0" indent="0"/>
            <a:r>
              <a:rPr sz="1600" b="0" i="0">
                <a:solidFill>
                  <a:schemeClr val="tx1"/>
                </a:solidFill>
                <a:latin typeface="Arial" panose="020B0604020202020204" pitchFamily="34" charset="0"/>
                <a:ea typeface="STK Bureau Sans Book"/>
                <a:cs typeface="Arial" panose="020B0604020202020204" pitchFamily="34" charset="0"/>
              </a:rPr>
              <a:t>- the weights of the network connections are repeatedly adjusted to minimize the difference between the actual output vector of the net and the desired output vector.</a:t>
            </a:r>
            <a:endParaRPr sz="1600" b="0" i="0">
              <a:solidFill>
                <a:schemeClr val="tx1"/>
              </a:solidFill>
              <a:latin typeface="Arial" panose="020B0604020202020204" pitchFamily="34" charset="0"/>
              <a:ea typeface="STK Bureau Sans Book"/>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048000" y="1793240"/>
            <a:ext cx="6096000" cy="1348105"/>
          </a:xfrm>
          <a:prstGeom prst="rect">
            <a:avLst/>
          </a:prstGeom>
          <a:noFill/>
        </p:spPr>
        <p:txBody>
          <a:bodyPr wrap="square" rtlCol="0" anchor="t">
            <a:spAutoFit/>
          </a:bodyPr>
          <a:p>
            <a:pPr marL="0" indent="0" fontAlgn="base">
              <a:spcBef>
                <a:spcPct val="0"/>
              </a:spcBef>
              <a:spcAft>
                <a:spcPts val="200"/>
              </a:spcAft>
            </a:pPr>
            <a:r>
              <a:rPr lang="en-IN" sz="4000" b="1">
                <a:solidFill>
                  <a:srgbClr val="FF0000"/>
                </a:solidFill>
                <a:effectLst>
                  <a:outerShdw blurRad="38100" dist="38100" dir="2700000" algn="tl">
                    <a:srgbClr val="000000">
                      <a:alpha val="43137"/>
                    </a:srgbClr>
                  </a:outerShdw>
                </a:effectLst>
                <a:latin typeface="Georgia" panose="02040502050405020303"/>
                <a:ea typeface="Georgia" panose="02040502050405020303"/>
                <a:sym typeface="+mn-ea"/>
              </a:rPr>
              <a:t>Regularizations</a:t>
            </a:r>
            <a:endParaRPr lang="en-IN" sz="4000" b="1">
              <a:solidFill>
                <a:srgbClr val="FF0000"/>
              </a:solidFill>
              <a:effectLst>
                <a:outerShdw blurRad="38100" dist="38100" dir="2700000" algn="tl">
                  <a:srgbClr val="000000">
                    <a:alpha val="43137"/>
                  </a:srgbClr>
                </a:outerShdw>
              </a:effectLst>
              <a:latin typeface="Georgia" panose="02040502050405020303"/>
              <a:ea typeface="Georgia" panose="02040502050405020303"/>
              <a:sym typeface="+mn-ea"/>
            </a:endParaRPr>
          </a:p>
          <a:p>
            <a:pPr marL="0" indent="0" fontAlgn="base">
              <a:spcBef>
                <a:spcPct val="0"/>
              </a:spcBef>
              <a:spcAft>
                <a:spcPts val="200"/>
              </a:spcAft>
            </a:pPr>
            <a:endParaRPr lang="en-IN" sz="4000" b="1">
              <a:solidFill>
                <a:srgbClr val="FF0000"/>
              </a:solidFill>
              <a:effectLst>
                <a:outerShdw blurRad="38100" dist="38100" dir="2700000" algn="tl">
                  <a:srgbClr val="000000">
                    <a:alpha val="43137"/>
                  </a:srgbClr>
                </a:outerShdw>
              </a:effectLst>
              <a:latin typeface="Georgia" panose="02040502050405020303"/>
              <a:ea typeface="Georgia" panose="02040502050405020303"/>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048000" y="2113915"/>
            <a:ext cx="6096000" cy="1348105"/>
          </a:xfrm>
          <a:prstGeom prst="rect">
            <a:avLst/>
          </a:prstGeom>
          <a:noFill/>
        </p:spPr>
        <p:txBody>
          <a:bodyPr wrap="square" rtlCol="0" anchor="t">
            <a:spAutoFit/>
          </a:bodyPr>
          <a:p>
            <a:pPr marL="0" indent="0" fontAlgn="base">
              <a:spcBef>
                <a:spcPct val="0"/>
              </a:spcBef>
              <a:spcAft>
                <a:spcPts val="200"/>
              </a:spcAft>
            </a:pPr>
            <a:r>
              <a:rPr lang="en-IN" sz="4000" b="1">
                <a:solidFill>
                  <a:srgbClr val="FF0000"/>
                </a:solidFill>
                <a:effectLst>
                  <a:outerShdw blurRad="38100" dist="38100" dir="2700000" algn="tl">
                    <a:srgbClr val="000000">
                      <a:alpha val="43137"/>
                    </a:srgbClr>
                  </a:outerShdw>
                </a:effectLst>
                <a:latin typeface="Georgia" panose="02040502050405020303"/>
                <a:ea typeface="Georgia" panose="02040502050405020303"/>
                <a:sym typeface="+mn-ea"/>
              </a:rPr>
              <a:t>Dropout</a:t>
            </a:r>
            <a:endParaRPr lang="en-IN" sz="4000" b="1">
              <a:solidFill>
                <a:srgbClr val="FF0000"/>
              </a:solidFill>
              <a:effectLst>
                <a:outerShdw blurRad="38100" dist="38100" dir="2700000" algn="tl">
                  <a:srgbClr val="000000">
                    <a:alpha val="43137"/>
                  </a:srgbClr>
                </a:outerShdw>
              </a:effectLst>
              <a:latin typeface="Georgia" panose="02040502050405020303"/>
              <a:ea typeface="Georgia" panose="02040502050405020303"/>
              <a:sym typeface="+mn-ea"/>
            </a:endParaRPr>
          </a:p>
          <a:p>
            <a:pPr marL="0" indent="0" fontAlgn="base">
              <a:spcBef>
                <a:spcPct val="0"/>
              </a:spcBef>
              <a:spcAft>
                <a:spcPts val="200"/>
              </a:spcAft>
            </a:pPr>
            <a:endParaRPr lang="en-IN" sz="4000" b="1">
              <a:solidFill>
                <a:srgbClr val="FF0000"/>
              </a:solidFill>
              <a:effectLst>
                <a:outerShdw blurRad="38100" dist="38100" dir="2700000" algn="tl">
                  <a:srgbClr val="000000">
                    <a:alpha val="43137"/>
                  </a:srgbClr>
                </a:outerShdw>
              </a:effectLst>
              <a:latin typeface="Georgia" panose="02040502050405020303"/>
              <a:ea typeface="Georgia" panose="02040502050405020303"/>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048000" y="2433955"/>
            <a:ext cx="6096000" cy="1348105"/>
          </a:xfrm>
          <a:prstGeom prst="rect">
            <a:avLst/>
          </a:prstGeom>
          <a:noFill/>
        </p:spPr>
        <p:txBody>
          <a:bodyPr wrap="square" rtlCol="0" anchor="t">
            <a:spAutoFit/>
          </a:bodyPr>
          <a:p>
            <a:pPr marL="0" indent="0" fontAlgn="base">
              <a:spcBef>
                <a:spcPct val="0"/>
              </a:spcBef>
              <a:spcAft>
                <a:spcPts val="200"/>
              </a:spcAft>
            </a:pPr>
            <a:r>
              <a:rPr lang="en-IN" sz="4000" b="1">
                <a:solidFill>
                  <a:srgbClr val="FF0000"/>
                </a:solidFill>
                <a:effectLst>
                  <a:outerShdw blurRad="38100" dist="38100" dir="2700000" algn="tl">
                    <a:srgbClr val="000000">
                      <a:alpha val="43137"/>
                    </a:srgbClr>
                  </a:outerShdw>
                </a:effectLst>
                <a:latin typeface="Georgia" panose="02040502050405020303"/>
                <a:ea typeface="Georgia" panose="02040502050405020303"/>
                <a:sym typeface="+mn-ea"/>
              </a:rPr>
              <a:t>Call backs</a:t>
            </a:r>
            <a:endParaRPr lang="en-IN" sz="4000" b="1">
              <a:solidFill>
                <a:srgbClr val="FF0000"/>
              </a:solidFill>
              <a:effectLst>
                <a:outerShdw blurRad="38100" dist="38100" dir="2700000" algn="tl">
                  <a:srgbClr val="000000">
                    <a:alpha val="43137"/>
                  </a:srgbClr>
                </a:outerShdw>
              </a:effectLst>
              <a:latin typeface="Georgia" panose="02040502050405020303"/>
              <a:ea typeface="Georgia" panose="02040502050405020303"/>
              <a:sym typeface="+mn-ea"/>
            </a:endParaRPr>
          </a:p>
          <a:p>
            <a:pPr marL="0" indent="0" fontAlgn="base">
              <a:spcBef>
                <a:spcPct val="0"/>
              </a:spcBef>
              <a:spcAft>
                <a:spcPts val="200"/>
              </a:spcAft>
            </a:pPr>
            <a:endParaRPr lang="en-IN" sz="4000" b="1">
              <a:solidFill>
                <a:srgbClr val="FF0000"/>
              </a:solidFill>
              <a:effectLst>
                <a:outerShdw blurRad="38100" dist="38100" dir="2700000" algn="tl">
                  <a:srgbClr val="000000">
                    <a:alpha val="43137"/>
                  </a:srgbClr>
                </a:outerShdw>
              </a:effectLst>
              <a:latin typeface="Georgia" panose="02040502050405020303"/>
              <a:ea typeface="Georgia" panose="02040502050405020303"/>
              <a:sym typeface="+mn-ea"/>
            </a:endParaRPr>
          </a:p>
        </p:txBody>
      </p:sp>
      <p:sp>
        <p:nvSpPr>
          <p:cNvPr id="3" name="Text Box 2"/>
          <p:cNvSpPr txBox="1"/>
          <p:nvPr/>
        </p:nvSpPr>
        <p:spPr>
          <a:xfrm>
            <a:off x="3048000" y="3068320"/>
            <a:ext cx="6096000" cy="978535"/>
          </a:xfrm>
          <a:prstGeom prst="rect">
            <a:avLst/>
          </a:prstGeom>
          <a:noFill/>
        </p:spPr>
        <p:txBody>
          <a:bodyPr wrap="square" rtlCol="0" anchor="t">
            <a:spAutoFit/>
          </a:bodyPr>
          <a:p>
            <a:pPr marL="0" indent="0" fontAlgn="base">
              <a:spcBef>
                <a:spcPct val="0"/>
              </a:spcBef>
              <a:spcAft>
                <a:spcPts val="200"/>
              </a:spcAft>
            </a:pPr>
            <a:r>
              <a:rPr lang="en-IN" sz="2800">
                <a:solidFill>
                  <a:schemeClr val="tx1"/>
                </a:solidFill>
                <a:effectLst/>
                <a:latin typeface="Georgia" panose="02040502050405020303"/>
                <a:ea typeface="Georgia" panose="02040502050405020303"/>
                <a:sym typeface="+mn-ea"/>
              </a:rPr>
              <a:t>Model Checkpoint</a:t>
            </a:r>
            <a:endParaRPr lang="en-IN" sz="2800">
              <a:solidFill>
                <a:schemeClr val="tx1"/>
              </a:solidFill>
              <a:effectLst/>
              <a:latin typeface="Georgia" panose="02040502050405020303"/>
              <a:ea typeface="Georgia" panose="02040502050405020303"/>
              <a:sym typeface="+mn-ea"/>
            </a:endParaRPr>
          </a:p>
          <a:p>
            <a:pPr marL="0" indent="0" fontAlgn="base">
              <a:spcBef>
                <a:spcPct val="0"/>
              </a:spcBef>
              <a:spcAft>
                <a:spcPts val="200"/>
              </a:spcAft>
            </a:pPr>
            <a:r>
              <a:rPr lang="en-IN" sz="2800">
                <a:solidFill>
                  <a:schemeClr val="tx1"/>
                </a:solidFill>
                <a:effectLst/>
                <a:latin typeface="Georgia" panose="02040502050405020303"/>
                <a:ea typeface="Georgia" panose="02040502050405020303"/>
                <a:sym typeface="+mn-ea"/>
              </a:rPr>
              <a:t>Early stoping</a:t>
            </a:r>
            <a:endParaRPr lang="en-IN" sz="2800">
              <a:solidFill>
                <a:schemeClr val="tx1"/>
              </a:solidFill>
              <a:effectLst/>
              <a:latin typeface="Georgia" panose="02040502050405020303"/>
              <a:ea typeface="Georgia" panose="02040502050405020303"/>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048000" y="2754630"/>
            <a:ext cx="6096000" cy="1348105"/>
          </a:xfrm>
          <a:prstGeom prst="rect">
            <a:avLst/>
          </a:prstGeom>
          <a:noFill/>
        </p:spPr>
        <p:txBody>
          <a:bodyPr wrap="square" rtlCol="0" anchor="t">
            <a:spAutoFit/>
          </a:bodyPr>
          <a:p>
            <a:pPr marL="0" indent="0" fontAlgn="base">
              <a:spcBef>
                <a:spcPct val="0"/>
              </a:spcBef>
              <a:spcAft>
                <a:spcPts val="200"/>
              </a:spcAft>
            </a:pPr>
            <a:r>
              <a:rPr lang="en-IN" sz="4000" b="1">
                <a:solidFill>
                  <a:srgbClr val="FF0000"/>
                </a:solidFill>
                <a:effectLst>
                  <a:outerShdw blurRad="38100" dist="38100" dir="2700000" algn="tl">
                    <a:srgbClr val="000000">
                      <a:alpha val="43137"/>
                    </a:srgbClr>
                  </a:outerShdw>
                </a:effectLst>
                <a:latin typeface="Georgia" panose="02040502050405020303"/>
                <a:ea typeface="Georgia" panose="02040502050405020303"/>
                <a:sym typeface="+mn-ea"/>
              </a:rPr>
              <a:t>Batch  Normalizations</a:t>
            </a:r>
            <a:endParaRPr lang="en-IN" sz="4000" b="1">
              <a:solidFill>
                <a:srgbClr val="FF0000"/>
              </a:solidFill>
              <a:effectLst>
                <a:outerShdw blurRad="38100" dist="38100" dir="2700000" algn="tl">
                  <a:srgbClr val="000000">
                    <a:alpha val="43137"/>
                  </a:srgbClr>
                </a:outerShdw>
              </a:effectLst>
              <a:latin typeface="Georgia" panose="02040502050405020303"/>
              <a:ea typeface="Georgia" panose="02040502050405020303"/>
              <a:sym typeface="+mn-ea"/>
            </a:endParaRPr>
          </a:p>
          <a:p>
            <a:pPr marL="0" indent="0" fontAlgn="base">
              <a:spcBef>
                <a:spcPct val="0"/>
              </a:spcBef>
              <a:spcAft>
                <a:spcPts val="200"/>
              </a:spcAft>
            </a:pPr>
            <a:endParaRPr lang="en-IN" sz="4000" b="1">
              <a:solidFill>
                <a:srgbClr val="FF0000"/>
              </a:solidFill>
              <a:effectLst>
                <a:outerShdw blurRad="38100" dist="38100" dir="2700000" algn="tl">
                  <a:srgbClr val="000000">
                    <a:alpha val="43137"/>
                  </a:srgbClr>
                </a:outerShdw>
              </a:effectLst>
              <a:latin typeface="Georgia" panose="02040502050405020303"/>
              <a:ea typeface="Georgia" panose="02040502050405020303"/>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048000" y="3075305"/>
            <a:ext cx="6096000" cy="706755"/>
          </a:xfrm>
          <a:prstGeom prst="rect">
            <a:avLst/>
          </a:prstGeom>
          <a:noFill/>
        </p:spPr>
        <p:txBody>
          <a:bodyPr wrap="square" rtlCol="0" anchor="t">
            <a:spAutoFit/>
          </a:bodyPr>
          <a:p>
            <a:pPr marL="0" indent="0" fontAlgn="base">
              <a:spcBef>
                <a:spcPct val="0"/>
              </a:spcBef>
              <a:spcAft>
                <a:spcPts val="200"/>
              </a:spcAft>
            </a:pPr>
            <a:r>
              <a:rPr lang="en-IN" sz="4000" b="1">
                <a:solidFill>
                  <a:srgbClr val="FF0000"/>
                </a:solidFill>
                <a:effectLst>
                  <a:outerShdw blurRad="38100" dist="38100" dir="2700000" algn="tl">
                    <a:srgbClr val="000000">
                      <a:alpha val="43137"/>
                    </a:srgbClr>
                  </a:outerShdw>
                </a:effectLst>
                <a:latin typeface="Georgia" panose="02040502050405020303"/>
                <a:ea typeface="Georgia" panose="02040502050405020303"/>
                <a:sym typeface="+mn-ea"/>
              </a:rPr>
              <a:t>Weight Initializations</a:t>
            </a:r>
            <a:endParaRPr lang="en-IN" sz="4000" b="1">
              <a:solidFill>
                <a:srgbClr val="FF0000"/>
              </a:solidFill>
              <a:effectLst>
                <a:outerShdw blurRad="38100" dist="38100" dir="2700000" algn="tl">
                  <a:srgbClr val="000000">
                    <a:alpha val="43137"/>
                  </a:srgbClr>
                </a:outerShdw>
              </a:effectLst>
              <a:latin typeface="Georgia" panose="02040502050405020303"/>
              <a:ea typeface="Georgia" panose="02040502050405020303"/>
              <a:sym typeface="+mn-ea"/>
            </a:endParaRPr>
          </a:p>
        </p:txBody>
      </p:sp>
      <p:sp>
        <p:nvSpPr>
          <p:cNvPr id="3" name="Text Box 2"/>
          <p:cNvSpPr txBox="1"/>
          <p:nvPr/>
        </p:nvSpPr>
        <p:spPr>
          <a:xfrm>
            <a:off x="3451860" y="4465002"/>
            <a:ext cx="5080000" cy="583565"/>
          </a:xfrm>
          <a:prstGeom prst="rect">
            <a:avLst/>
          </a:prstGeom>
        </p:spPr>
        <p:txBody>
          <a:bodyPr>
            <a:spAutoFit/>
          </a:bodyPr>
          <a:p>
            <a:pPr marL="0" indent="0" algn="l"/>
            <a:r>
              <a:rPr sz="1600" b="0" i="0">
                <a:solidFill>
                  <a:srgbClr val="191D17"/>
                </a:solidFill>
                <a:latin typeface="monospace"/>
                <a:ea typeface="monospace"/>
              </a:rPr>
              <a:t>Xavier/Glorat And He Weight Initialization in Deep Learning</a:t>
            </a:r>
            <a:endParaRPr sz="1600" b="0" i="0">
              <a:solidFill>
                <a:srgbClr val="191D17"/>
              </a:solidFill>
              <a:latin typeface="monospace"/>
              <a:ea typeface="monospace"/>
            </a:endParaRPr>
          </a:p>
        </p:txBody>
      </p:sp>
      <p:sp>
        <p:nvSpPr>
          <p:cNvPr id="4" name="Text Box 3"/>
          <p:cNvSpPr txBox="1"/>
          <p:nvPr/>
        </p:nvSpPr>
        <p:spPr>
          <a:xfrm>
            <a:off x="3556000" y="5238432"/>
            <a:ext cx="5080000" cy="583565"/>
          </a:xfrm>
          <a:prstGeom prst="rect">
            <a:avLst/>
          </a:prstGeom>
        </p:spPr>
        <p:txBody>
          <a:bodyPr>
            <a:spAutoFit/>
          </a:bodyPr>
          <a:p>
            <a:pPr marL="0" indent="0" algn="l"/>
            <a:r>
              <a:rPr sz="1600" b="0" i="0">
                <a:solidFill>
                  <a:srgbClr val="191D17"/>
                </a:solidFill>
                <a:latin typeface="monospace"/>
                <a:ea typeface="monospace"/>
              </a:rPr>
              <a:t>Exponentially Weighted Moving Average or Exponential Weighted Average </a:t>
            </a:r>
            <a:endParaRPr sz="1600" b="0" i="0">
              <a:solidFill>
                <a:srgbClr val="191D17"/>
              </a:solidFill>
              <a:latin typeface="monospace"/>
              <a:ea typeface="monospace"/>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048000" y="3075305"/>
            <a:ext cx="6096000" cy="2630170"/>
          </a:xfrm>
          <a:prstGeom prst="rect">
            <a:avLst/>
          </a:prstGeom>
          <a:noFill/>
        </p:spPr>
        <p:txBody>
          <a:bodyPr wrap="square" rtlCol="0" anchor="t">
            <a:spAutoFit/>
          </a:bodyPr>
          <a:p>
            <a:pPr marL="0" indent="0" fontAlgn="base">
              <a:spcBef>
                <a:spcPct val="0"/>
              </a:spcBef>
              <a:spcAft>
                <a:spcPts val="200"/>
              </a:spcAft>
            </a:pPr>
            <a:r>
              <a:rPr lang="en-IN" sz="4000" b="1">
                <a:solidFill>
                  <a:srgbClr val="FF0000"/>
                </a:solidFill>
                <a:effectLst>
                  <a:outerShdw blurRad="38100" dist="38100" dir="2700000" algn="tl">
                    <a:srgbClr val="000000">
                      <a:alpha val="43137"/>
                    </a:srgbClr>
                  </a:outerShdw>
                </a:effectLst>
                <a:latin typeface="Georgia" panose="02040502050405020303"/>
                <a:ea typeface="Georgia" panose="02040502050405020303"/>
                <a:sym typeface="+mn-ea"/>
              </a:rPr>
              <a:t>Model Expainlibility</a:t>
            </a:r>
            <a:endParaRPr lang="en-IN" sz="4000" b="1">
              <a:solidFill>
                <a:srgbClr val="FF0000"/>
              </a:solidFill>
              <a:effectLst>
                <a:outerShdw blurRad="38100" dist="38100" dir="2700000" algn="tl">
                  <a:srgbClr val="000000">
                    <a:alpha val="43137"/>
                  </a:srgbClr>
                </a:outerShdw>
              </a:effectLst>
              <a:latin typeface="Georgia" panose="02040502050405020303"/>
              <a:ea typeface="Georgia" panose="02040502050405020303"/>
              <a:sym typeface="+mn-ea"/>
            </a:endParaRPr>
          </a:p>
          <a:p>
            <a:pPr marL="0" indent="0" fontAlgn="base">
              <a:spcBef>
                <a:spcPct val="0"/>
              </a:spcBef>
              <a:spcAft>
                <a:spcPts val="200"/>
              </a:spcAft>
            </a:pPr>
            <a:endParaRPr lang="en-IN" sz="4000" b="1">
              <a:solidFill>
                <a:srgbClr val="FF0000"/>
              </a:solidFill>
              <a:effectLst>
                <a:outerShdw blurRad="38100" dist="38100" dir="2700000" algn="tl">
                  <a:srgbClr val="000000">
                    <a:alpha val="43137"/>
                  </a:srgbClr>
                </a:outerShdw>
              </a:effectLst>
              <a:latin typeface="Georgia" panose="02040502050405020303"/>
              <a:ea typeface="Georgia" panose="02040502050405020303"/>
              <a:sym typeface="+mn-ea"/>
            </a:endParaRPr>
          </a:p>
          <a:p>
            <a:pPr marL="0" indent="0" fontAlgn="base">
              <a:spcBef>
                <a:spcPct val="0"/>
              </a:spcBef>
              <a:spcAft>
                <a:spcPts val="200"/>
              </a:spcAft>
            </a:pPr>
            <a:r>
              <a:rPr lang="en-IN" sz="4000" b="1">
                <a:solidFill>
                  <a:srgbClr val="FF0000"/>
                </a:solidFill>
                <a:effectLst>
                  <a:outerShdw blurRad="38100" dist="38100" dir="2700000" algn="tl">
                    <a:srgbClr val="000000">
                      <a:alpha val="43137"/>
                    </a:srgbClr>
                  </a:outerShdw>
                </a:effectLst>
                <a:latin typeface="Georgia" panose="02040502050405020303"/>
                <a:ea typeface="Georgia" panose="02040502050405020303"/>
                <a:sym typeface="+mn-ea"/>
              </a:rPr>
              <a:t>LIME</a:t>
            </a:r>
            <a:endParaRPr lang="en-IN" sz="4000" b="1">
              <a:solidFill>
                <a:srgbClr val="FF0000"/>
              </a:solidFill>
              <a:effectLst>
                <a:outerShdw blurRad="38100" dist="38100" dir="2700000" algn="tl">
                  <a:srgbClr val="000000">
                    <a:alpha val="43137"/>
                  </a:srgbClr>
                </a:outerShdw>
              </a:effectLst>
              <a:latin typeface="Georgia" panose="02040502050405020303"/>
              <a:ea typeface="Georgia" panose="02040502050405020303"/>
              <a:sym typeface="+mn-ea"/>
            </a:endParaRPr>
          </a:p>
          <a:p>
            <a:pPr marL="0" indent="0" fontAlgn="base">
              <a:spcBef>
                <a:spcPct val="0"/>
              </a:spcBef>
              <a:spcAft>
                <a:spcPts val="200"/>
              </a:spcAft>
            </a:pPr>
            <a:r>
              <a:rPr lang="en-IN" sz="4000" b="1">
                <a:solidFill>
                  <a:srgbClr val="FF0000"/>
                </a:solidFill>
                <a:effectLst>
                  <a:outerShdw blurRad="38100" dist="38100" dir="2700000" algn="tl">
                    <a:srgbClr val="000000">
                      <a:alpha val="43137"/>
                    </a:srgbClr>
                  </a:outerShdw>
                </a:effectLst>
                <a:latin typeface="Georgia" panose="02040502050405020303"/>
                <a:ea typeface="Georgia" panose="02040502050405020303"/>
                <a:sym typeface="+mn-ea"/>
              </a:rPr>
              <a:t>SHAPY</a:t>
            </a:r>
            <a:endParaRPr lang="en-IN" sz="4000" b="1">
              <a:solidFill>
                <a:srgbClr val="FF0000"/>
              </a:solidFill>
              <a:effectLst>
                <a:outerShdw blurRad="38100" dist="38100" dir="2700000" algn="tl">
                  <a:srgbClr val="000000">
                    <a:alpha val="43137"/>
                  </a:srgbClr>
                </a:outerShdw>
              </a:effectLst>
              <a:latin typeface="Georgia" panose="02040502050405020303"/>
              <a:ea typeface="Georgia" panose="02040502050405020303"/>
              <a:sym typeface="+mn-ea"/>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1562</Words>
  <Application>WPS Presentation</Application>
  <PresentationFormat>Widescreen</PresentationFormat>
  <Paragraphs>55</Paragraphs>
  <Slides>10</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10</vt:i4>
      </vt:variant>
    </vt:vector>
  </HeadingPairs>
  <TitlesOfParts>
    <vt:vector size="24" baseType="lpstr">
      <vt:lpstr>Arial</vt:lpstr>
      <vt:lpstr>SimSun</vt:lpstr>
      <vt:lpstr>Wingdings</vt:lpstr>
      <vt:lpstr>Georgia</vt:lpstr>
      <vt:lpstr>var(--framer-blockquote-font-family</vt:lpstr>
      <vt:lpstr>Segoe Print</vt:lpstr>
      <vt:lpstr>var(--framer-blockquote-font-family-bold</vt:lpstr>
      <vt:lpstr>STK Bureau Sans Book</vt:lpstr>
      <vt:lpstr>Microsoft YaHei</vt:lpstr>
      <vt:lpstr>Arial Unicode MS</vt:lpstr>
      <vt:lpstr>Calibri Light</vt:lpstr>
      <vt:lpstr>Calibri</vt:lpstr>
      <vt:lpstr>monospace</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hp</dc:creator>
  <cp:lastModifiedBy>Sahil</cp:lastModifiedBy>
  <cp:revision>314</cp:revision>
  <dcterms:created xsi:type="dcterms:W3CDTF">2025-02-02T08:06:00Z</dcterms:created>
  <dcterms:modified xsi:type="dcterms:W3CDTF">2025-03-15T18:18:18Z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9D96F5E932AF4648AA1B99CD0A39ECB7_11</vt:lpwstr>
  </property>
  <property fmtid="{D5CDD505-2E9C-101B-9397-08002B2CF9AE}" pid="3" name="KSOProductBuildVer">
    <vt:lpwstr>1033-12.2.0.20326</vt:lpwstr>
  </property>
</Properties>
</file>