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325" r:id="rId4"/>
    <p:sldId id="259" r:id="rId5"/>
    <p:sldId id="328" r:id="rId6"/>
    <p:sldId id="329" r:id="rId7"/>
    <p:sldId id="331" r:id="rId8"/>
    <p:sldId id="340" r:id="rId9"/>
    <p:sldId id="332" r:id="rId10"/>
    <p:sldId id="341" r:id="rId11"/>
    <p:sldId id="342" r:id="rId12"/>
    <p:sldId id="354" r:id="rId13"/>
    <p:sldId id="333" r:id="rId14"/>
    <p:sldId id="334" r:id="rId15"/>
    <p:sldId id="335" r:id="rId16"/>
    <p:sldId id="336" r:id="rId17"/>
    <p:sldId id="337" r:id="rId18"/>
    <p:sldId id="343" r:id="rId19"/>
    <p:sldId id="324" r:id="rId20"/>
    <p:sldId id="338" r:id="rId21"/>
    <p:sldId id="339" r:id="rId22"/>
    <p:sldId id="355" r:id="rId23"/>
    <p:sldId id="356" r:id="rId24"/>
    <p:sldId id="357" r:id="rId25"/>
    <p:sldId id="358" r:id="rId26"/>
    <p:sldId id="359" r:id="rId27"/>
    <p:sldId id="360" r:id="rId28"/>
    <p:sldId id="362" r:id="rId29"/>
    <p:sldId id="361" r:id="rId30"/>
    <p:sldId id="363" r:id="rId31"/>
    <p:sldId id="364" r:id="rId32"/>
    <p:sldId id="25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customXml" Target="../customXml/item3.xml"/><Relationship Id="rId38" Type="http://schemas.openxmlformats.org/officeDocument/2006/relationships/customXml" Target="../customXml/item2.xml"/><Relationship Id="rId37" Type="http://schemas.openxmlformats.org/officeDocument/2006/relationships/customXml" Target="../customXml/item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9184DA70-C731-4C70-880D-CCD4705E623C}"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2A279-0833-481D-8C56-F67FD0AC6C50}"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9" name="Rectangle 8"/>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587DA83-5663-4C9C-B9AA-0B40A3DAFF81}"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BE1D723-8F53-4F53-90B0-1982A396982E}"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cxnSp>
        <p:nvCxnSpPr>
          <p:cNvPr id="9" name="Straight Connector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97669AF7-7BEB-44E4-9852-375E34362B5B}"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BAAAC38D-0552-4C82-B593-E6124DFADBE2}"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D9DF0F1C-5577-4ACB-BB62-DF8F3C494C7E}" type="datetime1">
              <a:rPr lang="en-US" smtClean="0"/>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p:cNvSpPr>
            <a:spLocks noGrp="1"/>
          </p:cNvSpPr>
          <p:nvPr>
            <p:ph type="dt" sz="half" idx="10"/>
          </p:nvPr>
        </p:nvSpPr>
        <p:spPr/>
        <p:txBody>
          <a:bodyPr/>
          <a:lstStyle/>
          <a:p>
            <a:fld id="{1775B394-D9F9-4F0C-B15D-605F45CB9E9F}" type="datetime1">
              <a:rPr lang="en-US" smtClean="0"/>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fld>
            <a:endParaRPr lang="en-US" dirty="0"/>
          </a:p>
        </p:txBody>
      </p:sp>
      <p:cxnSp>
        <p:nvCxnSpPr>
          <p:cNvPr id="10" name="Straight Connector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pulse.itvedant.com/index.php/topic/update?id=18977&amp;course_id=213"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pulse.itvedant.com/index.php/topic/preview-subtopic-content?subtopic_id=19019&amp;course_id=213&amp;preview=on" TargetMode="External"/><Relationship Id="rId1" Type="http://schemas.openxmlformats.org/officeDocument/2006/relationships/hyperlink" Target="https://pulse.itvedant.com/index.php/topic/update?id=19018&amp;course_id=213" TargetMode="Externa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pulse.itvedant.com/index.php/topic/preview-subtopic-content?subtopic_id=19019&amp;course_id=213&amp;preview=on" TargetMode="External"/><Relationship Id="rId1" Type="http://schemas.openxmlformats.org/officeDocument/2006/relationships/hyperlink" Target="https://pulse.itvedant.com/index.php/topic/update?id=19018&amp;course_id=213"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docs.google.com/spreadsheets/d/19PAZIJ7T2pvf50t94_R5tZCiog_aaP24/edit?usp=sharing&amp;ouid=113177982973203432452&amp;rtpof=true&amp;sd=tru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9" Type="http://schemas.openxmlformats.org/officeDocument/2006/relationships/image" Target="../media/image2.png"/><Relationship Id="rId8" Type="http://schemas.openxmlformats.org/officeDocument/2006/relationships/hyperlink" Target="https://pulse.itvedant.com/index.php/topic/update-preview?id=20192&amp;course_id=213&amp;preview=on" TargetMode="External"/><Relationship Id="rId7" Type="http://schemas.openxmlformats.org/officeDocument/2006/relationships/hyperlink" Target="https://pulse.itvedant.com/index.php/topic/preview-subtopic-content?subtopic_id=18893&amp;course_id=213&amp;preview=on" TargetMode="External"/><Relationship Id="rId6" Type="http://schemas.openxmlformats.org/officeDocument/2006/relationships/hyperlink" Target="https://pulse.itvedant.com/index.php/topic/preview-subtopic-content?subtopic_id=18892&amp;course_id=213&amp;preview=on" TargetMode="External"/><Relationship Id="rId5" Type="http://schemas.openxmlformats.org/officeDocument/2006/relationships/hyperlink" Target="https://pulse.itvedant.com/index.php/topic/preview-subtopic-content?subtopic_id=18891&amp;course_id=213&amp;preview=on" TargetMode="External"/><Relationship Id="rId4" Type="http://schemas.openxmlformats.org/officeDocument/2006/relationships/hyperlink" Target="https://pulse.itvedant.com/index.php/topic/preview-subtopic-content?subtopic_id=18890&amp;course_id=213&amp;preview=on" TargetMode="External"/><Relationship Id="rId3" Type="http://schemas.openxmlformats.org/officeDocument/2006/relationships/hyperlink" Target="https://pulse.itvedant.com/index.php/topic/preview-subtopic-content?subtopic_id=18889&amp;course_id=213&amp;preview=on" TargetMode="External"/><Relationship Id="rId2" Type="http://schemas.openxmlformats.org/officeDocument/2006/relationships/hyperlink" Target="https://pulse.itvedant.com/index.php/topic/preview-subtopic-content?subtopic_id=18888&amp;course_id=213&amp;preview=on" TargetMode="External"/><Relationship Id="rId10" Type="http://schemas.openxmlformats.org/officeDocument/2006/relationships/slideLayout" Target="../slideLayouts/slideLayout7.xml"/><Relationship Id="rId1" Type="http://schemas.openxmlformats.org/officeDocument/2006/relationships/hyperlink" Target="https://pulse.itvedant.com/index.php/topic/update?id=18887&amp;course_id=213" TargetMode="Externa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pulse.itvedant.com/index.php/topic/update?id=18941&amp;course_id=213"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pulse.itvedant.com/index.php/topic/update?id=18960&amp;course_id=213"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89754" y="639097"/>
            <a:ext cx="6253317" cy="3686015"/>
          </a:xfrm>
        </p:spPr>
        <p:txBody>
          <a:bodyPr>
            <a:normAutofit/>
          </a:bodyPr>
          <a:lstStyle/>
          <a:p>
            <a:r>
              <a:rPr lang="en-US" sz="8000" dirty="0"/>
              <a:t>Power Bi</a:t>
            </a:r>
            <a:endParaRPr lang="en-US" sz="8000" dirty="0"/>
          </a:p>
        </p:txBody>
      </p:sp>
      <p:pic>
        <p:nvPicPr>
          <p:cNvPr id="5" name="Picture 4" descr="A picture containing building, sitting, bench, side&#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1" y="1"/>
            <a:ext cx="4635315" cy="6857999"/>
          </a:xfrm>
          <a:prstGeom prst="rect">
            <a:avLst/>
          </a:prstGeom>
        </p:spPr>
      </p:pic>
      <p:cxnSp>
        <p:nvCxnSpPr>
          <p:cNvPr id="24" name="Straight Connector 23"/>
          <p:cNvCxnSpPr>
            <a:cxnSpLocks noGrp="1" noRot="1" noChangeAspect="1" noMove="1" noResize="1" noEditPoints="1" noAdjustHandles="1" noChangeArrowheads="1" noChangeShapeType="1"/>
          </p:cNvCxnSpPr>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0" y="0"/>
            <a:ext cx="8906510" cy="64452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tretch>
            <a:fillRect/>
          </a:stretch>
        </p:blipFill>
        <p:spPr>
          <a:xfrm>
            <a:off x="6195060" y="0"/>
            <a:ext cx="5372100" cy="3009900"/>
          </a:xfrm>
          <a:prstGeom prst="rect">
            <a:avLst/>
          </a:prstGeom>
        </p:spPr>
      </p:pic>
      <p:sp>
        <p:nvSpPr>
          <p:cNvPr id="2" name="Text Box 1"/>
          <p:cNvSpPr txBox="1"/>
          <p:nvPr/>
        </p:nvSpPr>
        <p:spPr>
          <a:xfrm>
            <a:off x="187325" y="5510530"/>
            <a:ext cx="11824970" cy="922020"/>
          </a:xfrm>
          <a:prstGeom prst="rect">
            <a:avLst/>
          </a:prstGeom>
          <a:noFill/>
        </p:spPr>
        <p:txBody>
          <a:bodyPr wrap="square" rtlCol="0" anchor="t">
            <a:spAutoFit/>
          </a:bodyPr>
          <a:p>
            <a:r>
              <a:rPr lang="en-US" altLang="en-US"/>
              <a:t>https://www.ablebits.com/office-addins-blog/waterfall-chart-in-excel/</a:t>
            </a:r>
            <a:endParaRPr lang="en-US" altLang="en-US"/>
          </a:p>
          <a:p>
            <a:r>
              <a:rPr lang="en-US" altLang="en-US"/>
              <a:t>https://www.productplan.com/glossary/gantt-chart/</a:t>
            </a:r>
            <a:endParaRPr lang="en-US" altLang="en-US"/>
          </a:p>
          <a:p>
            <a:r>
              <a:rPr lang="en-US" altLang="en-US"/>
              <a:t>https://blog.coupler.io/power-bi-gauge/</a:t>
            </a:r>
            <a:endParaRPr lang="en-US" altLang="en-US"/>
          </a:p>
        </p:txBody>
      </p:sp>
      <p:pic>
        <p:nvPicPr>
          <p:cNvPr id="3" name="Picture 2"/>
          <p:cNvPicPr/>
          <p:nvPr/>
        </p:nvPicPr>
        <p:blipFill>
          <a:blip r:embed="rId2"/>
          <a:srcRect r="52033"/>
          <a:stretch>
            <a:fillRect/>
          </a:stretch>
        </p:blipFill>
        <p:spPr>
          <a:xfrm>
            <a:off x="8456295" y="3009900"/>
            <a:ext cx="3735705" cy="3133090"/>
          </a:xfrm>
          <a:prstGeom prst="rect">
            <a:avLst/>
          </a:prstGeom>
        </p:spPr>
      </p:pic>
      <p:pic>
        <p:nvPicPr>
          <p:cNvPr id="5" name="Picture 4"/>
          <p:cNvPicPr/>
          <p:nvPr/>
        </p:nvPicPr>
        <p:blipFill>
          <a:blip r:embed="rId3"/>
          <a:stretch>
            <a:fillRect/>
          </a:stretch>
        </p:blipFill>
        <p:spPr>
          <a:xfrm>
            <a:off x="369570" y="306705"/>
            <a:ext cx="5567045" cy="36410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82600" y="325755"/>
            <a:ext cx="11394440" cy="5234940"/>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 </a:t>
            </a:r>
            <a:r>
              <a:rPr sz="2500" b="0" i="0">
                <a:solidFill>
                  <a:srgbClr val="1E88E5"/>
                </a:solidFill>
                <a:latin typeface="Tomorrow"/>
                <a:ea typeface="Tomorrow"/>
                <a:hlinkClick r:id="rId1"/>
              </a:rPr>
              <a:t>Introduction to Power BI Dashboard, Q&amp;A and Data Insights</a:t>
            </a:r>
            <a:endParaRPr sz="2500" b="0" i="0">
              <a:solidFill>
                <a:srgbClr val="1E88E5"/>
              </a:solidFill>
              <a:latin typeface="Tomorrow"/>
              <a:ea typeface="Tomorrow"/>
              <a:hlinkClick r:id="rId1"/>
            </a:endParaRPr>
          </a:p>
          <a:p>
            <a:pPr marL="742950" lvl="1" indent="-285750">
              <a:spcBef>
                <a:spcPts val="1000"/>
              </a:spcBef>
              <a:spcAft>
                <a:spcPts val="50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Create Dashboard with interactivity (Slicers and Filters)</a:t>
            </a:r>
            <a:r>
              <a:rPr lang="en-US" b="0" i="0">
                <a:solidFill>
                  <a:schemeClr val="tx1"/>
                </a:solidFill>
                <a:latin typeface="Arial" panose="020B0604020202020204" pitchFamily="34" charset="0"/>
                <a:ea typeface="Tomorrow"/>
                <a:cs typeface="Arial" panose="020B0604020202020204" pitchFamily="34" charset="0"/>
              </a:rPr>
              <a:t> </a:t>
            </a:r>
            <a:endParaRPr lang="en-US" b="0" i="0">
              <a:solidFill>
                <a:schemeClr val="tx1"/>
              </a:solidFill>
              <a:latin typeface="Arial" panose="020B0604020202020204" pitchFamily="34" charset="0"/>
              <a:ea typeface="Tomorrow"/>
              <a:cs typeface="Arial" panose="020B0604020202020204" pitchFamily="34" charset="0"/>
            </a:endParaRPr>
          </a:p>
          <a:p>
            <a:pPr marL="1200150" lvl="2" indent="-285750">
              <a:spcBef>
                <a:spcPts val="1000"/>
              </a:spcBef>
              <a:spcAft>
                <a:spcPts val="500"/>
              </a:spcAft>
              <a:buFont typeface="Arial" panose="020B0604020202020204" pitchFamily="34" charset="0"/>
              <a:buChar char="•"/>
            </a:pPr>
            <a:r>
              <a:rPr sz="1600" b="0" i="0">
                <a:solidFill>
                  <a:srgbClr val="00B0F0"/>
                </a:solidFill>
                <a:latin typeface="Arial" panose="020B0604020202020204" pitchFamily="34" charset="0"/>
                <a:ea typeface="Tomorrow"/>
                <a:cs typeface="Arial" panose="020B0604020202020204" pitchFamily="34" charset="0"/>
              </a:rPr>
              <a:t>https://skillzcafe.com/blog/microsoft/power-bi/creating-interactive-reports-with-power-bi-filters-and-slicers</a:t>
            </a:r>
            <a:endParaRPr sz="1600" b="0" i="0">
              <a:solidFill>
                <a:srgbClr val="00B0F0"/>
              </a:solidFill>
              <a:latin typeface="Arial" panose="020B0604020202020204" pitchFamily="34" charset="0"/>
              <a:ea typeface="Tomorrow"/>
              <a:cs typeface="Arial" panose="020B0604020202020204" pitchFamily="34" charset="0"/>
            </a:endParaRPr>
          </a:p>
          <a:p>
            <a:pPr marL="742950" lvl="1" indent="-285750">
              <a:lnSpc>
                <a:spcPct val="14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Q &amp; A </a:t>
            </a:r>
            <a:r>
              <a:rPr lang="en-US" b="0" i="0">
                <a:solidFill>
                  <a:schemeClr val="tx1"/>
                </a:solidFill>
                <a:latin typeface="Arial" panose="020B0604020202020204" pitchFamily="34" charset="0"/>
                <a:ea typeface="Tomorrow"/>
                <a:cs typeface="Arial" panose="020B0604020202020204" pitchFamily="34" charset="0"/>
              </a:rPr>
              <a:t> </a:t>
            </a:r>
            <a:endParaRPr lang="en-US" b="0" i="0">
              <a:solidFill>
                <a:schemeClr val="tx1"/>
              </a:solidFill>
              <a:latin typeface="Arial" panose="020B0604020202020204" pitchFamily="34" charset="0"/>
              <a:ea typeface="Tomorrow"/>
              <a:cs typeface="Arial" panose="020B0604020202020204" pitchFamily="34" charset="0"/>
            </a:endParaRPr>
          </a:p>
          <a:p>
            <a:pPr marL="1200150" lvl="2" indent="-285750">
              <a:lnSpc>
                <a:spcPct val="140000"/>
              </a:lnSpc>
              <a:spcBef>
                <a:spcPct val="0"/>
              </a:spcBef>
              <a:spcAft>
                <a:spcPct val="0"/>
              </a:spcAft>
              <a:buFont typeface="Arial" panose="020B0604020202020204" pitchFamily="34" charset="0"/>
              <a:buChar char="•"/>
            </a:pPr>
            <a:r>
              <a:rPr lang="en-US" b="0" i="0">
                <a:solidFill>
                  <a:srgbClr val="00B0F0"/>
                </a:solidFill>
                <a:latin typeface="Arial" panose="020B0604020202020204" pitchFamily="34" charset="0"/>
                <a:ea typeface="Tomorrow"/>
                <a:cs typeface="Arial" panose="020B0604020202020204" pitchFamily="34" charset="0"/>
              </a:rPr>
              <a:t>https://www.acuitytraining.co.uk/news-tips/qa-visual-in-power-bi/</a:t>
            </a:r>
            <a:endParaRPr lang="en-US" b="0" i="0">
              <a:solidFill>
                <a:srgbClr val="00B0F0"/>
              </a:solidFill>
              <a:latin typeface="Arial" panose="020B0604020202020204" pitchFamily="34" charset="0"/>
              <a:ea typeface="Tomorrow"/>
              <a:cs typeface="Arial" panose="020B0604020202020204" pitchFamily="34" charset="0"/>
            </a:endParaRPr>
          </a:p>
          <a:p>
            <a:pPr marL="742950" lvl="1" indent="-285750">
              <a:lnSpc>
                <a:spcPct val="14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Smart Narrative </a:t>
            </a:r>
            <a:endParaRPr b="0" i="0">
              <a:solidFill>
                <a:schemeClr val="tx1"/>
              </a:solidFill>
              <a:latin typeface="Arial" panose="020B0604020202020204" pitchFamily="34" charset="0"/>
              <a:ea typeface="Tomorrow"/>
              <a:cs typeface="Arial" panose="020B0604020202020204" pitchFamily="34" charset="0"/>
            </a:endParaRPr>
          </a:p>
          <a:p>
            <a:pPr marL="1200150" lvl="2" indent="-285750">
              <a:lnSpc>
                <a:spcPct val="140000"/>
              </a:lnSpc>
              <a:spcBef>
                <a:spcPct val="0"/>
              </a:spcBef>
              <a:spcAft>
                <a:spcPct val="0"/>
              </a:spcAft>
              <a:buFont typeface="Arial" panose="020B0604020202020204" pitchFamily="34" charset="0"/>
              <a:buChar char="•"/>
            </a:pPr>
            <a:r>
              <a:rPr b="0" i="0">
                <a:solidFill>
                  <a:srgbClr val="00B0F0"/>
                </a:solidFill>
                <a:latin typeface="Arial" panose="020B0604020202020204" pitchFamily="34" charset="0"/>
                <a:ea typeface="Tomorrow"/>
                <a:cs typeface="Arial" panose="020B0604020202020204" pitchFamily="34" charset="0"/>
              </a:rPr>
              <a:t>https://www.acuitytraining.co.uk/news-tips/smart-narrative-visual/</a:t>
            </a:r>
            <a:endParaRPr b="0" i="0">
              <a:solidFill>
                <a:srgbClr val="00B0F0"/>
              </a:solidFill>
              <a:latin typeface="Arial" panose="020B0604020202020204" pitchFamily="34" charset="0"/>
              <a:ea typeface="Tomorrow"/>
              <a:cs typeface="Arial" panose="020B0604020202020204" pitchFamily="34" charset="0"/>
            </a:endParaRPr>
          </a:p>
          <a:p>
            <a:pPr marL="742950" lvl="1" indent="-285750">
              <a:lnSpc>
                <a:spcPct val="14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Decomposition Tree </a:t>
            </a:r>
            <a:endParaRPr b="0" i="0">
              <a:solidFill>
                <a:schemeClr val="tx1"/>
              </a:solidFill>
              <a:latin typeface="Arial" panose="020B0604020202020204" pitchFamily="34" charset="0"/>
              <a:ea typeface="Tomorrow"/>
              <a:cs typeface="Arial" panose="020B0604020202020204" pitchFamily="34" charset="0"/>
            </a:endParaRPr>
          </a:p>
          <a:p>
            <a:pPr marL="1200150" lvl="2" indent="-285750">
              <a:lnSpc>
                <a:spcPct val="140000"/>
              </a:lnSpc>
              <a:spcBef>
                <a:spcPct val="0"/>
              </a:spcBef>
              <a:spcAft>
                <a:spcPct val="0"/>
              </a:spcAft>
              <a:buFont typeface="Arial" panose="020B0604020202020204" pitchFamily="34" charset="0"/>
              <a:buChar char="•"/>
            </a:pPr>
            <a:r>
              <a:rPr b="0" i="0">
                <a:solidFill>
                  <a:srgbClr val="00B0F0"/>
                </a:solidFill>
                <a:latin typeface="Arial" panose="020B0604020202020204" pitchFamily="34" charset="0"/>
                <a:ea typeface="Tomorrow"/>
                <a:cs typeface="Arial" panose="020B0604020202020204" pitchFamily="34" charset="0"/>
              </a:rPr>
              <a:t>https://www.acuitytraining.co.uk/news-tips/decomposition-tree-visual-in-power-bi/</a:t>
            </a:r>
            <a:endParaRPr b="0" i="0">
              <a:solidFill>
                <a:srgbClr val="00B0F0"/>
              </a:solidFill>
              <a:latin typeface="Arial" panose="020B0604020202020204" pitchFamily="34" charset="0"/>
              <a:ea typeface="Tomorrow"/>
              <a:cs typeface="Arial" panose="020B0604020202020204" pitchFamily="34" charset="0"/>
            </a:endParaRPr>
          </a:p>
          <a:p>
            <a:pPr marL="742950" lvl="1" indent="-285750">
              <a:lnSpc>
                <a:spcPct val="14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Key Infulencers </a:t>
            </a:r>
            <a:endParaRPr b="0" i="0">
              <a:solidFill>
                <a:schemeClr val="tx1"/>
              </a:solidFill>
              <a:latin typeface="Arial" panose="020B0604020202020204" pitchFamily="34" charset="0"/>
              <a:ea typeface="Tomorrow"/>
              <a:cs typeface="Arial" panose="020B0604020202020204" pitchFamily="34" charset="0"/>
            </a:endParaRPr>
          </a:p>
          <a:p>
            <a:pPr marL="1200150" lvl="2" indent="-285750">
              <a:lnSpc>
                <a:spcPct val="140000"/>
              </a:lnSpc>
              <a:spcBef>
                <a:spcPct val="0"/>
              </a:spcBef>
              <a:spcAft>
                <a:spcPct val="0"/>
              </a:spcAft>
              <a:buFont typeface="Arial" panose="020B0604020202020204" pitchFamily="34" charset="0"/>
              <a:buChar char="•"/>
            </a:pPr>
            <a:r>
              <a:rPr b="0" i="0">
                <a:solidFill>
                  <a:srgbClr val="00B0F0"/>
                </a:solidFill>
                <a:latin typeface="Arial" panose="020B0604020202020204" pitchFamily="34" charset="0"/>
                <a:ea typeface="Tomorrow"/>
                <a:cs typeface="Arial" panose="020B0604020202020204" pitchFamily="34" charset="0"/>
              </a:rPr>
              <a:t>https://www.acuitytraining.co.uk/news-tips/key-influencer-visual/</a:t>
            </a:r>
            <a:endParaRPr b="0" i="0">
              <a:solidFill>
                <a:srgbClr val="00B0F0"/>
              </a:solidFill>
              <a:latin typeface="Arial" panose="020B0604020202020204" pitchFamily="34" charset="0"/>
              <a:ea typeface="Tomorrow"/>
              <a:cs typeface="Arial" panose="020B0604020202020204" pitchFamily="34" charset="0"/>
            </a:endParaRPr>
          </a:p>
          <a:p>
            <a:pPr marL="742950" lvl="1" indent="-285750">
              <a:lnSpc>
                <a:spcPct val="14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Power BI Mobile</a:t>
            </a:r>
            <a:endParaRPr b="0" i="0">
              <a:solidFill>
                <a:schemeClr val="tx1"/>
              </a:solidFill>
              <a:latin typeface="Arial" panose="020B0604020202020204" pitchFamily="34" charset="0"/>
              <a:ea typeface="Tomorrow"/>
              <a:cs typeface="Arial" panose="020B0604020202020204" pitchFamily="34" charset="0"/>
            </a:endParaRPr>
          </a:p>
          <a:p>
            <a:pPr marL="1200150" lvl="2" indent="-285750">
              <a:lnSpc>
                <a:spcPct val="140000"/>
              </a:lnSpc>
              <a:spcBef>
                <a:spcPct val="0"/>
              </a:spcBef>
              <a:spcAft>
                <a:spcPct val="0"/>
              </a:spcAft>
              <a:buFont typeface="Arial" panose="020B0604020202020204" pitchFamily="34" charset="0"/>
              <a:buChar char="•"/>
            </a:pPr>
            <a:r>
              <a:rPr sz="1400" b="1" i="0">
                <a:solidFill>
                  <a:srgbClr val="00B0F0"/>
                </a:solidFill>
                <a:latin typeface="Arial" panose="020B0604020202020204" pitchFamily="34" charset="0"/>
                <a:ea typeface="Tomorrow"/>
                <a:cs typeface="Arial" panose="020B0604020202020204" pitchFamily="34" charset="0"/>
              </a:rPr>
              <a:t>https://learn.microsoft.com/en-us/power-bi/consumer/mobile/mobile-apps-quickstart-view-dashboard-report </a:t>
            </a:r>
            <a:endParaRPr sz="1400" b="1" i="0">
              <a:solidFill>
                <a:srgbClr val="00B0F0"/>
              </a:solidFill>
              <a:latin typeface="Arial" panose="020B0604020202020204" pitchFamily="34" charset="0"/>
              <a:ea typeface="Tomorrow"/>
              <a:cs typeface="Arial" panose="020B0604020202020204" pitchFamily="34" charset="0"/>
            </a:endParaRPr>
          </a:p>
        </p:txBody>
      </p:sp>
      <p:sp>
        <p:nvSpPr>
          <p:cNvPr id="4" name="Text Box 3"/>
          <p:cNvSpPr txBox="1"/>
          <p:nvPr/>
        </p:nvSpPr>
        <p:spPr>
          <a:xfrm>
            <a:off x="900430" y="5469255"/>
            <a:ext cx="8750935" cy="1198880"/>
          </a:xfrm>
          <a:prstGeom prst="rect">
            <a:avLst/>
          </a:prstGeom>
          <a:noFill/>
        </p:spPr>
        <p:txBody>
          <a:bodyPr wrap="square" rtlCol="0" anchor="t">
            <a:spAutoFit/>
          </a:bodyPr>
          <a:p>
            <a:r>
              <a:rPr lang="en-US"/>
              <a:t>https://www.acuitytraining.co.uk/news-tips/creating-a-gantt-chart-in-power-bi/</a:t>
            </a:r>
            <a:endParaRPr lang="en-US"/>
          </a:p>
          <a:p>
            <a:r>
              <a:rPr lang="en-US"/>
              <a:t>https://www.acuitytraining.co.uk/news-tips/power-bi-bullet-chart/</a:t>
            </a:r>
            <a:endParaRPr lang="en-US"/>
          </a:p>
          <a:p>
            <a:r>
              <a:rPr lang="en-US">
                <a:solidFill>
                  <a:srgbClr val="00B0F0"/>
                </a:solidFill>
                <a:sym typeface="+mn-ea"/>
              </a:rPr>
              <a:t>https://infiniticube.com/blog/how-do-you-create-interactive-dashboards-with-power-bi/</a:t>
            </a:r>
            <a:endParaRPr lang="en-US">
              <a:solidFill>
                <a:srgbClr val="00B0F0"/>
              </a:solidFill>
            </a:endParaRPr>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49605" y="572770"/>
            <a:ext cx="11289030" cy="3495040"/>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 </a:t>
            </a:r>
            <a:r>
              <a:rPr sz="2500" b="0" i="0">
                <a:solidFill>
                  <a:srgbClr val="1E88E5"/>
                </a:solidFill>
                <a:latin typeface="Tomorrow"/>
                <a:ea typeface="Tomorrow"/>
              </a:rPr>
              <a:t>Power Bi Service</a:t>
            </a:r>
            <a:endParaRPr sz="2500" b="0" i="0">
              <a:solidFill>
                <a:srgbClr val="1E88E5"/>
              </a:solidFill>
              <a:latin typeface="Tomorrow"/>
              <a:ea typeface="Tomorrow"/>
            </a:endParaRPr>
          </a:p>
          <a:p>
            <a:pPr marL="285750" indent="-285750">
              <a:lnSpc>
                <a:spcPct val="150000"/>
              </a:lnSpc>
              <a:spcBef>
                <a:spcPct val="0"/>
              </a:spcBef>
              <a:spcAft>
                <a:spcPct val="0"/>
              </a:spcAft>
              <a:buFont typeface="Arial" panose="020B0604020202020204" pitchFamily="34" charset="0"/>
              <a:buChar char="•"/>
            </a:pPr>
            <a:r>
              <a:rPr sz="1600" b="1" i="0">
                <a:solidFill>
                  <a:schemeClr val="tx1"/>
                </a:solidFill>
                <a:latin typeface="Arial" panose="020B0604020202020204" pitchFamily="34" charset="0"/>
                <a:ea typeface="Tomorrow"/>
                <a:cs typeface="Arial" panose="020B0604020202020204" pitchFamily="34" charset="0"/>
              </a:rPr>
              <a:t> Power BI Service Introduction to app.powerbi.com </a:t>
            </a:r>
            <a:endParaRPr sz="1600" b="1" i="0">
              <a:solidFill>
                <a:schemeClr val="tx1"/>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endParaRPr sz="1600" b="1" i="0">
              <a:solidFill>
                <a:schemeClr val="tx1"/>
              </a:solidFill>
              <a:latin typeface="Arial" panose="020B0604020202020204" pitchFamily="34" charset="0"/>
              <a:ea typeface="Tomorrow"/>
              <a:cs typeface="Arial" panose="020B0604020202020204" pitchFamily="34" charset="0"/>
            </a:endParaRPr>
          </a:p>
          <a:p>
            <a:pPr marL="285750" indent="-285750">
              <a:lnSpc>
                <a:spcPct val="150000"/>
              </a:lnSpc>
              <a:spcBef>
                <a:spcPct val="0"/>
              </a:spcBef>
              <a:spcAft>
                <a:spcPct val="0"/>
              </a:spcAft>
              <a:buFont typeface="Arial" panose="020B0604020202020204" pitchFamily="34" charset="0"/>
              <a:buChar char="•"/>
            </a:pPr>
            <a:r>
              <a:rPr sz="1600" b="1" i="0">
                <a:solidFill>
                  <a:schemeClr val="tx1"/>
                </a:solidFill>
                <a:latin typeface="Arial" panose="020B0604020202020204" pitchFamily="34" charset="0"/>
                <a:ea typeface="Tomorrow"/>
                <a:cs typeface="Arial" panose="020B0604020202020204" pitchFamily="34" charset="0"/>
              </a:rPr>
              <a:t>Schedule refresh </a:t>
            </a:r>
            <a:endParaRPr sz="1600" b="1" i="0">
              <a:solidFill>
                <a:schemeClr val="tx1"/>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sz="1600" b="1" i="0">
                <a:solidFill>
                  <a:srgbClr val="00B0F0"/>
                </a:solidFill>
                <a:latin typeface="Arial" panose="020B0604020202020204" pitchFamily="34" charset="0"/>
                <a:ea typeface="Tomorrow"/>
                <a:cs typeface="Arial" panose="020B0604020202020204" pitchFamily="34" charset="0"/>
              </a:rPr>
              <a:t>https://www.analyticodigital.com/blog/how-to-set-up-scheduled-refreshes-power-bi</a:t>
            </a:r>
            <a:endParaRPr sz="1600" b="1" i="0">
              <a:solidFill>
                <a:srgbClr val="00B0F0"/>
              </a:solidFill>
              <a:latin typeface="Arial" panose="020B0604020202020204" pitchFamily="34" charset="0"/>
              <a:ea typeface="Tomorrow"/>
              <a:cs typeface="Arial" panose="020B0604020202020204" pitchFamily="34" charset="0"/>
            </a:endParaRPr>
          </a:p>
          <a:p>
            <a:pPr marL="285750" indent="-285750">
              <a:lnSpc>
                <a:spcPct val="150000"/>
              </a:lnSpc>
              <a:spcBef>
                <a:spcPct val="0"/>
              </a:spcBef>
              <a:spcAft>
                <a:spcPct val="0"/>
              </a:spcAft>
              <a:buFont typeface="Arial" panose="020B0604020202020204" pitchFamily="34" charset="0"/>
              <a:buChar char="•"/>
            </a:pPr>
            <a:r>
              <a:rPr sz="1600" b="1" i="0">
                <a:solidFill>
                  <a:schemeClr val="tx1"/>
                </a:solidFill>
                <a:latin typeface="Arial" panose="020B0604020202020204" pitchFamily="34" charset="0"/>
                <a:ea typeface="Tomorrow"/>
                <a:cs typeface="Arial" panose="020B0604020202020204" pitchFamily="34" charset="0"/>
              </a:rPr>
              <a:t>Data flow and use power bi from online </a:t>
            </a:r>
            <a:endParaRPr sz="1600" b="1" i="0">
              <a:solidFill>
                <a:schemeClr val="tx1"/>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lang="en-US" sz="1600" i="0">
                <a:solidFill>
                  <a:srgbClr val="00B0F0"/>
                </a:solidFill>
                <a:latin typeface="Arial" panose="020B0604020202020204" pitchFamily="34" charset="0"/>
                <a:ea typeface="Tomorrow"/>
                <a:cs typeface="Arial" panose="020B0604020202020204" pitchFamily="34" charset="0"/>
              </a:rPr>
              <a:t>https://www.phdata.io/blog/how-and-when-to-use-dataflows-in-power-bi/	</a:t>
            </a:r>
            <a:endParaRPr sz="1600" i="0">
              <a:solidFill>
                <a:srgbClr val="00B0F0"/>
              </a:solidFill>
              <a:latin typeface="Arial" panose="020B0604020202020204" pitchFamily="34" charset="0"/>
              <a:ea typeface="Tomorrow"/>
              <a:cs typeface="Arial" panose="020B0604020202020204" pitchFamily="34" charset="0"/>
            </a:endParaRPr>
          </a:p>
          <a:p>
            <a:pPr marL="285750" indent="-285750">
              <a:lnSpc>
                <a:spcPct val="150000"/>
              </a:lnSpc>
              <a:spcBef>
                <a:spcPct val="0"/>
              </a:spcBef>
              <a:spcAft>
                <a:spcPct val="0"/>
              </a:spcAft>
              <a:buFont typeface="Arial" panose="020B0604020202020204" pitchFamily="34" charset="0"/>
              <a:buChar char="•"/>
            </a:pPr>
            <a:r>
              <a:rPr sz="1600" b="1" i="0">
                <a:solidFill>
                  <a:schemeClr val="tx1"/>
                </a:solidFill>
                <a:latin typeface="Arial" panose="020B0604020202020204" pitchFamily="34" charset="0"/>
                <a:ea typeface="Tomorrow"/>
                <a:cs typeface="Arial" panose="020B0604020202020204" pitchFamily="34" charset="0"/>
              </a:rPr>
              <a:t>Download data as live in power point and more </a:t>
            </a:r>
            <a:endParaRPr sz="1600" b="1" i="0">
              <a:solidFill>
                <a:schemeClr val="tx1"/>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sz="1600" i="0">
                <a:solidFill>
                  <a:srgbClr val="00B0F0"/>
                </a:solidFill>
                <a:latin typeface="Arial" panose="020B0604020202020204" pitchFamily="34" charset="0"/>
                <a:ea typeface="Tomorrow"/>
                <a:cs typeface="Arial" panose="020B0604020202020204" pitchFamily="34" charset="0"/>
              </a:rPr>
              <a:t>https://learn.microsoft.com/en-us/power-bi/collaborate-share/end-user-powerpoint</a:t>
            </a:r>
            <a:endParaRPr sz="1600" b="1" i="0">
              <a:solidFill>
                <a:schemeClr val="tx1"/>
              </a:solidFill>
              <a:latin typeface="Arial" panose="020B0604020202020204" pitchFamily="34" charset="0"/>
              <a:ea typeface="Tomorrow"/>
              <a:cs typeface="Arial" panose="020B0604020202020204" pitchFamily="34" charset="0"/>
            </a:endParaRPr>
          </a:p>
        </p:txBody>
      </p:sp>
      <p:sp>
        <p:nvSpPr>
          <p:cNvPr id="4" name="Text Box 3"/>
          <p:cNvSpPr txBox="1"/>
          <p:nvPr/>
        </p:nvSpPr>
        <p:spPr>
          <a:xfrm>
            <a:off x="649605" y="5356860"/>
            <a:ext cx="11008995" cy="922020"/>
          </a:xfrm>
          <a:prstGeom prst="rect">
            <a:avLst/>
          </a:prstGeom>
          <a:noFill/>
        </p:spPr>
        <p:txBody>
          <a:bodyPr wrap="square" rtlCol="0" anchor="t">
            <a:spAutoFit/>
          </a:bodyPr>
          <a:p>
            <a:r>
              <a:rPr lang="en-US"/>
              <a:t>https://playground.powerbi.com/en-us/</a:t>
            </a:r>
            <a:endParaRPr lang="en-US"/>
          </a:p>
          <a:p>
            <a:r>
              <a:rPr lang="en-US"/>
              <a:t>https://3cloudsolutions.com/resources/what-are-power-bi-apps/</a:t>
            </a:r>
            <a:endParaRPr lang="en-US"/>
          </a:p>
          <a:p>
            <a:r>
              <a:rPr lang="en-US"/>
              <a:t>https://epmstrategy.com/power-bi-how-to-create-an-app-on-the-microsoft-power-bi-service/</a:t>
            </a:r>
            <a:endParaRPr lang="en-US"/>
          </a:p>
        </p:txBody>
      </p:sp>
      <p:sp>
        <p:nvSpPr>
          <p:cNvPr id="5" name="Text Box 4"/>
          <p:cNvSpPr txBox="1"/>
          <p:nvPr/>
        </p:nvSpPr>
        <p:spPr>
          <a:xfrm>
            <a:off x="795655" y="4708525"/>
            <a:ext cx="10024745" cy="583565"/>
          </a:xfrm>
          <a:prstGeom prst="rect">
            <a:avLst/>
          </a:prstGeom>
        </p:spPr>
        <p:txBody>
          <a:bodyPr wrap="square">
            <a:spAutoFit/>
          </a:bodyPr>
          <a:p>
            <a:pPr marL="0" indent="0"/>
            <a:r>
              <a:rPr sz="1600" b="0" i="0">
                <a:solidFill>
                  <a:srgbClr val="161616"/>
                </a:solidFill>
                <a:latin typeface="Segoe UI" panose="020B0502040204020203"/>
                <a:ea typeface="Segoe UI" panose="020B0502040204020203"/>
              </a:rPr>
              <a:t>Power BI is a collection of software services, apps, and connectors that work together to help you create, share, and consume business insights in the way that serves you and your business most effectively.</a:t>
            </a:r>
            <a:endParaRPr sz="1600" b="0" i="0">
              <a:solidFill>
                <a:srgbClr val="161616"/>
              </a:solidFill>
              <a:latin typeface="Segoe UI" panose="020B0502040204020203"/>
              <a:ea typeface="Segoe UI" panose="020B0502040204020203"/>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55625" y="535940"/>
            <a:ext cx="11467465" cy="3448685"/>
          </a:xfrm>
          <a:prstGeom prst="rect">
            <a:avLst/>
          </a:prstGeom>
        </p:spPr>
        <p:txBody>
          <a:bodyPr wrap="square">
            <a:spAutoFit/>
          </a:bodyPr>
          <a:p>
            <a:pPr marL="0" indent="0">
              <a:spcBef>
                <a:spcPts val="1000"/>
              </a:spcBef>
              <a:spcAft>
                <a:spcPts val="500"/>
              </a:spcAft>
            </a:pPr>
            <a:r>
              <a:rPr sz="2500" b="0" i="0">
                <a:solidFill>
                  <a:srgbClr val="333333"/>
                </a:solidFill>
                <a:latin typeface="Arial" panose="020B0604020202020204" pitchFamily="34" charset="0"/>
                <a:ea typeface="Tomorrow"/>
                <a:cs typeface="Arial" panose="020B0604020202020204" pitchFamily="34" charset="0"/>
              </a:rPr>
              <a:t> </a:t>
            </a:r>
            <a:r>
              <a:rPr sz="2500" b="0" i="0">
                <a:solidFill>
                  <a:srgbClr val="1E88E5"/>
                </a:solidFill>
                <a:latin typeface="Arial" panose="020B0604020202020204" pitchFamily="34" charset="0"/>
                <a:ea typeface="Tomorrow"/>
                <a:cs typeface="Arial" panose="020B0604020202020204" pitchFamily="34" charset="0"/>
              </a:rPr>
              <a:t>Power BI Direct Connectivity</a:t>
            </a:r>
            <a:endParaRPr sz="2500" b="0" i="0">
              <a:solidFill>
                <a:srgbClr val="1E88E5"/>
              </a:solidFill>
              <a:latin typeface="Arial" panose="020B0604020202020204" pitchFamily="34" charset="0"/>
              <a:ea typeface="Tomorrow"/>
              <a:cs typeface="Arial" panose="020B0604020202020204" pitchFamily="34" charset="0"/>
            </a:endParaRPr>
          </a:p>
          <a:p>
            <a:pPr marL="285750" indent="-285750">
              <a:lnSpc>
                <a:spcPct val="15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Data Gateways</a:t>
            </a:r>
            <a:endParaRPr b="0" i="0">
              <a:solidFill>
                <a:schemeClr val="tx1"/>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b="1" i="0">
                <a:solidFill>
                  <a:srgbClr val="00B0F0"/>
                </a:solidFill>
                <a:latin typeface="Arial" panose="020B0604020202020204" pitchFamily="34" charset="0"/>
                <a:ea typeface="Tomorrow"/>
                <a:cs typeface="Arial" panose="020B0604020202020204" pitchFamily="34" charset="0"/>
              </a:rPr>
              <a:t>https://radacad.com/the-power-bi-gateway-all-you-need-to-know</a:t>
            </a:r>
            <a:endParaRPr b="1" i="0">
              <a:solidFill>
                <a:srgbClr val="00B0F0"/>
              </a:solidFill>
              <a:latin typeface="Arial" panose="020B0604020202020204" pitchFamily="34" charset="0"/>
              <a:ea typeface="Tomorrow"/>
              <a:cs typeface="Arial" panose="020B0604020202020204" pitchFamily="34" charset="0"/>
            </a:endParaRPr>
          </a:p>
          <a:p>
            <a:pPr marL="285750" indent="-285750">
              <a:lnSpc>
                <a:spcPct val="15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DirectQuery, Live Connection or Import Data </a:t>
            </a:r>
            <a:endParaRPr b="0" i="0">
              <a:solidFill>
                <a:schemeClr val="tx1"/>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b="0" i="0">
                <a:solidFill>
                  <a:srgbClr val="00B0F0"/>
                </a:solidFill>
                <a:latin typeface="Arial" panose="020B0604020202020204" pitchFamily="34" charset="0"/>
                <a:ea typeface="Tomorrow"/>
                <a:cs typeface="Arial" panose="020B0604020202020204" pitchFamily="34" charset="0"/>
              </a:rPr>
              <a:t>https://radacad.com/directquery-live-connection-or-import-data-tough-decision</a:t>
            </a:r>
            <a:endParaRPr b="0" i="0">
              <a:solidFill>
                <a:srgbClr val="00B0F0"/>
              </a:solidFill>
              <a:latin typeface="Arial" panose="020B0604020202020204" pitchFamily="34" charset="0"/>
              <a:ea typeface="Tomorrow"/>
              <a:cs typeface="Arial" panose="020B0604020202020204" pitchFamily="34" charset="0"/>
            </a:endParaRPr>
          </a:p>
          <a:p>
            <a:pPr marL="285750" indent="-285750">
              <a:lnSpc>
                <a:spcPct val="15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Connect to on-premises SQL Server database using Gateway </a:t>
            </a:r>
            <a:endParaRPr b="0" i="0">
              <a:solidFill>
                <a:schemeClr val="tx1"/>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b="0" i="0">
                <a:solidFill>
                  <a:srgbClr val="00B0F0"/>
                </a:solidFill>
                <a:latin typeface="Arial" panose="020B0604020202020204" pitchFamily="34" charset="0"/>
                <a:ea typeface="Tomorrow"/>
                <a:cs typeface="Arial" panose="020B0604020202020204" pitchFamily="34" charset="0"/>
              </a:rPr>
              <a:t>https://nishantrana.me/2020/07/06/configuring-on-premises-data-gateway-to-connect-tosql-server-on-premise-data-source-power-platform/</a:t>
            </a:r>
            <a:r>
              <a:rPr b="0" i="0">
                <a:solidFill>
                  <a:schemeClr val="tx1"/>
                </a:solidFill>
                <a:latin typeface="Arial" panose="020B0604020202020204" pitchFamily="34" charset="0"/>
                <a:ea typeface="Tomorrow"/>
                <a:cs typeface="Arial" panose="020B0604020202020204" pitchFamily="34" charset="0"/>
              </a:rPr>
              <a:t> </a:t>
            </a:r>
            <a:endParaRPr b="0" i="0">
              <a:solidFill>
                <a:schemeClr val="tx1"/>
              </a:solidFill>
              <a:latin typeface="Arial" panose="020B0604020202020204" pitchFamily="34" charset="0"/>
              <a:ea typeface="Tomorrow"/>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6710" y="299085"/>
            <a:ext cx="5080000" cy="177101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 </a:t>
            </a:r>
            <a:r>
              <a:rPr sz="2500" b="0" i="0">
                <a:solidFill>
                  <a:srgbClr val="1E88E5"/>
                </a:solidFill>
                <a:latin typeface="Tomorrow"/>
                <a:ea typeface="Tomorrow"/>
                <a:hlinkClick r:id="rId1"/>
              </a:rPr>
              <a:t>Case Study/Project</a:t>
            </a:r>
            <a:endParaRPr sz="2500" b="0" i="0">
              <a:solidFill>
                <a:srgbClr val="1E88E5"/>
              </a:solidFill>
              <a:latin typeface="Tomorrow"/>
              <a:ea typeface="Tomorrow"/>
              <a:hlinkClick r:id="rId1"/>
            </a:endParaRPr>
          </a:p>
          <a:p>
            <a:pPr marL="0" indent="0">
              <a:spcBef>
                <a:spcPct val="0"/>
              </a:spcBef>
              <a:spcAft>
                <a:spcPct val="0"/>
              </a:spcAft>
            </a:pPr>
            <a:r>
              <a:rPr sz="1600" b="0" i="0">
                <a:solidFill>
                  <a:srgbClr val="333333"/>
                </a:solidFill>
                <a:latin typeface="Tomorrow"/>
                <a:ea typeface="Tomorrow"/>
              </a:rPr>
              <a:t> </a:t>
            </a:r>
            <a:r>
              <a:rPr sz="1600" b="0" i="0">
                <a:solidFill>
                  <a:srgbClr val="4CAF50"/>
                </a:solidFill>
                <a:latin typeface="Tomorrow"/>
                <a:ea typeface="Tomorrow"/>
                <a:hlinkClick r:id="rId2" tooltip="Add sub topic content"/>
              </a:rPr>
              <a:t>Cricket World Cup Analysis Introducing PowerBI with AI</a:t>
            </a:r>
            <a:endParaRPr sz="1600" b="0" i="0">
              <a:solidFill>
                <a:srgbClr val="4CAF50"/>
              </a:solidFill>
              <a:latin typeface="Tomorrow"/>
              <a:ea typeface="Tomorrow"/>
              <a:hlinkClick r:id="rId2" tooltip="Add sub topic content"/>
            </a:endParaRPr>
          </a:p>
          <a:p>
            <a:pPr marL="0" indent="0">
              <a:spcBef>
                <a:spcPct val="0"/>
              </a:spcBef>
              <a:spcAft>
                <a:spcPct val="0"/>
              </a:spcAft>
            </a:pPr>
            <a:endParaRPr sz="1600" b="0" i="0">
              <a:solidFill>
                <a:srgbClr val="4CAF50"/>
              </a:solidFill>
              <a:latin typeface="Tomorrow"/>
              <a:ea typeface="Tomorrow"/>
              <a:hlinkClick r:id="rId2" tooltip="Add sub topic content"/>
            </a:endParaRPr>
          </a:p>
          <a:p>
            <a:pPr marL="0" indent="0">
              <a:spcBef>
                <a:spcPct val="0"/>
              </a:spcBef>
              <a:spcAft>
                <a:spcPct val="0"/>
              </a:spcAft>
            </a:pPr>
            <a:r>
              <a:rPr sz="1600" b="0" i="0">
                <a:solidFill>
                  <a:srgbClr val="4CAF50"/>
                </a:solidFill>
                <a:latin typeface="Tomorrow"/>
                <a:ea typeface="Tomorrow"/>
                <a:hlinkClick r:id="rId2" tooltip="Add sub topic content"/>
              </a:rPr>
              <a:t>https://www.youtube.com/watch?v=YxVnWfY20M0</a:t>
            </a:r>
            <a:endParaRPr sz="1600" b="0" i="0">
              <a:solidFill>
                <a:srgbClr val="4CAF50"/>
              </a:solidFill>
              <a:latin typeface="Tomorrow"/>
              <a:ea typeface="Tomorrow"/>
              <a:hlinkClick r:id="rId2" tooltip="Add sub topic conten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55625" y="445135"/>
            <a:ext cx="5080000" cy="786130"/>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 </a:t>
            </a:r>
            <a:r>
              <a:rPr sz="2500" b="0" i="0">
                <a:solidFill>
                  <a:srgbClr val="1E88E5"/>
                </a:solidFill>
                <a:latin typeface="Tomorrow"/>
                <a:ea typeface="Tomorrow"/>
                <a:hlinkClick r:id="rId1"/>
              </a:rPr>
              <a:t>Case Study/Project</a:t>
            </a:r>
            <a:endParaRPr sz="2500" b="0" i="0">
              <a:solidFill>
                <a:srgbClr val="1E88E5"/>
              </a:solidFill>
              <a:latin typeface="Tomorrow"/>
              <a:ea typeface="Tomorrow"/>
              <a:hlinkClick r:id="rId1"/>
            </a:endParaRPr>
          </a:p>
          <a:p>
            <a:pPr marL="0" indent="0">
              <a:spcBef>
                <a:spcPct val="0"/>
              </a:spcBef>
              <a:spcAft>
                <a:spcPct val="0"/>
              </a:spcAft>
            </a:pPr>
            <a:r>
              <a:rPr sz="1600" b="0" i="0">
                <a:solidFill>
                  <a:srgbClr val="333333"/>
                </a:solidFill>
                <a:latin typeface="Tomorrow"/>
                <a:ea typeface="Tomorrow"/>
              </a:rPr>
              <a:t> </a:t>
            </a:r>
            <a:r>
              <a:rPr lang="en-US" sz="1600" b="0" i="0">
                <a:solidFill>
                  <a:srgbClr val="333333"/>
                </a:solidFill>
                <a:latin typeface="Tomorrow"/>
                <a:ea typeface="Tomorrow"/>
              </a:rPr>
              <a:t>CAR SALES PROJECT</a:t>
            </a:r>
            <a:endParaRPr lang="en-US" sz="1600" b="0" i="0">
              <a:solidFill>
                <a:srgbClr val="333333"/>
              </a:solidFill>
              <a:latin typeface="Tomorrow"/>
              <a:ea typeface="Tomorrow"/>
              <a:hlinkClick r:id="rId2" tooltip="Add sub topic conten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30200" y="172085"/>
            <a:ext cx="11531600" cy="4799965"/>
          </a:xfrm>
          <a:prstGeom prst="rect">
            <a:avLst/>
          </a:prstGeom>
          <a:noFill/>
        </p:spPr>
        <p:txBody>
          <a:bodyPr wrap="square" rtlCol="0" anchor="t">
            <a:spAutoFit/>
          </a:bodyPr>
          <a:p>
            <a:pPr marL="285750" indent="-285750">
              <a:buFont typeface="Arial" panose="020B0604020202020204" pitchFamily="34" charset="0"/>
              <a:buChar char="•"/>
            </a:pPr>
            <a:r>
              <a:rPr lang="en-US">
                <a:sym typeface="+mn-ea"/>
              </a:rPr>
              <a:t>Publish </a:t>
            </a:r>
            <a:r>
              <a:rPr lang="en-US">
                <a:solidFill>
                  <a:srgbClr val="00B0F0"/>
                </a:solidFill>
                <a:sym typeface="+mn-ea"/>
              </a:rPr>
              <a:t>https://learn.microsoft.com/en-us/power-bi/create-reports/desktop-upload-desktop-files</a:t>
            </a:r>
            <a:endParaRPr lang="en-US">
              <a:solidFill>
                <a:srgbClr val="00B0F0"/>
              </a:solidFill>
            </a:endParaRPr>
          </a:p>
          <a:p>
            <a:pPr marL="285750" indent="-285750">
              <a:buFont typeface="Arial" panose="020B0604020202020204" pitchFamily="34" charset="0"/>
              <a:buChar char="•"/>
            </a:pPr>
            <a:r>
              <a:rPr lang="en-US">
                <a:sym typeface="+mn-ea"/>
              </a:rPr>
              <a:t>copilot </a:t>
            </a:r>
            <a:r>
              <a:rPr lang="en-US">
                <a:solidFill>
                  <a:srgbClr val="00B0F0"/>
                </a:solidFill>
                <a:sym typeface="+mn-ea"/>
              </a:rPr>
              <a:t> https://www.datacamp.com/tutorial/power-bi-copilot	</a:t>
            </a:r>
            <a:endParaRPr lang="en-US">
              <a:solidFill>
                <a:srgbClr val="00B0F0"/>
              </a:solidFill>
            </a:endParaRPr>
          </a:p>
          <a:p>
            <a:pPr marL="742950" lvl="1" indent="-285750">
              <a:buFont typeface="Arial" panose="020B0604020202020204" pitchFamily="34" charset="0"/>
              <a:buChar char="•"/>
            </a:pPr>
            <a:r>
              <a:rPr lang="en-US">
                <a:solidFill>
                  <a:srgbClr val="00B0F0"/>
                </a:solidFill>
                <a:sym typeface="+mn-ea"/>
              </a:rPr>
              <a:t>https://learn.microsoft.com/en-us/power-bi/create-reports/copilot-introduction</a:t>
            </a:r>
            <a:endParaRPr lang="en-US">
              <a:solidFill>
                <a:srgbClr val="00B0F0"/>
              </a:solidFill>
            </a:endParaRPr>
          </a:p>
          <a:p>
            <a:pPr marL="285750" indent="-285750">
              <a:buFont typeface="Arial" panose="020B0604020202020204" pitchFamily="34" charset="0"/>
              <a:buChar char="•"/>
            </a:pPr>
            <a:r>
              <a:rPr lang="en-US">
                <a:sym typeface="+mn-ea"/>
              </a:rPr>
              <a:t>power platform</a:t>
            </a:r>
            <a:endParaRPr lang="en-US"/>
          </a:p>
          <a:p>
            <a:pPr marL="742950" lvl="1" indent="-285750">
              <a:buFont typeface="Arial" panose="020B0604020202020204" pitchFamily="34" charset="0"/>
              <a:buChar char="•"/>
            </a:pPr>
            <a:r>
              <a:rPr lang="en-US">
                <a:sym typeface="+mn-ea"/>
              </a:rPr>
              <a:t>paginated report</a:t>
            </a:r>
            <a:endParaRPr lang="en-US"/>
          </a:p>
          <a:p>
            <a:pPr marL="1200150" lvl="2" indent="-285750">
              <a:buFont typeface="Arial" panose="020B0604020202020204" pitchFamily="34" charset="0"/>
              <a:buChar char="•"/>
            </a:pPr>
            <a:r>
              <a:rPr lang="en-US">
                <a:sym typeface="+mn-ea"/>
              </a:rPr>
              <a:t>https://learn.microsoft.com/en-us/power-bi/paginated-reports/paginated-reports-report-builder-power-bi</a:t>
            </a:r>
            <a:endParaRPr lang="en-US"/>
          </a:p>
          <a:p>
            <a:pPr marL="1200150" lvl="2" indent="-285750">
              <a:buFont typeface="Arial" panose="020B0604020202020204" pitchFamily="34" charset="0"/>
              <a:buChar char="•"/>
            </a:pPr>
            <a:r>
              <a:rPr lang="en-US">
                <a:sym typeface="+mn-ea"/>
              </a:rPr>
              <a:t>https://learn.microsoft.com/en-us/power-bi/paginated-reports/paginated-reports-samples</a:t>
            </a:r>
            <a:endParaRPr lang="en-US"/>
          </a:p>
          <a:p>
            <a:pPr marL="1200150" lvl="2" indent="-285750">
              <a:buFont typeface="Arial" panose="020B0604020202020204" pitchFamily="34" charset="0"/>
              <a:buChar char="•"/>
            </a:pPr>
            <a:r>
              <a:rPr lang="en-US">
                <a:sym typeface="+mn-ea"/>
              </a:rPr>
              <a:t>https://www.inogic.com/blog/2023/06/develop-paginated-report-using-power-bi-report-builder/</a:t>
            </a:r>
            <a:endParaRPr lang="en-US"/>
          </a:p>
          <a:p>
            <a:pPr marL="742950" lvl="1" indent="-285750">
              <a:buFont typeface="Arial" panose="020B0604020202020204" pitchFamily="34" charset="0"/>
              <a:buChar char="•"/>
            </a:pPr>
            <a:r>
              <a:rPr lang="en-US">
                <a:sym typeface="+mn-ea"/>
              </a:rPr>
              <a:t>power apps</a:t>
            </a:r>
            <a:endParaRPr lang="en-US"/>
          </a:p>
          <a:p>
            <a:pPr marL="1200150" lvl="2" indent="-285750">
              <a:buFont typeface="Arial" panose="020B0604020202020204" pitchFamily="34" charset="0"/>
              <a:buChar char="•"/>
            </a:pPr>
            <a:r>
              <a:rPr lang="en-US">
                <a:sym typeface="+mn-ea"/>
              </a:rPr>
              <a:t>https://learn.microsoft.com/en-us/power-apps/powerapps-overview</a:t>
            </a:r>
            <a:endParaRPr lang="en-US"/>
          </a:p>
          <a:p>
            <a:pPr marL="1200150" lvl="2" indent="-285750">
              <a:buFont typeface="Arial" panose="020B0604020202020204" pitchFamily="34" charset="0"/>
              <a:buChar char="•"/>
            </a:pPr>
            <a:r>
              <a:rPr lang="en-US">
                <a:sym typeface="+mn-ea"/>
              </a:rPr>
              <a:t>https://medium.com/@thomas.j.blessing/power-bi-vs-power-apps-vs-power-automate-9ca45e5d9773</a:t>
            </a:r>
            <a:endParaRPr lang="en-US"/>
          </a:p>
          <a:p>
            <a:pPr marL="742950" lvl="1" indent="-285750">
              <a:buFont typeface="Arial" panose="020B0604020202020204" pitchFamily="34" charset="0"/>
              <a:buChar char="•"/>
            </a:pPr>
            <a:r>
              <a:rPr lang="en-US">
                <a:sym typeface="+mn-ea"/>
              </a:rPr>
              <a:t>power automate</a:t>
            </a:r>
            <a:endParaRPr lang="en-US"/>
          </a:p>
          <a:p>
            <a:pPr marL="1200150" lvl="2" indent="-285750">
              <a:buFont typeface="Arial" panose="020B0604020202020204" pitchFamily="34" charset="0"/>
              <a:buChar char="•"/>
            </a:pPr>
            <a:r>
              <a:rPr lang="en-US">
                <a:sym typeface="+mn-ea"/>
              </a:rPr>
              <a:t>https://www.datapears.com/post/power-bi-power-automate-everything-you-need-to-know</a:t>
            </a:r>
            <a:endParaRPr lang="en-US">
              <a:sym typeface="+mn-ea"/>
            </a:endParaRPr>
          </a:p>
          <a:p>
            <a:pPr marL="1200150" lvl="2" indent="-285750">
              <a:buFont typeface="Arial" panose="020B0604020202020204" pitchFamily="34" charset="0"/>
              <a:buChar char="•"/>
            </a:pPr>
            <a:r>
              <a:rPr lang="en-US"/>
              <a:t>https://learn.microsoft.com/en-us/power-bi/create-reports/power-bi-automate-visual</a:t>
            </a:r>
            <a:endParaRPr lang="en-US"/>
          </a:p>
          <a:p>
            <a:pPr marL="1200150" lvl="2" indent="-285750">
              <a:buFont typeface="Arial" panose="020B0604020202020204" pitchFamily="34" charset="0"/>
              <a:buChar char="•"/>
            </a:pPr>
            <a:r>
              <a:rPr lang="en-US"/>
              <a:t>https://hatfullofdata.blog/power-automate-get-data-from-a-power-bi-dataset/</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685165" y="309880"/>
            <a:ext cx="10820400" cy="5631180"/>
          </a:xfrm>
          <a:prstGeom prst="rect">
            <a:avLst/>
          </a:prstGeom>
          <a:noFill/>
        </p:spPr>
        <p:txBody>
          <a:bodyPr wrap="square" rtlCol="0" anchor="t">
            <a:spAutoFit/>
          </a:bodyPr>
          <a:p>
            <a:pPr marL="285750" indent="-285750">
              <a:buFont typeface="Arial" panose="020B0604020202020204" pitchFamily="34" charset="0"/>
              <a:buChar char="•"/>
            </a:pPr>
            <a:r>
              <a:rPr lang="en-US" b="1">
                <a:sym typeface="+mn-ea"/>
              </a:rPr>
              <a:t>Buttons</a:t>
            </a:r>
            <a:endParaRPr lang="en-US" b="1">
              <a:sym typeface="+mn-ea"/>
            </a:endParaRPr>
          </a:p>
          <a:p>
            <a:pPr marL="742950" lvl="1" indent="-285750">
              <a:buFont typeface="Arial" panose="020B0604020202020204" pitchFamily="34" charset="0"/>
              <a:buChar char="•"/>
            </a:pPr>
            <a:r>
              <a:rPr lang="en-US"/>
              <a:t>https://databear.com/buttons-in-power-bi/</a:t>
            </a:r>
            <a:endParaRPr lang="en-US">
              <a:sym typeface="+mn-ea"/>
            </a:endParaRPr>
          </a:p>
          <a:p>
            <a:pPr marL="742950" lvl="1" indent="-285750">
              <a:buFont typeface="Arial" panose="020B0604020202020204" pitchFamily="34" charset="0"/>
              <a:buChar char="•"/>
            </a:pPr>
            <a:r>
              <a:rPr lang="en-US"/>
              <a:t>https://www.cittros.com/insights/create-buttons-in-power-bi</a:t>
            </a:r>
            <a:endParaRPr lang="en-US"/>
          </a:p>
          <a:p>
            <a:pPr marL="742950" lvl="1" indent="-285750">
              <a:buFont typeface="Arial" panose="020B0604020202020204" pitchFamily="34" charset="0"/>
              <a:buChar char="•"/>
            </a:pPr>
            <a:r>
              <a:rPr lang="en-US">
                <a:sym typeface="+mn-ea"/>
              </a:rPr>
              <a:t>https://learn.microsoft.com/en-us/power-bi/create-reports/desktop-buttons?tabs=powerbi-desktop</a:t>
            </a:r>
            <a:endParaRPr lang="en-US">
              <a:sym typeface="+mn-ea"/>
            </a:endParaRPr>
          </a:p>
          <a:p>
            <a:pPr marL="742950" lvl="1" indent="-285750">
              <a:buFont typeface="Arial" panose="020B0604020202020204" pitchFamily="34" charset="0"/>
              <a:buChar char="•"/>
            </a:pPr>
            <a:endParaRPr lang="en-US"/>
          </a:p>
          <a:p>
            <a:pPr marL="285750" indent="-285750">
              <a:buFont typeface="Arial" panose="020B0604020202020204" pitchFamily="34" charset="0"/>
              <a:buChar char="•"/>
            </a:pPr>
            <a:r>
              <a:rPr lang="en-US" b="1">
                <a:sym typeface="+mn-ea"/>
              </a:rPr>
              <a:t>Parameters</a:t>
            </a:r>
            <a:endParaRPr lang="en-US" b="1">
              <a:sym typeface="+mn-ea"/>
            </a:endParaRPr>
          </a:p>
          <a:p>
            <a:pPr marL="742950" lvl="1" indent="-285750">
              <a:buFont typeface="Arial" panose="020B0604020202020204" pitchFamily="34" charset="0"/>
              <a:buChar char="•"/>
            </a:pPr>
            <a:r>
              <a:rPr lang="en-US"/>
              <a:t>https://learn.microsoft.com/en-us/power-query/power-query-query-parameters</a:t>
            </a:r>
            <a:endParaRPr lang="en-US">
              <a:sym typeface="+mn-ea"/>
            </a:endParaRPr>
          </a:p>
          <a:p>
            <a:pPr marL="742950" lvl="1" indent="-285750">
              <a:buFont typeface="Arial" panose="020B0604020202020204" pitchFamily="34" charset="0"/>
              <a:buChar char="•"/>
            </a:pPr>
            <a:r>
              <a:rPr lang="en-US"/>
              <a:t>https://www.sqlbi.com/articles/fields-parameters-in-power-bi/</a:t>
            </a:r>
            <a:endParaRPr lang="en-US">
              <a:sym typeface="+mn-ea"/>
            </a:endParaRPr>
          </a:p>
          <a:p>
            <a:pPr marL="742950" lvl="1" indent="-285750">
              <a:buFont typeface="Arial" panose="020B0604020202020204" pitchFamily="34" charset="0"/>
              <a:buChar char="•"/>
            </a:pPr>
            <a:r>
              <a:rPr lang="en-US"/>
              <a:t>https://www.red-gate.com/simple-talk/databases/sql-server/bi-sql-server/power-bi-introduction-working-with-parameters-in-power-bi-desktop-part-4/</a:t>
            </a:r>
            <a:endParaRPr lang="en-US"/>
          </a:p>
          <a:p>
            <a:pPr marL="742950" lvl="1" indent="-285750">
              <a:buFont typeface="Arial" panose="020B0604020202020204" pitchFamily="34" charset="0"/>
              <a:buChar char="•"/>
            </a:pPr>
            <a:r>
              <a:rPr lang="en-US"/>
              <a:t>https://learn.microsoft.com/en-us/power-bi/transform-model/desktop-what-if</a:t>
            </a:r>
            <a:endParaRPr lang="en-US"/>
          </a:p>
          <a:p>
            <a:pPr marL="285750" indent="-285750">
              <a:buFont typeface="Arial" panose="020B0604020202020204" pitchFamily="34" charset="0"/>
              <a:buChar char="•"/>
            </a:pPr>
            <a:r>
              <a:rPr lang="en-US" b="1">
                <a:sym typeface="+mn-ea"/>
              </a:rPr>
              <a:t>view </a:t>
            </a:r>
            <a:endParaRPr lang="en-US" b="1"/>
          </a:p>
          <a:p>
            <a:pPr marL="285750" indent="-285750">
              <a:buFont typeface="Arial" panose="020B0604020202020204" pitchFamily="34" charset="0"/>
              <a:buChar char="•"/>
            </a:pPr>
            <a:r>
              <a:rPr lang="en-US" b="1">
                <a:sym typeface="+mn-ea"/>
              </a:rPr>
              <a:t>bookmark</a:t>
            </a:r>
            <a:endParaRPr lang="en-US" b="1">
              <a:sym typeface="+mn-ea"/>
            </a:endParaRPr>
          </a:p>
          <a:p>
            <a:pPr marL="742950" lvl="1" indent="-285750">
              <a:buFont typeface="Arial" panose="020B0604020202020204" pitchFamily="34" charset="0"/>
              <a:buChar char="•"/>
            </a:pPr>
            <a:r>
              <a:rPr lang="en-US"/>
              <a:t>https://learn.microsoft.com/en-us/power-bi/create-reports/desktop-bookmarks</a:t>
            </a:r>
            <a:endParaRPr lang="en-US">
              <a:sym typeface="+mn-ea"/>
            </a:endParaRPr>
          </a:p>
          <a:p>
            <a:pPr marL="742950" lvl="1" indent="-285750">
              <a:buFont typeface="Arial" panose="020B0604020202020204" pitchFamily="34" charset="0"/>
              <a:buChar char="•"/>
            </a:pPr>
            <a:r>
              <a:rPr lang="en-US"/>
              <a:t>https://www.tpximpact.com/knowledge-hub/blogs/tech/power-bi-bookmarks-buttons-toggles</a:t>
            </a:r>
            <a:endParaRPr lang="en-US">
              <a:sym typeface="+mn-ea"/>
            </a:endParaRPr>
          </a:p>
          <a:p>
            <a:pPr marL="742950" lvl="1" indent="-285750">
              <a:buFont typeface="Arial" panose="020B0604020202020204" pitchFamily="34" charset="0"/>
              <a:buChar char="•"/>
            </a:pPr>
            <a:r>
              <a:rPr lang="en-US"/>
              <a:t>https://www.wallstreetmojo.com/power-bi-bookmarks/</a:t>
            </a:r>
            <a:endParaRPr lang="en-US"/>
          </a:p>
          <a:p>
            <a:pPr marL="285750" indent="-285750">
              <a:buFont typeface="Arial" panose="020B0604020202020204" pitchFamily="34" charset="0"/>
              <a:buChar char="•"/>
            </a:pPr>
            <a:r>
              <a:rPr lang="en-US" b="1">
                <a:sym typeface="+mn-ea"/>
              </a:rPr>
              <a:t>filters</a:t>
            </a:r>
            <a:endParaRPr lang="en-US" b="1"/>
          </a:p>
          <a:p>
            <a:pPr marL="285750" indent="-285750">
              <a:buFont typeface="Arial" panose="020B0604020202020204" pitchFamily="34" charset="0"/>
              <a:buChar char="•"/>
            </a:pPr>
            <a:r>
              <a:rPr lang="en-US" b="1">
                <a:sym typeface="+mn-ea"/>
              </a:rPr>
              <a:t>selections</a:t>
            </a:r>
            <a:endParaRPr lang="en-US" b="1"/>
          </a:p>
          <a:p>
            <a:pPr marL="285750" indent="-285750">
              <a:buFont typeface="Arial" panose="020B0604020202020204" pitchFamily="34" charset="0"/>
              <a:buChar char="•"/>
            </a:pPr>
            <a:r>
              <a:rPr lang="en-US" b="1">
                <a:sym typeface="+mn-ea"/>
              </a:rPr>
              <a:t>sync filters</a:t>
            </a:r>
            <a:endParaRPr lang="en-US" b="1"/>
          </a:p>
          <a:p>
            <a:pPr marL="285750" indent="-285750">
              <a:buFont typeface="Arial" panose="020B0604020202020204" pitchFamily="34" charset="0"/>
              <a:buChar char="•"/>
            </a:pPr>
            <a:r>
              <a:rPr lang="en-US" b="1">
                <a:sym typeface="+mn-ea"/>
              </a:rPr>
              <a:t>Optimize</a:t>
            </a:r>
            <a:endParaRPr lang="en-US" b="1">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00660" y="149860"/>
            <a:ext cx="11758930" cy="5220970"/>
          </a:xfrm>
          <a:prstGeom prst="rect">
            <a:avLst/>
          </a:prstGeom>
        </p:spPr>
        <p:txBody>
          <a:bodyPr wrap="square">
            <a:spAutoFit/>
          </a:bodyPr>
          <a:p>
            <a:pPr defTabSz="266700">
              <a:lnSpc>
                <a:spcPct val="107000"/>
              </a:lnSpc>
              <a:spcAft>
                <a:spcPts val="800"/>
              </a:spcAft>
            </a:pPr>
            <a:r>
              <a:rPr sz="1600" b="1">
                <a:latin typeface="Segoe MDL2 Assets" panose="050A0102010101010101"/>
                <a:ea typeface="Calibri" panose="020F0502020204030204"/>
              </a:rPr>
              <a:t>Project: 1 </a:t>
            </a:r>
            <a:r>
              <a:rPr sz="1600">
                <a:latin typeface="Segoe MDL2 Assets" panose="050A0102010101010101"/>
                <a:ea typeface="Calibri" panose="020F0502020204030204"/>
              </a:rPr>
              <a:t>Project - In United States, there are many stores in which a survey was conducted based on students i.e. how much they are spending on different kind of purchases like Video games, Indoor games, Toys, Books, Gadgets etc. In the data set (Student Survey), Store setting is the column that explains the Type of location in which the store is present. By using data set (Student Survey), try to extract the meaningful Insights. </a:t>
            </a:r>
            <a:endParaRPr sz="1600">
              <a:latin typeface="Segoe MDL2 Assets" panose="050A0102010101010101"/>
              <a:ea typeface="Calibri" panose="020F0502020204030204"/>
            </a:endParaRPr>
          </a:p>
          <a:p>
            <a:pPr defTabSz="266700">
              <a:lnSpc>
                <a:spcPct val="107000"/>
              </a:lnSpc>
              <a:spcAft>
                <a:spcPts val="800"/>
              </a:spcAft>
            </a:pPr>
            <a:r>
              <a:rPr sz="1600">
                <a:latin typeface="Segoe MDL2 Assets" panose="050A0102010101010101"/>
                <a:ea typeface="Calibri" panose="020F0502020204030204"/>
              </a:rPr>
              <a:t> </a:t>
            </a:r>
            <a:endParaRPr sz="1600">
              <a:latin typeface="Segoe MDL2 Assets" panose="050A0102010101010101"/>
              <a:ea typeface="Calibri" panose="020F0502020204030204"/>
            </a:endParaRPr>
          </a:p>
          <a:p>
            <a:pPr defTabSz="266700">
              <a:lnSpc>
                <a:spcPct val="107000"/>
              </a:lnSpc>
              <a:spcAft>
                <a:spcPts val="800"/>
              </a:spcAft>
            </a:pPr>
            <a:r>
              <a:rPr sz="1600" b="1">
                <a:latin typeface="Segoe MDL2 Assets" panose="050A0102010101010101"/>
                <a:ea typeface="Calibri" panose="020F0502020204030204"/>
              </a:rPr>
              <a:t>Industry Type</a:t>
            </a:r>
            <a:r>
              <a:rPr sz="1600">
                <a:latin typeface="Segoe MDL2 Assets" panose="050A0102010101010101"/>
                <a:ea typeface="Calibri" panose="020F0502020204030204"/>
              </a:rPr>
              <a:t> </a:t>
            </a:r>
            <a:r>
              <a:rPr sz="1600">
                <a:latin typeface="Times New Roman" panose="02020603050405020304"/>
                <a:ea typeface="Calibri" panose="020F0502020204030204"/>
              </a:rPr>
              <a:t>–</a:t>
            </a:r>
            <a:r>
              <a:rPr sz="1600">
                <a:latin typeface="Segoe MDL2 Assets" panose="050A0102010101010101"/>
                <a:ea typeface="Calibri" panose="020F0502020204030204"/>
              </a:rPr>
              <a:t> Retail Store </a:t>
            </a:r>
            <a:endParaRPr sz="1600">
              <a:latin typeface="Segoe MDL2 Assets" panose="050A0102010101010101"/>
              <a:ea typeface="Calibri" panose="020F0502020204030204"/>
            </a:endParaRPr>
          </a:p>
          <a:p>
            <a:pPr defTabSz="266700">
              <a:lnSpc>
                <a:spcPct val="107000"/>
              </a:lnSpc>
              <a:spcAft>
                <a:spcPts val="800"/>
              </a:spcAft>
            </a:pPr>
            <a:r>
              <a:rPr sz="1600" b="1">
                <a:latin typeface="Segoe MDL2 Assets" panose="050A0102010101010101"/>
                <a:ea typeface="Calibri" panose="020F0502020204030204"/>
              </a:rPr>
              <a:t>Data set</a:t>
            </a:r>
            <a:r>
              <a:rPr sz="1600">
                <a:latin typeface="Segoe MDL2 Assets" panose="050A0102010101010101"/>
                <a:ea typeface="Calibri" panose="020F0502020204030204"/>
              </a:rPr>
              <a:t> - Student survey </a:t>
            </a:r>
            <a:r>
              <a:rPr sz="1600" u="sng">
                <a:solidFill>
                  <a:srgbClr val="0563C1"/>
                </a:solidFill>
                <a:latin typeface="Segoe MDL2 Assets" panose="050A0102010101010101"/>
                <a:ea typeface="Calibri" panose="020F0502020204030204"/>
                <a:hlinkClick r:id="rId1"/>
              </a:rPr>
              <a:t>https://docs.google.com/spreadsheets/d/19PAZIJ7T2pvf50t94_R5tZCiog_aaP24/edit?usp=sharing&amp;ouid=113177982973203432452&amp;rtpof=true&amp;sd=true</a:t>
            </a:r>
            <a:r>
              <a:rPr sz="1600">
                <a:latin typeface="Segoe MDL2 Assets" panose="050A0102010101010101"/>
                <a:ea typeface="Calibri" panose="020F0502020204030204"/>
              </a:rPr>
              <a:t> </a:t>
            </a:r>
            <a:endParaRPr sz="1600">
              <a:latin typeface="Segoe MDL2 Assets" panose="050A0102010101010101"/>
              <a:ea typeface="Calibri" panose="020F0502020204030204"/>
            </a:endParaRPr>
          </a:p>
          <a:p>
            <a:pPr defTabSz="266700">
              <a:lnSpc>
                <a:spcPct val="107000"/>
              </a:lnSpc>
              <a:spcAft>
                <a:spcPts val="800"/>
              </a:spcAft>
            </a:pPr>
            <a:r>
              <a:rPr sz="1600" b="1">
                <a:latin typeface="Segoe MDL2 Assets" panose="050A0102010101010101"/>
                <a:ea typeface="Calibri" panose="020F0502020204030204"/>
              </a:rPr>
              <a:t>Problem Statement-</a:t>
            </a:r>
            <a:r>
              <a:rPr sz="1600">
                <a:latin typeface="Segoe MDL2 Assets" panose="050A0102010101010101"/>
                <a:ea typeface="Calibri" panose="020F0502020204030204"/>
              </a:rPr>
              <a:t> Create a Power BI Report: 1. Tabular Visualization - Format the total amount of purchase (TAP) based on </a:t>
            </a:r>
            <a:r>
              <a:rPr sz="1600">
                <a:latin typeface="Times New Roman" panose="02020603050405020304"/>
                <a:ea typeface="Calibri" panose="020F0502020204030204"/>
              </a:rPr>
              <a:t>‘</a:t>
            </a:r>
            <a:r>
              <a:rPr sz="1600">
                <a:latin typeface="Segoe MDL2 Assets" panose="050A0102010101010101"/>
                <a:ea typeface="Calibri" panose="020F0502020204030204"/>
              </a:rPr>
              <a:t>Store location</a:t>
            </a:r>
            <a:r>
              <a:rPr sz="1600">
                <a:latin typeface="Cambria" panose="02040503050406030204"/>
                <a:ea typeface="Calibri" panose="020F0502020204030204"/>
              </a:rPr>
              <a:t>’</a:t>
            </a:r>
            <a:r>
              <a:rPr sz="1600">
                <a:latin typeface="Segoe MDL2 Assets" panose="050A0102010101010101"/>
                <a:ea typeface="Calibri" panose="020F0502020204030204"/>
              </a:rPr>
              <a:t> and </a:t>
            </a:r>
            <a:r>
              <a:rPr sz="1600">
                <a:latin typeface="Times New Roman" panose="02020603050405020304"/>
                <a:ea typeface="Calibri" panose="020F0502020204030204"/>
              </a:rPr>
              <a:t>‘</a:t>
            </a:r>
            <a:r>
              <a:rPr sz="1600">
                <a:latin typeface="Segoe MDL2 Assets" panose="050A0102010101010101"/>
                <a:ea typeface="Calibri" panose="020F0502020204030204"/>
              </a:rPr>
              <a:t>Store setting</a:t>
            </a:r>
            <a:r>
              <a:rPr sz="1600">
                <a:latin typeface="Cambria" panose="02040503050406030204"/>
                <a:ea typeface="Calibri" panose="020F0502020204030204"/>
              </a:rPr>
              <a:t>’</a:t>
            </a:r>
            <a:r>
              <a:rPr sz="1600">
                <a:latin typeface="Segoe MDL2 Assets" panose="050A0102010101010101"/>
                <a:ea typeface="Calibri" panose="020F0502020204030204"/>
              </a:rPr>
              <a:t>: - </a:t>
            </a:r>
            <a:endParaRPr sz="1600">
              <a:latin typeface="Segoe MDL2 Assets" panose="050A0102010101010101"/>
              <a:ea typeface="Calibri" panose="020F0502020204030204"/>
            </a:endParaRPr>
          </a:p>
          <a:p>
            <a:pPr marL="1143000" indent="-228600" defTabSz="266700">
              <a:lnSpc>
                <a:spcPct val="107000"/>
              </a:lnSpc>
              <a:spcAft>
                <a:spcPts val="800"/>
              </a:spcAft>
            </a:pPr>
            <a:r>
              <a:rPr sz="1600">
                <a:latin typeface="Symbol" panose="05050102010706020507"/>
                <a:ea typeface="Calibri" panose="020F0502020204030204"/>
              </a:rPr>
              <a:t>· </a:t>
            </a:r>
            <a:r>
              <a:rPr sz="1600">
                <a:latin typeface="Segoe MDL2 Assets" panose="050A0102010101010101"/>
                <a:ea typeface="Calibri" panose="020F0502020204030204"/>
              </a:rPr>
              <a:t>If 0&lt;TAP&lt;35000, then records should be in red color ·</a:t>
            </a:r>
            <a:endParaRPr sz="1600">
              <a:latin typeface="Segoe MDL2 Assets" panose="050A0102010101010101"/>
              <a:ea typeface="Calibri" panose="020F0502020204030204"/>
            </a:endParaRPr>
          </a:p>
          <a:p>
            <a:pPr marL="1143000" indent="-228600" defTabSz="266700">
              <a:lnSpc>
                <a:spcPct val="107000"/>
              </a:lnSpc>
              <a:spcAft>
                <a:spcPts val="800"/>
              </a:spcAft>
            </a:pPr>
            <a:r>
              <a:rPr sz="1600">
                <a:latin typeface="Symbol" panose="05050102010706020507"/>
                <a:ea typeface="Calibri" panose="020F0502020204030204"/>
              </a:rPr>
              <a:t>· </a:t>
            </a:r>
            <a:r>
              <a:rPr sz="1600">
                <a:latin typeface="Segoe MDL2 Assets" panose="050A0102010101010101"/>
                <a:ea typeface="Calibri" panose="020F0502020204030204"/>
              </a:rPr>
              <a:t>If 35000&lt;=TAP&lt;60000, then records should be in yellow color</a:t>
            </a:r>
            <a:endParaRPr sz="1600">
              <a:latin typeface="Segoe MDL2 Assets" panose="050A0102010101010101"/>
              <a:ea typeface="Calibri" panose="020F0502020204030204"/>
            </a:endParaRPr>
          </a:p>
          <a:p>
            <a:pPr marL="1143000" indent="-228600" defTabSz="266700">
              <a:lnSpc>
                <a:spcPct val="107000"/>
              </a:lnSpc>
              <a:spcAft>
                <a:spcPts val="800"/>
              </a:spcAft>
            </a:pPr>
            <a:r>
              <a:rPr sz="1600">
                <a:latin typeface="Symbol" panose="05050102010706020507"/>
                <a:ea typeface="Calibri" panose="020F0502020204030204"/>
              </a:rPr>
              <a:t>· </a:t>
            </a:r>
            <a:r>
              <a:rPr sz="1600">
                <a:latin typeface="Segoe MDL2 Assets" panose="050A0102010101010101"/>
                <a:ea typeface="Calibri" panose="020F0502020204030204"/>
              </a:rPr>
              <a:t>If TAP</a:t>
            </a:r>
            <a:r>
              <a:rPr sz="1600">
                <a:latin typeface="Cambria" panose="02040503050406030204"/>
                <a:ea typeface="Calibri" panose="020F0502020204030204"/>
              </a:rPr>
              <a:t>&gt;</a:t>
            </a:r>
            <a:r>
              <a:rPr sz="1600">
                <a:latin typeface="Segoe MDL2 Assets" panose="050A0102010101010101"/>
                <a:ea typeface="Calibri" panose="020F0502020204030204"/>
              </a:rPr>
              <a:t>=60000, then records should be in Blue color </a:t>
            </a:r>
            <a:endParaRPr sz="1600">
              <a:latin typeface="Segoe MDL2 Assets" panose="050A0102010101010101"/>
              <a:ea typeface="Calibri" panose="020F0502020204030204"/>
            </a:endParaRPr>
          </a:p>
          <a:p>
            <a:pPr defTabSz="266700">
              <a:lnSpc>
                <a:spcPct val="107000"/>
              </a:lnSpc>
              <a:spcAft>
                <a:spcPts val="800"/>
              </a:spcAft>
            </a:pPr>
            <a:r>
              <a:rPr sz="1600">
                <a:latin typeface="Segoe MDL2 Assets" panose="050A0102010101010101"/>
                <a:ea typeface="Calibri" panose="020F0502020204030204"/>
              </a:rPr>
              <a:t> </a:t>
            </a:r>
            <a:endParaRPr sz="1600">
              <a:latin typeface="Segoe MDL2 Assets" panose="050A0102010101010101"/>
              <a:ea typeface="Calibri" panose="020F0502020204030204"/>
            </a:endParaRPr>
          </a:p>
          <a:p>
            <a:pPr defTabSz="266700">
              <a:lnSpc>
                <a:spcPct val="107000"/>
              </a:lnSpc>
              <a:spcAft>
                <a:spcPts val="800"/>
              </a:spcAft>
            </a:pPr>
            <a:endParaRPr sz="1600">
              <a:latin typeface="Segoe MDL2 Assets" panose="050A0102010101010101"/>
              <a:ea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59410" y="421005"/>
            <a:ext cx="9525000" cy="1753235"/>
          </a:xfrm>
          <a:prstGeom prst="rect">
            <a:avLst/>
          </a:prstGeom>
          <a:noFill/>
        </p:spPr>
        <p:txBody>
          <a:bodyPr wrap="square" rtlCol="0" anchor="t">
            <a:spAutoFit/>
          </a:bodyPr>
          <a:p>
            <a:r>
              <a:rPr lang="en-US" b="1">
                <a:sym typeface="+mn-ea"/>
              </a:rPr>
              <a:t>INTERVIEW QUESTIONS</a:t>
            </a:r>
            <a:endParaRPr lang="en-US" b="1">
              <a:sym typeface="+mn-ea"/>
            </a:endParaRPr>
          </a:p>
          <a:p>
            <a:pPr marL="285750" indent="-285750">
              <a:buFont typeface="Arial" panose="020B0604020202020204" pitchFamily="34" charset="0"/>
              <a:buChar char="•"/>
            </a:pPr>
            <a:r>
              <a:rPr lang="en-US">
                <a:sym typeface="+mn-ea"/>
              </a:rPr>
              <a:t>https://youtu.be/u7yAypveDRo?si=uKmf_74MuuUAwDn6</a:t>
            </a:r>
            <a:endParaRPr lang="en-US">
              <a:sym typeface="+mn-ea"/>
            </a:endParaRPr>
          </a:p>
          <a:p>
            <a:pPr marL="285750" indent="-285750">
              <a:buFont typeface="Arial" panose="020B0604020202020204" pitchFamily="34" charset="0"/>
              <a:buChar char="•"/>
            </a:pPr>
            <a:r>
              <a:rPr lang="en-US">
                <a:sym typeface="+mn-ea"/>
              </a:rPr>
              <a:t>https://www.simplilearn.com/power-bi-interview-questions-and-answers-article</a:t>
            </a:r>
            <a:endParaRPr lang="en-US">
              <a:sym typeface="+mn-ea"/>
            </a:endParaRPr>
          </a:p>
          <a:p>
            <a:pPr marL="285750" indent="-285750">
              <a:buFont typeface="Arial" panose="020B0604020202020204" pitchFamily="34" charset="0"/>
              <a:buChar char="•"/>
            </a:pPr>
            <a:r>
              <a:rPr lang="en-US">
                <a:sym typeface="+mn-ea"/>
              </a:rPr>
              <a:t>https://github.com/virajbhutada/power-BI-resources</a:t>
            </a:r>
            <a:endParaRPr lang="en-US">
              <a:sym typeface="+mn-ea"/>
            </a:endParaRPr>
          </a:p>
          <a:p>
            <a:pPr marL="285750" indent="-285750">
              <a:buFont typeface="Arial" panose="020B0604020202020204" pitchFamily="34" charset="0"/>
              <a:buChar char="•"/>
            </a:pPr>
            <a:r>
              <a:rPr lang="en-US">
                <a:sym typeface="+mn-ea"/>
              </a:rPr>
              <a:t>https://medium.com/microsoft-power-bi/power-bi-interview-questions-part-2-de5c7b16db84</a:t>
            </a:r>
            <a:endParaRPr lang="en-US">
              <a:sym typeface="+mn-ea"/>
            </a:endParaRPr>
          </a:p>
          <a:p>
            <a:pPr marL="285750" indent="-285750">
              <a:buFont typeface="Arial" panose="020B0604020202020204" pitchFamily="34" charset="0"/>
              <a:buChar char="•"/>
            </a:pPr>
            <a:r>
              <a:rPr lang="en-US">
                <a:sym typeface="+mn-ea"/>
              </a:rPr>
              <a:t>https://medium.com/microsoft-power-bi/power-bi-interview-questions-part-1-4982de3be327</a:t>
            </a:r>
            <a:endParaRPr lang="en-US">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20345" y="294005"/>
            <a:ext cx="11751945" cy="4855210"/>
          </a:xfrm>
          <a:prstGeom prst="rect">
            <a:avLst/>
          </a:prstGeom>
          <a:noFill/>
        </p:spPr>
        <p:txBody>
          <a:bodyPr wrap="square" rtlCol="0" anchor="t">
            <a:spAutoFit/>
          </a:bodyPr>
          <a:p>
            <a:pPr defTabSz="266700">
              <a:lnSpc>
                <a:spcPct val="107000"/>
              </a:lnSpc>
              <a:spcAft>
                <a:spcPts val="800"/>
              </a:spcAft>
            </a:pPr>
            <a:r>
              <a:rPr sz="1600" b="1">
                <a:latin typeface="Segoe MDL2 Assets" panose="050A0102010101010101"/>
                <a:ea typeface="Calibri" panose="020F0502020204030204"/>
                <a:sym typeface="+mn-ea"/>
              </a:rPr>
              <a:t>2 Matrix Visualization </a:t>
            </a:r>
            <a:r>
              <a:rPr sz="1600" b="1">
                <a:latin typeface="Times New Roman" panose="02020603050405020304"/>
                <a:ea typeface="Calibri" panose="020F0502020204030204"/>
                <a:sym typeface="+mn-ea"/>
              </a:rPr>
              <a:t>–</a:t>
            </a:r>
            <a:r>
              <a:rPr sz="1600">
                <a:latin typeface="Segoe MDL2 Assets" panose="050A0102010101010101"/>
                <a:ea typeface="Calibri" panose="020F0502020204030204"/>
                <a:sym typeface="+mn-ea"/>
              </a:rPr>
              <a:t> Create Matrix Visualization to show the amount spent on Outdoor sports across different ages and </a:t>
            </a:r>
            <a:r>
              <a:rPr sz="1600">
                <a:latin typeface="Times New Roman" panose="02020603050405020304"/>
                <a:ea typeface="Calibri" panose="020F0502020204030204"/>
                <a:sym typeface="+mn-ea"/>
              </a:rPr>
              <a:t>‘</a:t>
            </a:r>
            <a:r>
              <a:rPr sz="1600">
                <a:latin typeface="Segoe MDL2 Assets" panose="050A0102010101010101"/>
                <a:ea typeface="Calibri" panose="020F0502020204030204"/>
                <a:sym typeface="+mn-ea"/>
              </a:rPr>
              <a:t>Store setting</a:t>
            </a:r>
            <a:r>
              <a:rPr sz="1600">
                <a:latin typeface="Cambria" panose="02040503050406030204"/>
                <a:ea typeface="Calibri" panose="020F0502020204030204"/>
                <a:sym typeface="+mn-ea"/>
              </a:rPr>
              <a:t>’</a:t>
            </a:r>
            <a:r>
              <a:rPr sz="1600">
                <a:latin typeface="Segoe MDL2 Assets" panose="050A0102010101010101"/>
                <a:ea typeface="Calibri" panose="020F0502020204030204"/>
                <a:sym typeface="+mn-ea"/>
              </a:rPr>
              <a:t>. Do the color formatting for the amount spent in total outdoor sports. </a:t>
            </a:r>
            <a:endParaRPr sz="1600">
              <a:latin typeface="Segoe MDL2 Assets" panose="050A0102010101010101"/>
              <a:ea typeface="Calibri" panose="020F0502020204030204"/>
            </a:endParaRPr>
          </a:p>
          <a:p>
            <a:pPr defTabSz="266700">
              <a:lnSpc>
                <a:spcPct val="107000"/>
              </a:lnSpc>
              <a:spcAft>
                <a:spcPts val="800"/>
              </a:spcAft>
            </a:pPr>
            <a:r>
              <a:rPr sz="1600" b="1">
                <a:latin typeface="Segoe MDL2 Assets" panose="050A0102010101010101"/>
                <a:ea typeface="Calibri" panose="020F0502020204030204"/>
                <a:sym typeface="+mn-ea"/>
              </a:rPr>
              <a:t>3. Funnel chart </a:t>
            </a:r>
            <a:r>
              <a:rPr sz="1600" b="1">
                <a:latin typeface="Times New Roman" panose="02020603050405020304"/>
                <a:ea typeface="Calibri" panose="020F0502020204030204"/>
                <a:sym typeface="+mn-ea"/>
              </a:rPr>
              <a:t>–</a:t>
            </a:r>
            <a:r>
              <a:rPr sz="1600">
                <a:latin typeface="Segoe MDL2 Assets" panose="050A0102010101010101"/>
                <a:ea typeface="Calibri" panose="020F0502020204030204"/>
                <a:sym typeface="+mn-ea"/>
              </a:rPr>
              <a:t> Create a Funnel chart to show Total amount of purchase by </a:t>
            </a:r>
            <a:r>
              <a:rPr sz="1600">
                <a:latin typeface="Times New Roman" panose="02020603050405020304"/>
                <a:ea typeface="Calibri" panose="020F0502020204030204"/>
                <a:sym typeface="+mn-ea"/>
              </a:rPr>
              <a:t>‘</a:t>
            </a:r>
            <a:r>
              <a:rPr sz="1600">
                <a:latin typeface="Segoe MDL2 Assets" panose="050A0102010101010101"/>
                <a:ea typeface="Calibri" panose="020F0502020204030204"/>
                <a:sym typeface="+mn-ea"/>
              </a:rPr>
              <a:t>Store setting</a:t>
            </a:r>
            <a:r>
              <a:rPr sz="1600">
                <a:latin typeface="Cambria" panose="02040503050406030204"/>
                <a:ea typeface="Calibri" panose="020F0502020204030204"/>
                <a:sym typeface="+mn-ea"/>
              </a:rPr>
              <a:t>’</a:t>
            </a:r>
            <a:r>
              <a:rPr sz="1600">
                <a:latin typeface="Segoe MDL2 Assets" panose="050A0102010101010101"/>
                <a:ea typeface="Calibri" panose="020F0502020204030204"/>
                <a:sym typeface="+mn-ea"/>
              </a:rPr>
              <a:t>. Show the data labels as Percentage of First. </a:t>
            </a:r>
            <a:endParaRPr sz="1600">
              <a:latin typeface="Segoe MDL2 Assets" panose="050A0102010101010101"/>
              <a:ea typeface="Calibri" panose="020F0502020204030204"/>
            </a:endParaRPr>
          </a:p>
          <a:p>
            <a:pPr defTabSz="266700">
              <a:lnSpc>
                <a:spcPct val="107000"/>
              </a:lnSpc>
              <a:spcAft>
                <a:spcPts val="800"/>
              </a:spcAft>
            </a:pPr>
            <a:r>
              <a:rPr sz="1600" b="1">
                <a:latin typeface="Segoe MDL2 Assets" panose="050A0102010101010101"/>
                <a:ea typeface="Calibri" panose="020F0502020204030204"/>
                <a:sym typeface="+mn-ea"/>
              </a:rPr>
              <a:t>4. Pie chart </a:t>
            </a:r>
            <a:r>
              <a:rPr sz="1600" b="1">
                <a:latin typeface="Times New Roman" panose="02020603050405020304"/>
                <a:ea typeface="Calibri" panose="020F0502020204030204"/>
                <a:sym typeface="+mn-ea"/>
              </a:rPr>
              <a:t>–</a:t>
            </a:r>
            <a:r>
              <a:rPr sz="1600" b="1">
                <a:latin typeface="Segoe MDL2 Assets" panose="050A0102010101010101"/>
                <a:ea typeface="Calibri" panose="020F0502020204030204"/>
                <a:sym typeface="+mn-ea"/>
              </a:rPr>
              <a:t> </a:t>
            </a:r>
            <a:r>
              <a:rPr sz="1600">
                <a:latin typeface="Segoe MDL2 Assets" panose="050A0102010101010101"/>
                <a:ea typeface="Calibri" panose="020F0502020204030204"/>
                <a:sym typeface="+mn-ea"/>
              </a:rPr>
              <a:t>Show the total amount of purchase by different </a:t>
            </a:r>
            <a:r>
              <a:rPr sz="1600">
                <a:latin typeface="Times New Roman" panose="02020603050405020304"/>
                <a:ea typeface="Calibri" panose="020F0502020204030204"/>
                <a:sym typeface="+mn-ea"/>
              </a:rPr>
              <a:t>‘</a:t>
            </a:r>
            <a:r>
              <a:rPr sz="1600">
                <a:latin typeface="Segoe MDL2 Assets" panose="050A0102010101010101"/>
                <a:ea typeface="Calibri" panose="020F0502020204030204"/>
                <a:sym typeface="+mn-ea"/>
              </a:rPr>
              <a:t>Store location</a:t>
            </a:r>
            <a:r>
              <a:rPr sz="1600">
                <a:latin typeface="Cambria" panose="02040503050406030204"/>
                <a:ea typeface="Calibri" panose="020F0502020204030204"/>
                <a:sym typeface="+mn-ea"/>
              </a:rPr>
              <a:t>’</a:t>
            </a:r>
            <a:r>
              <a:rPr sz="1600">
                <a:latin typeface="Segoe MDL2 Assets" panose="050A0102010101010101"/>
                <a:ea typeface="Calibri" panose="020F0502020204030204"/>
                <a:sym typeface="+mn-ea"/>
              </a:rPr>
              <a:t> for Suburban </a:t>
            </a:r>
            <a:r>
              <a:rPr sz="1600">
                <a:latin typeface="Times New Roman" panose="02020603050405020304"/>
                <a:ea typeface="Calibri" panose="020F0502020204030204"/>
                <a:sym typeface="+mn-ea"/>
              </a:rPr>
              <a:t>‘</a:t>
            </a:r>
            <a:r>
              <a:rPr sz="1600">
                <a:latin typeface="Segoe MDL2 Assets" panose="050A0102010101010101"/>
                <a:ea typeface="Calibri" panose="020F0502020204030204"/>
                <a:sym typeface="+mn-ea"/>
              </a:rPr>
              <a:t>Store setting</a:t>
            </a:r>
            <a:r>
              <a:rPr sz="1600">
                <a:latin typeface="Times New Roman" panose="02020603050405020304"/>
                <a:ea typeface="Calibri" panose="020F0502020204030204"/>
                <a:sym typeface="+mn-ea"/>
              </a:rPr>
              <a:t>’</a:t>
            </a:r>
            <a:r>
              <a:rPr sz="1600">
                <a:latin typeface="Segoe MDL2 Assets" panose="050A0102010101010101"/>
                <a:ea typeface="Calibri" panose="020F0502020204030204"/>
                <a:sym typeface="+mn-ea"/>
              </a:rPr>
              <a:t> only. Hint: Use Filter context </a:t>
            </a:r>
            <a:endParaRPr sz="1600">
              <a:latin typeface="Segoe MDL2 Assets" panose="050A0102010101010101"/>
              <a:ea typeface="Calibri" panose="020F0502020204030204"/>
            </a:endParaRPr>
          </a:p>
          <a:p>
            <a:pPr defTabSz="266700">
              <a:lnSpc>
                <a:spcPct val="107000"/>
              </a:lnSpc>
              <a:spcAft>
                <a:spcPts val="800"/>
              </a:spcAft>
            </a:pPr>
            <a:r>
              <a:rPr sz="1600" b="1">
                <a:latin typeface="Segoe MDL2 Assets" panose="050A0102010101010101"/>
                <a:ea typeface="Calibri" panose="020F0502020204030204"/>
                <a:sym typeface="+mn-ea"/>
              </a:rPr>
              <a:t>5. a) Scatter plot -</a:t>
            </a:r>
            <a:r>
              <a:rPr sz="1600">
                <a:latin typeface="Segoe MDL2 Assets" panose="050A0102010101010101"/>
                <a:ea typeface="Calibri" panose="020F0502020204030204"/>
                <a:sym typeface="+mn-ea"/>
              </a:rPr>
              <a:t> Video games purchase and Outdoor sports spent across the different ages. </a:t>
            </a:r>
            <a:r>
              <a:rPr sz="1600" b="1">
                <a:latin typeface="Segoe MDL2 Assets" panose="050A0102010101010101"/>
                <a:ea typeface="Calibri" panose="020F0502020204030204"/>
                <a:sym typeface="+mn-ea"/>
              </a:rPr>
              <a:t>b) </a:t>
            </a:r>
            <a:r>
              <a:rPr sz="1600" b="1">
                <a:latin typeface="Cambria" panose="02040503050406030204"/>
                <a:ea typeface="Calibri" panose="020F0502020204030204"/>
                <a:sym typeface="+mn-ea"/>
              </a:rPr>
              <a:t>any </a:t>
            </a:r>
            <a:r>
              <a:rPr sz="1600" b="1">
                <a:latin typeface="Segoe MDL2 Assets" panose="050A0102010101010101"/>
                <a:ea typeface="Calibri" panose="020F0502020204030204"/>
                <a:sym typeface="+mn-ea"/>
              </a:rPr>
              <a:t>plot</a:t>
            </a:r>
            <a:r>
              <a:rPr sz="1600">
                <a:latin typeface="Segoe MDL2 Assets" panose="050A0102010101010101"/>
                <a:ea typeface="Calibri" panose="020F0502020204030204"/>
                <a:sym typeface="+mn-ea"/>
              </a:rPr>
              <a:t> - Indoor sports and Video games spent across the different age groups. </a:t>
            </a:r>
            <a:endParaRPr sz="1600">
              <a:latin typeface="Segoe MDL2 Assets" panose="050A0102010101010101"/>
              <a:ea typeface="Calibri" panose="020F0502020204030204"/>
            </a:endParaRPr>
          </a:p>
          <a:p>
            <a:pPr defTabSz="266700">
              <a:lnSpc>
                <a:spcPct val="107000"/>
              </a:lnSpc>
              <a:spcAft>
                <a:spcPts val="800"/>
              </a:spcAft>
            </a:pPr>
            <a:r>
              <a:rPr sz="1600" b="1">
                <a:latin typeface="Segoe MDL2 Assets" panose="050A0102010101010101"/>
                <a:ea typeface="Calibri" panose="020F0502020204030204"/>
                <a:sym typeface="+mn-ea"/>
              </a:rPr>
              <a:t>6.</a:t>
            </a:r>
            <a:r>
              <a:rPr sz="1600">
                <a:latin typeface="Segoe MDL2 Assets" panose="050A0102010101010101"/>
                <a:ea typeface="Calibri" panose="020F0502020204030204"/>
                <a:sym typeface="+mn-ea"/>
              </a:rPr>
              <a:t> Restrict data access for the given users in User mapping table. </a:t>
            </a:r>
            <a:r>
              <a:rPr sz="1600" b="1">
                <a:latin typeface="Segoe MDL2 Assets" panose="050A0102010101010101"/>
                <a:ea typeface="Calibri" panose="020F0502020204030204"/>
                <a:sym typeface="+mn-ea"/>
              </a:rPr>
              <a:t>For ex</a:t>
            </a:r>
            <a:r>
              <a:rPr sz="1600">
                <a:latin typeface="Segoe MDL2 Assets" panose="050A0102010101010101"/>
                <a:ea typeface="Calibri" panose="020F0502020204030204"/>
                <a:sym typeface="+mn-ea"/>
              </a:rPr>
              <a:t>. Mani deals with Rural area only so she should be able to view the data which belongs to Rural only, not urban and suburban data. </a:t>
            </a:r>
            <a:endParaRPr sz="1600">
              <a:latin typeface="Segoe MDL2 Assets" panose="050A0102010101010101"/>
              <a:ea typeface="Calibri" panose="020F0502020204030204"/>
            </a:endParaRPr>
          </a:p>
          <a:p>
            <a:pPr defTabSz="266700">
              <a:lnSpc>
                <a:spcPct val="107000"/>
              </a:lnSpc>
              <a:spcAft>
                <a:spcPts val="800"/>
              </a:spcAft>
            </a:pPr>
            <a:r>
              <a:rPr sz="1600" b="1">
                <a:latin typeface="Segoe MDL2 Assets" panose="050A0102010101010101"/>
                <a:ea typeface="Calibri" panose="020F0502020204030204"/>
                <a:sym typeface="+mn-ea"/>
              </a:rPr>
              <a:t>7.</a:t>
            </a:r>
            <a:r>
              <a:rPr sz="1600">
                <a:latin typeface="Segoe MDL2 Assets" panose="050A0102010101010101"/>
                <a:ea typeface="Calibri" panose="020F0502020204030204"/>
                <a:sym typeface="+mn-ea"/>
              </a:rPr>
              <a:t> Publish the report on Power BI cloud service and Design the Master Dashboard consisting of Funnel chart and scatter plots. Then create a schedule refresh for six times in every 4 hours for the Dashboard in a day. </a:t>
            </a:r>
            <a:endParaRPr sz="1600">
              <a:latin typeface="Segoe MDL2 Assets" panose="050A0102010101010101"/>
              <a:ea typeface="Calibri" panose="020F0502020204030204"/>
            </a:endParaRPr>
          </a:p>
          <a:p>
            <a:pPr defTabSz="266700">
              <a:lnSpc>
                <a:spcPct val="107000"/>
              </a:lnSpc>
              <a:spcAft>
                <a:spcPts val="800"/>
              </a:spcAft>
            </a:pPr>
            <a:r>
              <a:rPr sz="1600" b="1">
                <a:latin typeface="Segoe MDL2 Assets" panose="050A0102010101010101"/>
                <a:ea typeface="Calibri" panose="020F0502020204030204"/>
                <a:sym typeface="+mn-ea"/>
              </a:rPr>
              <a:t>8. Use Q&amp;A feature</a:t>
            </a:r>
            <a:r>
              <a:rPr sz="1600">
                <a:latin typeface="Segoe MDL2 Assets" panose="050A0102010101010101"/>
                <a:ea typeface="Calibri" panose="020F0502020204030204"/>
                <a:sym typeface="+mn-ea"/>
              </a:rPr>
              <a:t> of Power BI </a:t>
            </a:r>
            <a:r>
              <a:rPr sz="1600">
                <a:latin typeface="Times New Roman" panose="02020603050405020304"/>
                <a:ea typeface="Calibri" panose="020F0502020204030204"/>
                <a:sym typeface="+mn-ea"/>
              </a:rPr>
              <a:t>–</a:t>
            </a:r>
            <a:r>
              <a:rPr sz="1600">
                <a:latin typeface="Segoe MDL2 Assets" panose="050A0102010101010101"/>
                <a:ea typeface="Calibri" panose="020F0502020204030204"/>
                <a:sym typeface="+mn-ea"/>
              </a:rPr>
              <a:t> </a:t>
            </a:r>
            <a:endParaRPr sz="1600">
              <a:latin typeface="Segoe MDL2 Assets" panose="050A0102010101010101"/>
              <a:ea typeface="Calibri" panose="020F0502020204030204"/>
            </a:endParaRPr>
          </a:p>
          <a:p>
            <a:pPr marL="0" indent="457200" defTabSz="266700">
              <a:lnSpc>
                <a:spcPct val="107000"/>
              </a:lnSpc>
              <a:spcAft>
                <a:spcPts val="800"/>
              </a:spcAft>
            </a:pPr>
            <a:r>
              <a:rPr sz="1600" b="1">
                <a:latin typeface="Segoe MDL2 Assets" panose="050A0102010101010101"/>
                <a:ea typeface="Calibri" panose="020F0502020204030204"/>
                <a:sym typeface="+mn-ea"/>
              </a:rPr>
              <a:t>a)</a:t>
            </a:r>
            <a:r>
              <a:rPr sz="1600">
                <a:latin typeface="Segoe MDL2 Assets" panose="050A0102010101010101"/>
                <a:ea typeface="Calibri" panose="020F0502020204030204"/>
                <a:sym typeface="+mn-ea"/>
              </a:rPr>
              <a:t> To show average age of students </a:t>
            </a:r>
            <a:endParaRPr sz="1600">
              <a:latin typeface="Segoe MDL2 Assets" panose="050A0102010101010101"/>
              <a:ea typeface="Calibri" panose="020F0502020204030204"/>
            </a:endParaRPr>
          </a:p>
          <a:p>
            <a:pPr marL="0" indent="457200" defTabSz="266700">
              <a:lnSpc>
                <a:spcPct val="107000"/>
              </a:lnSpc>
              <a:spcAft>
                <a:spcPts val="800"/>
              </a:spcAft>
            </a:pPr>
            <a:r>
              <a:rPr sz="1600" b="1">
                <a:latin typeface="Segoe MDL2 Assets" panose="050A0102010101010101"/>
                <a:ea typeface="Calibri" panose="020F0502020204030204"/>
                <a:sym typeface="+mn-ea"/>
              </a:rPr>
              <a:t>b)</a:t>
            </a:r>
            <a:r>
              <a:rPr sz="1600">
                <a:latin typeface="Segoe MDL2 Assets" panose="050A0102010101010101"/>
                <a:ea typeface="Calibri" panose="020F0502020204030204"/>
                <a:sym typeface="+mn-ea"/>
              </a:rPr>
              <a:t> Donut chart for total amount of purchases by </a:t>
            </a:r>
            <a:r>
              <a:rPr sz="1600">
                <a:latin typeface="Times New Roman" panose="02020603050405020304"/>
                <a:ea typeface="Calibri" panose="020F0502020204030204"/>
                <a:sym typeface="+mn-ea"/>
              </a:rPr>
              <a:t>‘</a:t>
            </a:r>
            <a:r>
              <a:rPr sz="1600">
                <a:latin typeface="Segoe MDL2 Assets" panose="050A0102010101010101"/>
                <a:ea typeface="Calibri" panose="020F0502020204030204"/>
                <a:sym typeface="+mn-ea"/>
              </a:rPr>
              <a:t>Store location</a:t>
            </a:r>
            <a:endParaRPr lang="en-US" sz="1600">
              <a:latin typeface="Segoe MDL2 Assets" panose="050A0102010101010101"/>
              <a:ea typeface="Calibri" panose="020F0502020204030204"/>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444500" y="113665"/>
            <a:ext cx="9356725" cy="1137285"/>
          </a:xfrm>
          <a:prstGeom prst="rect">
            <a:avLst/>
          </a:prstGeom>
        </p:spPr>
        <p:txBody>
          <a:bodyPr wrap="square">
            <a:spAutoFit/>
          </a:bodyPr>
          <a:p>
            <a:pPr marL="0" indent="0"/>
            <a:r>
              <a:rPr sz="2000" b="1" i="0">
                <a:solidFill>
                  <a:srgbClr val="001D35"/>
                </a:solidFill>
                <a:latin typeface="Google Sans"/>
                <a:ea typeface="Google Sans"/>
              </a:rPr>
              <a:t>Row-Level Security (RLS)</a:t>
            </a:r>
            <a:r>
              <a:rPr sz="1600" b="0" i="0">
                <a:solidFill>
                  <a:srgbClr val="001D35"/>
                </a:solidFill>
                <a:latin typeface="Google Sans"/>
                <a:ea typeface="Google Sans"/>
              </a:rPr>
              <a:t> in Power BI allows you to restrict data access at the row level, ensuring that users only see the data they are authorized to view, based on their roles or permissions. You can define roles and rules within Power BI Desktop and publish them to the Power BI service to configure RLS. </a:t>
            </a:r>
            <a:endParaRPr sz="1600" b="0" i="0">
              <a:solidFill>
                <a:srgbClr val="001D35"/>
              </a:solidFill>
              <a:latin typeface="Google Sans"/>
              <a:ea typeface="Google Sans"/>
            </a:endParaRPr>
          </a:p>
        </p:txBody>
      </p:sp>
      <p:sp>
        <p:nvSpPr>
          <p:cNvPr id="4" name="Text Box 3"/>
          <p:cNvSpPr txBox="1"/>
          <p:nvPr/>
        </p:nvSpPr>
        <p:spPr>
          <a:xfrm>
            <a:off x="444500" y="1250950"/>
            <a:ext cx="10919460" cy="4730750"/>
          </a:xfrm>
          <a:prstGeom prst="rect">
            <a:avLst/>
          </a:prstGeom>
        </p:spPr>
        <p:txBody>
          <a:bodyPr wrap="square">
            <a:spAutoFit/>
          </a:bodyPr>
          <a:p>
            <a:pPr marL="0" indent="0">
              <a:spcBef>
                <a:spcPts val="1000"/>
              </a:spcBef>
              <a:spcAft>
                <a:spcPts val="500"/>
              </a:spcAft>
            </a:pPr>
            <a:r>
              <a:rPr b="1" i="0">
                <a:solidFill>
                  <a:srgbClr val="001D35"/>
                </a:solidFill>
                <a:latin typeface="Google Sans"/>
                <a:ea typeface="Google Sans"/>
              </a:rPr>
              <a:t>How to Implement RLS in Power BI:</a:t>
            </a:r>
            <a:endParaRPr b="1" i="0">
              <a:solidFill>
                <a:srgbClr val="001D35"/>
              </a:solidFill>
              <a:latin typeface="Google Sans"/>
              <a:ea typeface="Google Sans"/>
            </a:endParaRPr>
          </a:p>
          <a:p>
            <a:pPr marL="0" indent="0">
              <a:spcBef>
                <a:spcPct val="0"/>
              </a:spcBef>
              <a:spcAft>
                <a:spcPts val="400"/>
              </a:spcAft>
              <a:buAutoNum type="arabicPeriod"/>
            </a:pPr>
            <a:r>
              <a:rPr sz="1600" b="0" i="0">
                <a:solidFill>
                  <a:srgbClr val="001D35"/>
                </a:solidFill>
                <a:latin typeface="Google Sans"/>
                <a:ea typeface="Google Sans"/>
              </a:rPr>
              <a:t>Define Roles and Rules in Power BI Desktop:</a:t>
            </a:r>
            <a:endParaRPr sz="1600" b="0" i="0">
              <a:solidFill>
                <a:srgbClr val="001D35"/>
              </a:solidFill>
              <a:latin typeface="Google Sans"/>
              <a:ea typeface="Google Sans"/>
            </a:endParaRPr>
          </a:p>
          <a:p>
            <a:pPr marL="0" lvl="1" indent="0">
              <a:spcBef>
                <a:spcPct val="0"/>
              </a:spcBef>
              <a:spcAft>
                <a:spcPts val="400"/>
              </a:spcAft>
              <a:buFont typeface="Arial" panose="020B0604020202020204"/>
              <a:buChar char="◦"/>
            </a:pPr>
            <a:r>
              <a:rPr sz="1600" b="0" i="0">
                <a:solidFill>
                  <a:srgbClr val="001D35"/>
                </a:solidFill>
                <a:latin typeface="Google Sans"/>
                <a:ea typeface="Google Sans"/>
              </a:rPr>
              <a:t>Create Roles: In the Power BI Desktop modeling view, go to "Manage Roles" and create the necessary roles. </a:t>
            </a:r>
            <a:endParaRPr sz="1600" b="0" i="0">
              <a:solidFill>
                <a:srgbClr val="001D35"/>
              </a:solidFill>
              <a:latin typeface="Google Sans"/>
              <a:ea typeface="Google Sans"/>
            </a:endParaRPr>
          </a:p>
          <a:p>
            <a:pPr marL="0" lvl="1" indent="0">
              <a:spcBef>
                <a:spcPct val="0"/>
              </a:spcBef>
              <a:spcAft>
                <a:spcPts val="400"/>
              </a:spcAft>
              <a:buFont typeface="Arial" panose="020B0604020202020204"/>
              <a:buChar char="◦"/>
            </a:pPr>
            <a:r>
              <a:rPr sz="1600" b="0" i="0">
                <a:solidFill>
                  <a:srgbClr val="001D35"/>
                </a:solidFill>
                <a:latin typeface="Google Sans"/>
                <a:ea typeface="Google Sans"/>
              </a:rPr>
              <a:t>Define DAX Expressions: For each role, define a DAX expression (Data Analysis Expressions) that filters the data based on the role's requirements. </a:t>
            </a:r>
            <a:endParaRPr sz="1600" b="0" i="0">
              <a:solidFill>
                <a:srgbClr val="001D35"/>
              </a:solidFill>
              <a:latin typeface="Google Sans"/>
              <a:ea typeface="Google Sans"/>
            </a:endParaRPr>
          </a:p>
          <a:p>
            <a:pPr marL="0" lvl="1" indent="0">
              <a:spcBef>
                <a:spcPct val="0"/>
              </a:spcBef>
              <a:spcAft>
                <a:spcPct val="0"/>
              </a:spcAft>
              <a:buFont typeface="Arial" panose="020B0604020202020204"/>
              <a:buChar char="◦"/>
            </a:pPr>
            <a:r>
              <a:rPr sz="1600" b="0" i="0">
                <a:solidFill>
                  <a:srgbClr val="001D35"/>
                </a:solidFill>
                <a:latin typeface="Google Sans"/>
                <a:ea typeface="Google Sans"/>
              </a:rPr>
              <a:t>Example: A DAX expression could check the "Region" column and only show data for the current user's region. </a:t>
            </a:r>
            <a:endParaRPr sz="1600" b="0" i="0">
              <a:solidFill>
                <a:srgbClr val="001D35"/>
              </a:solidFill>
              <a:latin typeface="Google Sans"/>
              <a:ea typeface="Google Sans"/>
            </a:endParaRPr>
          </a:p>
          <a:p>
            <a:pPr marL="0" indent="0">
              <a:spcBef>
                <a:spcPct val="0"/>
              </a:spcBef>
              <a:spcAft>
                <a:spcPts val="400"/>
              </a:spcAft>
              <a:buAutoNum type="arabicPeriod"/>
            </a:pPr>
            <a:r>
              <a:rPr sz="1600" b="0" i="0">
                <a:solidFill>
                  <a:srgbClr val="001D35"/>
                </a:solidFill>
                <a:latin typeface="Google Sans"/>
                <a:ea typeface="Google Sans"/>
              </a:rPr>
              <a:t>Publish to Power BI Service:</a:t>
            </a:r>
            <a:endParaRPr sz="1600" b="0" i="0">
              <a:solidFill>
                <a:srgbClr val="001D35"/>
              </a:solidFill>
              <a:latin typeface="Google Sans"/>
              <a:ea typeface="Google Sans"/>
            </a:endParaRPr>
          </a:p>
          <a:p>
            <a:pPr marL="0" lvl="1" indent="0">
              <a:spcBef>
                <a:spcPct val="0"/>
              </a:spcBef>
              <a:spcAft>
                <a:spcPts val="400"/>
              </a:spcAft>
              <a:buFont typeface="Arial" panose="020B0604020202020204"/>
              <a:buChar char="◦"/>
            </a:pPr>
            <a:r>
              <a:rPr sz="1600" b="0" i="0">
                <a:solidFill>
                  <a:srgbClr val="001D35"/>
                </a:solidFill>
                <a:latin typeface="Google Sans"/>
                <a:ea typeface="Google Sans"/>
              </a:rPr>
              <a:t>Publish your Power BI report to the Power BI service. </a:t>
            </a:r>
            <a:endParaRPr sz="1600" b="0" i="0">
              <a:solidFill>
                <a:srgbClr val="001D35"/>
              </a:solidFill>
              <a:latin typeface="Google Sans"/>
              <a:ea typeface="Google Sans"/>
            </a:endParaRPr>
          </a:p>
          <a:p>
            <a:pPr marL="0" lvl="1" indent="0">
              <a:spcBef>
                <a:spcPct val="0"/>
              </a:spcBef>
              <a:spcAft>
                <a:spcPct val="0"/>
              </a:spcAft>
              <a:buFont typeface="Arial" panose="020B0604020202020204"/>
              <a:buChar char="◦"/>
            </a:pPr>
            <a:r>
              <a:rPr sz="1600" b="0" i="0">
                <a:solidFill>
                  <a:srgbClr val="001D35"/>
                </a:solidFill>
                <a:latin typeface="Google Sans"/>
                <a:ea typeface="Google Sans"/>
              </a:rPr>
              <a:t>The role definitions and DAX expressions are also published. </a:t>
            </a:r>
            <a:endParaRPr sz="1600" b="0" i="0">
              <a:solidFill>
                <a:srgbClr val="001D35"/>
              </a:solidFill>
              <a:latin typeface="Google Sans"/>
              <a:ea typeface="Google Sans"/>
            </a:endParaRPr>
          </a:p>
          <a:p>
            <a:pPr marL="0" indent="0">
              <a:spcBef>
                <a:spcPct val="0"/>
              </a:spcBef>
              <a:spcAft>
                <a:spcPts val="400"/>
              </a:spcAft>
              <a:buAutoNum type="arabicPeriod"/>
            </a:pPr>
            <a:r>
              <a:rPr sz="1600" b="0" i="0">
                <a:solidFill>
                  <a:srgbClr val="001D35"/>
                </a:solidFill>
                <a:latin typeface="Google Sans"/>
                <a:ea typeface="Google Sans"/>
              </a:rPr>
              <a:t>Assign Users to Roles:</a:t>
            </a:r>
            <a:endParaRPr sz="1600" b="0" i="0">
              <a:solidFill>
                <a:srgbClr val="001D35"/>
              </a:solidFill>
              <a:latin typeface="Google Sans"/>
              <a:ea typeface="Google Sans"/>
            </a:endParaRPr>
          </a:p>
          <a:p>
            <a:pPr marL="0" lvl="1" indent="0">
              <a:spcBef>
                <a:spcPct val="0"/>
              </a:spcBef>
              <a:spcAft>
                <a:spcPts val="400"/>
              </a:spcAft>
              <a:buFont typeface="Arial" panose="020B0604020202020204"/>
              <a:buChar char="◦"/>
            </a:pPr>
            <a:r>
              <a:rPr sz="1600" b="0" i="0">
                <a:solidFill>
                  <a:srgbClr val="001D35"/>
                </a:solidFill>
                <a:latin typeface="Google Sans"/>
                <a:ea typeface="Google Sans"/>
              </a:rPr>
              <a:t>In the Power BI service, you can assign users to the roles you created. </a:t>
            </a:r>
            <a:endParaRPr sz="1600" b="0" i="0">
              <a:solidFill>
                <a:srgbClr val="001D35"/>
              </a:solidFill>
              <a:latin typeface="Google Sans"/>
              <a:ea typeface="Google Sans"/>
            </a:endParaRPr>
          </a:p>
          <a:p>
            <a:pPr marL="0" lvl="1" indent="0">
              <a:spcBef>
                <a:spcPct val="0"/>
              </a:spcBef>
              <a:spcAft>
                <a:spcPct val="0"/>
              </a:spcAft>
              <a:buFont typeface="Arial" panose="020B0604020202020204"/>
              <a:buChar char="◦"/>
            </a:pPr>
            <a:r>
              <a:rPr sz="1600" b="0" i="0">
                <a:solidFill>
                  <a:srgbClr val="001D35"/>
                </a:solidFill>
                <a:latin typeface="Google Sans"/>
                <a:ea typeface="Google Sans"/>
              </a:rPr>
              <a:t>Only semantic model owners or workspace admins can add members to roles. </a:t>
            </a:r>
            <a:endParaRPr sz="1600" b="0" i="0">
              <a:solidFill>
                <a:srgbClr val="001D35"/>
              </a:solidFill>
              <a:latin typeface="Google Sans"/>
              <a:ea typeface="Google Sans"/>
            </a:endParaRPr>
          </a:p>
          <a:p>
            <a:pPr marL="0" indent="0">
              <a:spcBef>
                <a:spcPct val="0"/>
              </a:spcBef>
              <a:spcAft>
                <a:spcPct val="0"/>
              </a:spcAft>
              <a:buAutoNum type="arabicPeriod"/>
            </a:pPr>
            <a:r>
              <a:rPr sz="1600" b="0" i="0">
                <a:solidFill>
                  <a:srgbClr val="001D35"/>
                </a:solidFill>
                <a:latin typeface="Google Sans"/>
                <a:ea typeface="Google Sans"/>
              </a:rPr>
              <a:t>Test the Security:</a:t>
            </a:r>
            <a:endParaRPr sz="1600" b="0" i="0">
              <a:solidFill>
                <a:srgbClr val="001D35"/>
              </a:solidFill>
              <a:latin typeface="Google Sans"/>
              <a:ea typeface="Google Sans"/>
            </a:endParaRPr>
          </a:p>
          <a:p>
            <a:pPr marL="0" lvl="1" indent="0">
              <a:spcBef>
                <a:spcPct val="0"/>
              </a:spcBef>
              <a:spcAft>
                <a:spcPct val="0"/>
              </a:spcAft>
              <a:buFont typeface="Arial" panose="020B0604020202020204"/>
              <a:buChar char="◦"/>
            </a:pPr>
            <a:r>
              <a:rPr sz="1600" b="0" i="0">
                <a:solidFill>
                  <a:srgbClr val="001D35"/>
                </a:solidFill>
                <a:latin typeface="Google Sans"/>
                <a:ea typeface="Google Sans"/>
              </a:rPr>
              <a:t>Test the security by logging in as different users and verifying that they only see the data they are authorized to view. </a:t>
            </a:r>
            <a:endParaRPr sz="1600" b="0" i="0">
              <a:solidFill>
                <a:srgbClr val="001D35"/>
              </a:solidFill>
              <a:latin typeface="Google Sans"/>
              <a:ea typeface="Google Sans"/>
            </a:endParaRPr>
          </a:p>
        </p:txBody>
      </p:sp>
      <p:sp>
        <p:nvSpPr>
          <p:cNvPr id="5" name="Text Box 4"/>
          <p:cNvSpPr txBox="1"/>
          <p:nvPr/>
        </p:nvSpPr>
        <p:spPr>
          <a:xfrm>
            <a:off x="522605" y="5981700"/>
            <a:ext cx="6096000" cy="368300"/>
          </a:xfrm>
          <a:prstGeom prst="rect">
            <a:avLst/>
          </a:prstGeom>
          <a:noFill/>
        </p:spPr>
        <p:txBody>
          <a:bodyPr wrap="square" rtlCol="0" anchor="t">
            <a:spAutoFit/>
          </a:bodyPr>
          <a:p>
            <a:r>
              <a:rPr lang="en-US" altLang="en-US">
                <a:solidFill>
                  <a:srgbClr val="00B0F0"/>
                </a:solidFill>
              </a:rPr>
              <a:t>https://www.edureka.co/blog/row-level-security-in-power-bi/</a:t>
            </a:r>
            <a:endParaRPr lang="en-US" altLang="en-US">
              <a:solidFill>
                <a:srgbClr val="00B0F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46760" y="457200"/>
            <a:ext cx="6096000" cy="1981200"/>
          </a:xfrm>
          <a:prstGeom prst="rect">
            <a:avLst/>
          </a:prstGeom>
          <a:noFill/>
        </p:spPr>
        <p:txBody>
          <a:bodyPr wrap="square" rtlCol="0" anchor="t">
            <a:spAutoFit/>
          </a:bodyPr>
          <a:p>
            <a:pPr marL="0" indent="0">
              <a:spcBef>
                <a:spcPts val="1000"/>
              </a:spcBef>
              <a:spcAft>
                <a:spcPts val="500"/>
              </a:spcAft>
            </a:pPr>
            <a:r>
              <a:rPr sz="1600">
                <a:solidFill>
                  <a:srgbClr val="001D35"/>
                </a:solidFill>
                <a:latin typeface="Google Sans"/>
                <a:ea typeface="Google Sans"/>
                <a:sym typeface="+mn-ea"/>
              </a:rPr>
              <a:t>Types of RLS:</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a:solidFill>
                  <a:srgbClr val="001D35"/>
                </a:solidFill>
                <a:latin typeface="Google Sans"/>
                <a:ea typeface="Google Sans"/>
                <a:sym typeface="+mn-ea"/>
              </a:rPr>
              <a:t>Static RLS:</a:t>
            </a:r>
            <a:endParaRPr sz="1600" b="0" i="0">
              <a:solidFill>
                <a:srgbClr val="001D35"/>
              </a:solidFill>
              <a:latin typeface="Google Sans"/>
              <a:ea typeface="Google Sans"/>
            </a:endParaRPr>
          </a:p>
          <a:p>
            <a:pPr marL="0" indent="0">
              <a:spcBef>
                <a:spcPct val="0"/>
              </a:spcBef>
              <a:spcAft>
                <a:spcPts val="400"/>
              </a:spcAft>
            </a:pPr>
            <a:r>
              <a:rPr sz="1600">
                <a:solidFill>
                  <a:srgbClr val="001D35"/>
                </a:solidFill>
                <a:latin typeface="Google Sans"/>
                <a:ea typeface="Google Sans"/>
                <a:sym typeface="+mn-ea"/>
              </a:rPr>
              <a:t>Security logic is hardcoded within the PBIX file and doesn't change dynamically. </a:t>
            </a: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sz="1600">
                <a:solidFill>
                  <a:srgbClr val="001D35"/>
                </a:solidFill>
                <a:latin typeface="Google Sans"/>
                <a:ea typeface="Google Sans"/>
                <a:sym typeface="+mn-ea"/>
              </a:rPr>
              <a:t>Dynamic RLS:</a:t>
            </a:r>
            <a:endParaRPr sz="1600" b="0" i="0">
              <a:solidFill>
                <a:srgbClr val="001D35"/>
              </a:solidFill>
              <a:latin typeface="Google Sans"/>
              <a:ea typeface="Google Sans"/>
            </a:endParaRPr>
          </a:p>
          <a:p>
            <a:pPr marL="0" indent="0">
              <a:spcBef>
                <a:spcPct val="0"/>
              </a:spcBef>
              <a:spcAft>
                <a:spcPct val="0"/>
              </a:spcAft>
            </a:pPr>
            <a:r>
              <a:rPr sz="1600">
                <a:solidFill>
                  <a:srgbClr val="001D35"/>
                </a:solidFill>
                <a:latin typeface="Google Sans"/>
                <a:ea typeface="Google Sans"/>
                <a:sym typeface="+mn-ea"/>
              </a:rPr>
              <a:t>Security logic can be adjusted based on the user's context (e.g., their username or role). </a:t>
            </a:r>
            <a:endParaRPr lang="en-US" sz="1600">
              <a:solidFill>
                <a:srgbClr val="001D35"/>
              </a:solidFill>
              <a:latin typeface="Google Sans"/>
              <a:ea typeface="Google Sans"/>
              <a:sym typeface="+mn-ea"/>
            </a:endParaRPr>
          </a:p>
        </p:txBody>
      </p:sp>
      <p:sp>
        <p:nvSpPr>
          <p:cNvPr id="4" name="Text Box 3"/>
          <p:cNvSpPr txBox="1"/>
          <p:nvPr/>
        </p:nvSpPr>
        <p:spPr>
          <a:xfrm>
            <a:off x="434340" y="3106420"/>
            <a:ext cx="8709660" cy="368300"/>
          </a:xfrm>
          <a:prstGeom prst="rect">
            <a:avLst/>
          </a:prstGeom>
          <a:noFill/>
        </p:spPr>
        <p:txBody>
          <a:bodyPr wrap="square" rtlCol="0" anchor="t">
            <a:spAutoFit/>
          </a:bodyPr>
          <a:p>
            <a:r>
              <a:rPr lang="en-US" altLang="en-US"/>
              <a:t>https://learn.microsoft.com/en-us/fabric/security/service-admin-row-level-security</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57225" y="571500"/>
            <a:ext cx="9698355" cy="2614930"/>
          </a:xfrm>
          <a:prstGeom prst="rect">
            <a:avLst/>
          </a:prstGeom>
          <a:noFill/>
        </p:spPr>
        <p:txBody>
          <a:bodyPr wrap="square" rtlCol="0">
            <a:spAutoFit/>
          </a:bodyPr>
          <a:p>
            <a:r>
              <a:rPr lang="en-IN" altLang="en-US" sz="2000" b="1">
                <a:solidFill>
                  <a:srgbClr val="C00000"/>
                </a:solidFill>
                <a:effectLst>
                  <a:outerShdw blurRad="38100" dist="38100" dir="2700000" algn="tl">
                    <a:srgbClr val="000000">
                      <a:alpha val="43137"/>
                    </a:srgbClr>
                  </a:outerShdw>
                </a:effectLst>
              </a:rPr>
              <a:t>Direct Query</a:t>
            </a:r>
            <a:endParaRPr lang="en-IN" altLang="en-US" sz="2000" b="1">
              <a:solidFill>
                <a:srgbClr val="C00000"/>
              </a:solidFill>
              <a:effectLst>
                <a:outerShdw blurRad="38100" dist="38100" dir="2700000" algn="tl">
                  <a:srgbClr val="000000">
                    <a:alpha val="43137"/>
                  </a:srgbClr>
                </a:outerShdw>
              </a:effectLst>
            </a:endParaRPr>
          </a:p>
          <a:p>
            <a:r>
              <a:rPr lang="en-US" altLang="en-US" b="1"/>
              <a:t>What is a direct query in Power BI?</a:t>
            </a:r>
            <a:endParaRPr lang="en-US" altLang="en-US" b="1"/>
          </a:p>
          <a:p>
            <a:endParaRPr lang="en-US" altLang="en-US" b="1"/>
          </a:p>
          <a:p>
            <a:r>
              <a:rPr lang="en-US" altLang="en-US"/>
              <a:t>DirectQuery is a direct connection to data source. Data will NOT be stored in Power BI model. Power BI will be a visualization layer, then query the data from data source every time. Power BI will only store metadata of tables (table names, column names, relationships…) but not the data.</a:t>
            </a:r>
            <a:endParaRPr lang="en-US" altLang="en-US"/>
          </a:p>
          <a:p>
            <a:endParaRPr lang="en-US" altLang="en-US"/>
          </a:p>
          <a:p>
            <a:endParaRPr lang="en-US" altLang="en-US"/>
          </a:p>
          <a:p>
            <a:r>
              <a:rPr lang="en-US" altLang="en-US"/>
              <a:t>https://blog.coupler.io/power-bi-directquery/</a:t>
            </a:r>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79730" y="237490"/>
            <a:ext cx="8940165" cy="5613400"/>
          </a:xfrm>
          <a:prstGeom prst="rect">
            <a:avLst/>
          </a:prstGeom>
        </p:spPr>
        <p:txBody>
          <a:bodyPr wrap="square">
            <a:spAutoFit/>
          </a:bodyPr>
          <a:p>
            <a:pPr marL="0" indent="0">
              <a:spcBef>
                <a:spcPct val="0"/>
              </a:spcBef>
              <a:spcAft>
                <a:spcPts val="1000"/>
              </a:spcAft>
            </a:pPr>
            <a:r>
              <a:rPr sz="1600" b="0" i="0">
                <a:solidFill>
                  <a:srgbClr val="001D35"/>
                </a:solidFill>
                <a:latin typeface="Google Sans"/>
                <a:ea typeface="Google Sans"/>
              </a:rPr>
              <a:t>In Power BI's Power Query Editor, "Pivot" transforms rows into columns, while "Unpivot" does the opposite, turning columns into rows, allowing for data reorganization and analysis. </a:t>
            </a:r>
            <a:endParaRPr sz="1600" b="0" i="0">
              <a:solidFill>
                <a:srgbClr val="001D35"/>
              </a:solidFill>
              <a:latin typeface="Google Sans"/>
              <a:ea typeface="Google Sans"/>
            </a:endParaRPr>
          </a:p>
          <a:p>
            <a:pPr marL="0" indent="0">
              <a:spcBef>
                <a:spcPts val="1000"/>
              </a:spcBef>
              <a:spcAft>
                <a:spcPts val="500"/>
              </a:spcAft>
            </a:pPr>
            <a:r>
              <a:rPr sz="2000" b="1" i="0">
                <a:solidFill>
                  <a:srgbClr val="C00000"/>
                </a:solidFill>
                <a:effectLst>
                  <a:outerShdw blurRad="38100" dist="38100" dir="2700000" algn="tl">
                    <a:srgbClr val="000000">
                      <a:alpha val="43137"/>
                    </a:srgbClr>
                  </a:outerShdw>
                </a:effectLst>
                <a:latin typeface="Google Sans"/>
                <a:ea typeface="Google Sans"/>
              </a:rPr>
              <a:t>Pivot:</a:t>
            </a:r>
            <a:endParaRPr sz="2000" b="1" i="0">
              <a:solidFill>
                <a:srgbClr val="C00000"/>
              </a:solidFill>
              <a:effectLst>
                <a:outerShdw blurRad="38100" dist="38100" dir="2700000" algn="tl">
                  <a:srgbClr val="000000">
                    <a:alpha val="43137"/>
                  </a:srgbClr>
                </a:outerShdw>
              </a:effectLst>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Purpose:</a:t>
            </a:r>
            <a:endParaRPr sz="1600" b="1" i="0">
              <a:solidFill>
                <a:srgbClr val="001D35"/>
              </a:solidFill>
              <a:latin typeface="Google Sans"/>
              <a:ea typeface="Google Sans"/>
            </a:endParaRPr>
          </a:p>
          <a:p>
            <a:pPr marL="0" indent="0">
              <a:spcBef>
                <a:spcPct val="0"/>
              </a:spcBef>
              <a:spcAft>
                <a:spcPts val="400"/>
              </a:spcAft>
            </a:pPr>
            <a:r>
              <a:rPr sz="1600" b="0" i="0">
                <a:solidFill>
                  <a:srgbClr val="001D35"/>
                </a:solidFill>
                <a:latin typeface="Google Sans"/>
                <a:ea typeface="Google Sans"/>
              </a:rPr>
              <a:t>Transforms data from a long format (many rows, few columns) to a wide format (few rows, many columns). </a:t>
            </a:r>
            <a:endParaRPr sz="1600" b="0" i="0">
              <a:solidFill>
                <a:srgbClr val="001D35"/>
              </a:solidFill>
              <a:latin typeface="Google Sans"/>
              <a:ea typeface="Google Sans"/>
            </a:endParaRPr>
          </a:p>
          <a:p>
            <a:pPr marL="0" indent="0">
              <a:spcBef>
                <a:spcPct val="0"/>
              </a:spcBef>
              <a:spcAft>
                <a:spcPts val="400"/>
              </a:spcAft>
            </a:pP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How:</a:t>
            </a:r>
            <a:endParaRPr sz="1600" b="1" i="0">
              <a:solidFill>
                <a:srgbClr val="001D35"/>
              </a:solidFill>
              <a:latin typeface="Google Sans"/>
              <a:ea typeface="Google Sans"/>
            </a:endParaRPr>
          </a:p>
          <a:p>
            <a:pPr marL="0" indent="0">
              <a:spcBef>
                <a:spcPct val="0"/>
              </a:spcBef>
              <a:spcAft>
                <a:spcPts val="400"/>
              </a:spcAft>
            </a:pPr>
            <a:r>
              <a:rPr sz="1600" b="0" i="0">
                <a:solidFill>
                  <a:srgbClr val="001D35"/>
                </a:solidFill>
                <a:latin typeface="Google Sans"/>
                <a:ea typeface="Google Sans"/>
              </a:rPr>
              <a:t>Select the columns you want to pivot, then choose "Transform" &gt; "Pivot Column". </a:t>
            </a:r>
            <a:endParaRPr sz="1600" b="0" i="0">
              <a:solidFill>
                <a:srgbClr val="001D35"/>
              </a:solidFill>
              <a:latin typeface="Google Sans"/>
              <a:ea typeface="Google Sans"/>
            </a:endParaRPr>
          </a:p>
          <a:p>
            <a:pPr marL="0" indent="0">
              <a:spcBef>
                <a:spcPct val="0"/>
              </a:spcBef>
              <a:spcAft>
                <a:spcPts val="400"/>
              </a:spcAft>
            </a:pP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Example:</a:t>
            </a:r>
            <a:endParaRPr sz="1600" b="1" i="0">
              <a:solidFill>
                <a:srgbClr val="001D35"/>
              </a:solidFill>
              <a:latin typeface="Google Sans"/>
              <a:ea typeface="Google Sans"/>
            </a:endParaRPr>
          </a:p>
          <a:p>
            <a:pPr marL="0" indent="0">
              <a:spcBef>
                <a:spcPct val="0"/>
              </a:spcBef>
              <a:spcAft>
                <a:spcPts val="400"/>
              </a:spcAft>
            </a:pPr>
            <a:r>
              <a:rPr sz="1600" b="0" i="0">
                <a:solidFill>
                  <a:srgbClr val="001D35"/>
                </a:solidFill>
                <a:latin typeface="Google Sans"/>
                <a:ea typeface="Google Sans"/>
              </a:rPr>
              <a:t>If you have a table with "Region" and "Sales Amount" in separate columns, pivoting on "Region" will create separate columns for each region, with the "Sales Amount" values in those columns. </a:t>
            </a:r>
            <a:endParaRPr sz="1600" b="0" i="0">
              <a:solidFill>
                <a:srgbClr val="001D35"/>
              </a:solidFill>
              <a:latin typeface="Google Sans"/>
              <a:ea typeface="Google Sans"/>
            </a:endParaRPr>
          </a:p>
          <a:p>
            <a:pPr marL="0" indent="0">
              <a:spcBef>
                <a:spcPct val="0"/>
              </a:spcBef>
              <a:spcAft>
                <a:spcPts val="400"/>
              </a:spcAft>
            </a:pP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sz="1600" b="1" i="0">
                <a:solidFill>
                  <a:srgbClr val="001D35"/>
                </a:solidFill>
                <a:latin typeface="Google Sans"/>
                <a:ea typeface="Google Sans"/>
              </a:rPr>
              <a:t>Aggregation:</a:t>
            </a:r>
            <a:endParaRPr sz="1600" b="1" i="0">
              <a:solidFill>
                <a:srgbClr val="001D35"/>
              </a:solidFill>
              <a:latin typeface="Google Sans"/>
              <a:ea typeface="Google Sans"/>
            </a:endParaRPr>
          </a:p>
          <a:p>
            <a:pPr marL="0" indent="0">
              <a:spcBef>
                <a:spcPct val="0"/>
              </a:spcBef>
              <a:spcAft>
                <a:spcPct val="0"/>
              </a:spcAft>
            </a:pPr>
            <a:r>
              <a:rPr sz="1600" b="0" i="0">
                <a:solidFill>
                  <a:srgbClr val="001D35"/>
                </a:solidFill>
                <a:latin typeface="Google Sans"/>
                <a:ea typeface="Google Sans"/>
              </a:rPr>
              <a:t>Pivot also aggregates the values in the remaining columns (e.g., if you have multiple "Sales Amount" values for the same region, it will sum or average them). </a:t>
            </a:r>
            <a:endParaRPr sz="1600" b="0" i="0">
              <a:solidFill>
                <a:srgbClr val="001D35"/>
              </a:solidFill>
              <a:latin typeface="Google Sans"/>
              <a:ea typeface="Google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5440" y="207010"/>
            <a:ext cx="7807960" cy="5487670"/>
          </a:xfrm>
          <a:prstGeom prst="rect">
            <a:avLst/>
          </a:prstGeom>
        </p:spPr>
        <p:txBody>
          <a:bodyPr wrap="square">
            <a:spAutoFit/>
          </a:bodyPr>
          <a:p>
            <a:pPr marL="0" indent="0">
              <a:spcBef>
                <a:spcPts val="1000"/>
              </a:spcBef>
              <a:spcAft>
                <a:spcPts val="500"/>
              </a:spcAft>
            </a:pPr>
            <a:r>
              <a:rPr sz="2400" b="1" i="0">
                <a:solidFill>
                  <a:srgbClr val="C0000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rPr>
              <a:t>Unpivot:</a:t>
            </a:r>
            <a:endParaRPr sz="2400" b="1" i="0">
              <a:solidFill>
                <a:srgbClr val="C0000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0" indent="0">
              <a:spcBef>
                <a:spcPts val="1000"/>
              </a:spcBef>
              <a:spcAft>
                <a:spcPts val="500"/>
              </a:spcAft>
            </a:pPr>
            <a:endParaRPr sz="2400" i="0">
              <a:solidFill>
                <a:srgbClr val="C00000"/>
              </a:solidFill>
              <a:effectLst>
                <a:outerShdw blurRad="38100" dist="38100" dir="2700000" algn="tl">
                  <a:srgbClr val="000000">
                    <a:alpha val="43137"/>
                  </a:srgbClr>
                </a:outerShdw>
              </a:effectLst>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Purpose:</a:t>
            </a:r>
            <a:endParaRPr sz="1600" b="1" i="0">
              <a:solidFill>
                <a:srgbClr val="001D35"/>
              </a:solidFill>
              <a:latin typeface="Google Sans"/>
              <a:ea typeface="Google Sans"/>
            </a:endParaRPr>
          </a:p>
          <a:p>
            <a:pPr marL="0" indent="0">
              <a:spcBef>
                <a:spcPct val="0"/>
              </a:spcBef>
              <a:spcAft>
                <a:spcPts val="400"/>
              </a:spcAft>
            </a:pPr>
            <a:r>
              <a:rPr sz="1600" b="0" i="0">
                <a:solidFill>
                  <a:srgbClr val="001D35"/>
                </a:solidFill>
                <a:latin typeface="Google Sans"/>
                <a:ea typeface="Google Sans"/>
              </a:rPr>
              <a:t>Transforms data from a wide format to a long format. </a:t>
            </a:r>
            <a:endParaRPr sz="1600" b="0" i="0">
              <a:solidFill>
                <a:srgbClr val="001D35"/>
              </a:solidFill>
              <a:latin typeface="Google Sans"/>
              <a:ea typeface="Google Sans"/>
            </a:endParaRPr>
          </a:p>
          <a:p>
            <a:pPr marL="0" indent="0">
              <a:spcBef>
                <a:spcPct val="0"/>
              </a:spcBef>
              <a:spcAft>
                <a:spcPts val="400"/>
              </a:spcAft>
            </a:pP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How:</a:t>
            </a:r>
            <a:endParaRPr sz="1600" b="1" i="0">
              <a:solidFill>
                <a:srgbClr val="001D35"/>
              </a:solidFill>
              <a:latin typeface="Google Sans"/>
              <a:ea typeface="Google Sans"/>
            </a:endParaRPr>
          </a:p>
          <a:p>
            <a:pPr marL="0" indent="0">
              <a:spcBef>
                <a:spcPct val="0"/>
              </a:spcBef>
              <a:spcAft>
                <a:spcPts val="400"/>
              </a:spcAft>
            </a:pPr>
            <a:r>
              <a:rPr sz="1600" b="0" i="0">
                <a:solidFill>
                  <a:srgbClr val="001D35"/>
                </a:solidFill>
                <a:latin typeface="Google Sans"/>
                <a:ea typeface="Google Sans"/>
              </a:rPr>
              <a:t>Select the columns you want to unpivot, then choose "Transform" &gt; "Unpivot Columns". </a:t>
            </a:r>
            <a:endParaRPr sz="1600" b="0" i="0">
              <a:solidFill>
                <a:srgbClr val="001D35"/>
              </a:solidFill>
              <a:latin typeface="Google Sans"/>
              <a:ea typeface="Google Sans"/>
            </a:endParaRPr>
          </a:p>
          <a:p>
            <a:pPr marL="0" indent="0">
              <a:spcBef>
                <a:spcPct val="0"/>
              </a:spcBef>
              <a:spcAft>
                <a:spcPts val="400"/>
              </a:spcAft>
            </a:pP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Example:</a:t>
            </a:r>
            <a:endParaRPr sz="1600" b="1" i="0">
              <a:solidFill>
                <a:srgbClr val="001D35"/>
              </a:solidFill>
              <a:latin typeface="Google Sans"/>
              <a:ea typeface="Google Sans"/>
            </a:endParaRPr>
          </a:p>
          <a:p>
            <a:pPr marL="0" indent="0">
              <a:spcBef>
                <a:spcPct val="0"/>
              </a:spcBef>
              <a:spcAft>
                <a:spcPts val="400"/>
              </a:spcAft>
            </a:pPr>
            <a:r>
              <a:rPr sz="1600" b="0" i="0">
                <a:solidFill>
                  <a:srgbClr val="001D35"/>
                </a:solidFill>
                <a:latin typeface="Google Sans"/>
                <a:ea typeface="Google Sans"/>
              </a:rPr>
              <a:t>If you have a table with "North", "South", and "East" as columns, unpivoting them will create a single "Region" column with "North", "South", and "East" as values, and a "Sales Amount" column with the corresponding values. </a:t>
            </a:r>
            <a:endParaRPr sz="1600" b="0" i="0">
              <a:solidFill>
                <a:srgbClr val="001D35"/>
              </a:solidFill>
              <a:latin typeface="Google Sans"/>
              <a:ea typeface="Google Sans"/>
            </a:endParaRPr>
          </a:p>
          <a:p>
            <a:pPr marL="0" indent="0">
              <a:spcBef>
                <a:spcPct val="0"/>
              </a:spcBef>
              <a:spcAft>
                <a:spcPts val="400"/>
              </a:spcAft>
            </a:pP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sz="1600" b="1" i="0">
                <a:solidFill>
                  <a:srgbClr val="001D35"/>
                </a:solidFill>
                <a:latin typeface="Google Sans"/>
                <a:ea typeface="Google Sans"/>
              </a:rPr>
              <a:t>Outcome:</a:t>
            </a:r>
            <a:endParaRPr sz="1600" b="1" i="0">
              <a:solidFill>
                <a:srgbClr val="001D35"/>
              </a:solidFill>
              <a:latin typeface="Google Sans"/>
              <a:ea typeface="Google Sans"/>
            </a:endParaRPr>
          </a:p>
          <a:p>
            <a:pPr marL="0" indent="0">
              <a:spcBef>
                <a:spcPct val="0"/>
              </a:spcBef>
              <a:spcAft>
                <a:spcPct val="0"/>
              </a:spcAft>
            </a:pPr>
            <a:r>
              <a:rPr sz="1600" b="0" i="0">
                <a:solidFill>
                  <a:srgbClr val="001D35"/>
                </a:solidFill>
                <a:latin typeface="Google Sans"/>
                <a:ea typeface="Google Sans"/>
              </a:rPr>
              <a:t>Unpivot converts column names into a single "Attribute" column and the values into a "Value" column. </a:t>
            </a:r>
            <a:endParaRPr sz="1600" b="0" i="0">
              <a:solidFill>
                <a:srgbClr val="001D35"/>
              </a:solidFill>
              <a:latin typeface="Google Sans"/>
              <a:ea typeface="Google Sans"/>
            </a:endParaRPr>
          </a:p>
        </p:txBody>
      </p:sp>
      <p:sp>
        <p:nvSpPr>
          <p:cNvPr id="3" name="Text Box 2"/>
          <p:cNvSpPr txBox="1"/>
          <p:nvPr/>
        </p:nvSpPr>
        <p:spPr>
          <a:xfrm>
            <a:off x="825500" y="5995035"/>
            <a:ext cx="6096000" cy="368300"/>
          </a:xfrm>
          <a:prstGeom prst="rect">
            <a:avLst/>
          </a:prstGeom>
          <a:noFill/>
        </p:spPr>
        <p:txBody>
          <a:bodyPr wrap="square" rtlCol="0" anchor="t">
            <a:spAutoFit/>
          </a:bodyPr>
          <a:p>
            <a:r>
              <a:rPr lang="en-US" altLang="en-US"/>
              <a:t>https://www.youtube.com/watch?v=pXrAXtLhDWU&amp;t=273</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78435" y="271145"/>
            <a:ext cx="11775440" cy="4874895"/>
          </a:xfrm>
          <a:prstGeom prst="rect">
            <a:avLst/>
          </a:prstGeom>
        </p:spPr>
        <p:txBody>
          <a:bodyPr wrap="square">
            <a:spAutoFit/>
          </a:bodyPr>
          <a:p>
            <a:pPr marL="0" indent="0">
              <a:spcBef>
                <a:spcPct val="0"/>
              </a:spcBef>
              <a:spcAft>
                <a:spcPts val="1000"/>
              </a:spcAft>
            </a:pPr>
            <a:r>
              <a:rPr lang="en-US" altLang="en-US" sz="1600" b="0" i="0">
                <a:solidFill>
                  <a:srgbClr val="001D35"/>
                </a:solidFill>
                <a:latin typeface="Arial" panose="020B0604020202020204" pitchFamily="34" charset="0"/>
                <a:ea typeface="Google Sans"/>
                <a:cs typeface="Arial" panose="020B0604020202020204" pitchFamily="34" charset="0"/>
              </a:rPr>
              <a:t>Drill Through in Power BI is a powerful feature that helps you dive deeper into your data without leaving your main report.</a:t>
            </a:r>
            <a:endParaRPr lang="en-US" altLang="en-US"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1000"/>
              </a:spcAft>
            </a:pP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1000"/>
              </a:spcAft>
            </a:pPr>
            <a:r>
              <a:rPr sz="1600" b="0" i="0">
                <a:solidFill>
                  <a:srgbClr val="001D35"/>
                </a:solidFill>
                <a:latin typeface="Arial" panose="020B0604020202020204" pitchFamily="34" charset="0"/>
                <a:ea typeface="Google Sans"/>
                <a:cs typeface="Arial" panose="020B0604020202020204" pitchFamily="34" charset="0"/>
              </a:rPr>
              <a:t>In Power BI, "drillthrough" allows users to navigate from a summary report page to a more detailed page, focusing on a specific data point, by right-clicking and selecting the drillthrough option.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ts val="1000"/>
              </a:spcBef>
              <a:spcAft>
                <a:spcPts val="500"/>
              </a:spcAft>
            </a:pPr>
            <a:r>
              <a:rPr sz="1600" b="0" i="0">
                <a:solidFill>
                  <a:srgbClr val="001D35"/>
                </a:solidFill>
                <a:latin typeface="Arial" panose="020B0604020202020204" pitchFamily="34" charset="0"/>
                <a:ea typeface="Google Sans"/>
                <a:cs typeface="Arial" panose="020B0604020202020204" pitchFamily="34" charset="0"/>
              </a:rPr>
              <a:t>Here's a breakdown of how drillthrough works:</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Purpose:</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Drillthrough enables users to explore data in more detail by moving from a summary view to a page with specific context.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How it works:</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Source Visual: You start on a report page with a visual containing summary data.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Drillthrough Target: You create a destination page (or "drillthrough page") that focuses on a specific entity or data point.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Initiating Drillthrough: When a user right-clicks a data point in the source visual, they can select the "Drillthrough" option to navigate to the target page.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Contextual Filtering: The target page will be filtered to show only the data related to the selected data point, providing a detailed view.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None/>
            </a:pPr>
            <a:endParaRPr sz="1600" b="0" i="0">
              <a:solidFill>
                <a:srgbClr val="001D35"/>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74015" y="301625"/>
            <a:ext cx="10048875" cy="4739005"/>
          </a:xfrm>
          <a:prstGeom prst="rect">
            <a:avLst/>
          </a:prstGeom>
          <a:noFill/>
        </p:spPr>
        <p:txBody>
          <a:bodyPr wrap="square" rtlCol="0" anchor="t">
            <a:spAutoFit/>
          </a:bodyPr>
          <a:p>
            <a:pPr marL="0" indent="0">
              <a:spcBef>
                <a:spcPct val="0"/>
              </a:spcBef>
              <a:spcAft>
                <a:spcPts val="400"/>
              </a:spcAft>
              <a:buFont typeface="Arial" panose="020B0604020202020204"/>
              <a:buChar char="•"/>
            </a:pPr>
            <a:r>
              <a:rPr sz="1600">
                <a:solidFill>
                  <a:srgbClr val="001D35"/>
                </a:solidFill>
                <a:latin typeface="Google Sans"/>
                <a:ea typeface="Google Sans"/>
                <a:sym typeface="+mn-ea"/>
              </a:rPr>
              <a:t>Setting up Drillthrough:</a:t>
            </a:r>
            <a:endParaRPr sz="1600" b="0" i="0">
              <a:solidFill>
                <a:srgbClr val="001D35"/>
              </a:solidFill>
              <a:latin typeface="Google Sans"/>
              <a:ea typeface="Google Sans"/>
            </a:endParaRPr>
          </a:p>
          <a:p>
            <a:pPr lvl="2" indent="0">
              <a:spcBef>
                <a:spcPct val="0"/>
              </a:spcBef>
              <a:spcAft>
                <a:spcPts val="400"/>
              </a:spcAft>
              <a:buFont typeface="Arial" panose="020B0604020202020204"/>
              <a:buChar char="◦"/>
            </a:pPr>
            <a:r>
              <a:rPr sz="1600">
                <a:solidFill>
                  <a:srgbClr val="001D35"/>
                </a:solidFill>
                <a:latin typeface="Google Sans"/>
                <a:ea typeface="Google Sans"/>
                <a:sym typeface="+mn-ea"/>
              </a:rPr>
              <a:t>Create a Drillthrough Page: Design a page in your report that will display the detailed information. </a:t>
            </a:r>
            <a:endParaRPr sz="1600" b="0" i="0">
              <a:solidFill>
                <a:srgbClr val="001D35"/>
              </a:solidFill>
              <a:latin typeface="Google Sans"/>
              <a:ea typeface="Google Sans"/>
            </a:endParaRPr>
          </a:p>
          <a:p>
            <a:pPr lvl="2" indent="0">
              <a:spcBef>
                <a:spcPct val="0"/>
              </a:spcBef>
              <a:spcAft>
                <a:spcPts val="400"/>
              </a:spcAft>
              <a:buFont typeface="Arial" panose="020B0604020202020204"/>
              <a:buChar char="◦"/>
            </a:pPr>
            <a:r>
              <a:rPr sz="1600">
                <a:solidFill>
                  <a:srgbClr val="001D35"/>
                </a:solidFill>
                <a:latin typeface="Google Sans"/>
                <a:ea typeface="Google Sans"/>
                <a:sym typeface="+mn-ea"/>
              </a:rPr>
              <a:t>Define Drillthrough Fields: In the source visual, select the fields that you want to use for drillthrough. </a:t>
            </a:r>
            <a:endParaRPr sz="1600" b="0" i="0">
              <a:solidFill>
                <a:srgbClr val="001D35"/>
              </a:solidFill>
              <a:latin typeface="Google Sans"/>
              <a:ea typeface="Google Sans"/>
            </a:endParaRPr>
          </a:p>
          <a:p>
            <a:pPr lvl="2" indent="0">
              <a:spcBef>
                <a:spcPct val="0"/>
              </a:spcBef>
              <a:spcAft>
                <a:spcPts val="400"/>
              </a:spcAft>
              <a:buFont typeface="Arial" panose="020B0604020202020204"/>
              <a:buChar char="◦"/>
            </a:pPr>
            <a:r>
              <a:rPr sz="1600">
                <a:solidFill>
                  <a:srgbClr val="001D35"/>
                </a:solidFill>
                <a:latin typeface="Google Sans"/>
                <a:ea typeface="Google Sans"/>
                <a:sym typeface="+mn-ea"/>
              </a:rPr>
              <a:t>Configure Drillthrough Action: Right-click on the visual and select "Drillthrough" to configure the drillthrough action. </a:t>
            </a:r>
            <a:endParaRPr sz="1600" b="0" i="0">
              <a:solidFill>
                <a:srgbClr val="001D35"/>
              </a:solidFill>
              <a:latin typeface="Google Sans"/>
              <a:ea typeface="Google Sans"/>
            </a:endParaRPr>
          </a:p>
          <a:p>
            <a:pPr lvl="2" indent="0">
              <a:spcBef>
                <a:spcPct val="0"/>
              </a:spcBef>
              <a:spcAft>
                <a:spcPct val="0"/>
              </a:spcAft>
              <a:buFont typeface="Arial" panose="020B0604020202020204"/>
              <a:buChar char="◦"/>
            </a:pPr>
            <a:r>
              <a:rPr sz="1600">
                <a:solidFill>
                  <a:srgbClr val="001D35"/>
                </a:solidFill>
                <a:latin typeface="Google Sans"/>
                <a:ea typeface="Google Sans"/>
                <a:sym typeface="+mn-ea"/>
              </a:rPr>
              <a:t>Cross-Report Drillthrough: You can also use cross-report drillthrough to navigate between different reports in the same Power BI service workspace or app. </a:t>
            </a:r>
            <a:endParaRPr sz="1600">
              <a:solidFill>
                <a:srgbClr val="001D35"/>
              </a:solidFill>
              <a:latin typeface="Google Sans"/>
              <a:ea typeface="Google Sans"/>
              <a:sym typeface="+mn-ea"/>
            </a:endParaRPr>
          </a:p>
          <a:p>
            <a:pPr lvl="2" indent="0">
              <a:spcBef>
                <a:spcPct val="0"/>
              </a:spcBef>
              <a:spcAft>
                <a:spcPct val="0"/>
              </a:spcAft>
              <a:buFont typeface="Arial" panose="020B0604020202020204"/>
              <a:buChar char="◦"/>
            </a:pP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sz="1600">
                <a:solidFill>
                  <a:srgbClr val="001D35"/>
                </a:solidFill>
                <a:latin typeface="Google Sans"/>
                <a:ea typeface="Google Sans"/>
                <a:sym typeface="+mn-ea"/>
              </a:rPr>
              <a:t>Drillthrough Buttons:</a:t>
            </a:r>
            <a:endParaRPr sz="1600" b="0" i="0">
              <a:solidFill>
                <a:srgbClr val="001D35"/>
              </a:solidFill>
              <a:latin typeface="Google Sans"/>
              <a:ea typeface="Google Sans"/>
            </a:endParaRPr>
          </a:p>
          <a:p>
            <a:pPr marL="457200" lvl="1" indent="0">
              <a:spcBef>
                <a:spcPct val="0"/>
              </a:spcBef>
              <a:spcAft>
                <a:spcPct val="0"/>
              </a:spcAft>
            </a:pPr>
            <a:r>
              <a:rPr sz="1600">
                <a:solidFill>
                  <a:srgbClr val="001D35"/>
                </a:solidFill>
                <a:latin typeface="Google Sans"/>
                <a:ea typeface="Google Sans"/>
                <a:sym typeface="+mn-ea"/>
              </a:rPr>
              <a:t>You can also create drillthrough buttons for a more obvious and user-friendly experience. </a:t>
            </a:r>
            <a:endParaRPr sz="1600">
              <a:solidFill>
                <a:srgbClr val="001D35"/>
              </a:solidFill>
              <a:latin typeface="Google Sans"/>
              <a:ea typeface="Google Sans"/>
              <a:sym typeface="+mn-ea"/>
            </a:endParaRPr>
          </a:p>
          <a:p>
            <a:pPr marL="457200" lvl="1" indent="0">
              <a:spcBef>
                <a:spcPct val="0"/>
              </a:spcBef>
              <a:spcAft>
                <a:spcPct val="0"/>
              </a:spcAft>
            </a:pPr>
            <a:endParaRPr sz="1600" b="0" i="0">
              <a:solidFill>
                <a:srgbClr val="001D35"/>
              </a:solidFill>
              <a:latin typeface="Google Sans"/>
              <a:ea typeface="Google Sans"/>
            </a:endParaRPr>
          </a:p>
          <a:p>
            <a:pPr marL="0" indent="0">
              <a:spcBef>
                <a:spcPts val="1000"/>
              </a:spcBef>
              <a:spcAft>
                <a:spcPts val="500"/>
              </a:spcAft>
            </a:pPr>
            <a:r>
              <a:rPr sz="1600">
                <a:solidFill>
                  <a:srgbClr val="001D35"/>
                </a:solidFill>
                <a:latin typeface="Google Sans"/>
                <a:ea typeface="Google Sans"/>
                <a:sym typeface="+mn-ea"/>
              </a:rPr>
              <a:t>Example:</a:t>
            </a:r>
            <a:endParaRPr sz="1600" b="0" i="0">
              <a:solidFill>
                <a:srgbClr val="001D35"/>
              </a:solidFill>
              <a:latin typeface="Google Sans"/>
              <a:ea typeface="Google Sans"/>
            </a:endParaRPr>
          </a:p>
          <a:p>
            <a:pPr marL="0" indent="0">
              <a:spcBef>
                <a:spcPts val="500"/>
              </a:spcBef>
              <a:spcAft>
                <a:spcPts val="1000"/>
              </a:spcAft>
            </a:pPr>
            <a:r>
              <a:rPr sz="1600">
                <a:solidFill>
                  <a:srgbClr val="001D35"/>
                </a:solidFill>
                <a:latin typeface="Google Sans"/>
                <a:ea typeface="Google Sans"/>
                <a:sym typeface="+mn-ea"/>
              </a:rPr>
              <a:t>Imagine a sales summary report showing sales by region. A user can drillthrough from a specific region (e.g., "Bengaluru") to a detailed sales report for that region, showing sales by product, customer, or other relevant metrics. </a:t>
            </a:r>
            <a:endParaRPr lang="en-US" sz="1600">
              <a:solidFill>
                <a:srgbClr val="001D35"/>
              </a:solidFill>
              <a:latin typeface="Google Sans"/>
              <a:ea typeface="Google Sans"/>
              <a:sym typeface="+mn-ea"/>
            </a:endParaRPr>
          </a:p>
        </p:txBody>
      </p:sp>
      <p:sp>
        <p:nvSpPr>
          <p:cNvPr id="3" name="Text Box 2"/>
          <p:cNvSpPr txBox="1"/>
          <p:nvPr/>
        </p:nvSpPr>
        <p:spPr>
          <a:xfrm>
            <a:off x="751205" y="5678170"/>
            <a:ext cx="6096000" cy="368300"/>
          </a:xfrm>
          <a:prstGeom prst="rect">
            <a:avLst/>
          </a:prstGeom>
          <a:noFill/>
        </p:spPr>
        <p:txBody>
          <a:bodyPr wrap="square" rtlCol="0" anchor="t">
            <a:spAutoFit/>
          </a:bodyPr>
          <a:p>
            <a:r>
              <a:rPr lang="en-US" altLang="en-US">
                <a:solidFill>
                  <a:srgbClr val="00B0F0"/>
                </a:solidFill>
              </a:rPr>
              <a:t>https://www.xelplus.com/power-bi-drill-through/</a:t>
            </a:r>
            <a:endParaRPr lang="en-US" altLang="en-US">
              <a:solidFill>
                <a:srgbClr val="00B0F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103880" y="2760345"/>
            <a:ext cx="4064000" cy="645160"/>
          </a:xfrm>
          <a:prstGeom prst="rect">
            <a:avLst/>
          </a:prstGeom>
          <a:noFill/>
        </p:spPr>
        <p:txBody>
          <a:bodyPr wrap="square" rtlCol="0">
            <a:spAutoFit/>
          </a:bodyPr>
          <a:p>
            <a:pPr marL="285750" indent="-285750">
              <a:buFont typeface="Arial" panose="020B0604020202020204" pitchFamily="34" charset="0"/>
              <a:buChar char="•"/>
            </a:pPr>
            <a:r>
              <a:rPr lang="en-IN" altLang="en-US"/>
              <a:t>schedule refresh incremental refresh</a:t>
            </a:r>
            <a:endParaRPr lang="en-IN" altLang="en-US"/>
          </a:p>
          <a:p>
            <a:pPr marL="285750" indent="-285750">
              <a:buFont typeface="Arial" panose="020B0604020202020204" pitchFamily="34" charset="0"/>
              <a:buChar char="•"/>
            </a:pPr>
            <a:endParaRPr lang="en-I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800100" y="1251585"/>
            <a:ext cx="8098790" cy="2030095"/>
          </a:xfrm>
          <a:prstGeom prst="rect">
            <a:avLst/>
          </a:prstGeom>
          <a:noFill/>
        </p:spPr>
        <p:txBody>
          <a:bodyPr wrap="square" rtlCol="0">
            <a:spAutoFit/>
          </a:bodyPr>
          <a:p>
            <a:r>
              <a:rPr lang="en-IN" altLang="en-US"/>
              <a:t>Others Tolls</a:t>
            </a:r>
            <a:endParaRPr lang="en-IN" altLang="en-US"/>
          </a:p>
          <a:p>
            <a:pPr marL="742950" lvl="1" indent="-285750">
              <a:buFont typeface="Arial" panose="020B0604020202020204" pitchFamily="34" charset="0"/>
              <a:buChar char="•"/>
            </a:pPr>
            <a:r>
              <a:rPr lang="en-US" altLang="en-US"/>
              <a:t>https://www.qlik.com/us</a:t>
            </a:r>
            <a:endParaRPr lang="en-US" altLang="en-US"/>
          </a:p>
          <a:p>
            <a:pPr marL="742950" lvl="1" indent="-285750">
              <a:buFont typeface="Arial" panose="020B0604020202020204" pitchFamily="34" charset="0"/>
              <a:buChar char="•"/>
            </a:pPr>
            <a:r>
              <a:rPr lang="en-IN" altLang="en-US"/>
              <a:t>tableau</a:t>
            </a:r>
            <a:endParaRPr lang="en-IN" altLang="en-US"/>
          </a:p>
          <a:p>
            <a:pPr marL="742950" lvl="1" indent="-285750">
              <a:buFont typeface="Arial" panose="020B0604020202020204" pitchFamily="34" charset="0"/>
              <a:buChar char="•"/>
            </a:pPr>
            <a:r>
              <a:rPr lang="en-US" altLang="en-US"/>
              <a:t>https://www.alteryx.com/</a:t>
            </a:r>
            <a:endParaRPr lang="en-US" altLang="en-US"/>
          </a:p>
          <a:p>
            <a:pPr marL="742950" lvl="1" indent="-285750">
              <a:buFont typeface="Arial" panose="020B0604020202020204" pitchFamily="34" charset="0"/>
              <a:buChar char="•"/>
            </a:pPr>
            <a:r>
              <a:rPr lang="en-US" altLang="en-US"/>
              <a:t>https://lookerstudio.google.com/navigation/reporting</a:t>
            </a:r>
            <a:endParaRPr lang="en-US" altLang="en-US"/>
          </a:p>
          <a:p>
            <a:pPr marL="742950" lvl="1" indent="-285750">
              <a:buFont typeface="Arial" panose="020B0604020202020204" pitchFamily="34" charset="0"/>
              <a:buChar char="•"/>
            </a:pPr>
            <a:r>
              <a:rPr lang="en-US" altLang="en-US"/>
              <a:t>https://www.microsoft.com/en-us/microsoft-fabric</a:t>
            </a:r>
            <a:endParaRPr lang="en-US" altLang="en-US"/>
          </a:p>
          <a:p>
            <a:pPr marL="742950" lvl="1" indent="-285750">
              <a:buFont typeface="Arial" panose="020B0604020202020204" pitchFamily="34" charset="0"/>
              <a:buChar char="•"/>
            </a:pPr>
            <a:endParaRPr lang="en-US" altLang="en-US"/>
          </a:p>
        </p:txBody>
      </p:sp>
      <p:sp>
        <p:nvSpPr>
          <p:cNvPr id="6" name="Text Box 5"/>
          <p:cNvSpPr txBox="1"/>
          <p:nvPr/>
        </p:nvSpPr>
        <p:spPr>
          <a:xfrm>
            <a:off x="454660" y="3281680"/>
            <a:ext cx="6280150" cy="1753235"/>
          </a:xfrm>
          <a:prstGeom prst="rect">
            <a:avLst/>
          </a:prstGeom>
          <a:noFill/>
        </p:spPr>
        <p:txBody>
          <a:bodyPr wrap="square" rtlCol="0">
            <a:spAutoFit/>
          </a:bodyPr>
          <a:p>
            <a:r>
              <a:rPr lang="en-IN" altLang="en-US"/>
              <a:t>GCP</a:t>
            </a:r>
            <a:endParaRPr lang="en-IN" altLang="en-US"/>
          </a:p>
          <a:p>
            <a:pPr indent="457200"/>
            <a:r>
              <a:rPr lang="en-IN" altLang="en-US"/>
              <a:t>looker</a:t>
            </a:r>
            <a:endParaRPr lang="en-IN" altLang="en-US"/>
          </a:p>
          <a:p>
            <a:pPr indent="457200"/>
            <a:r>
              <a:rPr lang="en-IN" altLang="en-US"/>
              <a:t>Bigquery--&gt; </a:t>
            </a:r>
            <a:r>
              <a:rPr lang="en-US" altLang="en-US"/>
              <a:t>data-analytics-and-ai</a:t>
            </a:r>
            <a:endParaRPr lang="en-US" altLang="en-US"/>
          </a:p>
          <a:p>
            <a:pPr indent="457200"/>
            <a:r>
              <a:rPr lang="en-US" altLang="en-US"/>
              <a:t>https://cloud.google.com/solutions/data-analytics-and-ai</a:t>
            </a:r>
            <a:endParaRPr lang="en-US" altLang="en-US"/>
          </a:p>
          <a:p>
            <a:pPr indent="457200"/>
            <a:endParaRPr lang="en-US" altLang="en-US"/>
          </a:p>
          <a:p>
            <a:pPr indent="457200"/>
            <a:endParaRPr lang="en-IN" altLang="en-US"/>
          </a:p>
        </p:txBody>
      </p:sp>
      <p:sp>
        <p:nvSpPr>
          <p:cNvPr id="7" name="Text Box 6"/>
          <p:cNvSpPr txBox="1"/>
          <p:nvPr/>
        </p:nvSpPr>
        <p:spPr>
          <a:xfrm>
            <a:off x="454660" y="5625465"/>
            <a:ext cx="6096000" cy="645160"/>
          </a:xfrm>
          <a:prstGeom prst="rect">
            <a:avLst/>
          </a:prstGeom>
          <a:noFill/>
        </p:spPr>
        <p:txBody>
          <a:bodyPr wrap="square" rtlCol="0" anchor="t">
            <a:spAutoFit/>
          </a:bodyPr>
          <a:p>
            <a:r>
              <a:rPr lang="en-US" altLang="en-US"/>
              <a:t>https://medium.com/@22.gautam/gcp-ai-and-ml-services-a-comparative-analysis-with-aws-and-azure-67327b8c687c</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83515" y="217805"/>
            <a:ext cx="6096000" cy="2730500"/>
          </a:xfrm>
          <a:prstGeom prst="rect">
            <a:avLst/>
          </a:prstGeom>
          <a:noFill/>
        </p:spPr>
        <p:txBody>
          <a:bodyPr wrap="square" rtlCol="0" anchor="t">
            <a:spAutoFit/>
          </a:bodyPr>
          <a:p>
            <a:pPr defTabSz="266700">
              <a:lnSpc>
                <a:spcPct val="27000"/>
              </a:lnSpc>
              <a:spcAft>
                <a:spcPts val="800"/>
              </a:spcAft>
            </a:pPr>
            <a:r>
              <a:rPr b="1">
                <a:solidFill>
                  <a:srgbClr val="FF0000"/>
                </a:solidFill>
                <a:latin typeface="Calibri" panose="020F0502020204030204"/>
                <a:ea typeface="Calibri" panose="020F0502020204030204"/>
                <a:sym typeface="+mn-ea"/>
              </a:rPr>
              <a:t> Introduction to Power BI</a:t>
            </a:r>
            <a:endParaRPr b="1">
              <a:solidFill>
                <a:srgbClr val="FF0000"/>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solidFill>
                  <a:schemeClr val="tx1"/>
                </a:solidFill>
                <a:latin typeface="Calibri" panose="020F0502020204030204"/>
                <a:ea typeface="Calibri" panose="020F0502020204030204"/>
                <a:sym typeface="+mn-ea"/>
              </a:rPr>
              <a:t> Introduction to Business Intelligence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solidFill>
                  <a:schemeClr val="tx1"/>
                </a:solidFill>
                <a:latin typeface="Calibri" panose="020F0502020204030204"/>
                <a:ea typeface="Calibri" panose="020F0502020204030204"/>
                <a:sym typeface="+mn-ea"/>
              </a:rPr>
              <a:t>Self Service Business Intelligence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solidFill>
                  <a:schemeClr val="tx1"/>
                </a:solidFill>
                <a:latin typeface="Calibri" panose="020F0502020204030204"/>
                <a:ea typeface="Calibri" panose="020F0502020204030204"/>
                <a:sym typeface="+mn-ea"/>
              </a:rPr>
              <a:t>SSBI Tools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solidFill>
                  <a:schemeClr val="tx1"/>
                </a:solidFill>
                <a:latin typeface="Calibri" panose="020F0502020204030204"/>
                <a:ea typeface="Calibri" panose="020F0502020204030204"/>
                <a:sym typeface="+mn-ea"/>
              </a:rPr>
              <a:t>What is Power BI?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solidFill>
                  <a:schemeClr val="tx1"/>
                </a:solidFill>
                <a:latin typeface="Calibri" panose="020F0502020204030204"/>
                <a:ea typeface="Calibri" panose="020F0502020204030204"/>
                <a:sym typeface="+mn-ea"/>
              </a:rPr>
              <a:t>Key Benefits of Power BI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solidFill>
                  <a:schemeClr val="tx1"/>
                </a:solidFill>
                <a:latin typeface="Calibri" panose="020F0502020204030204"/>
                <a:ea typeface="Calibri" panose="020F0502020204030204"/>
                <a:sym typeface="+mn-ea"/>
              </a:rPr>
              <a:t>Architecture of Power BI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solidFill>
                  <a:schemeClr val="tx1"/>
                </a:solidFill>
                <a:latin typeface="Calibri" panose="020F0502020204030204"/>
                <a:ea typeface="Calibri" panose="020F0502020204030204"/>
                <a:sym typeface="+mn-ea"/>
              </a:rPr>
              <a:t>Building Blocks of Power BI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solidFill>
                  <a:schemeClr val="tx1"/>
                </a:solidFill>
                <a:latin typeface="Calibri" panose="020F0502020204030204"/>
                <a:ea typeface="Calibri" panose="020F0502020204030204"/>
                <a:sym typeface="+mn-ea"/>
              </a:rPr>
              <a:t>Power BI Job Role </a:t>
            </a:r>
            <a:endParaRPr sz="1400" b="1">
              <a:solidFill>
                <a:schemeClr val="tx1"/>
              </a:solidFill>
              <a:latin typeface="Calibri" panose="020F0502020204030204"/>
              <a:ea typeface="Calibri" panose="020F0502020204030204"/>
              <a:sym typeface="+mn-ea"/>
            </a:endParaRPr>
          </a:p>
          <a:p>
            <a:pPr defTabSz="266700">
              <a:lnSpc>
                <a:spcPct val="27000"/>
              </a:lnSpc>
              <a:spcAft>
                <a:spcPts val="800"/>
              </a:spcAft>
            </a:pPr>
            <a:endParaRPr sz="1400" b="1">
              <a:solidFill>
                <a:schemeClr val="tx1"/>
              </a:solidFill>
              <a:latin typeface="Calibri" panose="020F0502020204030204"/>
              <a:ea typeface="Calibri" panose="020F0502020204030204"/>
              <a:sym typeface="+mn-ea"/>
            </a:endParaRPr>
          </a:p>
        </p:txBody>
      </p:sp>
      <p:sp>
        <p:nvSpPr>
          <p:cNvPr id="4" name="Text Box 3"/>
          <p:cNvSpPr txBox="1"/>
          <p:nvPr/>
        </p:nvSpPr>
        <p:spPr>
          <a:xfrm>
            <a:off x="737235" y="3042285"/>
            <a:ext cx="6096000" cy="1198880"/>
          </a:xfrm>
          <a:prstGeom prst="rect">
            <a:avLst/>
          </a:prstGeom>
          <a:noFill/>
        </p:spPr>
        <p:txBody>
          <a:bodyPr wrap="square" rtlCol="0" anchor="t">
            <a:spAutoFit/>
          </a:bodyPr>
          <a:p>
            <a:r>
              <a:rPr lang="en-US" b="1"/>
              <a:t> Getting Started with Power BI</a:t>
            </a:r>
            <a:endParaRPr lang="en-US" b="1"/>
          </a:p>
          <a:p>
            <a:r>
              <a:rPr lang="en-US"/>
              <a:t>▪ Setting Up Office365 Business Basic Trial Account</a:t>
            </a:r>
            <a:endParaRPr lang="en-US"/>
          </a:p>
          <a:p>
            <a:r>
              <a:rPr lang="en-US"/>
              <a:t>▪ Power BI Service License Comparison</a:t>
            </a:r>
            <a:endParaRPr lang="en-US"/>
          </a:p>
          <a:p>
            <a:r>
              <a:rPr lang="en-US"/>
              <a:t>▪ Downloading Power BI Desktop</a:t>
            </a:r>
            <a:endParaRPr lang="en-US"/>
          </a:p>
        </p:txBody>
      </p:sp>
      <p:sp>
        <p:nvSpPr>
          <p:cNvPr id="5" name="Text Box 4"/>
          <p:cNvSpPr txBox="1"/>
          <p:nvPr/>
        </p:nvSpPr>
        <p:spPr>
          <a:xfrm>
            <a:off x="4177030" y="756920"/>
            <a:ext cx="6096000" cy="368300"/>
          </a:xfrm>
          <a:prstGeom prst="rect">
            <a:avLst/>
          </a:prstGeom>
          <a:noFill/>
        </p:spPr>
        <p:txBody>
          <a:bodyPr wrap="square" rtlCol="0" anchor="t">
            <a:spAutoFit/>
          </a:bodyPr>
          <a:p>
            <a:r>
              <a:rPr lang="en-US" b="1">
                <a:solidFill>
                  <a:srgbClr val="00B0F0"/>
                </a:solidFill>
              </a:rPr>
              <a:t>https://www.javatpoint.com/power-bi</a:t>
            </a:r>
            <a:endParaRPr lang="en-US" b="1">
              <a:solidFill>
                <a:srgbClr val="00B0F0"/>
              </a:solidFill>
            </a:endParaRPr>
          </a:p>
        </p:txBody>
      </p:sp>
      <p:sp>
        <p:nvSpPr>
          <p:cNvPr id="6" name="Text Box 5"/>
          <p:cNvSpPr txBox="1"/>
          <p:nvPr/>
        </p:nvSpPr>
        <p:spPr>
          <a:xfrm>
            <a:off x="737235" y="4400550"/>
            <a:ext cx="11245850" cy="368300"/>
          </a:xfrm>
          <a:prstGeom prst="rect">
            <a:avLst/>
          </a:prstGeom>
          <a:noFill/>
        </p:spPr>
        <p:txBody>
          <a:bodyPr wrap="square" rtlCol="0" anchor="t">
            <a:spAutoFit/>
          </a:bodyPr>
          <a:p>
            <a:r>
              <a:rPr lang="en-US" b="1">
                <a:solidFill>
                  <a:srgbClr val="00B0F0"/>
                </a:solidFill>
              </a:rPr>
              <a:t>https://www.microsoft.com/en-AU/microsoft-365/business/compare-all-microsoft-365-business-products-b</a:t>
            </a:r>
            <a:endParaRPr lang="en-US" b="1">
              <a:solidFill>
                <a:srgbClr val="00B0F0"/>
              </a:solidFill>
            </a:endParaRPr>
          </a:p>
        </p:txBody>
      </p:sp>
      <p:sp>
        <p:nvSpPr>
          <p:cNvPr id="7" name="Text Box 6"/>
          <p:cNvSpPr txBox="1"/>
          <p:nvPr/>
        </p:nvSpPr>
        <p:spPr>
          <a:xfrm>
            <a:off x="737235" y="4928235"/>
            <a:ext cx="6096000" cy="368300"/>
          </a:xfrm>
          <a:prstGeom prst="rect">
            <a:avLst/>
          </a:prstGeom>
          <a:noFill/>
        </p:spPr>
        <p:txBody>
          <a:bodyPr wrap="square" rtlCol="0" anchor="t">
            <a:spAutoFit/>
          </a:bodyPr>
          <a:p>
            <a:r>
              <a:rPr lang="en-US" b="1">
                <a:solidFill>
                  <a:srgbClr val="00B0F0"/>
                </a:solidFill>
              </a:rPr>
              <a:t>https://app.powerbi.com/</a:t>
            </a:r>
            <a:endParaRPr lang="en-US" b="1">
              <a:solidFill>
                <a:srgbClr val="00B0F0"/>
              </a:solidFill>
            </a:endParaRPr>
          </a:p>
        </p:txBody>
      </p:sp>
      <p:sp>
        <p:nvSpPr>
          <p:cNvPr id="8" name="Text Box 7"/>
          <p:cNvSpPr txBox="1"/>
          <p:nvPr/>
        </p:nvSpPr>
        <p:spPr>
          <a:xfrm>
            <a:off x="737235" y="5296535"/>
            <a:ext cx="6096000" cy="368300"/>
          </a:xfrm>
          <a:prstGeom prst="rect">
            <a:avLst/>
          </a:prstGeom>
          <a:noFill/>
        </p:spPr>
        <p:txBody>
          <a:bodyPr wrap="square" rtlCol="0" anchor="t">
            <a:spAutoFit/>
          </a:bodyPr>
          <a:p>
            <a:r>
              <a:rPr lang="en-US" b="1">
                <a:solidFill>
                  <a:srgbClr val="00B0F0"/>
                </a:solidFill>
              </a:rPr>
              <a:t>https://youtu.be/J1g_NbRfIX4?si=wgPDsAVrwNrEdlmC</a:t>
            </a:r>
            <a:endParaRPr lang="en-US" b="1">
              <a:solidFill>
                <a:srgbClr val="00B0F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4455" y="140335"/>
            <a:ext cx="4203065" cy="6136640"/>
          </a:xfrm>
          <a:prstGeom prst="rect">
            <a:avLst/>
          </a:prstGeom>
        </p:spPr>
        <p:txBody>
          <a:bodyPr wrap="square">
            <a:spAutoFit/>
          </a:bodyPr>
          <a:p>
            <a:pPr marL="0" indent="0">
              <a:spcBef>
                <a:spcPts val="500"/>
              </a:spcBef>
              <a:spcAft>
                <a:spcPts val="1000"/>
              </a:spcAft>
            </a:pPr>
            <a:r>
              <a:rPr sz="1600" b="1" i="0">
                <a:solidFill>
                  <a:srgbClr val="FF000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rPr>
              <a:t> breakdown of some key AWS analytics services:</a:t>
            </a:r>
            <a:endParaRPr sz="1600" b="1" i="0">
              <a:solidFill>
                <a:srgbClr val="FF000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0" indent="0">
              <a:spcBef>
                <a:spcPts val="1000"/>
              </a:spcBef>
              <a:spcAft>
                <a:spcPts val="500"/>
              </a:spcAft>
            </a:pPr>
            <a:r>
              <a:rPr sz="1600" b="0" i="0">
                <a:solidFill>
                  <a:srgbClr val="001D35"/>
                </a:solidFill>
                <a:latin typeface="Google Sans"/>
                <a:ea typeface="Google Sans"/>
              </a:rPr>
              <a:t>Data Warehousing and SQL Analytics:</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Google Sans"/>
                <a:ea typeface="Google Sans"/>
              </a:rPr>
              <a:t>Amazon Redshift:</a:t>
            </a:r>
            <a:endParaRPr sz="1600" b="0" i="0">
              <a:solidFill>
                <a:srgbClr val="001D35"/>
              </a:solidFill>
              <a:latin typeface="Google Sans"/>
              <a:ea typeface="Google Sans"/>
            </a:endParaRPr>
          </a:p>
          <a:p>
            <a:pPr marL="0" indent="0">
              <a:spcBef>
                <a:spcPct val="0"/>
              </a:spcBef>
              <a:spcAft>
                <a:spcPts val="400"/>
              </a:spcAft>
            </a:pPr>
            <a:r>
              <a:rPr sz="1600" b="0" i="0">
                <a:solidFill>
                  <a:srgbClr val="001D35"/>
                </a:solidFill>
                <a:latin typeface="Google Sans"/>
                <a:ea typeface="Google Sans"/>
              </a:rPr>
              <a:t>A fully managed, petabyte-scale data warehouse service that uses SQL-based queries for analyzing large datasets.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Google Sans"/>
                <a:ea typeface="Google Sans"/>
              </a:rPr>
              <a:t>Amazon Athena:</a:t>
            </a:r>
            <a:endParaRPr sz="1600" b="0" i="0">
              <a:solidFill>
                <a:srgbClr val="001D35"/>
              </a:solidFill>
              <a:latin typeface="Google Sans"/>
              <a:ea typeface="Google Sans"/>
            </a:endParaRPr>
          </a:p>
          <a:p>
            <a:pPr marL="0" indent="0">
              <a:spcBef>
                <a:spcPct val="0"/>
              </a:spcBef>
              <a:spcAft>
                <a:spcPts val="400"/>
              </a:spcAft>
            </a:pPr>
            <a:r>
              <a:rPr sz="1600" b="0" i="0">
                <a:solidFill>
                  <a:srgbClr val="001D35"/>
                </a:solidFill>
                <a:latin typeface="Google Sans"/>
                <a:ea typeface="Google Sans"/>
              </a:rPr>
              <a:t>Enables interactive query processing of data stored in Amazon S3 using standard SQL, without the need for a separate data warehouse.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Google Sans"/>
                <a:ea typeface="Google Sans"/>
              </a:rPr>
              <a:t>Amazon Glue:</a:t>
            </a:r>
            <a:endParaRPr sz="1600" b="0" i="0">
              <a:solidFill>
                <a:srgbClr val="001D35"/>
              </a:solidFill>
              <a:latin typeface="Google Sans"/>
              <a:ea typeface="Google Sans"/>
            </a:endParaRPr>
          </a:p>
          <a:p>
            <a:pPr marL="0" indent="0">
              <a:spcBef>
                <a:spcPct val="0"/>
              </a:spcBef>
              <a:spcAft>
                <a:spcPts val="400"/>
              </a:spcAft>
            </a:pPr>
            <a:r>
              <a:rPr sz="1600" b="0" i="0">
                <a:solidFill>
                  <a:srgbClr val="001D35"/>
                </a:solidFill>
                <a:latin typeface="Google Sans"/>
                <a:ea typeface="Google Sans"/>
              </a:rPr>
              <a:t>A fully managed ETL (Extract, Transform, Load) service that helps prepare and load data for analytics. </a:t>
            </a: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sz="1600" b="0" i="0">
                <a:solidFill>
                  <a:srgbClr val="001D35"/>
                </a:solidFill>
                <a:latin typeface="Google Sans"/>
                <a:ea typeface="Google Sans"/>
              </a:rPr>
              <a:t>Amazon Lake Formation:</a:t>
            </a:r>
            <a:endParaRPr sz="1600" b="0" i="0">
              <a:solidFill>
                <a:srgbClr val="001D35"/>
              </a:solidFill>
              <a:latin typeface="Google Sans"/>
              <a:ea typeface="Google Sans"/>
            </a:endParaRPr>
          </a:p>
          <a:p>
            <a:pPr marL="0" indent="0">
              <a:spcBef>
                <a:spcPct val="0"/>
              </a:spcBef>
              <a:spcAft>
                <a:spcPct val="0"/>
              </a:spcAft>
            </a:pPr>
            <a:r>
              <a:rPr sz="1600" b="0" i="0">
                <a:solidFill>
                  <a:srgbClr val="001D35"/>
                </a:solidFill>
                <a:latin typeface="Google Sans"/>
                <a:ea typeface="Google Sans"/>
              </a:rPr>
              <a:t>Simplifies the creation of secure data lakes, allowing for the combination of various analytics tools to discover insights </a:t>
            </a:r>
            <a:endParaRPr sz="1600" b="0" i="0">
              <a:solidFill>
                <a:srgbClr val="001D35"/>
              </a:solidFill>
              <a:latin typeface="Google Sans"/>
              <a:ea typeface="Google Sans"/>
            </a:endParaRPr>
          </a:p>
          <a:p>
            <a:pPr marL="0" indent="0">
              <a:spcBef>
                <a:spcPct val="0"/>
              </a:spcBef>
              <a:spcAft>
                <a:spcPct val="0"/>
              </a:spcAft>
            </a:pPr>
            <a:endParaRPr sz="1600" b="0" i="0">
              <a:solidFill>
                <a:srgbClr val="001D35"/>
              </a:solidFill>
              <a:latin typeface="Google Sans"/>
              <a:ea typeface="Google Sans"/>
            </a:endParaRPr>
          </a:p>
        </p:txBody>
      </p:sp>
      <p:sp>
        <p:nvSpPr>
          <p:cNvPr id="3" name="Text Box 2"/>
          <p:cNvSpPr txBox="1"/>
          <p:nvPr/>
        </p:nvSpPr>
        <p:spPr>
          <a:xfrm>
            <a:off x="4382135" y="0"/>
            <a:ext cx="7684770" cy="6318885"/>
          </a:xfrm>
          <a:prstGeom prst="rect">
            <a:avLst/>
          </a:prstGeom>
          <a:noFill/>
        </p:spPr>
        <p:txBody>
          <a:bodyPr wrap="square" rtlCol="0" anchor="t">
            <a:spAutoFit/>
          </a:bodyPr>
          <a:p>
            <a:pPr marL="0" indent="0">
              <a:spcBef>
                <a:spcPts val="1000"/>
              </a:spcBef>
              <a:spcAft>
                <a:spcPts val="500"/>
              </a:spcAft>
            </a:pPr>
            <a:r>
              <a:rPr sz="1400" b="1">
                <a:solidFill>
                  <a:srgbClr val="FF0000"/>
                </a:solidFill>
                <a:latin typeface="Arial" panose="020B0604020202020204" pitchFamily="34" charset="0"/>
                <a:ea typeface="Google Sans"/>
                <a:cs typeface="Arial" panose="020B0604020202020204" pitchFamily="34" charset="0"/>
                <a:sym typeface="+mn-ea"/>
              </a:rPr>
              <a:t>Real-time Data Streaming and Analytics:</a:t>
            </a:r>
            <a:endParaRPr sz="1400" b="1" i="0">
              <a:solidFill>
                <a:srgbClr val="FF0000"/>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400">
                <a:solidFill>
                  <a:srgbClr val="001D35"/>
                </a:solidFill>
                <a:latin typeface="Arial" panose="020B0604020202020204" pitchFamily="34" charset="0"/>
                <a:ea typeface="Google Sans"/>
                <a:cs typeface="Arial" panose="020B0604020202020204" pitchFamily="34" charset="0"/>
                <a:sym typeface="+mn-ea"/>
              </a:rPr>
              <a:t>Amazon Kinesis:</a:t>
            </a:r>
            <a:endParaRPr sz="14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400">
                <a:solidFill>
                  <a:srgbClr val="001D35"/>
                </a:solidFill>
                <a:latin typeface="Arial" panose="020B0604020202020204" pitchFamily="34" charset="0"/>
                <a:ea typeface="Google Sans"/>
                <a:cs typeface="Arial" panose="020B0604020202020204" pitchFamily="34" charset="0"/>
                <a:sym typeface="+mn-ea"/>
              </a:rPr>
              <a:t>A managed service for real-time data streaming and analytics, allowing businesses to process and analyze data quickly.</a:t>
            </a:r>
            <a:endParaRPr sz="14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400">
                <a:solidFill>
                  <a:srgbClr val="001D35"/>
                </a:solidFill>
                <a:latin typeface="Arial" panose="020B0604020202020204" pitchFamily="34" charset="0"/>
                <a:ea typeface="Google Sans"/>
                <a:cs typeface="Arial" panose="020B0604020202020204" pitchFamily="34" charset="0"/>
                <a:sym typeface="+mn-ea"/>
              </a:rPr>
              <a:t>Amazon Kinesis Data Firehose:</a:t>
            </a:r>
            <a:endParaRPr sz="14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400">
                <a:solidFill>
                  <a:srgbClr val="001D35"/>
                </a:solidFill>
                <a:latin typeface="Arial" panose="020B0604020202020204" pitchFamily="34" charset="0"/>
                <a:ea typeface="Google Sans"/>
                <a:cs typeface="Arial" panose="020B0604020202020204" pitchFamily="34" charset="0"/>
                <a:sym typeface="+mn-ea"/>
              </a:rPr>
              <a:t>A fully managed service that delivers data to Amazon S3, Amazon Redshift, and other services for real-time analytics.</a:t>
            </a:r>
            <a:endParaRPr sz="14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buFont typeface="Arial" panose="020B0604020202020204"/>
              <a:buChar char="•"/>
            </a:pPr>
            <a:r>
              <a:rPr sz="1400">
                <a:solidFill>
                  <a:srgbClr val="001D35"/>
                </a:solidFill>
                <a:latin typeface="Arial" panose="020B0604020202020204" pitchFamily="34" charset="0"/>
                <a:ea typeface="Google Sans"/>
                <a:cs typeface="Arial" panose="020B0604020202020204" pitchFamily="34" charset="0"/>
                <a:sym typeface="+mn-ea"/>
              </a:rPr>
              <a:t>Amazon Kinesis Data Streams:</a:t>
            </a:r>
            <a:endParaRPr sz="14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pPr>
            <a:r>
              <a:rPr sz="1400">
                <a:solidFill>
                  <a:srgbClr val="001D35"/>
                </a:solidFill>
                <a:latin typeface="Arial" panose="020B0604020202020204" pitchFamily="34" charset="0"/>
                <a:ea typeface="Google Sans"/>
                <a:cs typeface="Arial" panose="020B0604020202020204" pitchFamily="34" charset="0"/>
                <a:sym typeface="+mn-ea"/>
              </a:rPr>
              <a:t>A fully managed service for real-time data streaming that can be used for building custom analytics applications. </a:t>
            </a:r>
            <a:endParaRPr sz="1400" b="0" i="0">
              <a:solidFill>
                <a:srgbClr val="001D35"/>
              </a:solidFill>
              <a:latin typeface="Arial" panose="020B0604020202020204" pitchFamily="34" charset="0"/>
              <a:ea typeface="Google Sans"/>
              <a:cs typeface="Arial" panose="020B0604020202020204" pitchFamily="34" charset="0"/>
            </a:endParaRPr>
          </a:p>
          <a:p>
            <a:pPr marL="0" indent="0">
              <a:spcBef>
                <a:spcPts val="1000"/>
              </a:spcBef>
              <a:spcAft>
                <a:spcPts val="500"/>
              </a:spcAft>
            </a:pPr>
            <a:r>
              <a:rPr sz="1400">
                <a:solidFill>
                  <a:srgbClr val="001D35"/>
                </a:solidFill>
                <a:latin typeface="Arial" panose="020B0604020202020204" pitchFamily="34" charset="0"/>
                <a:ea typeface="Google Sans"/>
                <a:cs typeface="Arial" panose="020B0604020202020204" pitchFamily="34" charset="0"/>
                <a:sym typeface="+mn-ea"/>
              </a:rPr>
              <a:t>Business Intelligence and Visualization:</a:t>
            </a:r>
            <a:endParaRPr sz="14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400">
                <a:solidFill>
                  <a:srgbClr val="001D35"/>
                </a:solidFill>
                <a:latin typeface="Arial" panose="020B0604020202020204" pitchFamily="34" charset="0"/>
                <a:ea typeface="Google Sans"/>
                <a:cs typeface="Arial" panose="020B0604020202020204" pitchFamily="34" charset="0"/>
                <a:sym typeface="+mn-ea"/>
              </a:rPr>
              <a:t>Amazon QuickSight:</a:t>
            </a:r>
            <a:endParaRPr sz="14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400">
                <a:solidFill>
                  <a:srgbClr val="001D35"/>
                </a:solidFill>
                <a:latin typeface="Arial" panose="020B0604020202020204" pitchFamily="34" charset="0"/>
                <a:ea typeface="Google Sans"/>
                <a:cs typeface="Arial" panose="020B0604020202020204" pitchFamily="34" charset="0"/>
                <a:sym typeface="+mn-ea"/>
              </a:rPr>
              <a:t>A scalable, cloud-based business intelligence service that enables users to create interactive dashboards and visualizations. </a:t>
            </a:r>
            <a:endParaRPr sz="14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buFont typeface="Arial" panose="020B0604020202020204"/>
              <a:buChar char="•"/>
            </a:pPr>
            <a:r>
              <a:rPr sz="1400">
                <a:solidFill>
                  <a:srgbClr val="001D35"/>
                </a:solidFill>
                <a:latin typeface="Arial" panose="020B0604020202020204" pitchFamily="34" charset="0"/>
                <a:ea typeface="Google Sans"/>
                <a:cs typeface="Arial" panose="020B0604020202020204" pitchFamily="34" charset="0"/>
                <a:sym typeface="+mn-ea"/>
              </a:rPr>
              <a:t>Amazon CloudWatch:</a:t>
            </a:r>
            <a:endParaRPr sz="14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pPr>
            <a:r>
              <a:rPr sz="1400">
                <a:solidFill>
                  <a:srgbClr val="001D35"/>
                </a:solidFill>
                <a:latin typeface="Arial" panose="020B0604020202020204" pitchFamily="34" charset="0"/>
                <a:ea typeface="Google Sans"/>
                <a:cs typeface="Arial" panose="020B0604020202020204" pitchFamily="34" charset="0"/>
                <a:sym typeface="+mn-ea"/>
              </a:rPr>
              <a:t>A monitoring service that provides real-time insights into the performance of AWS resources and applications. </a:t>
            </a:r>
            <a:endParaRPr sz="1400">
              <a:solidFill>
                <a:srgbClr val="001D35"/>
              </a:solidFill>
              <a:latin typeface="Arial" panose="020B0604020202020204" pitchFamily="34" charset="0"/>
              <a:ea typeface="Google Sans"/>
              <a:cs typeface="Arial" panose="020B0604020202020204" pitchFamily="34" charset="0"/>
              <a:sym typeface="+mn-ea"/>
            </a:endParaRPr>
          </a:p>
          <a:p>
            <a:pPr marL="0" indent="0">
              <a:spcBef>
                <a:spcPct val="0"/>
              </a:spcBef>
              <a:spcAft>
                <a:spcPct val="0"/>
              </a:spcAft>
            </a:pPr>
            <a:r>
              <a:rPr sz="1400" b="1">
                <a:solidFill>
                  <a:srgbClr val="FF0000"/>
                </a:solidFill>
                <a:latin typeface="Arial" panose="020B0604020202020204" pitchFamily="34" charset="0"/>
                <a:ea typeface="Google Sans"/>
                <a:cs typeface="Arial" panose="020B0604020202020204" pitchFamily="34" charset="0"/>
                <a:sym typeface="+mn-ea"/>
              </a:rPr>
              <a:t>Other Analytics Services:</a:t>
            </a:r>
            <a:endParaRPr sz="1400" b="1" i="0">
              <a:solidFill>
                <a:srgbClr val="FF0000"/>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200">
                <a:solidFill>
                  <a:srgbClr val="001D35"/>
                </a:solidFill>
                <a:latin typeface="Arial" panose="020B0604020202020204" pitchFamily="34" charset="0"/>
                <a:ea typeface="Google Sans"/>
                <a:cs typeface="Arial" panose="020B0604020202020204" pitchFamily="34" charset="0"/>
                <a:sym typeface="+mn-ea"/>
              </a:rPr>
              <a:t>Amazon EMR:</a:t>
            </a:r>
            <a:endParaRPr sz="12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200">
                <a:solidFill>
                  <a:srgbClr val="001D35"/>
                </a:solidFill>
                <a:latin typeface="Arial" panose="020B0604020202020204" pitchFamily="34" charset="0"/>
                <a:ea typeface="Google Sans"/>
                <a:cs typeface="Arial" panose="020B0604020202020204" pitchFamily="34" charset="0"/>
                <a:sym typeface="+mn-ea"/>
              </a:rPr>
              <a:t>A managed Hadoop and Spark service for processing large datasets. </a:t>
            </a:r>
            <a:endParaRPr sz="12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200">
                <a:solidFill>
                  <a:srgbClr val="001D35"/>
                </a:solidFill>
                <a:latin typeface="Arial" panose="020B0604020202020204" pitchFamily="34" charset="0"/>
                <a:ea typeface="Google Sans"/>
                <a:cs typeface="Arial" panose="020B0604020202020204" pitchFamily="34" charset="0"/>
                <a:sym typeface="+mn-ea"/>
              </a:rPr>
              <a:t>Amazon OpenSearch Service:</a:t>
            </a:r>
            <a:endParaRPr sz="12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200">
                <a:solidFill>
                  <a:srgbClr val="001D35"/>
                </a:solidFill>
                <a:latin typeface="Arial" panose="020B0604020202020204" pitchFamily="34" charset="0"/>
                <a:ea typeface="Google Sans"/>
                <a:cs typeface="Arial" panose="020B0604020202020204" pitchFamily="34" charset="0"/>
                <a:sym typeface="+mn-ea"/>
              </a:rPr>
              <a:t>A managed service for deploying and managing Elasticsearch clusters for search and analytics. </a:t>
            </a:r>
            <a:endParaRPr sz="12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200">
                <a:solidFill>
                  <a:srgbClr val="001D35"/>
                </a:solidFill>
                <a:latin typeface="Arial" panose="020B0604020202020204" pitchFamily="34" charset="0"/>
                <a:ea typeface="Google Sans"/>
                <a:cs typeface="Arial" panose="020B0604020202020204" pitchFamily="34" charset="0"/>
                <a:sym typeface="+mn-ea"/>
              </a:rPr>
              <a:t>AWS Data Pipeline:</a:t>
            </a:r>
            <a:endParaRPr sz="12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200">
                <a:solidFill>
                  <a:srgbClr val="001D35"/>
                </a:solidFill>
                <a:latin typeface="Arial" panose="020B0604020202020204" pitchFamily="34" charset="0"/>
                <a:ea typeface="Google Sans"/>
                <a:cs typeface="Arial" panose="020B0604020202020204" pitchFamily="34" charset="0"/>
                <a:sym typeface="+mn-ea"/>
              </a:rPr>
              <a:t>A service for moving data between different AWS services and on-premises data sources. </a:t>
            </a:r>
            <a:endParaRPr sz="12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buFont typeface="Arial" panose="020B0604020202020204"/>
              <a:buChar char="•"/>
            </a:pPr>
            <a:r>
              <a:rPr sz="1200">
                <a:solidFill>
                  <a:srgbClr val="001D35"/>
                </a:solidFill>
                <a:latin typeface="Arial" panose="020B0604020202020204" pitchFamily="34" charset="0"/>
                <a:ea typeface="Google Sans"/>
                <a:cs typeface="Arial" panose="020B0604020202020204" pitchFamily="34" charset="0"/>
                <a:sym typeface="+mn-ea"/>
              </a:rPr>
              <a:t>Amazon SageMaker:</a:t>
            </a:r>
            <a:endParaRPr sz="12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pPr>
            <a:r>
              <a:rPr sz="1200">
                <a:solidFill>
                  <a:srgbClr val="001D35"/>
                </a:solidFill>
                <a:latin typeface="Arial" panose="020B0604020202020204" pitchFamily="34" charset="0"/>
                <a:ea typeface="Google Sans"/>
                <a:cs typeface="Arial" panose="020B0604020202020204" pitchFamily="34" charset="0"/>
                <a:sym typeface="+mn-ea"/>
              </a:rPr>
              <a:t>A machine learning platform that allows users to build, train, and deploy machine learning models </a:t>
            </a:r>
            <a:endParaRPr lang="en-US" sz="1200" b="0" i="0">
              <a:solidFill>
                <a:srgbClr val="001D35"/>
              </a:solidFill>
              <a:latin typeface="Arial" panose="020B0604020202020204" pitchFamily="34" charset="0"/>
              <a:ea typeface="Google Sans"/>
              <a:cs typeface="Arial" panose="020B0604020202020204" pitchFamily="34" charset="0"/>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p:cNvSpPr>
            <a:spLocks noGrp="1" noRot="1" noChangeAspect="1" noMove="1" noResize="1" noEditPoints="1" noAdjustHandles="1" noChangeArrowheads="1" noChangeShapeType="1" noTextEdit="1"/>
          </p:cNvSpPr>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Thank You !</a:t>
            </a:r>
            <a:endParaRPr lang="en-US" sz="4800" i="1" dirty="0">
              <a:solidFill>
                <a:srgbClr val="FFFFFF"/>
              </a:solidFill>
            </a:endParaRPr>
          </a:p>
        </p:txBody>
      </p:sp>
      <p:sp>
        <p:nvSpPr>
          <p:cNvPr id="49" name="Rectangle 48"/>
          <p:cNvSpPr>
            <a:spLocks noGrp="1" noRot="1" noChangeAspect="1" noMove="1" noResize="1" noEditPoints="1" noAdjustHandles="1" noChangeArrowheads="1" noChangeShapeType="1" noTextEdit="1"/>
          </p:cNvSpPr>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1155" y="215900"/>
            <a:ext cx="6096000" cy="2924175"/>
          </a:xfrm>
          <a:prstGeom prst="rect">
            <a:avLst/>
          </a:prstGeom>
          <a:noFill/>
        </p:spPr>
        <p:txBody>
          <a:bodyPr wrap="square" rtlCol="0" anchor="t">
            <a:spAutoFit/>
          </a:bodyPr>
          <a:p>
            <a:pPr defTabSz="266700">
              <a:lnSpc>
                <a:spcPct val="27000"/>
              </a:lnSpc>
              <a:spcAft>
                <a:spcPts val="800"/>
              </a:spcAft>
            </a:pPr>
            <a:endParaRPr b="1">
              <a:solidFill>
                <a:srgbClr val="FF0000"/>
              </a:solidFill>
              <a:latin typeface="Calibri" panose="020F0502020204030204"/>
              <a:ea typeface="Calibri" panose="020F0502020204030204"/>
              <a:sym typeface="+mn-ea"/>
            </a:endParaRPr>
          </a:p>
          <a:p>
            <a:pPr defTabSz="266700">
              <a:lnSpc>
                <a:spcPct val="27000"/>
              </a:lnSpc>
              <a:spcAft>
                <a:spcPts val="800"/>
              </a:spcAft>
            </a:pPr>
            <a:r>
              <a:rPr b="1">
                <a:solidFill>
                  <a:srgbClr val="FF0000"/>
                </a:solidFill>
                <a:latin typeface="Calibri" panose="020F0502020204030204"/>
                <a:ea typeface="Calibri" panose="020F0502020204030204"/>
                <a:sym typeface="+mn-ea"/>
              </a:rPr>
              <a:t> Power BI Desktop &amp; Power Query</a:t>
            </a:r>
            <a:endParaRPr b="1">
              <a:solidFill>
                <a:srgbClr val="FF0000"/>
              </a:solidFill>
              <a:latin typeface="Calibri" panose="020F0502020204030204"/>
              <a:ea typeface="Calibri" panose="020F0502020204030204"/>
              <a:sym typeface="+mn-ea"/>
            </a:endParaRPr>
          </a:p>
          <a:p>
            <a:pPr defTabSz="266700">
              <a:lnSpc>
                <a:spcPct val="27000"/>
              </a:lnSpc>
              <a:spcAft>
                <a:spcPts val="800"/>
              </a:spcAft>
            </a:pPr>
            <a:endParaRPr b="1">
              <a:solidFill>
                <a:srgbClr val="FF0000"/>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latin typeface="Calibri" panose="020F0502020204030204"/>
                <a:ea typeface="Calibri" panose="020F0502020204030204"/>
                <a:sym typeface="+mn-ea"/>
              </a:rPr>
              <a:t> Introduction to Power BI Desktop</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latin typeface="Calibri" panose="020F0502020204030204"/>
                <a:ea typeface="Calibri" panose="020F0502020204030204"/>
                <a:sym typeface="+mn-ea"/>
              </a:rPr>
              <a:t>Installation of Power Bi Desktop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latin typeface="Calibri" panose="020F0502020204030204"/>
                <a:ea typeface="Calibri" panose="020F0502020204030204"/>
                <a:sym typeface="+mn-ea"/>
              </a:rPr>
              <a:t>Data Sources in Power BI Desktop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latin typeface="Calibri" panose="020F0502020204030204"/>
                <a:ea typeface="Calibri" panose="020F0502020204030204"/>
                <a:sym typeface="+mn-ea"/>
              </a:rPr>
              <a:t>How to connect to different Data Sources Using Power BI Desktop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latin typeface="Calibri" panose="020F0502020204030204"/>
                <a:ea typeface="Calibri" panose="020F0502020204030204"/>
                <a:sym typeface="+mn-ea"/>
              </a:rPr>
              <a:t>Introduction to Query Editor in Power Bi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latin typeface="Calibri" panose="020F0502020204030204"/>
                <a:ea typeface="Calibri" panose="020F0502020204030204"/>
                <a:sym typeface="+mn-ea"/>
              </a:rPr>
              <a:t>Cleaning irregularly formatted data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latin typeface="Calibri" panose="020F0502020204030204"/>
                <a:ea typeface="Calibri" panose="020F0502020204030204"/>
                <a:sym typeface="+mn-ea"/>
              </a:rPr>
              <a:t>Combining Data: Merging and Appending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latin typeface="Calibri" panose="020F0502020204030204"/>
                <a:ea typeface="Calibri" panose="020F0502020204030204"/>
                <a:sym typeface="+mn-ea"/>
              </a:rPr>
              <a:t>Query Duplicate, Query Reference </a:t>
            </a:r>
            <a:endParaRPr lang="en-US" sz="1400" b="1">
              <a:latin typeface="Calibri" panose="020F0502020204030204"/>
              <a:ea typeface="Calibri" panose="020F0502020204030204"/>
              <a:sym typeface="+mn-ea"/>
            </a:endParaRPr>
          </a:p>
        </p:txBody>
      </p:sp>
      <p:sp>
        <p:nvSpPr>
          <p:cNvPr id="3" name="Text Box 2"/>
          <p:cNvSpPr txBox="1"/>
          <p:nvPr/>
        </p:nvSpPr>
        <p:spPr>
          <a:xfrm>
            <a:off x="915035" y="3140075"/>
            <a:ext cx="8667750" cy="368300"/>
          </a:xfrm>
          <a:prstGeom prst="rect">
            <a:avLst/>
          </a:prstGeom>
          <a:noFill/>
        </p:spPr>
        <p:txBody>
          <a:bodyPr wrap="square" rtlCol="0" anchor="t">
            <a:spAutoFit/>
          </a:bodyPr>
          <a:p>
            <a:r>
              <a:rPr lang="en-US" b="1">
                <a:solidFill>
                  <a:srgbClr val="00B0F0"/>
                </a:solidFill>
              </a:rPr>
              <a:t>https://learn.microsoft.com/en-us/power-bi/fundamentals/desktop-getting-started</a:t>
            </a:r>
            <a:endParaRPr lang="en-US" b="1">
              <a:solidFill>
                <a:srgbClr val="00B0F0"/>
              </a:solidFill>
            </a:endParaRPr>
          </a:p>
        </p:txBody>
      </p:sp>
      <p:sp>
        <p:nvSpPr>
          <p:cNvPr id="4" name="Text Box 3"/>
          <p:cNvSpPr txBox="1"/>
          <p:nvPr/>
        </p:nvSpPr>
        <p:spPr>
          <a:xfrm>
            <a:off x="988695" y="3613150"/>
            <a:ext cx="6096000" cy="368300"/>
          </a:xfrm>
          <a:prstGeom prst="rect">
            <a:avLst/>
          </a:prstGeom>
          <a:noFill/>
        </p:spPr>
        <p:txBody>
          <a:bodyPr wrap="square" rtlCol="0" anchor="t">
            <a:spAutoFit/>
          </a:bodyPr>
          <a:p>
            <a:r>
              <a:rPr lang="en-US" b="1">
                <a:solidFill>
                  <a:srgbClr val="00B0F0"/>
                </a:solidFill>
              </a:rPr>
              <a:t>https://www.tutorialspoint.com/power_bi/index.htm</a:t>
            </a:r>
            <a:endParaRPr lang="en-US" b="1">
              <a:solidFill>
                <a:srgbClr val="00B0F0"/>
              </a:solidFill>
            </a:endParaRPr>
          </a:p>
        </p:txBody>
      </p:sp>
      <p:sp>
        <p:nvSpPr>
          <p:cNvPr id="5" name="Text Box 4"/>
          <p:cNvSpPr txBox="1"/>
          <p:nvPr/>
        </p:nvSpPr>
        <p:spPr>
          <a:xfrm>
            <a:off x="988695" y="4086225"/>
            <a:ext cx="6096000" cy="368300"/>
          </a:xfrm>
          <a:prstGeom prst="rect">
            <a:avLst/>
          </a:prstGeom>
          <a:noFill/>
        </p:spPr>
        <p:txBody>
          <a:bodyPr wrap="square" rtlCol="0" anchor="t">
            <a:spAutoFit/>
          </a:bodyPr>
          <a:p>
            <a:r>
              <a:rPr lang="en-US" b="1">
                <a:solidFill>
                  <a:srgbClr val="00B0F0"/>
                </a:solidFill>
              </a:rPr>
              <a:t>https://www.geeksforgeeks.org/power-bi-tutorial/</a:t>
            </a:r>
            <a:endParaRPr lang="en-US" b="1">
              <a:solidFill>
                <a:srgbClr val="00B0F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66420" y="334645"/>
            <a:ext cx="5080000" cy="2509520"/>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 </a:t>
            </a:r>
            <a:r>
              <a:rPr sz="2500" b="0" i="0">
                <a:solidFill>
                  <a:srgbClr val="1E88E5"/>
                </a:solidFill>
                <a:latin typeface="Tomorrow"/>
                <a:ea typeface="Tomorrow"/>
                <a:hlinkClick r:id="rId1"/>
              </a:rPr>
              <a:t>Clean and Transform data</a:t>
            </a:r>
            <a:endParaRPr sz="2500" b="0" i="0">
              <a:solidFill>
                <a:srgbClr val="1E88E5"/>
              </a:solidFill>
              <a:latin typeface="Tomorrow"/>
              <a:ea typeface="Tomorrow"/>
              <a:hlinkClick r:id="rId1"/>
            </a:endParaRPr>
          </a:p>
          <a:p>
            <a:pPr marL="0" indent="0">
              <a:spcBef>
                <a:spcPct val="0"/>
              </a:spcBef>
              <a:spcAft>
                <a:spcPct val="0"/>
              </a:spcAft>
            </a:pPr>
            <a:r>
              <a:rPr sz="1600" b="0" i="0">
                <a:solidFill>
                  <a:srgbClr val="333333"/>
                </a:solidFill>
                <a:latin typeface="Tomorrow"/>
                <a:ea typeface="Tomorrow"/>
              </a:rPr>
              <a:t> </a:t>
            </a:r>
            <a:r>
              <a:rPr sz="1600" b="0" i="0">
                <a:solidFill>
                  <a:srgbClr val="4CAF50"/>
                </a:solidFill>
                <a:latin typeface="Tomorrow"/>
                <a:ea typeface="Tomorrow"/>
                <a:hlinkClick r:id="rId2" tooltip="Add sub topic content"/>
              </a:rPr>
              <a:t>Editing Rows and Columns</a:t>
            </a:r>
            <a:endParaRPr sz="1600" b="0" i="0">
              <a:solidFill>
                <a:srgbClr val="4CAF50"/>
              </a:solidFill>
              <a:latin typeface="Tomorrow"/>
              <a:ea typeface="Tomorrow"/>
              <a:hlinkClick r:id="rId2" tooltip="Add sub topic content"/>
            </a:endParaRPr>
          </a:p>
          <a:p>
            <a:pPr marL="0" indent="0">
              <a:spcBef>
                <a:spcPct val="0"/>
              </a:spcBef>
              <a:spcAft>
                <a:spcPct val="0"/>
              </a:spcAft>
            </a:pPr>
            <a:r>
              <a:rPr sz="1600" b="0" i="0">
                <a:solidFill>
                  <a:srgbClr val="4CAF50"/>
                </a:solidFill>
                <a:latin typeface="Tomorrow"/>
                <a:ea typeface="Tomorrow"/>
                <a:hlinkClick r:id="rId3" tooltip="Add sub topic content"/>
              </a:rPr>
              <a:t>Replacing Values</a:t>
            </a:r>
            <a:r>
              <a:rPr sz="1600" b="0" i="0">
                <a:solidFill>
                  <a:srgbClr val="4CAF50"/>
                </a:solidFill>
                <a:latin typeface="Tomorrow"/>
                <a:ea typeface="Tomorrow"/>
                <a:hlinkClick r:id="rId3" tooltip="Add sub topic content"/>
              </a:rPr>
              <a:t> </a:t>
            </a:r>
            <a:endParaRPr sz="1600" b="0" i="0">
              <a:solidFill>
                <a:srgbClr val="4CAF50"/>
              </a:solidFill>
              <a:latin typeface="Tomorrow"/>
              <a:ea typeface="Tomorrow"/>
              <a:hlinkClick r:id="rId3" tooltip="Add sub topic content"/>
            </a:endParaRPr>
          </a:p>
          <a:p>
            <a:pPr marL="0" indent="0">
              <a:spcBef>
                <a:spcPct val="0"/>
              </a:spcBef>
              <a:spcAft>
                <a:spcPct val="0"/>
              </a:spcAft>
            </a:pPr>
            <a:r>
              <a:rPr sz="1600" b="0" i="0">
                <a:solidFill>
                  <a:srgbClr val="4CAF50"/>
                </a:solidFill>
                <a:latin typeface="Tomorrow"/>
                <a:ea typeface="Tomorrow"/>
                <a:hlinkClick r:id="rId4" tooltip="Add sub topic content"/>
              </a:rPr>
              <a:t>Changing Data Types of columns</a:t>
            </a:r>
            <a:r>
              <a:rPr sz="1600" b="0" i="0">
                <a:solidFill>
                  <a:srgbClr val="333333"/>
                </a:solidFill>
                <a:latin typeface="Tomorrow"/>
                <a:ea typeface="Tomorrow"/>
              </a:rPr>
              <a:t> </a:t>
            </a:r>
            <a:endParaRPr sz="1600" b="0" i="0">
              <a:solidFill>
                <a:srgbClr val="333333"/>
              </a:solidFill>
              <a:latin typeface="Tomorrow"/>
              <a:ea typeface="Tomorrow"/>
            </a:endParaRPr>
          </a:p>
          <a:p>
            <a:pPr marL="0" indent="0">
              <a:spcBef>
                <a:spcPct val="0"/>
              </a:spcBef>
              <a:spcAft>
                <a:spcPct val="0"/>
              </a:spcAft>
            </a:pPr>
            <a:r>
              <a:rPr sz="1600" b="0" i="0">
                <a:solidFill>
                  <a:srgbClr val="4CAF50"/>
                </a:solidFill>
                <a:latin typeface="Tomorrow"/>
                <a:ea typeface="Tomorrow"/>
                <a:hlinkClick r:id="rId5" tooltip="Add sub topic content"/>
              </a:rPr>
              <a:t>Pivoting and Unpivoting Columns</a:t>
            </a:r>
            <a:r>
              <a:rPr sz="1600" b="0" i="0">
                <a:solidFill>
                  <a:srgbClr val="333333"/>
                </a:solidFill>
                <a:latin typeface="Tomorrow"/>
                <a:ea typeface="Tomorrow"/>
              </a:rPr>
              <a:t> </a:t>
            </a:r>
            <a:endParaRPr sz="1600" b="0" i="0">
              <a:solidFill>
                <a:srgbClr val="333333"/>
              </a:solidFill>
              <a:latin typeface="Tomorrow"/>
              <a:ea typeface="Tomorrow"/>
            </a:endParaRPr>
          </a:p>
          <a:p>
            <a:pPr marL="0" indent="0">
              <a:spcBef>
                <a:spcPct val="0"/>
              </a:spcBef>
              <a:spcAft>
                <a:spcPct val="0"/>
              </a:spcAft>
            </a:pPr>
            <a:r>
              <a:rPr sz="1600" b="0" i="0">
                <a:solidFill>
                  <a:srgbClr val="4CAF50"/>
                </a:solidFill>
                <a:latin typeface="Tomorrow"/>
                <a:ea typeface="Tomorrow"/>
                <a:hlinkClick r:id="rId6" tooltip="Add sub topic content"/>
              </a:rPr>
              <a:t>Splitting Columns</a:t>
            </a:r>
            <a:r>
              <a:rPr sz="1600" b="0" i="0">
                <a:solidFill>
                  <a:srgbClr val="333333"/>
                </a:solidFill>
                <a:latin typeface="Tomorrow"/>
                <a:ea typeface="Tomorrow"/>
              </a:rPr>
              <a:t> </a:t>
            </a:r>
            <a:endParaRPr sz="1600" b="0" i="0">
              <a:solidFill>
                <a:srgbClr val="333333"/>
              </a:solidFill>
              <a:latin typeface="Tomorrow"/>
              <a:ea typeface="Tomorrow"/>
            </a:endParaRPr>
          </a:p>
          <a:p>
            <a:pPr marL="0" indent="0">
              <a:spcBef>
                <a:spcPct val="0"/>
              </a:spcBef>
              <a:spcAft>
                <a:spcPct val="0"/>
              </a:spcAft>
            </a:pPr>
            <a:r>
              <a:rPr sz="1600" b="0" i="0">
                <a:solidFill>
                  <a:srgbClr val="4CAF50"/>
                </a:solidFill>
                <a:latin typeface="Tomorrow"/>
                <a:ea typeface="Tomorrow"/>
                <a:hlinkClick r:id="rId7" tooltip="Add sub topic content"/>
              </a:rPr>
              <a:t>Adding New Columns E.g. Conditional Columns,Index Columns etc.</a:t>
            </a:r>
            <a:r>
              <a:rPr sz="1600" b="0" i="0">
                <a:solidFill>
                  <a:srgbClr val="333333"/>
                </a:solidFill>
                <a:latin typeface="Tomorrow"/>
                <a:ea typeface="Tomorrow"/>
              </a:rPr>
              <a:t> </a:t>
            </a:r>
            <a:endParaRPr sz="1600" b="0" i="0">
              <a:solidFill>
                <a:srgbClr val="333333"/>
              </a:solidFill>
              <a:latin typeface="Tomorrow"/>
              <a:ea typeface="Tomorrow"/>
            </a:endParaRPr>
          </a:p>
          <a:p>
            <a:pPr marL="0" indent="0">
              <a:spcBef>
                <a:spcPct val="0"/>
              </a:spcBef>
              <a:spcAft>
                <a:spcPct val="0"/>
              </a:spcAft>
            </a:pPr>
            <a:r>
              <a:rPr sz="1600" b="0" i="0">
                <a:solidFill>
                  <a:srgbClr val="4CAF50"/>
                </a:solidFill>
                <a:latin typeface="Tomorrow"/>
                <a:ea typeface="Tomorrow"/>
                <a:hlinkClick r:id="rId8" tooltip="Add sub topic content"/>
              </a:rPr>
              <a:t>Assignment</a:t>
            </a:r>
            <a:r>
              <a:rPr sz="1600" b="0" i="0">
                <a:solidFill>
                  <a:srgbClr val="333333"/>
                </a:solidFill>
                <a:latin typeface="Tomorrow"/>
                <a:ea typeface="Tomorrow"/>
              </a:rPr>
              <a:t> </a:t>
            </a:r>
            <a:endParaRPr sz="1600" b="0" i="0">
              <a:solidFill>
                <a:srgbClr val="333333"/>
              </a:solidFill>
              <a:latin typeface="Tomorrow"/>
              <a:ea typeface="Tomorrow"/>
            </a:endParaRPr>
          </a:p>
        </p:txBody>
      </p:sp>
      <p:sp>
        <p:nvSpPr>
          <p:cNvPr id="3" name="Text Box 2"/>
          <p:cNvSpPr txBox="1"/>
          <p:nvPr/>
        </p:nvSpPr>
        <p:spPr>
          <a:xfrm>
            <a:off x="566420" y="3242310"/>
            <a:ext cx="10369550" cy="3169285"/>
          </a:xfrm>
          <a:prstGeom prst="rect">
            <a:avLst/>
          </a:prstGeom>
          <a:noFill/>
        </p:spPr>
        <p:txBody>
          <a:bodyPr wrap="square" rtlCol="0" anchor="t">
            <a:spAutoFit/>
          </a:bodyPr>
          <a:p>
            <a:r>
              <a:rPr lang="en-US" sz="2000" b="1"/>
              <a:t>Introduction to Data Modeling</a:t>
            </a:r>
            <a:endParaRPr lang="en-US" sz="2000" b="1"/>
          </a:p>
          <a:p>
            <a:pPr marL="285750" indent="-285750">
              <a:buFont typeface="Arial" panose="020B0604020202020204" pitchFamily="34" charset="0"/>
              <a:buChar char="•"/>
            </a:pPr>
            <a:r>
              <a:rPr lang="en-US"/>
              <a:t> Understanding Data Modeling</a:t>
            </a:r>
            <a:endParaRPr lang="en-US"/>
          </a:p>
          <a:p>
            <a:pPr marL="285750" indent="-285750">
              <a:buFont typeface="Arial" panose="020B0604020202020204" pitchFamily="34" charset="0"/>
              <a:buChar char="•"/>
            </a:pPr>
            <a:r>
              <a:rPr lang="en-US"/>
              <a:t>Cardinality and Cross Filter Direction</a:t>
            </a:r>
            <a:endParaRPr lang="en-US"/>
          </a:p>
          <a:p>
            <a:r>
              <a:rPr lang="en-US"/>
              <a:t>▪ Deleting Relationships</a:t>
            </a:r>
            <a:endParaRPr lang="en-US"/>
          </a:p>
          <a:p>
            <a:r>
              <a:rPr lang="en-US"/>
              <a:t>▪ Creating New Relationships: Drag and Drop</a:t>
            </a:r>
            <a:endParaRPr lang="en-US"/>
          </a:p>
          <a:p>
            <a:endParaRPr lang="en-US"/>
          </a:p>
          <a:p>
            <a:endParaRPr lang="en-US"/>
          </a:p>
          <a:p>
            <a:r>
              <a:rPr lang="en-US" b="1">
                <a:solidFill>
                  <a:srgbClr val="00B0F0"/>
                </a:solidFill>
              </a:rPr>
              <a:t>https://learn.microsoft.com/en-us/power-bi/transform-model/desktop-relationships-understand</a:t>
            </a:r>
            <a:endParaRPr lang="en-US" b="1">
              <a:solidFill>
                <a:srgbClr val="00B0F0"/>
              </a:solidFill>
            </a:endParaRPr>
          </a:p>
          <a:p>
            <a:endParaRPr lang="en-US" b="1">
              <a:solidFill>
                <a:srgbClr val="00B0F0"/>
              </a:solidFill>
            </a:endParaRPr>
          </a:p>
          <a:p>
            <a:r>
              <a:rPr lang="en-US" b="1">
                <a:solidFill>
                  <a:srgbClr val="00B0F0"/>
                </a:solidFill>
              </a:rPr>
              <a:t>https://pivotalstats.com/complete-guide-to-create-data-models-table-relationships-in-power-bi/</a:t>
            </a:r>
            <a:endParaRPr lang="en-US" b="1">
              <a:solidFill>
                <a:srgbClr val="00B0F0"/>
              </a:solidFill>
            </a:endParaRPr>
          </a:p>
          <a:p>
            <a:r>
              <a:rPr lang="en-US" b="1">
                <a:solidFill>
                  <a:srgbClr val="00B0F0"/>
                </a:solidFill>
              </a:rPr>
              <a:t>https://www.phdata.io/blog/data-modeling-fundamentals-in-power-bi/</a:t>
            </a:r>
            <a:endParaRPr lang="en-US" b="1">
              <a:solidFill>
                <a:srgbClr val="00B0F0"/>
              </a:solidFill>
            </a:endParaRPr>
          </a:p>
        </p:txBody>
      </p:sp>
      <p:pic>
        <p:nvPicPr>
          <p:cNvPr id="4" name="Picture 3"/>
          <p:cNvPicPr/>
          <p:nvPr/>
        </p:nvPicPr>
        <p:blipFill>
          <a:blip r:embed="rId9"/>
          <a:stretch>
            <a:fillRect/>
          </a:stretch>
        </p:blipFill>
        <p:spPr>
          <a:xfrm>
            <a:off x="8016875" y="440055"/>
            <a:ext cx="3811270" cy="26784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31775" y="213995"/>
            <a:ext cx="11486515" cy="4833620"/>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 </a:t>
            </a:r>
            <a:r>
              <a:rPr sz="2500" b="0" i="0">
                <a:solidFill>
                  <a:srgbClr val="1E88E5"/>
                </a:solidFill>
                <a:latin typeface="Tomorrow"/>
                <a:ea typeface="Tomorrow"/>
                <a:hlinkClick r:id="rId1"/>
              </a:rPr>
              <a:t>Data Analysis Expressions (DAX)</a:t>
            </a:r>
            <a:endParaRPr sz="2500" b="0" i="0">
              <a:solidFill>
                <a:srgbClr val="1E88E5"/>
              </a:solidFill>
              <a:latin typeface="Tomorrow"/>
              <a:ea typeface="Tomorrow"/>
              <a:hlinkClick r:id="rId1"/>
            </a:endParaRPr>
          </a:p>
          <a:p>
            <a:pPr marL="742950" lvl="1" indent="-285750">
              <a:lnSpc>
                <a:spcPct val="15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 Introduction to DAX</a:t>
            </a:r>
            <a:endParaRPr b="0" i="0">
              <a:solidFill>
                <a:schemeClr val="tx1"/>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Difference Between M Query and DAX Query </a:t>
            </a:r>
            <a:endParaRPr b="0" i="0">
              <a:solidFill>
                <a:schemeClr val="tx1"/>
              </a:solidFill>
              <a:latin typeface="Arial" panose="020B0604020202020204" pitchFamily="34" charset="0"/>
              <a:ea typeface="Tomorrow"/>
              <a:cs typeface="Arial" panose="020B0604020202020204" pitchFamily="34" charset="0"/>
            </a:endParaRPr>
          </a:p>
          <a:p>
            <a:pPr marL="1200150" lvl="2" indent="-285750">
              <a:lnSpc>
                <a:spcPct val="100000"/>
              </a:lnSpc>
              <a:spcBef>
                <a:spcPct val="0"/>
              </a:spcBef>
              <a:spcAft>
                <a:spcPct val="0"/>
              </a:spcAft>
              <a:buFont typeface="Arial" panose="020B0604020202020204" pitchFamily="34" charset="0"/>
              <a:buChar char="•"/>
            </a:pPr>
            <a:r>
              <a:rPr b="0" i="0">
                <a:solidFill>
                  <a:srgbClr val="00B0F0"/>
                </a:solidFill>
                <a:latin typeface="Arial" panose="020B0604020202020204" pitchFamily="34" charset="0"/>
                <a:ea typeface="Tomorrow"/>
                <a:cs typeface="Arial" panose="020B0604020202020204" pitchFamily="34" charset="0"/>
              </a:rPr>
              <a:t>https://www.linkedin.com/pulse/whats-difference-between-dax-power-query-m-enterprisednaofficial-fyvac/</a:t>
            </a:r>
            <a:endParaRPr b="0" i="0">
              <a:solidFill>
                <a:srgbClr val="00B0F0"/>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DAX Data Types ,DAX Operators </a:t>
            </a:r>
            <a:r>
              <a:rPr lang="en-US" b="0" i="0">
                <a:solidFill>
                  <a:schemeClr val="tx1"/>
                </a:solidFill>
                <a:latin typeface="Arial" panose="020B0604020202020204" pitchFamily="34" charset="0"/>
                <a:ea typeface="Tomorrow"/>
                <a:cs typeface="Arial" panose="020B0604020202020204" pitchFamily="34" charset="0"/>
              </a:rPr>
              <a:t> </a:t>
            </a:r>
            <a:r>
              <a:rPr lang="en-US" b="0" i="0">
                <a:solidFill>
                  <a:srgbClr val="00B0F0"/>
                </a:solidFill>
                <a:latin typeface="Arial" panose="020B0604020202020204" pitchFamily="34" charset="0"/>
                <a:ea typeface="Tomorrow"/>
                <a:cs typeface="Arial" panose="020B0604020202020204" pitchFamily="34" charset="0"/>
              </a:rPr>
              <a:t>https://learn.microsoft.com/en-us/dax/dax-operator-reference</a:t>
            </a:r>
            <a:endParaRPr lang="en-US" b="0" i="0">
              <a:solidFill>
                <a:srgbClr val="00B0F0"/>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DAX Measures and Calculations , ROW Context and Filter Context</a:t>
            </a:r>
            <a:r>
              <a:rPr b="0" i="0">
                <a:solidFill>
                  <a:srgbClr val="00B0F0"/>
                </a:solidFill>
                <a:latin typeface="Arial" panose="020B0604020202020204" pitchFamily="34" charset="0"/>
                <a:ea typeface="Tomorrow"/>
                <a:cs typeface="Arial" panose="020B0604020202020204" pitchFamily="34" charset="0"/>
              </a:rPr>
              <a:t> https://www.geeksforgeeks.org/row-context-and-filter-context-in-power-bi/</a:t>
            </a:r>
            <a:endParaRPr b="0" i="0">
              <a:solidFill>
                <a:srgbClr val="00B0F0"/>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Aggregation functions -Sum,Sumx,count family,min,minx,mina,max,maxx,average,averagex</a:t>
            </a:r>
            <a:endParaRPr b="0" i="0">
              <a:solidFill>
                <a:schemeClr val="tx1"/>
              </a:solidFill>
              <a:latin typeface="Arial" panose="020B0604020202020204" pitchFamily="34" charset="0"/>
              <a:ea typeface="Tomorrow"/>
              <a:cs typeface="Arial" panose="020B0604020202020204" pitchFamily="34" charset="0"/>
            </a:endParaRPr>
          </a:p>
          <a:p>
            <a:pPr marL="1200150" lvl="2" indent="-285750">
              <a:lnSpc>
                <a:spcPct val="150000"/>
              </a:lnSpc>
              <a:spcBef>
                <a:spcPct val="0"/>
              </a:spcBef>
              <a:spcAft>
                <a:spcPct val="0"/>
              </a:spcAft>
              <a:buFont typeface="Arial" panose="020B0604020202020204" pitchFamily="34" charset="0"/>
              <a:buChar char="•"/>
            </a:pPr>
            <a:r>
              <a:rPr b="0" i="0">
                <a:solidFill>
                  <a:srgbClr val="00B0F0"/>
                </a:solidFill>
                <a:latin typeface="Arial" panose="020B0604020202020204" pitchFamily="34" charset="0"/>
                <a:ea typeface="Tomorrow"/>
                <a:cs typeface="Arial" panose="020B0604020202020204" pitchFamily="34" charset="0"/>
              </a:rPr>
              <a:t>https://learn.microsoft.com/en-us/dax/aggregation-functions-dax </a:t>
            </a:r>
            <a:endParaRPr b="0" i="0">
              <a:solidFill>
                <a:srgbClr val="00B0F0"/>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Text Functions </a:t>
            </a:r>
            <a:endParaRPr b="0" i="0">
              <a:solidFill>
                <a:schemeClr val="tx1"/>
              </a:solidFill>
              <a:latin typeface="Arial" panose="020B0604020202020204" pitchFamily="34" charset="0"/>
              <a:ea typeface="Tomorrow"/>
              <a:cs typeface="Arial" panose="020B0604020202020204" pitchFamily="34" charset="0"/>
            </a:endParaRPr>
          </a:p>
          <a:p>
            <a:pPr marL="1200150" lvl="2" indent="-285750">
              <a:lnSpc>
                <a:spcPct val="150000"/>
              </a:lnSpc>
              <a:spcBef>
                <a:spcPct val="0"/>
              </a:spcBef>
              <a:spcAft>
                <a:spcPct val="0"/>
              </a:spcAft>
              <a:buFont typeface="Arial" panose="020B0604020202020204" pitchFamily="34" charset="0"/>
              <a:buChar char="•"/>
            </a:pPr>
            <a:r>
              <a:rPr b="0" i="0">
                <a:solidFill>
                  <a:srgbClr val="00B0F0"/>
                </a:solidFill>
                <a:latin typeface="Arial" panose="020B0604020202020204" pitchFamily="34" charset="0"/>
                <a:ea typeface="Tomorrow"/>
                <a:cs typeface="Arial" panose="020B0604020202020204" pitchFamily="34" charset="0"/>
              </a:rPr>
              <a:t>https://www.geeksforgeeks.org/power-bi-dax-text-functions/</a:t>
            </a:r>
            <a:endParaRPr b="0" i="0">
              <a:solidFill>
                <a:srgbClr val="00B0F0"/>
              </a:solidFill>
              <a:latin typeface="Arial" panose="020B0604020202020204" pitchFamily="34" charset="0"/>
              <a:ea typeface="Tomorrow"/>
              <a:cs typeface="Arial" panose="020B0604020202020204" pitchFamily="34" charset="0"/>
            </a:endParaRPr>
          </a:p>
        </p:txBody>
      </p:sp>
      <p:sp>
        <p:nvSpPr>
          <p:cNvPr id="3" name="Text Box 2"/>
          <p:cNvSpPr txBox="1"/>
          <p:nvPr/>
        </p:nvSpPr>
        <p:spPr>
          <a:xfrm>
            <a:off x="1500505" y="5984240"/>
            <a:ext cx="6096000" cy="368300"/>
          </a:xfrm>
          <a:prstGeom prst="rect">
            <a:avLst/>
          </a:prstGeom>
          <a:noFill/>
        </p:spPr>
        <p:txBody>
          <a:bodyPr wrap="square" rtlCol="0" anchor="t">
            <a:spAutoFit/>
          </a:bodyPr>
          <a:p>
            <a:r>
              <a:rPr lang="en-US" b="1">
                <a:solidFill>
                  <a:srgbClr val="00B0F0"/>
                </a:solidFill>
              </a:rPr>
              <a:t>https://learn.microsoft.com/en-us/dax/</a:t>
            </a:r>
            <a:endParaRPr lang="en-US" b="1">
              <a:solidFill>
                <a:srgbClr val="00B0F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60070" y="4893945"/>
            <a:ext cx="8552180" cy="922020"/>
          </a:xfrm>
          <a:prstGeom prst="rect">
            <a:avLst/>
          </a:prstGeom>
          <a:noFill/>
        </p:spPr>
        <p:txBody>
          <a:bodyPr wrap="square" rtlCol="0" anchor="t">
            <a:spAutoFit/>
          </a:bodyPr>
          <a:p>
            <a:pPr marL="285750" indent="-285750">
              <a:buFont typeface="Arial" panose="020B0604020202020204" pitchFamily="34" charset="0"/>
              <a:buChar char="•"/>
            </a:pPr>
            <a:r>
              <a:rPr lang="en-US"/>
              <a:t>https://www.geeksforgeeks.org/data-analysis-expressions-dax/</a:t>
            </a:r>
            <a:endParaRPr lang="en-US"/>
          </a:p>
          <a:p>
            <a:pPr marL="285750" indent="-285750">
              <a:buFont typeface="Arial" panose="020B0604020202020204" pitchFamily="34" charset="0"/>
              <a:buChar char="•"/>
            </a:pPr>
            <a:r>
              <a:rPr lang="en-US"/>
              <a:t>https://radacad.com/power-bi-dax-all-vs-allselected</a:t>
            </a:r>
            <a:endParaRPr lang="en-US"/>
          </a:p>
          <a:p>
            <a:pPr marL="285750" indent="-285750">
              <a:buFont typeface="Arial" panose="020B0604020202020204" pitchFamily="34" charset="0"/>
              <a:buChar char="•"/>
            </a:pPr>
            <a:r>
              <a:rPr lang="en-US"/>
              <a:t>https://medium.com/@arpita3696/dax-all-allselected-allexcept-85ff3cf7bf9d</a:t>
            </a:r>
            <a:endParaRPr lang="en-US"/>
          </a:p>
        </p:txBody>
      </p:sp>
      <p:sp>
        <p:nvSpPr>
          <p:cNvPr id="3" name="Text Box 2"/>
          <p:cNvSpPr txBox="1"/>
          <p:nvPr/>
        </p:nvSpPr>
        <p:spPr>
          <a:xfrm>
            <a:off x="497205" y="114935"/>
            <a:ext cx="11694160" cy="3830955"/>
          </a:xfrm>
          <a:prstGeom prst="rect">
            <a:avLst/>
          </a:prstGeom>
          <a:noFill/>
        </p:spPr>
        <p:txBody>
          <a:bodyPr wrap="square" rtlCol="0" anchor="t">
            <a:spAutoFit/>
          </a:bodyPr>
          <a:p>
            <a:pPr marL="742950" lvl="1" indent="-285750">
              <a:lnSpc>
                <a:spcPct val="150000"/>
              </a:lnSpc>
              <a:spcBef>
                <a:spcPct val="0"/>
              </a:spcBef>
              <a:spcAft>
                <a:spcPct val="0"/>
              </a:spcAft>
              <a:buFont typeface="Arial" panose="020B0604020202020204" pitchFamily="34" charset="0"/>
              <a:buChar char="•"/>
            </a:pPr>
            <a:r>
              <a:rPr>
                <a:latin typeface="Arial" panose="020B0604020202020204" pitchFamily="34" charset="0"/>
                <a:ea typeface="Tomorrow"/>
                <a:cs typeface="Arial" panose="020B0604020202020204" pitchFamily="34" charset="0"/>
                <a:sym typeface="+mn-ea"/>
              </a:rPr>
              <a:t>Date and Time Function, Time Intelligence : CALENDER AND CALENDER AUTO, Deriving Year, Quarter, Month, Day </a:t>
            </a:r>
            <a:endParaRPr>
              <a:latin typeface="Arial" panose="020B0604020202020204" pitchFamily="34" charset="0"/>
              <a:ea typeface="Tomorrow"/>
              <a:cs typeface="Arial" panose="020B0604020202020204" pitchFamily="34" charset="0"/>
              <a:sym typeface="+mn-ea"/>
            </a:endParaRPr>
          </a:p>
          <a:p>
            <a:pPr marL="1200150" lvl="2" indent="-285750">
              <a:lnSpc>
                <a:spcPct val="150000"/>
              </a:lnSpc>
              <a:spcBef>
                <a:spcPct val="0"/>
              </a:spcBef>
              <a:spcAft>
                <a:spcPct val="0"/>
              </a:spcAft>
              <a:buFont typeface="Arial" panose="020B0604020202020204" pitchFamily="34" charset="0"/>
              <a:buChar char="•"/>
            </a:pPr>
            <a:r>
              <a:rPr b="1" i="0">
                <a:solidFill>
                  <a:srgbClr val="00B0F0"/>
                </a:solidFill>
                <a:latin typeface="Arial" panose="020B0604020202020204" pitchFamily="34" charset="0"/>
                <a:ea typeface="Tomorrow"/>
                <a:cs typeface="Arial" panose="020B0604020202020204" pitchFamily="34" charset="0"/>
              </a:rPr>
              <a:t>https://learn.microsoft.com/en-us/dax/time-intelligence-functions-dax</a:t>
            </a:r>
            <a:endParaRPr b="0" i="0">
              <a:solidFill>
                <a:schemeClr val="tx1"/>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a:latin typeface="Arial" panose="020B0604020202020204" pitchFamily="34" charset="0"/>
                <a:ea typeface="Tomorrow"/>
                <a:cs typeface="Arial" panose="020B0604020202020204" pitchFamily="34" charset="0"/>
                <a:sym typeface="+mn-ea"/>
              </a:rPr>
              <a:t>Filter Function : ALL,ALLEXCEPT,ALLSELECT,FILTER,CALCULATE TABLE,RANK,SELECTEDVALUE,SUMMERIZE,TOPN </a:t>
            </a:r>
            <a:r>
              <a:rPr lang="en-US">
                <a:latin typeface="Arial" panose="020B0604020202020204" pitchFamily="34" charset="0"/>
                <a:ea typeface="Tomorrow"/>
                <a:cs typeface="Arial" panose="020B0604020202020204" pitchFamily="34" charset="0"/>
                <a:sym typeface="+mn-ea"/>
              </a:rPr>
              <a:t> </a:t>
            </a:r>
            <a:endParaRPr lang="en-US">
              <a:latin typeface="Arial" panose="020B0604020202020204" pitchFamily="34" charset="0"/>
              <a:ea typeface="Tomorrow"/>
              <a:cs typeface="Arial" panose="020B0604020202020204" pitchFamily="34" charset="0"/>
              <a:sym typeface="+mn-ea"/>
            </a:endParaRPr>
          </a:p>
          <a:p>
            <a:pPr marL="1200150" lvl="2" indent="-285750">
              <a:lnSpc>
                <a:spcPct val="150000"/>
              </a:lnSpc>
              <a:spcBef>
                <a:spcPct val="0"/>
              </a:spcBef>
              <a:spcAft>
                <a:spcPct val="0"/>
              </a:spcAft>
              <a:buFont typeface="Arial" panose="020B0604020202020204" pitchFamily="34" charset="0"/>
              <a:buChar char="•"/>
            </a:pPr>
            <a:r>
              <a:rPr b="1" i="0">
                <a:solidFill>
                  <a:srgbClr val="00B0F0"/>
                </a:solidFill>
                <a:latin typeface="Arial" panose="020B0604020202020204" pitchFamily="34" charset="0"/>
                <a:ea typeface="Tomorrow"/>
                <a:cs typeface="Arial" panose="020B0604020202020204" pitchFamily="34" charset="0"/>
              </a:rPr>
              <a:t>https://learn.microsoft.com/en-us/dax/filter-functions-dax</a:t>
            </a:r>
            <a:endParaRPr b="1" i="0">
              <a:solidFill>
                <a:srgbClr val="00B0F0"/>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a:latin typeface="Arial" panose="020B0604020202020204" pitchFamily="34" charset="0"/>
                <a:ea typeface="Tomorrow"/>
                <a:cs typeface="Arial" panose="020B0604020202020204" pitchFamily="34" charset="0"/>
                <a:sym typeface="+mn-ea"/>
              </a:rPr>
              <a:t>Most Versatile DAX Function:-CALCULATE DAX </a:t>
            </a:r>
            <a:r>
              <a:rPr lang="en-US">
                <a:latin typeface="Arial" panose="020B0604020202020204" pitchFamily="34" charset="0"/>
                <a:ea typeface="Tomorrow"/>
                <a:cs typeface="Arial" panose="020B0604020202020204" pitchFamily="34" charset="0"/>
                <a:sym typeface="+mn-ea"/>
              </a:rPr>
              <a:t> </a:t>
            </a:r>
            <a:r>
              <a:rPr lang="en-US" b="1">
                <a:solidFill>
                  <a:srgbClr val="00B0F0"/>
                </a:solidFill>
                <a:latin typeface="Arial" panose="020B0604020202020204" pitchFamily="34" charset="0"/>
                <a:ea typeface="Tomorrow"/>
                <a:cs typeface="Arial" panose="020B0604020202020204" pitchFamily="34" charset="0"/>
                <a:sym typeface="+mn-ea"/>
              </a:rPr>
              <a:t> https://www.datacamp.com/tutorial/power-bi-calculate-tutorial</a:t>
            </a:r>
            <a:endParaRPr lang="en-US" b="1">
              <a:solidFill>
                <a:srgbClr val="00B0F0"/>
              </a:solidFill>
              <a:latin typeface="Arial" panose="020B0604020202020204" pitchFamily="34" charset="0"/>
              <a:ea typeface="Tomorrow"/>
              <a:cs typeface="Arial" panose="020B0604020202020204" pitchFamily="34" charset="0"/>
              <a:sym typeface="+mn-ea"/>
            </a:endParaRPr>
          </a:p>
          <a:p>
            <a:pPr marL="742950" lvl="1" indent="-285750">
              <a:lnSpc>
                <a:spcPct val="150000"/>
              </a:lnSpc>
              <a:spcBef>
                <a:spcPct val="0"/>
              </a:spcBef>
              <a:spcAft>
                <a:spcPct val="0"/>
              </a:spcAft>
              <a:buFont typeface="Arial" panose="020B0604020202020204" pitchFamily="34" charset="0"/>
              <a:buChar char="•"/>
            </a:pPr>
            <a:r>
              <a:rPr>
                <a:latin typeface="Arial" panose="020B0604020202020204" pitchFamily="34" charset="0"/>
                <a:ea typeface="Tomorrow"/>
                <a:cs typeface="Arial" panose="020B0604020202020204" pitchFamily="34" charset="0"/>
                <a:sym typeface="+mn-ea"/>
              </a:rPr>
              <a:t>IF and Switch in DAX </a:t>
            </a:r>
            <a:r>
              <a:rPr lang="en-US">
                <a:solidFill>
                  <a:srgbClr val="00B0F0"/>
                </a:solidFill>
                <a:latin typeface="Arial" panose="020B0604020202020204" pitchFamily="34" charset="0"/>
                <a:ea typeface="Tomorrow"/>
                <a:cs typeface="Arial" panose="020B0604020202020204" pitchFamily="34" charset="0"/>
                <a:sym typeface="+mn-ea"/>
              </a:rPr>
              <a:t> https://radacad.com/write-conditional-statement-using-switch-in-dax-and-power-bi</a:t>
            </a:r>
            <a:endParaRPr lang="en-US">
              <a:latin typeface="Arial" panose="020B0604020202020204" pitchFamily="34" charset="0"/>
              <a:ea typeface="Tomorrow"/>
              <a:cs typeface="Arial" panose="020B0604020202020204" pitchFamily="3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62890" y="207645"/>
            <a:ext cx="11696700" cy="5710555"/>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 </a:t>
            </a:r>
            <a:r>
              <a:rPr sz="2500" b="0" i="0">
                <a:solidFill>
                  <a:srgbClr val="1E88E5"/>
                </a:solidFill>
                <a:latin typeface="Tomorrow"/>
                <a:ea typeface="Tomorrow"/>
                <a:hlinkClick r:id="rId1"/>
              </a:rPr>
              <a:t>Data Visualization</a:t>
            </a:r>
            <a:endParaRPr sz="2500" b="0" i="0">
              <a:solidFill>
                <a:srgbClr val="1E88E5"/>
              </a:solidFill>
              <a:latin typeface="Tomorrow"/>
              <a:ea typeface="Tomorrow"/>
              <a:hlinkClick r:id="rId1"/>
            </a:endParaRPr>
          </a:p>
          <a:p>
            <a:pPr marL="742950" lvl="1" indent="-285750">
              <a:lnSpc>
                <a:spcPct val="150000"/>
              </a:lnSpc>
              <a:spcBef>
                <a:spcPct val="0"/>
              </a:spcBef>
              <a:spcAft>
                <a:spcPct val="0"/>
              </a:spcAft>
              <a:buFont typeface="Arial" panose="020B0604020202020204" pitchFamily="34" charset="0"/>
              <a:buChar char="•"/>
            </a:pPr>
            <a:r>
              <a:rPr sz="1600" b="0" i="0">
                <a:solidFill>
                  <a:srgbClr val="333333"/>
                </a:solidFill>
                <a:latin typeface="Tomorrow"/>
                <a:ea typeface="Tomorrow"/>
              </a:rPr>
              <a:t> </a:t>
            </a:r>
            <a:r>
              <a:rPr sz="2000" b="0" i="0">
                <a:solidFill>
                  <a:schemeClr val="tx1"/>
                </a:solidFill>
                <a:latin typeface="Arial" panose="020B0604020202020204" pitchFamily="34" charset="0"/>
                <a:ea typeface="Tomorrow"/>
                <a:cs typeface="Arial" panose="020B0604020202020204" pitchFamily="34" charset="0"/>
              </a:rPr>
              <a:t>Introduction to Data Visualizations</a:t>
            </a:r>
            <a:endParaRPr sz="2000" b="0" i="0">
              <a:solidFill>
                <a:schemeClr val="tx1"/>
              </a:solidFill>
              <a:latin typeface="Arial" panose="020B0604020202020204" pitchFamily="34" charset="0"/>
              <a:ea typeface="Tomorrow"/>
              <a:cs typeface="Arial" panose="020B0604020202020204" pitchFamily="34" charset="0"/>
            </a:endParaRPr>
          </a:p>
          <a:p>
            <a:pPr marL="800100" lvl="1" indent="-342900">
              <a:lnSpc>
                <a:spcPct val="150000"/>
              </a:lnSpc>
              <a:spcBef>
                <a:spcPct val="0"/>
              </a:spcBef>
              <a:spcAft>
                <a:spcPct val="0"/>
              </a:spcAft>
              <a:buFont typeface="Arial" panose="020B0604020202020204" pitchFamily="34" charset="0"/>
              <a:buChar char="•"/>
            </a:pPr>
            <a:r>
              <a:rPr sz="2000" b="0" i="0">
                <a:solidFill>
                  <a:schemeClr val="tx1"/>
                </a:solidFill>
                <a:latin typeface="Arial" panose="020B0604020202020204" pitchFamily="34" charset="0"/>
                <a:ea typeface="Tomorrow"/>
                <a:cs typeface="Arial" panose="020B0604020202020204" pitchFamily="34" charset="0"/>
              </a:rPr>
              <a:t>Charts in Power BI </a:t>
            </a:r>
            <a:endParaRPr sz="2000" b="0" i="0">
              <a:solidFill>
                <a:schemeClr val="tx1"/>
              </a:solidFill>
              <a:latin typeface="Arial" panose="020B0604020202020204" pitchFamily="34" charset="0"/>
              <a:ea typeface="Tomorrow"/>
              <a:cs typeface="Arial" panose="020B0604020202020204" pitchFamily="34" charset="0"/>
            </a:endParaRPr>
          </a:p>
          <a:p>
            <a:pPr marL="800100" lvl="1" indent="-342900">
              <a:lnSpc>
                <a:spcPct val="150000"/>
              </a:lnSpc>
              <a:spcBef>
                <a:spcPct val="0"/>
              </a:spcBef>
              <a:spcAft>
                <a:spcPct val="0"/>
              </a:spcAft>
              <a:buFont typeface="Arial" panose="020B0604020202020204" pitchFamily="34" charset="0"/>
              <a:buChar char="•"/>
            </a:pPr>
            <a:r>
              <a:rPr sz="2000" b="0" i="0">
                <a:solidFill>
                  <a:schemeClr val="tx1"/>
                </a:solidFill>
                <a:latin typeface="Arial" panose="020B0604020202020204" pitchFamily="34" charset="0"/>
                <a:ea typeface="Tomorrow"/>
                <a:cs typeface="Arial" panose="020B0604020202020204" pitchFamily="34" charset="0"/>
              </a:rPr>
              <a:t>Matrixes and tables </a:t>
            </a:r>
            <a:endParaRPr sz="2000" b="0" i="0">
              <a:solidFill>
                <a:schemeClr val="tx1"/>
              </a:solidFill>
              <a:latin typeface="Arial" panose="020B0604020202020204" pitchFamily="34" charset="0"/>
              <a:ea typeface="Tomorrow"/>
              <a:cs typeface="Arial" panose="020B0604020202020204" pitchFamily="34" charset="0"/>
            </a:endParaRPr>
          </a:p>
          <a:p>
            <a:pPr marL="800100" lvl="1" indent="-342900">
              <a:lnSpc>
                <a:spcPct val="150000"/>
              </a:lnSpc>
              <a:spcBef>
                <a:spcPct val="0"/>
              </a:spcBef>
              <a:spcAft>
                <a:spcPct val="0"/>
              </a:spcAft>
              <a:buFont typeface="Arial" panose="020B0604020202020204" pitchFamily="34" charset="0"/>
              <a:buChar char="•"/>
            </a:pPr>
            <a:r>
              <a:rPr sz="2000" b="0" i="0">
                <a:solidFill>
                  <a:schemeClr val="tx1"/>
                </a:solidFill>
                <a:latin typeface="Arial" panose="020B0604020202020204" pitchFamily="34" charset="0"/>
                <a:ea typeface="Tomorrow"/>
                <a:cs typeface="Arial" panose="020B0604020202020204" pitchFamily="34" charset="0"/>
              </a:rPr>
              <a:t>Map Visualizations </a:t>
            </a:r>
            <a:endParaRPr sz="2000" b="0" i="0">
              <a:solidFill>
                <a:schemeClr val="tx1"/>
              </a:solidFill>
              <a:latin typeface="Arial" panose="020B0604020202020204" pitchFamily="34" charset="0"/>
              <a:ea typeface="Tomorrow"/>
              <a:cs typeface="Arial" panose="020B0604020202020204" pitchFamily="34" charset="0"/>
            </a:endParaRPr>
          </a:p>
          <a:p>
            <a:pPr marL="800100" lvl="1" indent="-342900">
              <a:lnSpc>
                <a:spcPct val="150000"/>
              </a:lnSpc>
              <a:spcBef>
                <a:spcPct val="0"/>
              </a:spcBef>
              <a:spcAft>
                <a:spcPct val="0"/>
              </a:spcAft>
              <a:buFont typeface="Arial" panose="020B0604020202020204" pitchFamily="34" charset="0"/>
              <a:buChar char="•"/>
            </a:pPr>
            <a:r>
              <a:rPr sz="2000" b="0" i="0">
                <a:solidFill>
                  <a:schemeClr val="tx1"/>
                </a:solidFill>
                <a:latin typeface="Arial" panose="020B0604020202020204" pitchFamily="34" charset="0"/>
                <a:ea typeface="Tomorrow"/>
                <a:cs typeface="Arial" panose="020B0604020202020204" pitchFamily="34" charset="0"/>
              </a:rPr>
              <a:t>Gauges and Cards </a:t>
            </a:r>
            <a:r>
              <a:rPr sz="2000" b="0" i="0">
                <a:solidFill>
                  <a:srgbClr val="00B0F0"/>
                </a:solidFill>
                <a:latin typeface="Arial" panose="020B0604020202020204" pitchFamily="34" charset="0"/>
                <a:ea typeface="Tomorrow"/>
                <a:cs typeface="Arial" panose="020B0604020202020204" pitchFamily="34" charset="0"/>
              </a:rPr>
              <a:t>https://learn.microsoft.com/en-us/power-bi/visuals/power-bi-visualization-radial-gauge-charts</a:t>
            </a:r>
            <a:endParaRPr sz="2000" b="0" i="0">
              <a:solidFill>
                <a:srgbClr val="00B0F0"/>
              </a:solidFill>
              <a:latin typeface="Arial" panose="020B0604020202020204" pitchFamily="34" charset="0"/>
              <a:ea typeface="Tomorrow"/>
              <a:cs typeface="Arial" panose="020B0604020202020204" pitchFamily="34" charset="0"/>
            </a:endParaRPr>
          </a:p>
          <a:p>
            <a:pPr marL="800100" lvl="1" indent="-342900">
              <a:lnSpc>
                <a:spcPct val="150000"/>
              </a:lnSpc>
              <a:spcBef>
                <a:spcPct val="0"/>
              </a:spcBef>
              <a:spcAft>
                <a:spcPct val="0"/>
              </a:spcAft>
              <a:buFont typeface="Arial" panose="020B0604020202020204" pitchFamily="34" charset="0"/>
              <a:buChar char="•"/>
            </a:pPr>
            <a:r>
              <a:rPr sz="2000" b="0" i="0">
                <a:solidFill>
                  <a:schemeClr val="tx1"/>
                </a:solidFill>
                <a:latin typeface="Arial" panose="020B0604020202020204" pitchFamily="34" charset="0"/>
                <a:ea typeface="Tomorrow"/>
                <a:cs typeface="Arial" panose="020B0604020202020204" pitchFamily="34" charset="0"/>
              </a:rPr>
              <a:t>KPI Visuals </a:t>
            </a:r>
            <a:r>
              <a:rPr lang="en-US" sz="2000" b="0" i="0">
                <a:solidFill>
                  <a:schemeClr val="tx1"/>
                </a:solidFill>
                <a:latin typeface="Arial" panose="020B0604020202020204" pitchFamily="34" charset="0"/>
                <a:ea typeface="Tomorrow"/>
                <a:cs typeface="Arial" panose="020B0604020202020204" pitchFamily="34" charset="0"/>
              </a:rPr>
              <a:t> </a:t>
            </a:r>
            <a:endParaRPr lang="en-US" sz="2000" b="0" i="0">
              <a:solidFill>
                <a:schemeClr val="tx1"/>
              </a:solidFill>
              <a:latin typeface="Arial" panose="020B0604020202020204" pitchFamily="34" charset="0"/>
              <a:ea typeface="Tomorrow"/>
              <a:cs typeface="Arial" panose="020B0604020202020204" pitchFamily="34" charset="0"/>
            </a:endParaRPr>
          </a:p>
          <a:p>
            <a:pPr marL="1257300" lvl="2" indent="-342900">
              <a:lnSpc>
                <a:spcPct val="150000"/>
              </a:lnSpc>
              <a:spcBef>
                <a:spcPct val="0"/>
              </a:spcBef>
              <a:spcAft>
                <a:spcPct val="0"/>
              </a:spcAft>
              <a:buFont typeface="Arial" panose="020B0604020202020204" pitchFamily="34" charset="0"/>
              <a:buChar char="•"/>
            </a:pPr>
            <a:r>
              <a:rPr lang="en-US" sz="1600" b="0" i="0">
                <a:solidFill>
                  <a:srgbClr val="00B0F0"/>
                </a:solidFill>
                <a:latin typeface="Arial" panose="020B0604020202020204" pitchFamily="34" charset="0"/>
                <a:ea typeface="Tomorrow"/>
                <a:cs typeface="Arial" panose="020B0604020202020204" pitchFamily="34" charset="0"/>
              </a:rPr>
              <a:t>https://learn.microsoft.com/en-us/power-bi/visuals/power-bi-visualization-waterfall-charts</a:t>
            </a:r>
            <a:endParaRPr lang="en-US" sz="1600" b="0" i="0">
              <a:solidFill>
                <a:srgbClr val="00B0F0"/>
              </a:solidFill>
              <a:latin typeface="Arial" panose="020B0604020202020204" pitchFamily="34" charset="0"/>
              <a:ea typeface="Tomorrow"/>
              <a:cs typeface="Arial" panose="020B0604020202020204" pitchFamily="34" charset="0"/>
            </a:endParaRPr>
          </a:p>
          <a:p>
            <a:pPr marL="1257300" lvl="2" indent="-342900">
              <a:lnSpc>
                <a:spcPct val="150000"/>
              </a:lnSpc>
              <a:spcBef>
                <a:spcPct val="0"/>
              </a:spcBef>
              <a:spcAft>
                <a:spcPct val="0"/>
              </a:spcAft>
              <a:buFont typeface="Arial" panose="020B0604020202020204" pitchFamily="34" charset="0"/>
              <a:buChar char="•"/>
            </a:pPr>
            <a:r>
              <a:rPr lang="en-US" sz="1600" b="0" i="0">
                <a:solidFill>
                  <a:srgbClr val="00B0F0"/>
                </a:solidFill>
                <a:latin typeface="Arial" panose="020B0604020202020204" pitchFamily="34" charset="0"/>
                <a:ea typeface="Tomorrow"/>
                <a:cs typeface="Arial" panose="020B0604020202020204" pitchFamily="34" charset="0"/>
              </a:rPr>
              <a:t>https://www.datacamp.com/tutorial/power-bi-kpi</a:t>
            </a:r>
            <a:endParaRPr lang="en-US" sz="1600" b="0" i="0">
              <a:solidFill>
                <a:srgbClr val="00B0F0"/>
              </a:solidFill>
              <a:latin typeface="Arial" panose="020B0604020202020204" pitchFamily="34" charset="0"/>
              <a:ea typeface="Tomorrow"/>
              <a:cs typeface="Arial" panose="020B0604020202020204" pitchFamily="34" charset="0"/>
            </a:endParaRPr>
          </a:p>
          <a:p>
            <a:pPr marL="800100" lvl="1" indent="-342900">
              <a:lnSpc>
                <a:spcPct val="150000"/>
              </a:lnSpc>
              <a:spcBef>
                <a:spcPct val="0"/>
              </a:spcBef>
              <a:spcAft>
                <a:spcPct val="0"/>
              </a:spcAft>
              <a:buFont typeface="Arial" panose="020B0604020202020204" pitchFamily="34" charset="0"/>
              <a:buChar char="•"/>
            </a:pPr>
            <a:r>
              <a:rPr sz="2000" b="0" i="0">
                <a:solidFill>
                  <a:schemeClr val="tx1"/>
                </a:solidFill>
                <a:latin typeface="Arial" panose="020B0604020202020204" pitchFamily="34" charset="0"/>
                <a:ea typeface="Tomorrow"/>
                <a:cs typeface="Arial" panose="020B0604020202020204" pitchFamily="34" charset="0"/>
              </a:rPr>
              <a:t>Color Formatting and Configuring Visualizations </a:t>
            </a:r>
            <a:endParaRPr sz="2000" b="0" i="0">
              <a:solidFill>
                <a:schemeClr val="tx1"/>
              </a:solidFill>
              <a:latin typeface="Arial" panose="020B0604020202020204" pitchFamily="34" charset="0"/>
              <a:ea typeface="Tomorrow"/>
              <a:cs typeface="Arial" panose="020B0604020202020204" pitchFamily="34" charset="0"/>
            </a:endParaRPr>
          </a:p>
          <a:p>
            <a:pPr marL="1257300" lvl="2" indent="-342900">
              <a:lnSpc>
                <a:spcPct val="150000"/>
              </a:lnSpc>
              <a:spcBef>
                <a:spcPct val="0"/>
              </a:spcBef>
              <a:spcAft>
                <a:spcPct val="0"/>
              </a:spcAft>
              <a:buFont typeface="Arial" panose="020B0604020202020204" pitchFamily="34" charset="0"/>
              <a:buChar char="•"/>
            </a:pPr>
            <a:r>
              <a:rPr sz="1600" b="0" i="0">
                <a:solidFill>
                  <a:srgbClr val="00B0F0"/>
                </a:solidFill>
                <a:latin typeface="Arial" panose="020B0604020202020204" pitchFamily="34" charset="0"/>
                <a:ea typeface="Tomorrow"/>
                <a:cs typeface="Arial" panose="020B0604020202020204" pitchFamily="34" charset="0"/>
              </a:rPr>
              <a:t>https://learn.microsoft.com/en-us/power-bi/visuals/service-getting-started-with-color-formatting-and-axis-properties</a:t>
            </a:r>
            <a:endParaRPr sz="1600" b="0" i="0">
              <a:solidFill>
                <a:srgbClr val="00B0F0"/>
              </a:solidFill>
              <a:latin typeface="Arial" panose="020B0604020202020204" pitchFamily="34" charset="0"/>
              <a:ea typeface="Tomorrow"/>
              <a:cs typeface="Arial" panose="020B0604020202020204" pitchFamily="34" charset="0"/>
            </a:endParaRPr>
          </a:p>
          <a:p>
            <a:pPr marL="1257300" lvl="2" indent="-342900">
              <a:lnSpc>
                <a:spcPct val="150000"/>
              </a:lnSpc>
              <a:spcBef>
                <a:spcPct val="0"/>
              </a:spcBef>
              <a:spcAft>
                <a:spcPct val="0"/>
              </a:spcAft>
              <a:buFont typeface="Arial" panose="020B0604020202020204" pitchFamily="34" charset="0"/>
              <a:buChar char="•"/>
            </a:pPr>
            <a:r>
              <a:rPr sz="1600" b="0" i="0">
                <a:solidFill>
                  <a:srgbClr val="00B0F0"/>
                </a:solidFill>
                <a:latin typeface="Arial" panose="020B0604020202020204" pitchFamily="34" charset="0"/>
                <a:ea typeface="Tomorrow"/>
                <a:cs typeface="Arial" panose="020B0604020202020204" pitchFamily="34" charset="0"/>
              </a:rPr>
              <a:t>https://learn.microsoft.com/en-us/power-bi/create-reports/desktop-conditional-table-formatting</a:t>
            </a:r>
            <a:endParaRPr sz="2000" b="0" i="0">
              <a:solidFill>
                <a:schemeClr val="tx1"/>
              </a:solidFill>
              <a:latin typeface="Arial" panose="020B0604020202020204" pitchFamily="34" charset="0"/>
              <a:ea typeface="Tomorrow"/>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97205" y="400685"/>
            <a:ext cx="11395710" cy="3553460"/>
          </a:xfrm>
          <a:prstGeom prst="rect">
            <a:avLst/>
          </a:prstGeom>
          <a:noFill/>
        </p:spPr>
        <p:txBody>
          <a:bodyPr wrap="square" rtlCol="0" anchor="t">
            <a:spAutoFit/>
          </a:bodyPr>
          <a:p>
            <a:pPr marL="800100" lvl="1" indent="-342900">
              <a:lnSpc>
                <a:spcPct val="150000"/>
              </a:lnSpc>
              <a:spcBef>
                <a:spcPct val="0"/>
              </a:spcBef>
              <a:spcAft>
                <a:spcPct val="0"/>
              </a:spcAft>
              <a:buFont typeface="Arial" panose="020B0604020202020204" pitchFamily="34" charset="0"/>
              <a:buChar char="•"/>
            </a:pPr>
            <a:r>
              <a:rPr sz="2000">
                <a:latin typeface="Arial" panose="020B0604020202020204" pitchFamily="34" charset="0"/>
                <a:ea typeface="Tomorrow"/>
                <a:cs typeface="Arial" panose="020B0604020202020204" pitchFamily="34" charset="0"/>
                <a:sym typeface="+mn-ea"/>
              </a:rPr>
              <a:t>Shapes, Text Boxes and Images</a:t>
            </a:r>
            <a:endParaRPr sz="2000">
              <a:latin typeface="Arial" panose="020B0604020202020204" pitchFamily="34" charset="0"/>
              <a:ea typeface="Tomorrow"/>
              <a:cs typeface="Arial" panose="020B0604020202020204" pitchFamily="34" charset="0"/>
              <a:sym typeface="+mn-ea"/>
            </a:endParaRPr>
          </a:p>
          <a:p>
            <a:pPr marL="1257300" lvl="2" indent="-342900">
              <a:lnSpc>
                <a:spcPct val="150000"/>
              </a:lnSpc>
              <a:spcBef>
                <a:spcPct val="0"/>
              </a:spcBef>
              <a:spcAft>
                <a:spcPct val="0"/>
              </a:spcAft>
              <a:buFont typeface="Arial" panose="020B0604020202020204" pitchFamily="34" charset="0"/>
              <a:buChar char="•"/>
            </a:pPr>
            <a:r>
              <a:rPr sz="1400">
                <a:solidFill>
                  <a:srgbClr val="00B0F0"/>
                </a:solidFill>
                <a:latin typeface="Arial" panose="020B0604020202020204" pitchFamily="34" charset="0"/>
                <a:ea typeface="Tomorrow"/>
                <a:cs typeface="Arial" panose="020B0604020202020204" pitchFamily="34" charset="0"/>
                <a:sym typeface="+mn-ea"/>
              </a:rPr>
              <a:t>https://learn.microsoft.com/en-us/power-bi/create-reports/service-dashboard-add-widget </a:t>
            </a:r>
            <a:endParaRPr sz="1400" b="0" i="0">
              <a:solidFill>
                <a:srgbClr val="00B0F0"/>
              </a:solidFill>
              <a:latin typeface="Arial" panose="020B0604020202020204" pitchFamily="34" charset="0"/>
              <a:ea typeface="Tomorrow"/>
              <a:cs typeface="Arial" panose="020B0604020202020204" pitchFamily="34" charset="0"/>
            </a:endParaRPr>
          </a:p>
          <a:p>
            <a:pPr marL="800100" lvl="1" indent="-342900">
              <a:lnSpc>
                <a:spcPct val="150000"/>
              </a:lnSpc>
              <a:spcBef>
                <a:spcPct val="0"/>
              </a:spcBef>
              <a:spcAft>
                <a:spcPct val="0"/>
              </a:spcAft>
              <a:buFont typeface="Arial" panose="020B0604020202020204" pitchFamily="34" charset="0"/>
              <a:buChar char="•"/>
            </a:pPr>
            <a:r>
              <a:rPr sz="2000">
                <a:latin typeface="Arial" panose="020B0604020202020204" pitchFamily="34" charset="0"/>
                <a:ea typeface="Tomorrow"/>
                <a:cs typeface="Arial" panose="020B0604020202020204" pitchFamily="34" charset="0"/>
                <a:sym typeface="+mn-ea"/>
              </a:rPr>
              <a:t>Page Layout and Z-order </a:t>
            </a:r>
            <a:endParaRPr sz="2000">
              <a:latin typeface="Arial" panose="020B0604020202020204" pitchFamily="34" charset="0"/>
              <a:ea typeface="Tomorrow"/>
              <a:cs typeface="Arial" panose="020B0604020202020204" pitchFamily="34" charset="0"/>
              <a:sym typeface="+mn-ea"/>
            </a:endParaRPr>
          </a:p>
          <a:p>
            <a:pPr marL="1257300" lvl="2" indent="-342900">
              <a:lnSpc>
                <a:spcPct val="150000"/>
              </a:lnSpc>
              <a:spcBef>
                <a:spcPct val="0"/>
              </a:spcBef>
              <a:spcAft>
                <a:spcPct val="0"/>
              </a:spcAft>
              <a:buFont typeface="Arial" panose="020B0604020202020204" pitchFamily="34" charset="0"/>
              <a:buChar char="•"/>
            </a:pPr>
            <a:r>
              <a:rPr sz="1400" b="0" i="0">
                <a:solidFill>
                  <a:srgbClr val="00B0F0"/>
                </a:solidFill>
                <a:latin typeface="Arial" panose="020B0604020202020204" pitchFamily="34" charset="0"/>
                <a:ea typeface="Tomorrow"/>
                <a:cs typeface="Arial" panose="020B0604020202020204" pitchFamily="34" charset="0"/>
              </a:rPr>
              <a:t>https://learn.microsoft.com/en-us/power-bi/create-reports/desktop-gridlines-snap-to-grid?tabs=powerbi-desktop#use-z-order</a:t>
            </a:r>
            <a:endParaRPr sz="1400" b="0" i="0">
              <a:solidFill>
                <a:srgbClr val="00B0F0"/>
              </a:solidFill>
              <a:latin typeface="Arial" panose="020B0604020202020204" pitchFamily="34" charset="0"/>
              <a:ea typeface="Tomorrow"/>
              <a:cs typeface="Arial" panose="020B0604020202020204" pitchFamily="34" charset="0"/>
            </a:endParaRPr>
          </a:p>
          <a:p>
            <a:pPr marL="1257300" lvl="2" indent="-342900">
              <a:lnSpc>
                <a:spcPct val="150000"/>
              </a:lnSpc>
              <a:spcBef>
                <a:spcPct val="0"/>
              </a:spcBef>
              <a:spcAft>
                <a:spcPct val="0"/>
              </a:spcAft>
              <a:buFont typeface="Arial" panose="020B0604020202020204" pitchFamily="34" charset="0"/>
              <a:buChar char="•"/>
            </a:pPr>
            <a:r>
              <a:rPr lang="en-US" sz="1400">
                <a:solidFill>
                  <a:srgbClr val="00B0F0"/>
                </a:solidFill>
                <a:sym typeface="+mn-ea"/>
              </a:rPr>
              <a:t>https://qmetrix.com.au/bi-dashboards-visualisation-techniques-design-elements-and-screen-real-estate/</a:t>
            </a:r>
            <a:endParaRPr sz="1400" b="0" i="0">
              <a:solidFill>
                <a:srgbClr val="00B0F0"/>
              </a:solidFill>
              <a:latin typeface="Arial" panose="020B0604020202020204" pitchFamily="34" charset="0"/>
              <a:ea typeface="Tomorrow"/>
              <a:cs typeface="Arial" panose="020B0604020202020204" pitchFamily="34" charset="0"/>
            </a:endParaRPr>
          </a:p>
          <a:p>
            <a:pPr marL="800100" lvl="1" indent="-342900">
              <a:lnSpc>
                <a:spcPct val="150000"/>
              </a:lnSpc>
              <a:spcBef>
                <a:spcPct val="0"/>
              </a:spcBef>
              <a:spcAft>
                <a:spcPct val="0"/>
              </a:spcAft>
              <a:buFont typeface="Arial" panose="020B0604020202020204" pitchFamily="34" charset="0"/>
              <a:buChar char="•"/>
            </a:pPr>
            <a:r>
              <a:rPr sz="2000">
                <a:latin typeface="Arial" panose="020B0604020202020204" pitchFamily="34" charset="0"/>
                <a:ea typeface="Tomorrow"/>
                <a:cs typeface="Arial" panose="020B0604020202020204" pitchFamily="34" charset="0"/>
                <a:sym typeface="+mn-ea"/>
              </a:rPr>
              <a:t>What Are Custom Visuals? </a:t>
            </a:r>
            <a:endParaRPr sz="2000">
              <a:latin typeface="Arial" panose="020B0604020202020204" pitchFamily="34" charset="0"/>
              <a:ea typeface="Tomorrow"/>
              <a:cs typeface="Arial" panose="020B0604020202020204" pitchFamily="34" charset="0"/>
              <a:sym typeface="+mn-ea"/>
            </a:endParaRPr>
          </a:p>
          <a:p>
            <a:pPr marL="1257300" lvl="2" indent="-342900">
              <a:lnSpc>
                <a:spcPct val="150000"/>
              </a:lnSpc>
              <a:spcBef>
                <a:spcPct val="0"/>
              </a:spcBef>
              <a:spcAft>
                <a:spcPct val="0"/>
              </a:spcAft>
              <a:buFont typeface="Arial" panose="020B0604020202020204" pitchFamily="34" charset="0"/>
              <a:buChar char="•"/>
            </a:pPr>
            <a:r>
              <a:rPr sz="1400" b="0" i="0">
                <a:solidFill>
                  <a:srgbClr val="00B0F0"/>
                </a:solidFill>
                <a:latin typeface="Arial" panose="020B0604020202020204" pitchFamily="34" charset="0"/>
                <a:ea typeface="Tomorrow"/>
                <a:cs typeface="Arial" panose="020B0604020202020204" pitchFamily="34" charset="0"/>
              </a:rPr>
              <a:t>https://blogs.perficient.com/2022/09/09/top-custom-visuals-in-power-bi/</a:t>
            </a:r>
            <a:endParaRPr sz="1400" b="0" i="0">
              <a:solidFill>
                <a:srgbClr val="00B0F0"/>
              </a:solidFill>
              <a:latin typeface="Arial" panose="020B0604020202020204" pitchFamily="34" charset="0"/>
              <a:ea typeface="Tomorrow"/>
              <a:cs typeface="Arial" panose="020B0604020202020204" pitchFamily="34" charset="0"/>
            </a:endParaRPr>
          </a:p>
          <a:p>
            <a:pPr marL="800100" lvl="1" indent="-342900">
              <a:lnSpc>
                <a:spcPct val="150000"/>
              </a:lnSpc>
              <a:spcBef>
                <a:spcPct val="0"/>
              </a:spcBef>
              <a:spcAft>
                <a:spcPct val="0"/>
              </a:spcAft>
              <a:buFont typeface="Arial" panose="020B0604020202020204" pitchFamily="34" charset="0"/>
              <a:buChar char="•"/>
            </a:pPr>
            <a:r>
              <a:rPr sz="2000">
                <a:latin typeface="Arial" panose="020B0604020202020204" pitchFamily="34" charset="0"/>
                <a:ea typeface="Tomorrow"/>
                <a:cs typeface="Arial" panose="020B0604020202020204" pitchFamily="34" charset="0"/>
                <a:sym typeface="+mn-ea"/>
              </a:rPr>
              <a:t>Assignment</a:t>
            </a:r>
            <a:r>
              <a:rPr lang="en-US" sz="2000">
                <a:latin typeface="Arial" panose="020B0604020202020204" pitchFamily="34" charset="0"/>
                <a:ea typeface="Tomorrow"/>
                <a:cs typeface="Arial" panose="020B0604020202020204" pitchFamily="34" charset="0"/>
                <a:sym typeface="+mn-ea"/>
              </a:rPr>
              <a:t>  </a:t>
            </a:r>
            <a:endParaRPr lang="en-US" sz="2000">
              <a:latin typeface="Arial" panose="020B0604020202020204" pitchFamily="34" charset="0"/>
              <a:ea typeface="Tomorrow"/>
              <a:cs typeface="Arial" panose="020B0604020202020204" pitchFamily="34" charset="0"/>
              <a:sym typeface="+mn-ea"/>
            </a:endParaRPr>
          </a:p>
          <a:p>
            <a:pPr marL="1257300" lvl="2" indent="-342900">
              <a:lnSpc>
                <a:spcPct val="150000"/>
              </a:lnSpc>
              <a:spcBef>
                <a:spcPct val="0"/>
              </a:spcBef>
              <a:spcAft>
                <a:spcPct val="0"/>
              </a:spcAft>
              <a:buFont typeface="Arial" panose="020B0604020202020204" pitchFamily="34" charset="0"/>
              <a:buChar char="•"/>
            </a:pPr>
            <a:r>
              <a:rPr sz="1400">
                <a:solidFill>
                  <a:srgbClr val="00B0F0"/>
                </a:solidFill>
                <a:latin typeface="Arial" panose="020B0604020202020204" pitchFamily="34" charset="0"/>
                <a:ea typeface="Tomorrow"/>
                <a:cs typeface="Arial" panose="020B0604020202020204" pitchFamily="34" charset="0"/>
                <a:sym typeface="+mn-ea"/>
              </a:rPr>
              <a:t>https://github.com/Sanjesh12/Power-BI-Assignment </a:t>
            </a:r>
            <a:endParaRPr lang="en-US" sz="1400">
              <a:solidFill>
                <a:srgbClr val="00B0F0"/>
              </a:solidFill>
              <a:latin typeface="Arial" panose="020B0604020202020204" pitchFamily="34" charset="0"/>
              <a:ea typeface="Tomorrow"/>
              <a:cs typeface="Arial" panose="020B0604020202020204" pitchFamily="34" charset="0"/>
              <a:sym typeface="+mn-ea"/>
            </a:endParaRPr>
          </a:p>
        </p:txBody>
      </p:sp>
      <p:sp>
        <p:nvSpPr>
          <p:cNvPr id="3" name="Text Box 2"/>
          <p:cNvSpPr txBox="1"/>
          <p:nvPr/>
        </p:nvSpPr>
        <p:spPr>
          <a:xfrm>
            <a:off x="564515" y="3932555"/>
            <a:ext cx="10864215" cy="2306955"/>
          </a:xfrm>
          <a:prstGeom prst="rect">
            <a:avLst/>
          </a:prstGeom>
          <a:noFill/>
        </p:spPr>
        <p:txBody>
          <a:bodyPr wrap="square" rtlCol="0" anchor="t">
            <a:spAutoFit/>
          </a:bodyPr>
          <a:p>
            <a:pPr marL="285750" indent="-285750">
              <a:buFont typeface="Arial" panose="020B0604020202020204" pitchFamily="34" charset="0"/>
              <a:buChar char="•"/>
            </a:pPr>
            <a:r>
              <a:rPr lang="en-US">
                <a:solidFill>
                  <a:srgbClr val="00B0F0"/>
                </a:solidFill>
              </a:rPr>
              <a:t>https://learn.microsoft.com/en-us/power-bi/create-reports/desktop-grouping-visuals</a:t>
            </a:r>
            <a:endParaRPr lang="en-US">
              <a:solidFill>
                <a:srgbClr val="00B0F0"/>
              </a:solidFill>
            </a:endParaRPr>
          </a:p>
          <a:p>
            <a:pPr marL="285750" indent="-285750">
              <a:buFont typeface="Arial" panose="020B0604020202020204" pitchFamily="34" charset="0"/>
              <a:buChar char="•"/>
            </a:pPr>
            <a:r>
              <a:rPr lang="en-US">
                <a:solidFill>
                  <a:srgbClr val="00B0F0"/>
                </a:solidFill>
              </a:rPr>
              <a:t>https://learn.microsoft.com/en-us/power-bi/visuals/power-bi-visualization-slicers</a:t>
            </a:r>
            <a:endParaRPr lang="en-US">
              <a:solidFill>
                <a:srgbClr val="00B0F0"/>
              </a:solidFill>
            </a:endParaRPr>
          </a:p>
          <a:p>
            <a:pPr marL="285750" indent="-285750">
              <a:buFont typeface="Arial" panose="020B0604020202020204" pitchFamily="34" charset="0"/>
              <a:buChar char="•"/>
            </a:pPr>
            <a:r>
              <a:rPr lang="en-US">
                <a:solidFill>
                  <a:srgbClr val="00B0F0"/>
                </a:solidFill>
              </a:rPr>
              <a:t>https://learn.microsoft.com/en-us/power-bi/create-reports/buttons-apply-all-clear-all-slicers</a:t>
            </a:r>
            <a:endParaRPr lang="en-US">
              <a:solidFill>
                <a:srgbClr val="00B0F0"/>
              </a:solidFill>
            </a:endParaRPr>
          </a:p>
          <a:p>
            <a:pPr marL="285750" indent="-285750">
              <a:buFont typeface="Arial" panose="020B0604020202020204" pitchFamily="34" charset="0"/>
              <a:buChar char="•"/>
            </a:pPr>
            <a:r>
              <a:rPr lang="en-US">
                <a:solidFill>
                  <a:srgbClr val="00B0F0"/>
                </a:solidFill>
              </a:rPr>
              <a:t>https://learn.microsoft.com/en-us/power-bi/create-reports/desktop-drill-through-buttons</a:t>
            </a:r>
            <a:endParaRPr lang="en-US">
              <a:solidFill>
                <a:srgbClr val="00B0F0"/>
              </a:solidFill>
            </a:endParaRPr>
          </a:p>
          <a:p>
            <a:pPr marL="285750" indent="-285750">
              <a:buFont typeface="Arial" panose="020B0604020202020204" pitchFamily="34" charset="0"/>
              <a:buChar char="•"/>
            </a:pPr>
            <a:r>
              <a:rPr lang="en-US">
                <a:solidFill>
                  <a:srgbClr val="00B0F0"/>
                </a:solidFill>
              </a:rPr>
              <a:t>https://www.phdata.io/blog/how-to-create-a-drill-through-in-power-bi/</a:t>
            </a:r>
            <a:endParaRPr lang="en-US">
              <a:solidFill>
                <a:srgbClr val="00B0F0"/>
              </a:solidFill>
            </a:endParaRPr>
          </a:p>
          <a:p>
            <a:pPr marL="285750" indent="-285750">
              <a:buFont typeface="Arial" panose="020B0604020202020204" pitchFamily="34" charset="0"/>
              <a:buChar char="•"/>
            </a:pPr>
            <a:r>
              <a:rPr lang="en-US">
                <a:solidFill>
                  <a:srgbClr val="00B0F0"/>
                </a:solidFill>
              </a:rPr>
              <a:t>https://learn.microsoft.com/en-us/power-bi/create-reports/desktop-drillthrough</a:t>
            </a:r>
            <a:endParaRPr lang="en-US">
              <a:solidFill>
                <a:srgbClr val="00B0F0"/>
              </a:solidFill>
            </a:endParaRPr>
          </a:p>
          <a:p>
            <a:pPr marL="285750" indent="-285750">
              <a:buFont typeface="Arial" panose="020B0604020202020204" pitchFamily="34" charset="0"/>
              <a:buChar char="•"/>
            </a:pPr>
            <a:r>
              <a:rPr lang="en-US">
                <a:solidFill>
                  <a:srgbClr val="00B0F0"/>
                </a:solidFill>
              </a:rPr>
              <a:t>https://learn.microsoft.com/en-us/power-bi/consumer/end-user-q-and-a</a:t>
            </a:r>
            <a:endParaRPr lang="en-US">
              <a:solidFill>
                <a:srgbClr val="00B0F0"/>
              </a:solidFill>
            </a:endParaRPr>
          </a:p>
          <a:p>
            <a:pPr marL="285750" indent="-285750">
              <a:buFont typeface="Arial" panose="020B0604020202020204" pitchFamily="34" charset="0"/>
              <a:buChar char="•"/>
            </a:pPr>
            <a:r>
              <a:rPr lang="en-US">
                <a:solidFill>
                  <a:srgbClr val="00B0F0"/>
                </a:solidFill>
              </a:rPr>
              <a:t>https://qmetrix.com.au/bi-dashboards-visualisation-techniques-design-elements-and-screen-real-estate/</a:t>
            </a:r>
            <a:endParaRPr lang="en-US">
              <a:solidFill>
                <a:srgbClr val="00B0F0"/>
              </a:solidFill>
            </a:endParaRPr>
          </a:p>
        </p:txBody>
      </p:sp>
    </p:spTree>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datastoreItem>
</file>

<file path=customXml/itemProps2.xml><?xml version="1.0" encoding="utf-8"?>
<ds:datastoreItem xmlns:ds="http://schemas.openxmlformats.org/officeDocument/2006/customXml" ds:itemID="{6F4F4D41-822D-40F2-A7AC-E4E6CB36CA7A}">
  <ds:schemaRefs/>
</ds:datastoreItem>
</file>

<file path=customXml/itemProps3.xml><?xml version="1.0" encoding="utf-8"?>
<ds:datastoreItem xmlns:ds="http://schemas.openxmlformats.org/officeDocument/2006/customXml" ds:itemID="{C5A59D56-2157-4202-9D02-F44E447A241D}">
  <ds:schemaRefs/>
</ds:datastoreItem>
</file>

<file path=docProps/app.xml><?xml version="1.0" encoding="utf-8"?>
<Properties xmlns="http://schemas.openxmlformats.org/officeDocument/2006/extended-properties" xmlns:vt="http://schemas.openxmlformats.org/officeDocument/2006/docPropsVTypes">
  <Template>{B254C96D-9664-44CE-A2C3-2FCCEA259115}tf56160789_win32</Template>
  <TotalTime>0</TotalTime>
  <Words>19091</Words>
  <Application>WPS Presentation</Application>
  <PresentationFormat>Widescreen</PresentationFormat>
  <Paragraphs>402</Paragraphs>
  <Slides>31</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31</vt:i4>
      </vt:variant>
    </vt:vector>
  </HeadingPairs>
  <TitlesOfParts>
    <vt:vector size="50" baseType="lpstr">
      <vt:lpstr>Arial</vt:lpstr>
      <vt:lpstr>SimSun</vt:lpstr>
      <vt:lpstr>Wingdings</vt:lpstr>
      <vt:lpstr>Calibri</vt:lpstr>
      <vt:lpstr>Calibri</vt:lpstr>
      <vt:lpstr>Tomorrow</vt:lpstr>
      <vt:lpstr>Segoe Print</vt:lpstr>
      <vt:lpstr>Franklin Gothic Book</vt:lpstr>
      <vt:lpstr>Bookman Old Style</vt:lpstr>
      <vt:lpstr>Microsoft YaHei</vt:lpstr>
      <vt:lpstr>Arial Unicode MS</vt:lpstr>
      <vt:lpstr>Segoe UI</vt:lpstr>
      <vt:lpstr>Segoe MDL2 Assets</vt:lpstr>
      <vt:lpstr>Times New Roman</vt:lpstr>
      <vt:lpstr>Cambria</vt:lpstr>
      <vt:lpstr>Symbol</vt:lpstr>
      <vt:lpstr>Google Sans</vt:lpstr>
      <vt:lpstr>Arial</vt:lpstr>
      <vt:lpstr>Custom</vt:lpstr>
      <vt:lpstr>Power Bi</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shahil md</dc:creator>
  <cp:lastModifiedBy>Sahil</cp:lastModifiedBy>
  <cp:revision>226</cp:revision>
  <dcterms:created xsi:type="dcterms:W3CDTF">2024-10-18T11:41:00Z</dcterms:created>
  <dcterms:modified xsi:type="dcterms:W3CDTF">2025-03-23T14:36:06Z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F0552C98C2E14C568FD9A84A1E0A76F2_12</vt:lpwstr>
  </property>
  <property fmtid="{D5CDD505-2E9C-101B-9397-08002B2CF9AE}" pid="4" name="KSOProductBuildVer">
    <vt:lpwstr>1033-12.2.0.20326</vt:lpwstr>
  </property>
</Properties>
</file>