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25" r:id="rId4"/>
    <p:sldId id="259" r:id="rId5"/>
    <p:sldId id="328" r:id="rId6"/>
    <p:sldId id="329" r:id="rId7"/>
    <p:sldId id="365" r:id="rId8"/>
    <p:sldId id="331" r:id="rId9"/>
    <p:sldId id="340" r:id="rId10"/>
    <p:sldId id="332" r:id="rId11"/>
    <p:sldId id="341" r:id="rId12"/>
    <p:sldId id="342" r:id="rId13"/>
    <p:sldId id="354" r:id="rId14"/>
    <p:sldId id="333" r:id="rId15"/>
    <p:sldId id="334" r:id="rId16"/>
    <p:sldId id="335" r:id="rId17"/>
    <p:sldId id="336" r:id="rId18"/>
    <p:sldId id="337" r:id="rId19"/>
    <p:sldId id="343" r:id="rId20"/>
    <p:sldId id="324" r:id="rId21"/>
    <p:sldId id="338" r:id="rId22"/>
    <p:sldId id="339" r:id="rId23"/>
    <p:sldId id="355" r:id="rId24"/>
    <p:sldId id="356" r:id="rId25"/>
    <p:sldId id="357" r:id="rId26"/>
    <p:sldId id="358" r:id="rId27"/>
    <p:sldId id="359" r:id="rId28"/>
    <p:sldId id="360" r:id="rId29"/>
    <p:sldId id="362" r:id="rId30"/>
    <p:sldId id="361" r:id="rId31"/>
    <p:sldId id="363" r:id="rId32"/>
    <p:sldId id="364"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customXml" Target="../customXml/item3.xml"/><Relationship Id="rId4" Type="http://schemas.openxmlformats.org/officeDocument/2006/relationships/slide" Target="slides/slide2.xml"/><Relationship Id="rId39" Type="http://schemas.openxmlformats.org/officeDocument/2006/relationships/customXml" Target="../customXml/item2.xml"/><Relationship Id="rId38" Type="http://schemas.openxmlformats.org/officeDocument/2006/relationships/customXml" Target="../customXml/item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77&amp;course_id=21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google.com/spreadsheets/d/19PAZIJ7T2pvf50t94_R5tZCiog_aaP24/edit?usp=sharing&amp;ouid=113177982973203432452&amp;rtpof=true&amp;sd=tru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hyperlink" Target="https://pulse.itvedant.com/index.php/topic/update-preview?id=20192&amp;course_id=213&amp;preview=on" TargetMode="External"/><Relationship Id="rId7" Type="http://schemas.openxmlformats.org/officeDocument/2006/relationships/hyperlink" Target="https://pulse.itvedant.com/index.php/topic/preview-subtopic-content?subtopic_id=18893&amp;course_id=213&amp;preview=on" TargetMode="External"/><Relationship Id="rId6" Type="http://schemas.openxmlformats.org/officeDocument/2006/relationships/hyperlink" Target="https://pulse.itvedant.com/index.php/topic/preview-subtopic-content?subtopic_id=18892&amp;course_id=213&amp;preview=on" TargetMode="External"/><Relationship Id="rId5" Type="http://schemas.openxmlformats.org/officeDocument/2006/relationships/hyperlink" Target="https://pulse.itvedant.com/index.php/topic/preview-subtopic-content?subtopic_id=18891&amp;course_id=213&amp;preview=on" TargetMode="External"/><Relationship Id="rId4" Type="http://schemas.openxmlformats.org/officeDocument/2006/relationships/hyperlink" Target="https://pulse.itvedant.com/index.php/topic/preview-subtopic-content?subtopic_id=18890&amp;course_id=213&amp;preview=on" TargetMode="External"/><Relationship Id="rId3" Type="http://schemas.openxmlformats.org/officeDocument/2006/relationships/hyperlink" Target="https://pulse.itvedant.com/index.php/topic/preview-subtopic-content?subtopic_id=18889&amp;course_id=213&amp;preview=on" TargetMode="External"/><Relationship Id="rId2" Type="http://schemas.openxmlformats.org/officeDocument/2006/relationships/hyperlink" Target="https://pulse.itvedant.com/index.php/topic/preview-subtopic-content?subtopic_id=18888&amp;course_id=213&amp;preview=on" TargetMode="External"/><Relationship Id="rId10" Type="http://schemas.openxmlformats.org/officeDocument/2006/relationships/slideLayout" Target="../slideLayouts/slideLayout7.xml"/><Relationship Id="rId1" Type="http://schemas.openxmlformats.org/officeDocument/2006/relationships/hyperlink" Target="https://pulse.itvedant.com/index.php/topic/update?id=18887&amp;course_id=21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41&amp;course_id=21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60&amp;course_id=2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Power Bi</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400685"/>
            <a:ext cx="11395710" cy="3553460"/>
          </a:xfrm>
          <a:prstGeom prst="rect">
            <a:avLst/>
          </a:prstGeom>
          <a:noFill/>
        </p:spPr>
        <p:txBody>
          <a:bodyPr wrap="square" rtlCol="0" anchor="t">
            <a:spAutoFit/>
          </a:bodyPr>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Shapes, Text Boxes and Images</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https://learn.microsoft.com/en-us/power-bi/create-reports/service-dashboard-add-widget </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Page Layout and Z-order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https://learn.microsoft.com/en-us/power-bi/create-reports/desktop-gridlines-snap-to-grid?tabs=powerbi-desktop#use-z-order</a:t>
            </a:r>
            <a:endParaRPr sz="14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400">
                <a:solidFill>
                  <a:srgbClr val="00B0F0"/>
                </a:solidFill>
                <a:sym typeface="+mn-ea"/>
              </a:rPr>
              <a:t>https://qmetrix.com.au/bi-dashboards-visualisation-techniques-design-elements-and-screen-real-estate/</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What Are Custom Visuals?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https://blogs.perficient.com/2022/09/09/top-custom-visuals-in-power-bi/</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Assignment</a:t>
            </a:r>
            <a:r>
              <a:rPr lang="en-US" sz="2000">
                <a:latin typeface="Arial" panose="020B0604020202020204" pitchFamily="34" charset="0"/>
                <a:ea typeface="Tomorrow"/>
                <a:cs typeface="Arial" panose="020B0604020202020204" pitchFamily="34" charset="0"/>
                <a:sym typeface="+mn-ea"/>
              </a:rPr>
              <a:t>  </a:t>
            </a:r>
            <a:endParaRPr lang="en-US"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https://github.com/Sanjesh12/Power-BI-Assignment </a:t>
            </a:r>
            <a:endParaRPr lang="en-US" sz="1400">
              <a:solidFill>
                <a:srgbClr val="00B0F0"/>
              </a:solidFill>
              <a:latin typeface="Arial" panose="020B0604020202020204" pitchFamily="34" charset="0"/>
              <a:ea typeface="Tomorrow"/>
              <a:cs typeface="Arial" panose="020B0604020202020204" pitchFamily="34" charset="0"/>
              <a:sym typeface="+mn-ea"/>
            </a:endParaRPr>
          </a:p>
        </p:txBody>
      </p:sp>
      <p:sp>
        <p:nvSpPr>
          <p:cNvPr id="3" name="Text Box 2"/>
          <p:cNvSpPr txBox="1"/>
          <p:nvPr/>
        </p:nvSpPr>
        <p:spPr>
          <a:xfrm>
            <a:off x="564515" y="3932555"/>
            <a:ext cx="10864215" cy="2306955"/>
          </a:xfrm>
          <a:prstGeom prst="rect">
            <a:avLst/>
          </a:prstGeom>
          <a:noFill/>
        </p:spPr>
        <p:txBody>
          <a:bodyPr wrap="square" rtlCol="0" anchor="t">
            <a:spAutoFit/>
          </a:bodyPr>
          <a:p>
            <a:pPr marL="285750" indent="-285750">
              <a:buFont typeface="Arial" panose="020B0604020202020204" pitchFamily="34" charset="0"/>
              <a:buChar char="•"/>
            </a:pPr>
            <a:r>
              <a:rPr lang="en-US">
                <a:solidFill>
                  <a:srgbClr val="00B0F0"/>
                </a:solidFill>
              </a:rPr>
              <a:t>https://learn.microsoft.com/en-us/power-bi/create-reports/desktop-grouping-visuals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https://learn.microsoft.com/en-us/power-bi/visuals/power-bi-visualization-slicers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https://learn.microsoft.com/en-us/power-bi/create-reports/buttons-apply-all-clear-all-slicers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https://learn.microsoft.com/en-us/power-bi/create-reports/desktop-drill-through-buttons</a:t>
            </a:r>
            <a:endParaRPr lang="en-US">
              <a:solidFill>
                <a:srgbClr val="00B0F0"/>
              </a:solidFill>
            </a:endParaRPr>
          </a:p>
          <a:p>
            <a:pPr marL="285750" indent="-285750">
              <a:buFont typeface="Arial" panose="020B0604020202020204" pitchFamily="34" charset="0"/>
              <a:buChar char="•"/>
            </a:pPr>
            <a:r>
              <a:rPr lang="en-US">
                <a:solidFill>
                  <a:srgbClr val="00B0F0"/>
                </a:solidFill>
              </a:rPr>
              <a:t>https://www.phdata.io/blog/how-to-create-a-drill-through-in-power-bi/</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https://learn.microsoft.com/en-us/power-bi/consumer/end-user-q-and-a</a:t>
            </a:r>
            <a:endParaRPr lang="en-US">
              <a:solidFill>
                <a:srgbClr val="00B0F0"/>
              </a:solidFill>
            </a:endParaRPr>
          </a:p>
          <a:p>
            <a:pPr marL="285750" indent="-285750">
              <a:buFont typeface="Arial" panose="020B0604020202020204" pitchFamily="34" charset="0"/>
              <a:buChar char="•"/>
            </a:pPr>
            <a:r>
              <a:rPr lang="en-US">
                <a:solidFill>
                  <a:srgbClr val="00B0F0"/>
                </a:solidFill>
              </a:rPr>
              <a:t>https://qmetrix.com.au/bi-dashboards-visualisation-techniques-design-elements-and-screen-real-estate/</a:t>
            </a:r>
            <a:endParaRPr lang="en-US">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8906510" cy="6445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6195060" y="0"/>
            <a:ext cx="5372100" cy="3009900"/>
          </a:xfrm>
          <a:prstGeom prst="rect">
            <a:avLst/>
          </a:prstGeom>
        </p:spPr>
      </p:pic>
      <p:sp>
        <p:nvSpPr>
          <p:cNvPr id="2" name="Text Box 1"/>
          <p:cNvSpPr txBox="1"/>
          <p:nvPr/>
        </p:nvSpPr>
        <p:spPr>
          <a:xfrm>
            <a:off x="187325" y="5510530"/>
            <a:ext cx="11824970" cy="922020"/>
          </a:xfrm>
          <a:prstGeom prst="rect">
            <a:avLst/>
          </a:prstGeom>
          <a:noFill/>
        </p:spPr>
        <p:txBody>
          <a:bodyPr wrap="square" rtlCol="0" anchor="t">
            <a:spAutoFit/>
          </a:bodyPr>
          <a:p>
            <a:r>
              <a:rPr lang="en-US" altLang="en-US"/>
              <a:t>https://www.ablebits.com/office-addins-blog/waterfall-chart-in-excel/</a:t>
            </a:r>
            <a:endParaRPr lang="en-US" altLang="en-US"/>
          </a:p>
          <a:p>
            <a:r>
              <a:rPr lang="en-US" altLang="en-US"/>
              <a:t>https://www.productplan.com/glossary/gantt-chart/</a:t>
            </a:r>
            <a:endParaRPr lang="en-US" altLang="en-US"/>
          </a:p>
          <a:p>
            <a:r>
              <a:rPr lang="en-US" altLang="en-US"/>
              <a:t>https://blog.coupler.io/power-bi-gauge/</a:t>
            </a:r>
            <a:endParaRPr lang="en-US" altLang="en-US"/>
          </a:p>
        </p:txBody>
      </p:sp>
      <p:pic>
        <p:nvPicPr>
          <p:cNvPr id="3" name="Picture 2"/>
          <p:cNvPicPr/>
          <p:nvPr/>
        </p:nvPicPr>
        <p:blipFill>
          <a:blip r:embed="rId2"/>
          <a:srcRect r="52033"/>
          <a:stretch>
            <a:fillRect/>
          </a:stretch>
        </p:blipFill>
        <p:spPr>
          <a:xfrm>
            <a:off x="8456295" y="3009900"/>
            <a:ext cx="3735705" cy="3133090"/>
          </a:xfrm>
          <a:prstGeom prst="rect">
            <a:avLst/>
          </a:prstGeom>
        </p:spPr>
      </p:pic>
      <p:pic>
        <p:nvPicPr>
          <p:cNvPr id="5" name="Picture 4"/>
          <p:cNvPicPr/>
          <p:nvPr/>
        </p:nvPicPr>
        <p:blipFill>
          <a:blip r:embed="rId3"/>
          <a:stretch>
            <a:fillRect/>
          </a:stretch>
        </p:blipFill>
        <p:spPr>
          <a:xfrm>
            <a:off x="369570" y="306705"/>
            <a:ext cx="5567045" cy="3641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325755"/>
            <a:ext cx="11394440" cy="52349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Introduction to Power BI Dashboard, Q&amp;A and Data Insights</a:t>
            </a:r>
            <a:endParaRPr sz="2500" b="0" i="0">
              <a:solidFill>
                <a:srgbClr val="1E88E5"/>
              </a:solidFill>
              <a:latin typeface="Tomorrow"/>
              <a:ea typeface="Tomorrow"/>
              <a:hlinkClick r:id="rId1"/>
            </a:endParaRPr>
          </a:p>
          <a:p>
            <a:pPr marL="742950" lvl="1" indent="-285750">
              <a:spcBef>
                <a:spcPts val="1000"/>
              </a:spcBef>
              <a:spcAft>
                <a:spcPts val="50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Create Dashboard with interactivity (Slicers and Filters)</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spcBef>
                <a:spcPts val="1000"/>
              </a:spcBef>
              <a:spcAft>
                <a:spcPts val="50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https://skillzcafe.com/blog/microsoft/power-bi/creating-interactive-reports-with-power-bi-filters-and-slicers</a:t>
            </a:r>
            <a:endParaRPr sz="1600"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Q &amp; A </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lang="en-US" b="0" i="0">
                <a:solidFill>
                  <a:srgbClr val="00B0F0"/>
                </a:solidFill>
                <a:latin typeface="Arial" panose="020B0604020202020204" pitchFamily="34" charset="0"/>
                <a:ea typeface="Tomorrow"/>
                <a:cs typeface="Arial" panose="020B0604020202020204" pitchFamily="34" charset="0"/>
              </a:rPr>
              <a:t>https://www.acuitytraining.co.uk/news-tips/qa-visual-in-power-bi/</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Smart Narrative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https://www.acuitytraining.co.uk/news-tips/smart-narrative-visual/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Decomposition Tree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https://www.acuitytraining.co.uk/news-tips/decomposition-tree-visual-in-power-bi/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Key Infulencers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https://www.acuitytraining.co.uk/news-tips/key-influencer-visual/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Power BI Mobile</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sz="1400" b="1" i="0">
                <a:solidFill>
                  <a:srgbClr val="00B0F0"/>
                </a:solidFill>
                <a:latin typeface="Arial" panose="020B0604020202020204" pitchFamily="34" charset="0"/>
                <a:ea typeface="Tomorrow"/>
                <a:cs typeface="Arial" panose="020B0604020202020204" pitchFamily="34" charset="0"/>
              </a:rPr>
              <a:t>https://learn.microsoft.com/en-us/power-bi/consumer/mobile/mobile-apps-quickstart-view-dashboard-report </a:t>
            </a:r>
            <a:endParaRPr sz="1400" b="1" i="0">
              <a:solidFill>
                <a:srgbClr val="00B0F0"/>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900430" y="5469255"/>
            <a:ext cx="8750935" cy="1198880"/>
          </a:xfrm>
          <a:prstGeom prst="rect">
            <a:avLst/>
          </a:prstGeom>
          <a:noFill/>
        </p:spPr>
        <p:txBody>
          <a:bodyPr wrap="square" rtlCol="0" anchor="t">
            <a:spAutoFit/>
          </a:bodyPr>
          <a:p>
            <a:r>
              <a:rPr lang="en-US"/>
              <a:t>https://www.acuitytraining.co.uk/news-tips/creating-a-gantt-chart-in-power-bi/</a:t>
            </a:r>
            <a:endParaRPr lang="en-US"/>
          </a:p>
          <a:p>
            <a:r>
              <a:rPr lang="en-US"/>
              <a:t>https://www.acuitytraining.co.uk/news-tips/power-bi-bullet-chart/</a:t>
            </a:r>
            <a:endParaRPr lang="en-US"/>
          </a:p>
          <a:p>
            <a:r>
              <a:rPr lang="en-US">
                <a:solidFill>
                  <a:srgbClr val="00B0F0"/>
                </a:solidFill>
                <a:sym typeface="+mn-ea"/>
              </a:rPr>
              <a:t>https://infiniticube.com/blog/how-do-you-create-interactive-dashboards-with-power-bi/</a:t>
            </a:r>
            <a:endParaRPr lang="en-US">
              <a:solidFill>
                <a:srgbClr val="00B0F0"/>
              </a:solidFill>
            </a:endParaRP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572770"/>
            <a:ext cx="11289030" cy="34950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rPr>
              <a:t>Power Bi Service</a:t>
            </a:r>
            <a:endParaRPr sz="2500" b="0" i="0">
              <a:solidFill>
                <a:srgbClr val="1E88E5"/>
              </a:solidFill>
              <a:latin typeface="Tomorrow"/>
              <a:ea typeface="Tomorrow"/>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 Power BI Service Introduction to app.powerbi.com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endParaRPr sz="1600" b="1" i="0">
              <a:solidFill>
                <a:schemeClr val="tx1"/>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Schedule refresh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b="1" i="0">
                <a:solidFill>
                  <a:srgbClr val="00B0F0"/>
                </a:solidFill>
                <a:latin typeface="Arial" panose="020B0604020202020204" pitchFamily="34" charset="0"/>
                <a:ea typeface="Tomorrow"/>
                <a:cs typeface="Arial" panose="020B0604020202020204" pitchFamily="34" charset="0"/>
              </a:rPr>
              <a:t>https://www.analyticodigital.com/blog/how-to-set-up-scheduled-refreshes-power-bi</a:t>
            </a:r>
            <a:endParaRPr sz="1600"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Data flow and use power bi from online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lang="en-US" sz="1600" i="0">
                <a:solidFill>
                  <a:srgbClr val="00B0F0"/>
                </a:solidFill>
                <a:latin typeface="Arial" panose="020B0604020202020204" pitchFamily="34" charset="0"/>
                <a:ea typeface="Tomorrow"/>
                <a:cs typeface="Arial" panose="020B0604020202020204" pitchFamily="34" charset="0"/>
              </a:rPr>
              <a:t>https://www.phdata.io/blog/how-and-when-to-use-dataflows-in-power-bi/	</a:t>
            </a:r>
            <a:endParaRPr sz="160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Download data as live in power point and more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i="0">
                <a:solidFill>
                  <a:srgbClr val="00B0F0"/>
                </a:solidFill>
                <a:latin typeface="Arial" panose="020B0604020202020204" pitchFamily="34" charset="0"/>
                <a:ea typeface="Tomorrow"/>
                <a:cs typeface="Arial" panose="020B0604020202020204" pitchFamily="34" charset="0"/>
              </a:rPr>
              <a:t>https://learn.microsoft.com/en-us/power-bi/collaborate-share/end-user-powerpoint</a:t>
            </a:r>
            <a:endParaRPr sz="1600" b="1" i="0">
              <a:solidFill>
                <a:schemeClr val="tx1"/>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649605" y="5356860"/>
            <a:ext cx="11008995" cy="922020"/>
          </a:xfrm>
          <a:prstGeom prst="rect">
            <a:avLst/>
          </a:prstGeom>
          <a:noFill/>
        </p:spPr>
        <p:txBody>
          <a:bodyPr wrap="square" rtlCol="0" anchor="t">
            <a:spAutoFit/>
          </a:bodyPr>
          <a:p>
            <a:r>
              <a:rPr lang="en-US"/>
              <a:t>https://playground.powerbi.com/en-us/</a:t>
            </a:r>
            <a:endParaRPr lang="en-US"/>
          </a:p>
          <a:p>
            <a:r>
              <a:rPr lang="en-US"/>
              <a:t>https://3cloudsolutions.com/resources/what-are-power-bi-apps/</a:t>
            </a:r>
            <a:endParaRPr lang="en-US"/>
          </a:p>
          <a:p>
            <a:r>
              <a:rPr lang="en-US"/>
              <a:t>https://epmstrategy.com/power-bi-how-to-create-an-app-on-the-microsoft-power-bi-service/</a:t>
            </a:r>
            <a:endParaRPr lang="en-US"/>
          </a:p>
        </p:txBody>
      </p:sp>
      <p:sp>
        <p:nvSpPr>
          <p:cNvPr id="5" name="Text Box 4"/>
          <p:cNvSpPr txBox="1"/>
          <p:nvPr/>
        </p:nvSpPr>
        <p:spPr>
          <a:xfrm>
            <a:off x="795655" y="4708525"/>
            <a:ext cx="10024745" cy="583565"/>
          </a:xfrm>
          <a:prstGeom prst="rect">
            <a:avLst/>
          </a:prstGeom>
        </p:spPr>
        <p:txBody>
          <a:bodyPr wrap="square">
            <a:spAutoFit/>
          </a:bodyPr>
          <a:p>
            <a:pPr marL="0" indent="0"/>
            <a:r>
              <a:rPr sz="1600" b="0" i="0">
                <a:solidFill>
                  <a:srgbClr val="161616"/>
                </a:solidFill>
                <a:latin typeface="Segoe UI" panose="020B0502040204020203"/>
                <a:ea typeface="Segoe UI" panose="020B0502040204020203"/>
              </a:rPr>
              <a:t>Power BI is a collection of software services, apps, and connectors that work together to help you create, share, and consume business insights in the way that serves you and your business most effectively.</a:t>
            </a:r>
            <a:endParaRPr sz="1600" b="0" i="0">
              <a:solidFill>
                <a:srgbClr val="161616"/>
              </a:solidFill>
              <a:latin typeface="Segoe UI" panose="020B0502040204020203"/>
              <a:ea typeface="Segoe UI" panose="020B05020402040202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535940"/>
            <a:ext cx="11467465" cy="3448685"/>
          </a:xfrm>
          <a:prstGeom prst="rect">
            <a:avLst/>
          </a:prstGeom>
        </p:spPr>
        <p:txBody>
          <a:bodyPr wrap="square">
            <a:spAutoFit/>
          </a:bodyPr>
          <a:p>
            <a:pPr marL="0" indent="0">
              <a:spcBef>
                <a:spcPts val="1000"/>
              </a:spcBef>
              <a:spcAft>
                <a:spcPts val="500"/>
              </a:spcAft>
            </a:pPr>
            <a:r>
              <a:rPr sz="2500" b="0" i="0">
                <a:solidFill>
                  <a:srgbClr val="333333"/>
                </a:solidFill>
                <a:latin typeface="Arial" panose="020B0604020202020204" pitchFamily="34" charset="0"/>
                <a:ea typeface="Tomorrow"/>
                <a:cs typeface="Arial" panose="020B0604020202020204" pitchFamily="34" charset="0"/>
              </a:rPr>
              <a:t> </a:t>
            </a:r>
            <a:r>
              <a:rPr sz="2500" b="0" i="0">
                <a:solidFill>
                  <a:srgbClr val="1E88E5"/>
                </a:solidFill>
                <a:latin typeface="Arial" panose="020B0604020202020204" pitchFamily="34" charset="0"/>
                <a:ea typeface="Tomorrow"/>
                <a:cs typeface="Arial" panose="020B0604020202020204" pitchFamily="34" charset="0"/>
              </a:rPr>
              <a:t>Power BI Direct Connectivity</a:t>
            </a:r>
            <a:endParaRPr sz="2500" b="0" i="0">
              <a:solidFill>
                <a:srgbClr val="1E88E5"/>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Data Gateways</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https://radacad.com/the-power-bi-gateway-all-you-need-to-know</a:t>
            </a:r>
            <a:endParaRPr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DirectQuery, Live Connection or Import Data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https://radacad.com/directquery-live-connection-or-import-data-tough-decision</a:t>
            </a:r>
            <a:endParaRPr b="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Connect to on-premises SQL Server database using Gateway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https://nishantrana.me/2020/07/06/configuring-on-premises-data-gateway-to-connect-tosql-server-on-premise-data-source-power-platform/</a:t>
            </a:r>
            <a:r>
              <a:rPr b="0" i="0">
                <a:solidFill>
                  <a:schemeClr val="tx1"/>
                </a:solidFill>
                <a:latin typeface="Arial" panose="020B0604020202020204" pitchFamily="34" charset="0"/>
                <a:ea typeface="Tomorrow"/>
                <a:cs typeface="Arial" panose="020B0604020202020204" pitchFamily="34" charset="0"/>
              </a:rPr>
              <a:t> </a:t>
            </a:r>
            <a:endParaRPr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99085"/>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Cricket World Cup Analysis Introducing PowerBI with AI</a:t>
            </a:r>
            <a:endParaRPr sz="1600" b="0" i="0">
              <a:solidFill>
                <a:srgbClr val="4CAF50"/>
              </a:solidFill>
              <a:latin typeface="Tomorrow"/>
              <a:ea typeface="Tomorrow"/>
              <a:hlinkClick r:id="rId2" tooltip="Add sub topic content"/>
            </a:endParaRPr>
          </a:p>
          <a:p>
            <a:pPr marL="0" indent="0">
              <a:spcBef>
                <a:spcPct val="0"/>
              </a:spcBef>
              <a:spcAft>
                <a:spcPct val="0"/>
              </a:spcAft>
            </a:pP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2" tooltip="Add sub topic content"/>
              </a:rPr>
              <a:t>https://www.youtube.com/watch?v=YxVnWfY20M0</a:t>
            </a:r>
            <a:endParaRPr sz="1600" b="0" i="0">
              <a:solidFill>
                <a:srgbClr val="4CAF50"/>
              </a:solidFill>
              <a:latin typeface="Tomorrow"/>
              <a:ea typeface="Tomorrow"/>
              <a:hlinkClick r:id="rId2" tooltip="Add sub topic conten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445135"/>
            <a:ext cx="5080000" cy="7861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lang="en-US" sz="1600" b="0" i="0">
                <a:solidFill>
                  <a:srgbClr val="333333"/>
                </a:solidFill>
                <a:latin typeface="Tomorrow"/>
                <a:ea typeface="Tomorrow"/>
              </a:rPr>
              <a:t>CAR SALES PROJECT</a:t>
            </a:r>
            <a:endParaRPr lang="en-US" sz="1600" b="0" i="0">
              <a:solidFill>
                <a:srgbClr val="333333"/>
              </a:solidFill>
              <a:latin typeface="Tomorrow"/>
              <a:ea typeface="Tomorrow"/>
              <a:hlinkClick r:id="rId2" tooltip="Add sub topic conten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172085"/>
            <a:ext cx="11531600" cy="4799965"/>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Publish </a:t>
            </a:r>
            <a:r>
              <a:rPr lang="en-US">
                <a:solidFill>
                  <a:srgbClr val="00B0F0"/>
                </a:solidFill>
                <a:sym typeface="+mn-ea"/>
              </a:rPr>
              <a:t>https://learn.microsoft.com/en-us/power-bi/create-reports/desktop-upload-desktop-files</a:t>
            </a:r>
            <a:endParaRPr lang="en-US">
              <a:solidFill>
                <a:srgbClr val="00B0F0"/>
              </a:solidFill>
            </a:endParaRPr>
          </a:p>
          <a:p>
            <a:pPr marL="285750" indent="-285750">
              <a:buFont typeface="Arial" panose="020B0604020202020204" pitchFamily="34" charset="0"/>
              <a:buChar char="•"/>
            </a:pPr>
            <a:r>
              <a:rPr lang="en-US">
                <a:sym typeface="+mn-ea"/>
              </a:rPr>
              <a:t>copilot </a:t>
            </a:r>
            <a:r>
              <a:rPr lang="en-US">
                <a:solidFill>
                  <a:srgbClr val="00B0F0"/>
                </a:solidFill>
                <a:sym typeface="+mn-ea"/>
              </a:rPr>
              <a:t> https://www.datacamp.com/tutorial/power-bi-copilot	</a:t>
            </a:r>
            <a:endParaRPr lang="en-US">
              <a:solidFill>
                <a:srgbClr val="00B0F0"/>
              </a:solidFill>
            </a:endParaRPr>
          </a:p>
          <a:p>
            <a:pPr marL="742950" lvl="1" indent="-285750">
              <a:buFont typeface="Arial" panose="020B0604020202020204" pitchFamily="34" charset="0"/>
              <a:buChar char="•"/>
            </a:pPr>
            <a:r>
              <a:rPr lang="en-US">
                <a:solidFill>
                  <a:srgbClr val="00B0F0"/>
                </a:solidFill>
                <a:sym typeface="+mn-ea"/>
              </a:rPr>
              <a:t>https://learn.microsoft.com/en-us/power-bi/create-reports/copilot-introduction</a:t>
            </a:r>
            <a:endParaRPr lang="en-US">
              <a:solidFill>
                <a:srgbClr val="00B0F0"/>
              </a:solidFill>
            </a:endParaRPr>
          </a:p>
          <a:p>
            <a:pPr marL="285750" indent="-285750">
              <a:buFont typeface="Arial" panose="020B0604020202020204" pitchFamily="34" charset="0"/>
              <a:buChar char="•"/>
            </a:pPr>
            <a:r>
              <a:rPr lang="en-US">
                <a:sym typeface="+mn-ea"/>
              </a:rPr>
              <a:t>power platform</a:t>
            </a:r>
            <a:endParaRPr lang="en-US"/>
          </a:p>
          <a:p>
            <a:pPr marL="742950" lvl="1" indent="-285750">
              <a:buFont typeface="Arial" panose="020B0604020202020204" pitchFamily="34" charset="0"/>
              <a:buChar char="•"/>
            </a:pPr>
            <a:r>
              <a:rPr lang="en-US">
                <a:sym typeface="+mn-ea"/>
              </a:rPr>
              <a:t>paginated report</a:t>
            </a:r>
            <a:endParaRPr lang="en-US"/>
          </a:p>
          <a:p>
            <a:pPr marL="1200150" lvl="2" indent="-285750">
              <a:buFont typeface="Arial" panose="020B0604020202020204" pitchFamily="34" charset="0"/>
              <a:buChar char="•"/>
            </a:pPr>
            <a:r>
              <a:rPr lang="en-US">
                <a:sym typeface="+mn-ea"/>
              </a:rPr>
              <a:t>https://learn.microsoft.com/en-us/power-bi/paginated-reports/paginated-reports-report-builder-power-bi</a:t>
            </a:r>
            <a:endParaRPr lang="en-US"/>
          </a:p>
          <a:p>
            <a:pPr marL="1200150" lvl="2" indent="-285750">
              <a:buFont typeface="Arial" panose="020B0604020202020204" pitchFamily="34" charset="0"/>
              <a:buChar char="•"/>
            </a:pPr>
            <a:r>
              <a:rPr lang="en-US">
                <a:sym typeface="+mn-ea"/>
              </a:rPr>
              <a:t>https://learn.microsoft.com/en-us/power-bi/paginated-reports/paginated-reports-samples</a:t>
            </a:r>
            <a:endParaRPr lang="en-US"/>
          </a:p>
          <a:p>
            <a:pPr marL="1200150" lvl="2" indent="-285750">
              <a:buFont typeface="Arial" panose="020B0604020202020204" pitchFamily="34" charset="0"/>
              <a:buChar char="•"/>
            </a:pPr>
            <a:r>
              <a:rPr lang="en-US">
                <a:sym typeface="+mn-ea"/>
              </a:rPr>
              <a:t>https://www.inogic.com/blog/2023/06/develop-paginated-report-using-power-bi-report-builder/</a:t>
            </a:r>
            <a:endParaRPr lang="en-US"/>
          </a:p>
          <a:p>
            <a:pPr marL="742950" lvl="1" indent="-285750">
              <a:buFont typeface="Arial" panose="020B0604020202020204" pitchFamily="34" charset="0"/>
              <a:buChar char="•"/>
            </a:pPr>
            <a:r>
              <a:rPr lang="en-US">
                <a:sym typeface="+mn-ea"/>
              </a:rPr>
              <a:t>power apps</a:t>
            </a:r>
            <a:endParaRPr lang="en-US"/>
          </a:p>
          <a:p>
            <a:pPr marL="1200150" lvl="2" indent="-285750">
              <a:buFont typeface="Arial" panose="020B0604020202020204" pitchFamily="34" charset="0"/>
              <a:buChar char="•"/>
            </a:pPr>
            <a:r>
              <a:rPr lang="en-US">
                <a:sym typeface="+mn-ea"/>
              </a:rPr>
              <a:t>https://learn.microsoft.com/en-us/power-apps/powerapps-overview</a:t>
            </a:r>
            <a:endParaRPr lang="en-US"/>
          </a:p>
          <a:p>
            <a:pPr marL="1200150" lvl="2" indent="-285750">
              <a:buFont typeface="Arial" panose="020B0604020202020204" pitchFamily="34" charset="0"/>
              <a:buChar char="•"/>
            </a:pPr>
            <a:r>
              <a:rPr lang="en-US">
                <a:sym typeface="+mn-ea"/>
              </a:rPr>
              <a:t>https://medium.com/@thomas.j.blessing/power-bi-vs-power-apps-vs-power-automate-9ca45e5d9773</a:t>
            </a:r>
            <a:endParaRPr lang="en-US"/>
          </a:p>
          <a:p>
            <a:pPr marL="742950" lvl="1" indent="-285750">
              <a:buFont typeface="Arial" panose="020B0604020202020204" pitchFamily="34" charset="0"/>
              <a:buChar char="•"/>
            </a:pPr>
            <a:r>
              <a:rPr lang="en-US">
                <a:sym typeface="+mn-ea"/>
              </a:rPr>
              <a:t>power automate</a:t>
            </a:r>
            <a:endParaRPr lang="en-US"/>
          </a:p>
          <a:p>
            <a:pPr marL="1200150" lvl="2" indent="-285750">
              <a:buFont typeface="Arial" panose="020B0604020202020204" pitchFamily="34" charset="0"/>
              <a:buChar char="•"/>
            </a:pPr>
            <a:r>
              <a:rPr lang="en-US">
                <a:sym typeface="+mn-ea"/>
              </a:rPr>
              <a:t>https://www.datapears.com/post/power-bi-power-automate-everything-you-need-to-know</a:t>
            </a:r>
            <a:endParaRPr lang="en-US">
              <a:sym typeface="+mn-ea"/>
            </a:endParaRPr>
          </a:p>
          <a:p>
            <a:pPr marL="1200150" lvl="2" indent="-285750">
              <a:buFont typeface="Arial" panose="020B0604020202020204" pitchFamily="34" charset="0"/>
              <a:buChar char="•"/>
            </a:pPr>
            <a:r>
              <a:rPr lang="en-US"/>
              <a:t>https://learn.microsoft.com/en-us/power-bi/create-reports/power-bi-automate-visual</a:t>
            </a:r>
            <a:endParaRPr lang="en-US"/>
          </a:p>
          <a:p>
            <a:pPr marL="1200150" lvl="2" indent="-285750">
              <a:buFont typeface="Arial" panose="020B0604020202020204" pitchFamily="34" charset="0"/>
              <a:buChar char="•"/>
            </a:pPr>
            <a:r>
              <a:rPr lang="en-US"/>
              <a:t>https://hatfullofdata.blog/power-automate-get-data-from-a-power-bi-dataset/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165" y="309880"/>
            <a:ext cx="10820400" cy="5631180"/>
          </a:xfrm>
          <a:prstGeom prst="rect">
            <a:avLst/>
          </a:prstGeom>
          <a:noFill/>
        </p:spPr>
        <p:txBody>
          <a:bodyPr wrap="square" rtlCol="0" anchor="t">
            <a:spAutoFit/>
          </a:bodyPr>
          <a:p>
            <a:pPr marL="285750" indent="-285750">
              <a:buFont typeface="Arial" panose="020B0604020202020204" pitchFamily="34" charset="0"/>
              <a:buChar char="•"/>
            </a:pPr>
            <a:r>
              <a:rPr lang="en-US" b="1">
                <a:sym typeface="+mn-ea"/>
              </a:rPr>
              <a:t>Buttons</a:t>
            </a:r>
            <a:endParaRPr lang="en-US" b="1">
              <a:sym typeface="+mn-ea"/>
            </a:endParaRPr>
          </a:p>
          <a:p>
            <a:pPr marL="742950" lvl="1" indent="-285750">
              <a:buFont typeface="Arial" panose="020B0604020202020204" pitchFamily="34" charset="0"/>
              <a:buChar char="•"/>
            </a:pPr>
            <a:r>
              <a:rPr lang="en-US"/>
              <a:t>https://databear.com/buttons-in-power-bi/</a:t>
            </a:r>
            <a:endParaRPr lang="en-US">
              <a:sym typeface="+mn-ea"/>
            </a:endParaRPr>
          </a:p>
          <a:p>
            <a:pPr marL="742950" lvl="1" indent="-285750">
              <a:buFont typeface="Arial" panose="020B0604020202020204" pitchFamily="34" charset="0"/>
              <a:buChar char="•"/>
            </a:pPr>
            <a:r>
              <a:rPr lang="en-US"/>
              <a:t>https://www.cittros.com/insights/create-buttons-in-power-bi</a:t>
            </a:r>
            <a:endParaRPr lang="en-US"/>
          </a:p>
          <a:p>
            <a:pPr marL="742950" lvl="1" indent="-285750">
              <a:buFont typeface="Arial" panose="020B0604020202020204" pitchFamily="34" charset="0"/>
              <a:buChar char="•"/>
            </a:pPr>
            <a:r>
              <a:rPr lang="en-US">
                <a:sym typeface="+mn-ea"/>
              </a:rPr>
              <a:t>https://learn.microsoft.com/en-us/power-bi/create-reports/desktop-buttons?tabs=powerbi-desktop</a:t>
            </a:r>
            <a:endParaRPr lang="en-US">
              <a:sym typeface="+mn-ea"/>
            </a:endParaRP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b="1">
                <a:sym typeface="+mn-ea"/>
              </a:rPr>
              <a:t>Parameters</a:t>
            </a:r>
            <a:endParaRPr lang="en-US" b="1">
              <a:sym typeface="+mn-ea"/>
            </a:endParaRPr>
          </a:p>
          <a:p>
            <a:pPr marL="742950" lvl="1" indent="-285750">
              <a:buFont typeface="Arial" panose="020B0604020202020204" pitchFamily="34" charset="0"/>
              <a:buChar char="•"/>
            </a:pPr>
            <a:r>
              <a:rPr lang="en-US"/>
              <a:t>https://learn.microsoft.com/en-us/power-query/power-query-query-parameters</a:t>
            </a:r>
            <a:endParaRPr lang="en-US">
              <a:sym typeface="+mn-ea"/>
            </a:endParaRPr>
          </a:p>
          <a:p>
            <a:pPr marL="742950" lvl="1" indent="-285750">
              <a:buFont typeface="Arial" panose="020B0604020202020204" pitchFamily="34" charset="0"/>
              <a:buChar char="•"/>
            </a:pPr>
            <a:r>
              <a:rPr lang="en-US"/>
              <a:t>https://www.sqlbi.com/articles/fields-parameters-in-power-bi/</a:t>
            </a:r>
            <a:endParaRPr lang="en-US">
              <a:sym typeface="+mn-ea"/>
            </a:endParaRPr>
          </a:p>
          <a:p>
            <a:pPr marL="742950" lvl="1" indent="-285750">
              <a:buFont typeface="Arial" panose="020B0604020202020204" pitchFamily="34" charset="0"/>
              <a:buChar char="•"/>
            </a:pPr>
            <a:r>
              <a:rPr lang="en-US"/>
              <a:t>https://www.red-gate.com/simple-talk/databases/sql-server/bi-sql-server/power-bi-introduction-working-with-parameters-in-power-bi-desktop-part-4/</a:t>
            </a:r>
            <a:endParaRPr lang="en-US"/>
          </a:p>
          <a:p>
            <a:pPr marL="742950" lvl="1" indent="-285750">
              <a:buFont typeface="Arial" panose="020B0604020202020204" pitchFamily="34" charset="0"/>
              <a:buChar char="•"/>
            </a:pPr>
            <a:r>
              <a:rPr lang="en-US"/>
              <a:t>https://learn.microsoft.com/en-us/power-bi/transform-model/desktop-what-if</a:t>
            </a:r>
            <a:endParaRPr lang="en-US"/>
          </a:p>
          <a:p>
            <a:pPr marL="285750" indent="-285750">
              <a:buFont typeface="Arial" panose="020B0604020202020204" pitchFamily="34" charset="0"/>
              <a:buChar char="•"/>
            </a:pPr>
            <a:r>
              <a:rPr lang="en-US" b="1">
                <a:sym typeface="+mn-ea"/>
              </a:rPr>
              <a:t>view </a:t>
            </a:r>
            <a:endParaRPr lang="en-US" b="1"/>
          </a:p>
          <a:p>
            <a:pPr marL="285750" indent="-285750">
              <a:buFont typeface="Arial" panose="020B0604020202020204" pitchFamily="34" charset="0"/>
              <a:buChar char="•"/>
            </a:pPr>
            <a:r>
              <a:rPr lang="en-US" b="1">
                <a:sym typeface="+mn-ea"/>
              </a:rPr>
              <a:t>bookmark</a:t>
            </a:r>
            <a:endParaRPr lang="en-US" b="1">
              <a:sym typeface="+mn-ea"/>
            </a:endParaRPr>
          </a:p>
          <a:p>
            <a:pPr marL="742950" lvl="1" indent="-285750">
              <a:buFont typeface="Arial" panose="020B0604020202020204" pitchFamily="34" charset="0"/>
              <a:buChar char="•"/>
            </a:pPr>
            <a:r>
              <a:rPr lang="en-US"/>
              <a:t>https://learn.microsoft.com/en-us/power-bi/create-reports/desktop-bookmarks</a:t>
            </a:r>
            <a:endParaRPr lang="en-US">
              <a:sym typeface="+mn-ea"/>
            </a:endParaRPr>
          </a:p>
          <a:p>
            <a:pPr marL="742950" lvl="1" indent="-285750">
              <a:buFont typeface="Arial" panose="020B0604020202020204" pitchFamily="34" charset="0"/>
              <a:buChar char="•"/>
            </a:pPr>
            <a:r>
              <a:rPr lang="en-US"/>
              <a:t>https://www.tpximpact.com/knowledge-hub/blogs/tech/power-bi-bookmarks-buttons-toggles</a:t>
            </a:r>
            <a:endParaRPr lang="en-US">
              <a:sym typeface="+mn-ea"/>
            </a:endParaRPr>
          </a:p>
          <a:p>
            <a:pPr marL="742950" lvl="1" indent="-285750">
              <a:buFont typeface="Arial" panose="020B0604020202020204" pitchFamily="34" charset="0"/>
              <a:buChar char="•"/>
            </a:pPr>
            <a:r>
              <a:rPr lang="en-US"/>
              <a:t>https://www.wallstreetmojo.com/power-bi-bookmarks/</a:t>
            </a:r>
            <a:endParaRPr lang="en-US"/>
          </a:p>
          <a:p>
            <a:pPr marL="285750" indent="-285750">
              <a:buFont typeface="Arial" panose="020B0604020202020204" pitchFamily="34" charset="0"/>
              <a:buChar char="•"/>
            </a:pPr>
            <a:r>
              <a:rPr lang="en-US" b="1">
                <a:sym typeface="+mn-ea"/>
              </a:rPr>
              <a:t>filters</a:t>
            </a:r>
            <a:endParaRPr lang="en-US" b="1"/>
          </a:p>
          <a:p>
            <a:pPr marL="285750" indent="-285750">
              <a:buFont typeface="Arial" panose="020B0604020202020204" pitchFamily="34" charset="0"/>
              <a:buChar char="•"/>
            </a:pPr>
            <a:r>
              <a:rPr lang="en-US" b="1">
                <a:sym typeface="+mn-ea"/>
              </a:rPr>
              <a:t>selections</a:t>
            </a:r>
            <a:endParaRPr lang="en-US" b="1"/>
          </a:p>
          <a:p>
            <a:pPr marL="285750" indent="-285750">
              <a:buFont typeface="Arial" panose="020B0604020202020204" pitchFamily="34" charset="0"/>
              <a:buChar char="•"/>
            </a:pPr>
            <a:r>
              <a:rPr lang="en-US" b="1">
                <a:sym typeface="+mn-ea"/>
              </a:rPr>
              <a:t>sync filters</a:t>
            </a:r>
            <a:endParaRPr lang="en-US" b="1"/>
          </a:p>
          <a:p>
            <a:pPr marL="285750" indent="-285750">
              <a:buFont typeface="Arial" panose="020B0604020202020204" pitchFamily="34" charset="0"/>
              <a:buChar char="•"/>
            </a:pPr>
            <a:r>
              <a:rPr lang="en-US" b="1">
                <a:sym typeface="+mn-ea"/>
              </a:rPr>
              <a:t>Optimize</a:t>
            </a:r>
            <a:endParaRPr lang="en-US" b="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9410" y="421005"/>
            <a:ext cx="9525000" cy="1753235"/>
          </a:xfrm>
          <a:prstGeom prst="rect">
            <a:avLst/>
          </a:prstGeom>
          <a:noFill/>
        </p:spPr>
        <p:txBody>
          <a:bodyPr wrap="square" rtlCol="0" anchor="t">
            <a:spAutoFit/>
          </a:bodyPr>
          <a:p>
            <a:r>
              <a:rPr lang="en-US" b="1">
                <a:sym typeface="+mn-ea"/>
              </a:rPr>
              <a:t>INTERVIEW QUESTIONS</a:t>
            </a:r>
            <a:endParaRPr lang="en-US" b="1">
              <a:sym typeface="+mn-ea"/>
            </a:endParaRPr>
          </a:p>
          <a:p>
            <a:pPr marL="285750" indent="-285750">
              <a:buFont typeface="Arial" panose="020B0604020202020204" pitchFamily="34" charset="0"/>
              <a:buChar char="•"/>
            </a:pPr>
            <a:r>
              <a:rPr lang="en-US">
                <a:sym typeface="+mn-ea"/>
              </a:rPr>
              <a:t>https://youtu.be/u7yAypveDRo?si=uKmf_74MuuUAwDn6</a:t>
            </a:r>
            <a:endParaRPr lang="en-US">
              <a:sym typeface="+mn-ea"/>
            </a:endParaRPr>
          </a:p>
          <a:p>
            <a:pPr marL="285750" indent="-285750">
              <a:buFont typeface="Arial" panose="020B0604020202020204" pitchFamily="34" charset="0"/>
              <a:buChar char="•"/>
            </a:pPr>
            <a:r>
              <a:rPr lang="en-US">
                <a:sym typeface="+mn-ea"/>
              </a:rPr>
              <a:t>https://www.simplilearn.com/power-bi-interview-questions-and-answers-article</a:t>
            </a:r>
            <a:endParaRPr lang="en-US">
              <a:sym typeface="+mn-ea"/>
            </a:endParaRPr>
          </a:p>
          <a:p>
            <a:pPr marL="285750" indent="-285750">
              <a:buFont typeface="Arial" panose="020B0604020202020204" pitchFamily="34" charset="0"/>
              <a:buChar char="•"/>
            </a:pPr>
            <a:r>
              <a:rPr lang="en-US">
                <a:sym typeface="+mn-ea"/>
              </a:rPr>
              <a:t>https://github.com/virajbhutada/power-BI-resources</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https://medium.com/microsoft-power-bi/power-bi-interview-questions-part-2-de5c7b16db84</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https://medium.com/microsoft-power-bi/power-bi-interview-questions-part-1-4982de3be327</a:t>
            </a:r>
            <a:endParaRPr lang="en-U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660" y="149860"/>
            <a:ext cx="11758930" cy="5220970"/>
          </a:xfrm>
          <a:prstGeom prst="rect">
            <a:avLst/>
          </a:prstGeom>
        </p:spPr>
        <p:txBody>
          <a:bodyPr wrap="square">
            <a:spAutoFit/>
          </a:bodyPr>
          <a:p>
            <a:pPr defTabSz="266700">
              <a:lnSpc>
                <a:spcPct val="107000"/>
              </a:lnSpc>
              <a:spcAft>
                <a:spcPts val="800"/>
              </a:spcAft>
            </a:pPr>
            <a:r>
              <a:rPr sz="1600" b="1">
                <a:latin typeface="Segoe MDL2 Assets" panose="050A0102010101010101"/>
                <a:ea typeface="Calibri" panose="020F0502020204030204"/>
              </a:rPr>
              <a:t>Project: 1 </a:t>
            </a:r>
            <a:r>
              <a:rPr sz="1600">
                <a:latin typeface="Segoe MDL2 Assets" panose="050A0102010101010101"/>
                <a:ea typeface="Calibri" panose="020F0502020204030204"/>
              </a:rPr>
              <a:t>Project - In United States, there are many stores in which a survey was conducted based on students i.e. how much they are spending on different kind of purchases like Video games, Indoor games, Toys, Books, Gadgets etc. In the data set (Student Survey), Store setting is the column that explains the Type of location in which the store is present. By using data set (Student Survey), try to extract the meaningful Insights.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Industry Type</a:t>
            </a:r>
            <a:r>
              <a:rPr sz="1600">
                <a:latin typeface="Segoe MDL2 Assets" panose="050A0102010101010101"/>
                <a:ea typeface="Calibri" panose="020F0502020204030204"/>
              </a:rPr>
              <a:t> </a:t>
            </a:r>
            <a:r>
              <a:rPr sz="1600">
                <a:latin typeface="Times New Roman" panose="02020603050405020304"/>
                <a:ea typeface="Calibri" panose="020F0502020204030204"/>
              </a:rPr>
              <a:t>–</a:t>
            </a:r>
            <a:r>
              <a:rPr sz="1600">
                <a:latin typeface="Segoe MDL2 Assets" panose="050A0102010101010101"/>
                <a:ea typeface="Calibri" panose="020F0502020204030204"/>
              </a:rPr>
              <a:t> Retail Store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Data set</a:t>
            </a:r>
            <a:r>
              <a:rPr sz="1600">
                <a:latin typeface="Segoe MDL2 Assets" panose="050A0102010101010101"/>
                <a:ea typeface="Calibri" panose="020F0502020204030204"/>
              </a:rPr>
              <a:t> - Student survey </a:t>
            </a:r>
            <a:r>
              <a:rPr sz="1600" u="sng">
                <a:solidFill>
                  <a:srgbClr val="0563C1"/>
                </a:solidFill>
                <a:latin typeface="Segoe MDL2 Assets" panose="050A0102010101010101"/>
                <a:ea typeface="Calibri" panose="020F0502020204030204"/>
                <a:hlinkClick r:id="rId1"/>
              </a:rPr>
              <a:t>https://docs.google.com/spreadsheets/d/19PAZIJ7T2pvf50t94_R5tZCiog_aaP24/edit?usp=sharing&amp;ouid=113177982973203432452&amp;rtpof=true&amp;sd=true</a:t>
            </a: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Problem Statement-</a:t>
            </a:r>
            <a:r>
              <a:rPr sz="1600">
                <a:latin typeface="Segoe MDL2 Assets" panose="050A0102010101010101"/>
                <a:ea typeface="Calibri" panose="020F0502020204030204"/>
              </a:rPr>
              <a:t> Create a Power BI Report: 1. Tabular Visualization - Format the total amount of purchase (TAP) based on </a:t>
            </a:r>
            <a:r>
              <a:rPr sz="1600">
                <a:latin typeface="Times New Roman" panose="02020603050405020304"/>
                <a:ea typeface="Calibri" panose="020F0502020204030204"/>
              </a:rPr>
              <a:t>‘</a:t>
            </a:r>
            <a:r>
              <a:rPr sz="1600">
                <a:latin typeface="Segoe MDL2 Assets" panose="050A0102010101010101"/>
                <a:ea typeface="Calibri" panose="020F0502020204030204"/>
              </a:rPr>
              <a:t>Store location</a:t>
            </a:r>
            <a:r>
              <a:rPr sz="1600">
                <a:latin typeface="Cambria" panose="02040503050406030204"/>
                <a:ea typeface="Calibri" panose="020F0502020204030204"/>
              </a:rPr>
              <a:t>’</a:t>
            </a:r>
            <a:r>
              <a:rPr sz="1600">
                <a:latin typeface="Segoe MDL2 Assets" panose="050A0102010101010101"/>
                <a:ea typeface="Calibri" panose="020F0502020204030204"/>
              </a:rPr>
              <a:t> and </a:t>
            </a:r>
            <a:r>
              <a:rPr sz="1600">
                <a:latin typeface="Times New Roman" panose="02020603050405020304"/>
                <a:ea typeface="Calibri" panose="020F0502020204030204"/>
              </a:rPr>
              <a:t>‘</a:t>
            </a:r>
            <a:r>
              <a:rPr sz="1600">
                <a:latin typeface="Segoe MDL2 Assets" panose="050A0102010101010101"/>
                <a:ea typeface="Calibri" panose="020F0502020204030204"/>
              </a:rPr>
              <a:t>Store setting</a:t>
            </a:r>
            <a:r>
              <a:rPr sz="1600">
                <a:latin typeface="Cambria" panose="02040503050406030204"/>
                <a:ea typeface="Calibri" panose="020F0502020204030204"/>
              </a:rPr>
              <a:t>’</a:t>
            </a:r>
            <a:r>
              <a:rPr sz="1600">
                <a:latin typeface="Segoe MDL2 Assets" panose="050A0102010101010101"/>
                <a:ea typeface="Calibri" panose="020F0502020204030204"/>
              </a:rPr>
              <a:t>: -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0&lt;TAP&lt;35000, then records should be in red color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35000&lt;=TAP&lt;60000, then records should be in yellow color</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TAP</a:t>
            </a:r>
            <a:r>
              <a:rPr sz="1600">
                <a:latin typeface="Cambria" panose="02040503050406030204"/>
                <a:ea typeface="Calibri" panose="020F0502020204030204"/>
              </a:rPr>
              <a:t>&gt;</a:t>
            </a:r>
            <a:r>
              <a:rPr sz="1600">
                <a:latin typeface="Segoe MDL2 Assets" panose="050A0102010101010101"/>
                <a:ea typeface="Calibri" panose="020F0502020204030204"/>
              </a:rPr>
              <a:t>=60000, then records should be in Blue color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endParaRPr sz="1600">
              <a:latin typeface="Segoe MDL2 Assets" panose="050A0102010101010101"/>
              <a:ea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0345" y="294005"/>
            <a:ext cx="11751945" cy="4855210"/>
          </a:xfrm>
          <a:prstGeom prst="rect">
            <a:avLst/>
          </a:prstGeom>
          <a:noFill/>
        </p:spPr>
        <p:txBody>
          <a:bodyPr wrap="square" rtlCol="0" anchor="t">
            <a:spAutoFit/>
          </a:bodyPr>
          <a:p>
            <a:pPr defTabSz="266700">
              <a:lnSpc>
                <a:spcPct val="107000"/>
              </a:lnSpc>
              <a:spcAft>
                <a:spcPts val="800"/>
              </a:spcAft>
            </a:pPr>
            <a:r>
              <a:rPr sz="1600" b="1">
                <a:latin typeface="Segoe MDL2 Assets" panose="050A0102010101010101"/>
                <a:ea typeface="Calibri" panose="020F0502020204030204"/>
                <a:sym typeface="+mn-ea"/>
              </a:rPr>
              <a:t>2 Matrix Visualization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Matrix Visualization to show the amount spent on Outdoor sports across different ages and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Do the color formatting for the amount spent in total outdoor sports.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3. Funnel chart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a Funnel chart to show Total amount of purchase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Show the data labels as Percentage of First.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4. Pie chart </a:t>
            </a:r>
            <a:r>
              <a:rPr sz="1600" b="1">
                <a:latin typeface="Times New Roman" panose="02020603050405020304"/>
                <a:ea typeface="Calibri" panose="020F0502020204030204"/>
                <a:sym typeface="+mn-ea"/>
              </a:rPr>
              <a:t>–</a:t>
            </a:r>
            <a:r>
              <a:rPr sz="1600" b="1">
                <a:latin typeface="Segoe MDL2 Assets" panose="050A0102010101010101"/>
                <a:ea typeface="Calibri" panose="020F0502020204030204"/>
                <a:sym typeface="+mn-ea"/>
              </a:rPr>
              <a:t> </a:t>
            </a:r>
            <a:r>
              <a:rPr sz="1600">
                <a:latin typeface="Segoe MDL2 Assets" panose="050A0102010101010101"/>
                <a:ea typeface="Calibri" panose="020F0502020204030204"/>
                <a:sym typeface="+mn-ea"/>
              </a:rPr>
              <a:t>Show the total amount of purchase by different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for Suburban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only. Hint: Use Filter context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5. a) Scatter plot -</a:t>
            </a:r>
            <a:r>
              <a:rPr sz="1600">
                <a:latin typeface="Segoe MDL2 Assets" panose="050A0102010101010101"/>
                <a:ea typeface="Calibri" panose="020F0502020204030204"/>
                <a:sym typeface="+mn-ea"/>
              </a:rPr>
              <a:t> Video games purchase and Outdoor sports spent across the different ages. </a:t>
            </a:r>
            <a:r>
              <a:rPr sz="1600" b="1">
                <a:latin typeface="Segoe MDL2 Assets" panose="050A0102010101010101"/>
                <a:ea typeface="Calibri" panose="020F0502020204030204"/>
                <a:sym typeface="+mn-ea"/>
              </a:rPr>
              <a:t>b) </a:t>
            </a:r>
            <a:r>
              <a:rPr sz="1600" b="1">
                <a:latin typeface="Cambria" panose="02040503050406030204"/>
                <a:ea typeface="Calibri" panose="020F0502020204030204"/>
                <a:sym typeface="+mn-ea"/>
              </a:rPr>
              <a:t>any </a:t>
            </a:r>
            <a:r>
              <a:rPr sz="1600" b="1">
                <a:latin typeface="Segoe MDL2 Assets" panose="050A0102010101010101"/>
                <a:ea typeface="Calibri" panose="020F0502020204030204"/>
                <a:sym typeface="+mn-ea"/>
              </a:rPr>
              <a:t>plot</a:t>
            </a:r>
            <a:r>
              <a:rPr sz="1600">
                <a:latin typeface="Segoe MDL2 Assets" panose="050A0102010101010101"/>
                <a:ea typeface="Calibri" panose="020F0502020204030204"/>
                <a:sym typeface="+mn-ea"/>
              </a:rPr>
              <a:t> - Indoor sports and Video games spent across the different age groups.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6.</a:t>
            </a:r>
            <a:r>
              <a:rPr sz="1600">
                <a:latin typeface="Segoe MDL2 Assets" panose="050A0102010101010101"/>
                <a:ea typeface="Calibri" panose="020F0502020204030204"/>
                <a:sym typeface="+mn-ea"/>
              </a:rPr>
              <a:t> Restrict data access for the given users in User mapping table. </a:t>
            </a:r>
            <a:r>
              <a:rPr sz="1600" b="1">
                <a:latin typeface="Segoe MDL2 Assets" panose="050A0102010101010101"/>
                <a:ea typeface="Calibri" panose="020F0502020204030204"/>
                <a:sym typeface="+mn-ea"/>
              </a:rPr>
              <a:t>For ex</a:t>
            </a:r>
            <a:r>
              <a:rPr sz="1600">
                <a:latin typeface="Segoe MDL2 Assets" panose="050A0102010101010101"/>
                <a:ea typeface="Calibri" panose="020F0502020204030204"/>
                <a:sym typeface="+mn-ea"/>
              </a:rPr>
              <a:t>. Mani deals with Rural area only so she should be able to view the data which belongs to Rural only, not urban and suburban data.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7.</a:t>
            </a:r>
            <a:r>
              <a:rPr sz="1600">
                <a:latin typeface="Segoe MDL2 Assets" panose="050A0102010101010101"/>
                <a:ea typeface="Calibri" panose="020F0502020204030204"/>
                <a:sym typeface="+mn-ea"/>
              </a:rPr>
              <a:t> Publish the report on Power BI cloud service and Design the Master Dashboard consisting of Funnel chart and scatter plots. Then create a schedule refresh for six times in every 4 hours for the Dashboard in a day.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8. Use Q&amp;A feature</a:t>
            </a:r>
            <a:r>
              <a:rPr sz="1600">
                <a:latin typeface="Segoe MDL2 Assets" panose="050A0102010101010101"/>
                <a:ea typeface="Calibri" panose="020F0502020204030204"/>
                <a:sym typeface="+mn-ea"/>
              </a:rPr>
              <a:t> of Power BI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a)</a:t>
            </a:r>
            <a:r>
              <a:rPr sz="1600">
                <a:latin typeface="Segoe MDL2 Assets" panose="050A0102010101010101"/>
                <a:ea typeface="Calibri" panose="020F0502020204030204"/>
                <a:sym typeface="+mn-ea"/>
              </a:rPr>
              <a:t> To show average age of students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b)</a:t>
            </a:r>
            <a:r>
              <a:rPr sz="1600">
                <a:latin typeface="Segoe MDL2 Assets" panose="050A0102010101010101"/>
                <a:ea typeface="Calibri" panose="020F0502020204030204"/>
                <a:sym typeface="+mn-ea"/>
              </a:rPr>
              <a:t> Donut chart for total amount of purchases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endParaRPr lang="en-US" sz="1600">
              <a:latin typeface="Segoe MDL2 Assets" panose="050A0102010101010101"/>
              <a:ea typeface="Calibri" panose="020F0502020204030204"/>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4500" y="113665"/>
            <a:ext cx="9356725" cy="1137285"/>
          </a:xfrm>
          <a:prstGeom prst="rect">
            <a:avLst/>
          </a:prstGeom>
        </p:spPr>
        <p:txBody>
          <a:bodyPr wrap="square">
            <a:spAutoFit/>
          </a:bodyPr>
          <a:p>
            <a:pPr marL="0" indent="0"/>
            <a:r>
              <a:rPr sz="2000" b="1" i="0">
                <a:solidFill>
                  <a:srgbClr val="001D35"/>
                </a:solidFill>
                <a:latin typeface="Google Sans"/>
                <a:ea typeface="Google Sans"/>
              </a:rPr>
              <a:t>Row-Level Security (RLS)</a:t>
            </a:r>
            <a:r>
              <a:rPr sz="1600" b="0" i="0">
                <a:solidFill>
                  <a:srgbClr val="001D35"/>
                </a:solidFill>
                <a:latin typeface="Google Sans"/>
                <a:ea typeface="Google Sans"/>
              </a:rPr>
              <a:t> in Power BI allows you to restrict data access at the row level, ensuring that users only see the data they are authorized to view, based on their roles or permissions. You can define roles and rules within Power BI Desktop and publish them to the Power BI service to configure RLS. </a:t>
            </a:r>
            <a:endParaRPr sz="1600" b="0" i="0">
              <a:solidFill>
                <a:srgbClr val="001D35"/>
              </a:solidFill>
              <a:latin typeface="Google Sans"/>
              <a:ea typeface="Google Sans"/>
            </a:endParaRPr>
          </a:p>
        </p:txBody>
      </p:sp>
      <p:sp>
        <p:nvSpPr>
          <p:cNvPr id="4" name="Text Box 3"/>
          <p:cNvSpPr txBox="1"/>
          <p:nvPr/>
        </p:nvSpPr>
        <p:spPr>
          <a:xfrm>
            <a:off x="444500" y="1250950"/>
            <a:ext cx="10919460" cy="4730750"/>
          </a:xfrm>
          <a:prstGeom prst="rect">
            <a:avLst/>
          </a:prstGeom>
        </p:spPr>
        <p:txBody>
          <a:bodyPr wrap="square">
            <a:spAutoFit/>
          </a:bodyPr>
          <a:p>
            <a:pPr marL="0" indent="0">
              <a:spcBef>
                <a:spcPts val="1000"/>
              </a:spcBef>
              <a:spcAft>
                <a:spcPts val="500"/>
              </a:spcAft>
            </a:pPr>
            <a:r>
              <a:rPr b="1" i="0">
                <a:solidFill>
                  <a:srgbClr val="001D35"/>
                </a:solidFill>
                <a:latin typeface="Google Sans"/>
                <a:ea typeface="Google Sans"/>
              </a:rPr>
              <a:t>How to Implement RLS in Power BI:</a:t>
            </a:r>
            <a:endParaRPr b="1" i="0">
              <a:solidFill>
                <a:srgbClr val="001D35"/>
              </a:solidFill>
              <a:latin typeface="Google Sans"/>
              <a:ea typeface="Google Sans"/>
            </a:endParaRPr>
          </a:p>
          <a:p>
            <a:pPr marL="0" indent="0">
              <a:spcBef>
                <a:spcPct val="0"/>
              </a:spcBef>
              <a:spcAft>
                <a:spcPts val="400"/>
              </a:spcAft>
              <a:buAutoNum type="arabicPeriod"/>
            </a:pPr>
            <a:r>
              <a:rPr sz="1600" b="0" i="0">
                <a:solidFill>
                  <a:srgbClr val="001D35"/>
                </a:solidFill>
                <a:latin typeface="Google Sans"/>
                <a:ea typeface="Google Sans"/>
              </a:rPr>
              <a:t>Define Roles and Rules in Power BI Desktop:</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Create Roles: In the Power BI Desktop modeling view, go to "Manage Roles" and create the necessary roles.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Define DAX Expressions: For each role, define a DAX expression (Data Analysis Expressions) that filters the data based on the role's requirements.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Example: A DAX expression could check the "Region" column and only show data for the current user's region. </a:t>
            </a:r>
            <a:endParaRPr sz="1600" b="0" i="0">
              <a:solidFill>
                <a:srgbClr val="001D35"/>
              </a:solidFill>
              <a:latin typeface="Google Sans"/>
              <a:ea typeface="Google Sans"/>
            </a:endParaRPr>
          </a:p>
          <a:p>
            <a:pPr marL="0" indent="0">
              <a:spcBef>
                <a:spcPct val="0"/>
              </a:spcBef>
              <a:spcAft>
                <a:spcPts val="400"/>
              </a:spcAft>
              <a:buAutoNum type="arabicPeriod"/>
            </a:pPr>
            <a:r>
              <a:rPr sz="1600" b="0" i="0">
                <a:solidFill>
                  <a:srgbClr val="001D35"/>
                </a:solidFill>
                <a:latin typeface="Google Sans"/>
                <a:ea typeface="Google Sans"/>
              </a:rPr>
              <a:t>Publish to Power BI Service:</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Publish your Power BI report to the Power BI service.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role definitions and DAX expressions are also published. </a:t>
            </a:r>
            <a:endParaRPr sz="1600" b="0" i="0">
              <a:solidFill>
                <a:srgbClr val="001D35"/>
              </a:solidFill>
              <a:latin typeface="Google Sans"/>
              <a:ea typeface="Google Sans"/>
            </a:endParaRPr>
          </a:p>
          <a:p>
            <a:pPr marL="0" indent="0">
              <a:spcBef>
                <a:spcPct val="0"/>
              </a:spcBef>
              <a:spcAft>
                <a:spcPts val="400"/>
              </a:spcAft>
              <a:buAutoNum type="arabicPeriod"/>
            </a:pPr>
            <a:r>
              <a:rPr sz="1600" b="0" i="0">
                <a:solidFill>
                  <a:srgbClr val="001D35"/>
                </a:solidFill>
                <a:latin typeface="Google Sans"/>
                <a:ea typeface="Google Sans"/>
              </a:rPr>
              <a:t>Assign Users to Roles: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In the Power BI service, you can assign users to the roles you created.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Only semantic model owners or workspace admins can add members to roles. </a:t>
            </a:r>
            <a:endParaRPr sz="1600" b="0" i="0">
              <a:solidFill>
                <a:srgbClr val="001D35"/>
              </a:solidFill>
              <a:latin typeface="Google Sans"/>
              <a:ea typeface="Google Sans"/>
            </a:endParaRPr>
          </a:p>
          <a:p>
            <a:pPr marL="0" indent="0">
              <a:spcBef>
                <a:spcPct val="0"/>
              </a:spcBef>
              <a:spcAft>
                <a:spcPct val="0"/>
              </a:spcAft>
              <a:buAutoNum type="arabicPeriod"/>
            </a:pPr>
            <a:r>
              <a:rPr sz="1600" b="0" i="0">
                <a:solidFill>
                  <a:srgbClr val="001D35"/>
                </a:solidFill>
                <a:latin typeface="Google Sans"/>
                <a:ea typeface="Google Sans"/>
              </a:rPr>
              <a:t>Test the Security: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Test the security by logging in as different users and verifying that they only see the data they are authorized to view. </a:t>
            </a:r>
            <a:endParaRPr sz="1600" b="0" i="0">
              <a:solidFill>
                <a:srgbClr val="001D35"/>
              </a:solidFill>
              <a:latin typeface="Google Sans"/>
              <a:ea typeface="Google Sans"/>
            </a:endParaRPr>
          </a:p>
        </p:txBody>
      </p:sp>
      <p:sp>
        <p:nvSpPr>
          <p:cNvPr id="5" name="Text Box 4"/>
          <p:cNvSpPr txBox="1"/>
          <p:nvPr/>
        </p:nvSpPr>
        <p:spPr>
          <a:xfrm>
            <a:off x="522605" y="5981700"/>
            <a:ext cx="6096000" cy="368300"/>
          </a:xfrm>
          <a:prstGeom prst="rect">
            <a:avLst/>
          </a:prstGeom>
          <a:noFill/>
        </p:spPr>
        <p:txBody>
          <a:bodyPr wrap="square" rtlCol="0" anchor="t">
            <a:spAutoFit/>
          </a:bodyPr>
          <a:p>
            <a:r>
              <a:rPr lang="en-US" altLang="en-US">
                <a:solidFill>
                  <a:srgbClr val="00B0F0"/>
                </a:solidFill>
              </a:rPr>
              <a:t>https://www.edureka.co/blog/row-level-security-in-power-bi/</a:t>
            </a:r>
            <a:endParaRPr lang="en-US" altLang="en-US">
              <a:solidFill>
                <a:srgbClr val="00B0F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6760" y="457200"/>
            <a:ext cx="6096000" cy="1981200"/>
          </a:xfrm>
          <a:prstGeom prst="rect">
            <a:avLst/>
          </a:prstGeom>
          <a:noFill/>
        </p:spPr>
        <p:txBody>
          <a:bodyPr wrap="square" rtlCol="0" anchor="t">
            <a:spAutoFit/>
          </a:bodyPr>
          <a:p>
            <a:pPr marL="0" indent="0">
              <a:spcBef>
                <a:spcPts val="1000"/>
              </a:spcBef>
              <a:spcAft>
                <a:spcPts val="500"/>
              </a:spcAft>
            </a:pPr>
            <a:r>
              <a:rPr sz="1600">
                <a:solidFill>
                  <a:srgbClr val="001D35"/>
                </a:solidFill>
                <a:latin typeface="Google Sans"/>
                <a:ea typeface="Google Sans"/>
                <a:sym typeface="+mn-ea"/>
              </a:rPr>
              <a:t>Types of RLS: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Google Sans"/>
                <a:ea typeface="Google Sans"/>
                <a:sym typeface="+mn-ea"/>
              </a:rPr>
              <a:t>Static RLS:</a:t>
            </a:r>
            <a:endParaRPr sz="1600" b="0" i="0">
              <a:solidFill>
                <a:srgbClr val="001D35"/>
              </a:solidFill>
              <a:latin typeface="Google Sans"/>
              <a:ea typeface="Google Sans"/>
            </a:endParaRPr>
          </a:p>
          <a:p>
            <a:pPr marL="0" indent="0">
              <a:spcBef>
                <a:spcPct val="0"/>
              </a:spcBef>
              <a:spcAft>
                <a:spcPts val="400"/>
              </a:spcAft>
            </a:pPr>
            <a:r>
              <a:rPr sz="1600">
                <a:solidFill>
                  <a:srgbClr val="001D35"/>
                </a:solidFill>
                <a:latin typeface="Google Sans"/>
                <a:ea typeface="Google Sans"/>
                <a:sym typeface="+mn-ea"/>
              </a:rPr>
              <a:t>Security logic is hardcoded within the PBIX file and doesn't change dynamically.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Google Sans"/>
                <a:ea typeface="Google Sans"/>
                <a:sym typeface="+mn-ea"/>
              </a:rPr>
              <a:t>Dynamic RLS:</a:t>
            </a:r>
            <a:endParaRPr sz="1600" b="0" i="0">
              <a:solidFill>
                <a:srgbClr val="001D35"/>
              </a:solidFill>
              <a:latin typeface="Google Sans"/>
              <a:ea typeface="Google Sans"/>
            </a:endParaRPr>
          </a:p>
          <a:p>
            <a:pPr marL="0" indent="0">
              <a:spcBef>
                <a:spcPct val="0"/>
              </a:spcBef>
              <a:spcAft>
                <a:spcPct val="0"/>
              </a:spcAft>
            </a:pPr>
            <a:r>
              <a:rPr sz="1600">
                <a:solidFill>
                  <a:srgbClr val="001D35"/>
                </a:solidFill>
                <a:latin typeface="Google Sans"/>
                <a:ea typeface="Google Sans"/>
                <a:sym typeface="+mn-ea"/>
              </a:rPr>
              <a:t>Security logic can be adjusted based on the user's context (e.g., their username or role). </a:t>
            </a:r>
            <a:endParaRPr lang="en-US" sz="1600">
              <a:solidFill>
                <a:srgbClr val="001D35"/>
              </a:solidFill>
              <a:latin typeface="Google Sans"/>
              <a:ea typeface="Google Sans"/>
              <a:sym typeface="+mn-ea"/>
            </a:endParaRPr>
          </a:p>
        </p:txBody>
      </p:sp>
      <p:sp>
        <p:nvSpPr>
          <p:cNvPr id="4" name="Text Box 3"/>
          <p:cNvSpPr txBox="1"/>
          <p:nvPr/>
        </p:nvSpPr>
        <p:spPr>
          <a:xfrm>
            <a:off x="434340" y="3106420"/>
            <a:ext cx="8709660" cy="368300"/>
          </a:xfrm>
          <a:prstGeom prst="rect">
            <a:avLst/>
          </a:prstGeom>
          <a:noFill/>
        </p:spPr>
        <p:txBody>
          <a:bodyPr wrap="square" rtlCol="0" anchor="t">
            <a:spAutoFit/>
          </a:bodyPr>
          <a:p>
            <a:r>
              <a:rPr lang="en-US" altLang="en-US"/>
              <a:t>https://learn.microsoft.com/en-us/fabric/security/service-admin-row-level-security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7225" y="571500"/>
            <a:ext cx="9698355" cy="2614930"/>
          </a:xfrm>
          <a:prstGeom prst="rect">
            <a:avLst/>
          </a:prstGeom>
          <a:noFill/>
        </p:spPr>
        <p:txBody>
          <a:bodyPr wrap="square" rtlCol="0">
            <a:spAutoFit/>
          </a:bodyPr>
          <a:p>
            <a:r>
              <a:rPr lang="en-IN" altLang="en-US" sz="2000" b="1">
                <a:solidFill>
                  <a:srgbClr val="C00000"/>
                </a:solidFill>
                <a:effectLst>
                  <a:outerShdw blurRad="38100" dist="38100" dir="2700000" algn="tl">
                    <a:srgbClr val="000000">
                      <a:alpha val="43137"/>
                    </a:srgbClr>
                  </a:outerShdw>
                </a:effectLst>
              </a:rPr>
              <a:t>Direct Query</a:t>
            </a:r>
            <a:endParaRPr lang="en-IN" altLang="en-US" sz="2000" b="1">
              <a:solidFill>
                <a:srgbClr val="C00000"/>
              </a:solidFill>
              <a:effectLst>
                <a:outerShdw blurRad="38100" dist="38100" dir="2700000" algn="tl">
                  <a:srgbClr val="000000">
                    <a:alpha val="43137"/>
                  </a:srgbClr>
                </a:outerShdw>
              </a:effectLst>
            </a:endParaRPr>
          </a:p>
          <a:p>
            <a:r>
              <a:rPr lang="en-US" altLang="en-US" b="1"/>
              <a:t>What is a direct query in Power BI?</a:t>
            </a:r>
            <a:endParaRPr lang="en-US" altLang="en-US" b="1"/>
          </a:p>
          <a:p>
            <a:endParaRPr lang="en-US" altLang="en-US" b="1"/>
          </a:p>
          <a:p>
            <a:r>
              <a:rPr lang="en-US" altLang="en-US"/>
              <a:t>DirectQuery is a direct connection to data source. Data will NOT be stored in Power BI model. Power BI will be a visualization layer, then query the data from data source every time. Power BI will only store metadata of tables (table names, column names, relationships…) but not the data.</a:t>
            </a:r>
            <a:endParaRPr lang="en-US" altLang="en-US"/>
          </a:p>
          <a:p>
            <a:endParaRPr lang="en-US" altLang="en-US"/>
          </a:p>
          <a:p>
            <a:endParaRPr lang="en-US" altLang="en-US"/>
          </a:p>
          <a:p>
            <a:r>
              <a:rPr lang="en-US" altLang="en-US"/>
              <a:t>https://blog.coupler.io/power-bi-directquery/</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237490"/>
            <a:ext cx="8940165" cy="561340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In Power BI's Power Query Editor, "Pivot" transforms rows into columns, while "Unpivot" does the opposite, turning columns into rows, allowing for data reorganization and analysis. </a:t>
            </a:r>
            <a:endParaRPr sz="1600" b="0" i="0">
              <a:solidFill>
                <a:srgbClr val="001D35"/>
              </a:solidFill>
              <a:latin typeface="Google Sans"/>
              <a:ea typeface="Google Sans"/>
            </a:endParaRPr>
          </a:p>
          <a:p>
            <a:pPr marL="0" indent="0">
              <a:spcBef>
                <a:spcPts val="1000"/>
              </a:spcBef>
              <a:spcAft>
                <a:spcPts val="500"/>
              </a:spcAft>
            </a:pPr>
            <a:r>
              <a:rPr sz="2000" b="1" i="0">
                <a:solidFill>
                  <a:srgbClr val="C00000"/>
                </a:solidFill>
                <a:effectLst>
                  <a:outerShdw blurRad="38100" dist="38100" dir="2700000" algn="tl">
                    <a:srgbClr val="000000">
                      <a:alpha val="43137"/>
                    </a:srgbClr>
                  </a:outerShdw>
                </a:effectLst>
                <a:latin typeface="Google Sans"/>
                <a:ea typeface="Google Sans"/>
              </a:rPr>
              <a:t>Pivot:</a:t>
            </a:r>
            <a:endParaRPr sz="2000" b="1" i="0">
              <a:solidFill>
                <a:srgbClr val="C0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Purpose: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Transforms data from a long format (many rows, few columns) to a wide format (few rows, many columns).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How:</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Select the columns you want to pivot, then choose "Transform" &gt; "Pivot Column".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Example: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If you have a table with "Region" and "Sales Amount" in separate columns, pivoting on "Region" will create separate columns for each region, with the "Sales Amount" values in those columns.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Aggregation:</a:t>
            </a:r>
            <a:endParaRPr sz="1600" b="1"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Pivot also aggregates the values in the remaining columns (e.g., if you have multiple "Sales Amount" values for the same region, it will sum or average them). </a:t>
            </a:r>
            <a:endParaRPr sz="1600" b="0" i="0">
              <a:solidFill>
                <a:srgbClr val="001D35"/>
              </a:solidFill>
              <a:latin typeface="Google Sans"/>
              <a:ea typeface="Google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440" y="207010"/>
            <a:ext cx="7807960" cy="5487670"/>
          </a:xfrm>
          <a:prstGeom prst="rect">
            <a:avLst/>
          </a:prstGeom>
        </p:spPr>
        <p:txBody>
          <a:bodyPr wrap="square">
            <a:spAutoFit/>
          </a:bodyPr>
          <a:p>
            <a:pPr marL="0" indent="0">
              <a:spcBef>
                <a:spcPts val="1000"/>
              </a:spcBef>
              <a:spcAft>
                <a:spcPts val="500"/>
              </a:spcAft>
            </a:pPr>
            <a:r>
              <a:rPr sz="2400"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Unpivot:</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ts val="1000"/>
              </a:spcBef>
              <a:spcAft>
                <a:spcPts val="500"/>
              </a:spcAft>
            </a:pPr>
            <a:endParaRPr sz="2400" i="0">
              <a:solidFill>
                <a:srgbClr val="C0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Purpose: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Transforms data from a wide format to a long format.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How:</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Select the columns you want to unpivot, then choose "Transform" &gt; "Unpivot Columns".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Example: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If you have a table with "North", "South", and "East" as columns, unpivoting them will create a single "Region" column with "North", "South", and "East" as values, and a "Sales Amount" column with the corresponding values.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Outcome:</a:t>
            </a:r>
            <a:endParaRPr sz="1600" b="1"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Unpivot converts column names into a single "Attribute" column and the values into a "Value" column. </a:t>
            </a:r>
            <a:endParaRPr sz="1600" b="0" i="0">
              <a:solidFill>
                <a:srgbClr val="001D35"/>
              </a:solidFill>
              <a:latin typeface="Google Sans"/>
              <a:ea typeface="Google Sans"/>
            </a:endParaRPr>
          </a:p>
        </p:txBody>
      </p:sp>
      <p:sp>
        <p:nvSpPr>
          <p:cNvPr id="3" name="Text Box 2"/>
          <p:cNvSpPr txBox="1"/>
          <p:nvPr/>
        </p:nvSpPr>
        <p:spPr>
          <a:xfrm>
            <a:off x="825500" y="5995035"/>
            <a:ext cx="6096000" cy="368300"/>
          </a:xfrm>
          <a:prstGeom prst="rect">
            <a:avLst/>
          </a:prstGeom>
          <a:noFill/>
        </p:spPr>
        <p:txBody>
          <a:bodyPr wrap="square" rtlCol="0" anchor="t">
            <a:spAutoFit/>
          </a:bodyPr>
          <a:p>
            <a:r>
              <a:rPr lang="en-US" altLang="en-US"/>
              <a:t>https://www.youtube.com/watch?v=pXrAXtLhDWU&amp;t=273</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8435" y="271145"/>
            <a:ext cx="11775440" cy="4874895"/>
          </a:xfrm>
          <a:prstGeom prst="rect">
            <a:avLst/>
          </a:prstGeom>
        </p:spPr>
        <p:txBody>
          <a:bodyPr wrap="square">
            <a:spAutoFit/>
          </a:bodyPr>
          <a:p>
            <a:pPr marL="0"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Drill Through in Power BI is a powerful feature that helps you dive deeper into your data without leaving your main report.</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In Power BI, "drillthrough" allows users to navigate from a summary report page to a more detailed page, focusing on a specific data point, by right-clicking and selecting the drillthrough option.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Here's a breakdown of how drillthrough works: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Purpose:</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Drillthrough enables users to explore data in more detail by moving from a summary view to a page with specific context.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How it works: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Source Visual: You start on a report page with a visual containing summary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Drillthrough Target: You create a destination page (or "drillthrough page") that focuses on a specific entity or data point.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Initiating Drillthrough: When a user right-clicks a data point in the source visual, they can select the "Drillthrough" option to navigate to the target page.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Contextual Filtering: The target page will be filtered to show only the data related to the selected data point, providing a detailed view.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4015" y="301625"/>
            <a:ext cx="10048875" cy="473900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a:solidFill>
                  <a:srgbClr val="001D35"/>
                </a:solidFill>
                <a:latin typeface="Google Sans"/>
                <a:ea typeface="Google Sans"/>
                <a:sym typeface="+mn-ea"/>
              </a:rPr>
              <a:t>Setting up Drillthrough:</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Create a Drillthrough Page: Design a page in your report that will display the detailed information.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Define Drillthrough Fields: In the source visual, select the fields that you want to use for drillthrough.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Configure Drillthrough Action: Right-click on the visual and select "Drillthrough" to configure the drillthrough action.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Cross-Report Drillthrough: You can also use cross-report drillthrough to navigate between different reports in the same Power BI service workspace or app. </a:t>
            </a:r>
            <a:endParaRPr sz="1600">
              <a:solidFill>
                <a:srgbClr val="001D35"/>
              </a:solidFill>
              <a:latin typeface="Google Sans"/>
              <a:ea typeface="Google Sans"/>
              <a:sym typeface="+mn-ea"/>
            </a:endParaRPr>
          </a:p>
          <a:p>
            <a:pPr lvl="2" indent="0">
              <a:spcBef>
                <a:spcPct val="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Google Sans"/>
                <a:ea typeface="Google Sans"/>
                <a:sym typeface="+mn-ea"/>
              </a:rPr>
              <a:t>Drillthrough Buttons:</a:t>
            </a:r>
            <a:endParaRPr sz="1600" b="0" i="0">
              <a:solidFill>
                <a:srgbClr val="001D35"/>
              </a:solidFill>
              <a:latin typeface="Google Sans"/>
              <a:ea typeface="Google Sans"/>
            </a:endParaRPr>
          </a:p>
          <a:p>
            <a:pPr marL="457200" lvl="1" indent="0">
              <a:spcBef>
                <a:spcPct val="0"/>
              </a:spcBef>
              <a:spcAft>
                <a:spcPct val="0"/>
              </a:spcAft>
            </a:pPr>
            <a:r>
              <a:rPr sz="1600">
                <a:solidFill>
                  <a:srgbClr val="001D35"/>
                </a:solidFill>
                <a:latin typeface="Google Sans"/>
                <a:ea typeface="Google Sans"/>
                <a:sym typeface="+mn-ea"/>
              </a:rPr>
              <a:t>You can also create drillthrough buttons for a more obvious and user-friendly experience. </a:t>
            </a:r>
            <a:endParaRPr sz="1600">
              <a:solidFill>
                <a:srgbClr val="001D35"/>
              </a:solidFill>
              <a:latin typeface="Google Sans"/>
              <a:ea typeface="Google Sans"/>
              <a:sym typeface="+mn-ea"/>
            </a:endParaRPr>
          </a:p>
          <a:p>
            <a:pPr marL="457200" lvl="1" indent="0">
              <a:spcBef>
                <a:spcPct val="0"/>
              </a:spcBef>
              <a:spcAft>
                <a:spcPct val="0"/>
              </a:spcAft>
            </a:pPr>
            <a:endParaRPr sz="1600" b="0" i="0">
              <a:solidFill>
                <a:srgbClr val="001D35"/>
              </a:solidFill>
              <a:latin typeface="Google Sans"/>
              <a:ea typeface="Google Sans"/>
            </a:endParaRPr>
          </a:p>
          <a:p>
            <a:pPr marL="0" indent="0">
              <a:spcBef>
                <a:spcPts val="1000"/>
              </a:spcBef>
              <a:spcAft>
                <a:spcPts val="500"/>
              </a:spcAft>
            </a:pPr>
            <a:r>
              <a:rPr sz="1600">
                <a:solidFill>
                  <a:srgbClr val="001D35"/>
                </a:solidFill>
                <a:latin typeface="Google Sans"/>
                <a:ea typeface="Google Sans"/>
                <a:sym typeface="+mn-ea"/>
              </a:rPr>
              <a:t>Example:</a:t>
            </a:r>
            <a:endParaRPr sz="1600" b="0" i="0">
              <a:solidFill>
                <a:srgbClr val="001D35"/>
              </a:solidFill>
              <a:latin typeface="Google Sans"/>
              <a:ea typeface="Google Sans"/>
            </a:endParaRPr>
          </a:p>
          <a:p>
            <a:pPr marL="0" indent="0">
              <a:spcBef>
                <a:spcPts val="500"/>
              </a:spcBef>
              <a:spcAft>
                <a:spcPts val="1000"/>
              </a:spcAft>
            </a:pPr>
            <a:r>
              <a:rPr sz="1600">
                <a:solidFill>
                  <a:srgbClr val="001D35"/>
                </a:solidFill>
                <a:latin typeface="Google Sans"/>
                <a:ea typeface="Google Sans"/>
                <a:sym typeface="+mn-ea"/>
              </a:rPr>
              <a:t>Imagine a sales summary report showing sales by region. A user can drillthrough from a specific region (e.g., "Bengaluru") to a detailed sales report for that region, showing sales by product, customer, or other relevant metrics. </a:t>
            </a:r>
            <a:endParaRPr lang="en-US" sz="1600">
              <a:solidFill>
                <a:srgbClr val="001D35"/>
              </a:solidFill>
              <a:latin typeface="Google Sans"/>
              <a:ea typeface="Google Sans"/>
              <a:sym typeface="+mn-ea"/>
            </a:endParaRPr>
          </a:p>
        </p:txBody>
      </p:sp>
      <p:sp>
        <p:nvSpPr>
          <p:cNvPr id="3" name="Text Box 2"/>
          <p:cNvSpPr txBox="1"/>
          <p:nvPr/>
        </p:nvSpPr>
        <p:spPr>
          <a:xfrm>
            <a:off x="751205" y="5678170"/>
            <a:ext cx="6096000" cy="368300"/>
          </a:xfrm>
          <a:prstGeom prst="rect">
            <a:avLst/>
          </a:prstGeom>
          <a:noFill/>
        </p:spPr>
        <p:txBody>
          <a:bodyPr wrap="square" rtlCol="0" anchor="t">
            <a:spAutoFit/>
          </a:bodyPr>
          <a:p>
            <a:r>
              <a:rPr lang="en-US" altLang="en-US">
                <a:solidFill>
                  <a:srgbClr val="00B0F0"/>
                </a:solidFill>
              </a:rPr>
              <a:t>https://www.xelplus.com/power-bi-drill-through/</a:t>
            </a:r>
            <a:endParaRPr lang="en-US" altLang="en-US">
              <a:solidFill>
                <a:srgbClr val="00B0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03880" y="2760345"/>
            <a:ext cx="4064000" cy="645160"/>
          </a:xfrm>
          <a:prstGeom prst="rect">
            <a:avLst/>
          </a:prstGeom>
          <a:noFill/>
        </p:spPr>
        <p:txBody>
          <a:bodyPr wrap="square" rtlCol="0">
            <a:spAutoFit/>
          </a:bodyPr>
          <a:p>
            <a:pPr marL="285750" indent="-285750">
              <a:buFont typeface="Arial" panose="020B0604020202020204" pitchFamily="34" charset="0"/>
              <a:buChar char="•"/>
            </a:pPr>
            <a:r>
              <a:rPr lang="en-IN" altLang="en-US"/>
              <a:t>schedule refresh incremental refresh</a:t>
            </a: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3515" y="217805"/>
            <a:ext cx="6096000" cy="2730500"/>
          </a:xfrm>
          <a:prstGeom prst="rect">
            <a:avLst/>
          </a:prstGeom>
          <a:noFill/>
        </p:spPr>
        <p:txBody>
          <a:bodyPr wrap="square" rtlCol="0" anchor="t">
            <a:spAutoFit/>
          </a:bodyPr>
          <a:p>
            <a:pPr defTabSz="266700">
              <a:lnSpc>
                <a:spcPct val="27000"/>
              </a:lnSpc>
              <a:spcAft>
                <a:spcPts val="800"/>
              </a:spcAft>
            </a:pPr>
            <a:r>
              <a:rPr b="1">
                <a:solidFill>
                  <a:srgbClr val="FF0000"/>
                </a:solidFill>
                <a:latin typeface="Calibri" panose="020F0502020204030204"/>
                <a:ea typeface="Calibri" panose="020F0502020204030204"/>
                <a:sym typeface="+mn-ea"/>
              </a:rPr>
              <a:t> Introduction to Power BI</a:t>
            </a: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 Introduction to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Self Service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SSBI Tools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What is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Key Benefits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Architecture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Building Blocks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Power BI Job Role </a:t>
            </a:r>
            <a:endParaRPr sz="1400" b="1">
              <a:solidFill>
                <a:schemeClr val="tx1"/>
              </a:solidFill>
              <a:latin typeface="Calibri" panose="020F0502020204030204"/>
              <a:ea typeface="Calibri" panose="020F0502020204030204"/>
              <a:sym typeface="+mn-ea"/>
            </a:endParaRPr>
          </a:p>
          <a:p>
            <a:pPr defTabSz="266700">
              <a:lnSpc>
                <a:spcPct val="27000"/>
              </a:lnSpc>
              <a:spcAft>
                <a:spcPts val="800"/>
              </a:spcAft>
            </a:pPr>
            <a:endParaRPr sz="1400" b="1">
              <a:solidFill>
                <a:schemeClr val="tx1"/>
              </a:solidFill>
              <a:latin typeface="Calibri" panose="020F0502020204030204"/>
              <a:ea typeface="Calibri" panose="020F0502020204030204"/>
              <a:sym typeface="+mn-ea"/>
            </a:endParaRPr>
          </a:p>
        </p:txBody>
      </p:sp>
      <p:sp>
        <p:nvSpPr>
          <p:cNvPr id="4" name="Text Box 3"/>
          <p:cNvSpPr txBox="1"/>
          <p:nvPr/>
        </p:nvSpPr>
        <p:spPr>
          <a:xfrm>
            <a:off x="737235" y="3042285"/>
            <a:ext cx="6096000" cy="1198880"/>
          </a:xfrm>
          <a:prstGeom prst="rect">
            <a:avLst/>
          </a:prstGeom>
          <a:noFill/>
        </p:spPr>
        <p:txBody>
          <a:bodyPr wrap="square" rtlCol="0" anchor="t">
            <a:spAutoFit/>
          </a:bodyPr>
          <a:p>
            <a:r>
              <a:rPr lang="en-US" b="1"/>
              <a:t> Getting Started with Power BI</a:t>
            </a:r>
            <a:endParaRPr lang="en-US" b="1"/>
          </a:p>
          <a:p>
            <a:r>
              <a:rPr lang="en-US"/>
              <a:t>▪ Setting Up Office365 Business Basic Trial Account</a:t>
            </a:r>
            <a:endParaRPr lang="en-US"/>
          </a:p>
          <a:p>
            <a:r>
              <a:rPr lang="en-US"/>
              <a:t>▪ Power BI Service License Comparison</a:t>
            </a:r>
            <a:endParaRPr lang="en-US"/>
          </a:p>
          <a:p>
            <a:r>
              <a:rPr lang="en-US"/>
              <a:t>▪ Downloading Power BI Desktop</a:t>
            </a:r>
            <a:endParaRPr lang="en-US"/>
          </a:p>
        </p:txBody>
      </p:sp>
      <p:sp>
        <p:nvSpPr>
          <p:cNvPr id="5" name="Text Box 4"/>
          <p:cNvSpPr txBox="1"/>
          <p:nvPr/>
        </p:nvSpPr>
        <p:spPr>
          <a:xfrm>
            <a:off x="4177030" y="756920"/>
            <a:ext cx="6096000" cy="368300"/>
          </a:xfrm>
          <a:prstGeom prst="rect">
            <a:avLst/>
          </a:prstGeom>
          <a:noFill/>
        </p:spPr>
        <p:txBody>
          <a:bodyPr wrap="square" rtlCol="0" anchor="t">
            <a:spAutoFit/>
          </a:bodyPr>
          <a:p>
            <a:r>
              <a:rPr lang="en-US" b="1">
                <a:solidFill>
                  <a:srgbClr val="00B0F0"/>
                </a:solidFill>
              </a:rPr>
              <a:t>https://www.javatpoint.com/power-bi</a:t>
            </a:r>
            <a:endParaRPr lang="en-US" b="1">
              <a:solidFill>
                <a:srgbClr val="00B0F0"/>
              </a:solidFill>
            </a:endParaRPr>
          </a:p>
        </p:txBody>
      </p:sp>
      <p:sp>
        <p:nvSpPr>
          <p:cNvPr id="6" name="Text Box 5"/>
          <p:cNvSpPr txBox="1"/>
          <p:nvPr/>
        </p:nvSpPr>
        <p:spPr>
          <a:xfrm>
            <a:off x="737235" y="4400550"/>
            <a:ext cx="11245850" cy="368300"/>
          </a:xfrm>
          <a:prstGeom prst="rect">
            <a:avLst/>
          </a:prstGeom>
          <a:noFill/>
        </p:spPr>
        <p:txBody>
          <a:bodyPr wrap="square" rtlCol="0" anchor="t">
            <a:spAutoFit/>
          </a:bodyPr>
          <a:p>
            <a:r>
              <a:rPr lang="en-US" b="1">
                <a:solidFill>
                  <a:srgbClr val="00B0F0"/>
                </a:solidFill>
              </a:rPr>
              <a:t>https://www.microsoft.com/en-AU/microsoft-365/business/compare-all-microsoft-365-business-products-b</a:t>
            </a:r>
            <a:endParaRPr lang="en-US" b="1">
              <a:solidFill>
                <a:srgbClr val="00B0F0"/>
              </a:solidFill>
            </a:endParaRPr>
          </a:p>
        </p:txBody>
      </p:sp>
      <p:sp>
        <p:nvSpPr>
          <p:cNvPr id="7" name="Text Box 6"/>
          <p:cNvSpPr txBox="1"/>
          <p:nvPr/>
        </p:nvSpPr>
        <p:spPr>
          <a:xfrm>
            <a:off x="737235" y="4928235"/>
            <a:ext cx="6096000" cy="368300"/>
          </a:xfrm>
          <a:prstGeom prst="rect">
            <a:avLst/>
          </a:prstGeom>
          <a:noFill/>
        </p:spPr>
        <p:txBody>
          <a:bodyPr wrap="square" rtlCol="0" anchor="t">
            <a:spAutoFit/>
          </a:bodyPr>
          <a:p>
            <a:r>
              <a:rPr lang="en-US" b="1">
                <a:solidFill>
                  <a:srgbClr val="00B0F0"/>
                </a:solidFill>
              </a:rPr>
              <a:t>https://app.powerbi.com/</a:t>
            </a:r>
            <a:endParaRPr lang="en-US" b="1">
              <a:solidFill>
                <a:srgbClr val="00B0F0"/>
              </a:solidFill>
            </a:endParaRPr>
          </a:p>
        </p:txBody>
      </p:sp>
      <p:sp>
        <p:nvSpPr>
          <p:cNvPr id="8" name="Text Box 7"/>
          <p:cNvSpPr txBox="1"/>
          <p:nvPr/>
        </p:nvSpPr>
        <p:spPr>
          <a:xfrm>
            <a:off x="737235" y="5296535"/>
            <a:ext cx="6096000" cy="368300"/>
          </a:xfrm>
          <a:prstGeom prst="rect">
            <a:avLst/>
          </a:prstGeom>
          <a:noFill/>
        </p:spPr>
        <p:txBody>
          <a:bodyPr wrap="square" rtlCol="0" anchor="t">
            <a:spAutoFit/>
          </a:bodyPr>
          <a:p>
            <a:r>
              <a:rPr lang="en-US" b="1">
                <a:solidFill>
                  <a:srgbClr val="00B0F0"/>
                </a:solidFill>
              </a:rPr>
              <a:t>https://youtu.be/J1g_NbRfIX4?si=wgPDsAVrwNrEdlmC</a:t>
            </a:r>
            <a:endParaRPr lang="en-US" b="1">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00100" y="1251585"/>
            <a:ext cx="8098790" cy="2030095"/>
          </a:xfrm>
          <a:prstGeom prst="rect">
            <a:avLst/>
          </a:prstGeom>
          <a:noFill/>
        </p:spPr>
        <p:txBody>
          <a:bodyPr wrap="square" rtlCol="0">
            <a:spAutoFit/>
          </a:bodyPr>
          <a:p>
            <a:r>
              <a:rPr lang="en-IN" altLang="en-US"/>
              <a:t>Others Tolls</a:t>
            </a:r>
            <a:endParaRPr lang="en-IN" altLang="en-US"/>
          </a:p>
          <a:p>
            <a:pPr marL="742950" lvl="1" indent="-285750">
              <a:buFont typeface="Arial" panose="020B0604020202020204" pitchFamily="34" charset="0"/>
              <a:buChar char="•"/>
            </a:pPr>
            <a:r>
              <a:rPr lang="en-US" altLang="en-US"/>
              <a:t>https://www.qlik.com/us</a:t>
            </a:r>
            <a:endParaRPr lang="en-US" altLang="en-US"/>
          </a:p>
          <a:p>
            <a:pPr marL="742950" lvl="1" indent="-285750">
              <a:buFont typeface="Arial" panose="020B0604020202020204" pitchFamily="34" charset="0"/>
              <a:buChar char="•"/>
            </a:pPr>
            <a:r>
              <a:rPr lang="en-IN" altLang="en-US"/>
              <a:t>tableau</a:t>
            </a:r>
            <a:endParaRPr lang="en-IN" altLang="en-US"/>
          </a:p>
          <a:p>
            <a:pPr marL="742950" lvl="1" indent="-285750">
              <a:buFont typeface="Arial" panose="020B0604020202020204" pitchFamily="34" charset="0"/>
              <a:buChar char="•"/>
            </a:pPr>
            <a:r>
              <a:rPr lang="en-US" altLang="en-US"/>
              <a:t>https://www.alteryx.com/</a:t>
            </a:r>
            <a:endParaRPr lang="en-US" altLang="en-US"/>
          </a:p>
          <a:p>
            <a:pPr marL="742950" lvl="1" indent="-285750">
              <a:buFont typeface="Arial" panose="020B0604020202020204" pitchFamily="34" charset="0"/>
              <a:buChar char="•"/>
            </a:pPr>
            <a:r>
              <a:rPr lang="en-US" altLang="en-US"/>
              <a:t>https://lookerstudio.google.com/navigation/reporting</a:t>
            </a:r>
            <a:endParaRPr lang="en-US" altLang="en-US"/>
          </a:p>
          <a:p>
            <a:pPr marL="742950" lvl="1" indent="-285750">
              <a:buFont typeface="Arial" panose="020B0604020202020204" pitchFamily="34" charset="0"/>
              <a:buChar char="•"/>
            </a:pPr>
            <a:r>
              <a:rPr lang="en-US" altLang="en-US"/>
              <a:t>https://www.microsoft.com/en-us/microsoft-fabric</a:t>
            </a:r>
            <a:endParaRPr lang="en-US" altLang="en-US"/>
          </a:p>
          <a:p>
            <a:pPr marL="742950" lvl="1" indent="-285750">
              <a:buFont typeface="Arial" panose="020B0604020202020204" pitchFamily="34" charset="0"/>
              <a:buChar char="•"/>
            </a:pPr>
            <a:endParaRPr lang="en-US" altLang="en-US"/>
          </a:p>
        </p:txBody>
      </p:sp>
      <p:sp>
        <p:nvSpPr>
          <p:cNvPr id="6" name="Text Box 5"/>
          <p:cNvSpPr txBox="1"/>
          <p:nvPr/>
        </p:nvSpPr>
        <p:spPr>
          <a:xfrm>
            <a:off x="454660" y="3281680"/>
            <a:ext cx="6280150" cy="1753235"/>
          </a:xfrm>
          <a:prstGeom prst="rect">
            <a:avLst/>
          </a:prstGeom>
          <a:noFill/>
        </p:spPr>
        <p:txBody>
          <a:bodyPr wrap="square" rtlCol="0">
            <a:spAutoFit/>
          </a:bodyPr>
          <a:p>
            <a:r>
              <a:rPr lang="en-IN" altLang="en-US"/>
              <a:t>GCP</a:t>
            </a:r>
            <a:endParaRPr lang="en-IN" altLang="en-US"/>
          </a:p>
          <a:p>
            <a:pPr indent="457200"/>
            <a:r>
              <a:rPr lang="en-IN" altLang="en-US"/>
              <a:t>looker</a:t>
            </a:r>
            <a:endParaRPr lang="en-IN" altLang="en-US"/>
          </a:p>
          <a:p>
            <a:pPr indent="457200"/>
            <a:r>
              <a:rPr lang="en-IN" altLang="en-US"/>
              <a:t>Bigquery--&gt; </a:t>
            </a:r>
            <a:r>
              <a:rPr lang="en-US" altLang="en-US"/>
              <a:t>data-analytics-and-ai</a:t>
            </a:r>
            <a:endParaRPr lang="en-US" altLang="en-US"/>
          </a:p>
          <a:p>
            <a:pPr indent="457200"/>
            <a:r>
              <a:rPr lang="en-US" altLang="en-US"/>
              <a:t>https://cloud.google.com/solutions/data-analytics-and-ai</a:t>
            </a:r>
            <a:endParaRPr lang="en-US" altLang="en-US"/>
          </a:p>
          <a:p>
            <a:pPr indent="457200"/>
            <a:endParaRPr lang="en-US" altLang="en-US"/>
          </a:p>
          <a:p>
            <a:pPr indent="457200"/>
            <a:endParaRPr lang="en-IN" altLang="en-US"/>
          </a:p>
        </p:txBody>
      </p:sp>
      <p:sp>
        <p:nvSpPr>
          <p:cNvPr id="7" name="Text Box 6"/>
          <p:cNvSpPr txBox="1"/>
          <p:nvPr/>
        </p:nvSpPr>
        <p:spPr>
          <a:xfrm>
            <a:off x="454660" y="5625465"/>
            <a:ext cx="6096000" cy="645160"/>
          </a:xfrm>
          <a:prstGeom prst="rect">
            <a:avLst/>
          </a:prstGeom>
          <a:noFill/>
        </p:spPr>
        <p:txBody>
          <a:bodyPr wrap="square" rtlCol="0" anchor="t">
            <a:spAutoFit/>
          </a:bodyPr>
          <a:p>
            <a:r>
              <a:rPr lang="en-US" altLang="en-US"/>
              <a:t>https://medium.com/@22.gautam/gcp-ai-and-ml-services-a-comparative-analysis-with-aws-and-azure-67327b8c687c</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455" y="140335"/>
            <a:ext cx="4203065" cy="6136640"/>
          </a:xfrm>
          <a:prstGeom prst="rect">
            <a:avLst/>
          </a:prstGeom>
        </p:spPr>
        <p:txBody>
          <a:bodyPr wrap="square">
            <a:spAutoFit/>
          </a:bodyPr>
          <a:p>
            <a:pPr marL="0" indent="0">
              <a:spcBef>
                <a:spcPts val="500"/>
              </a:spcBef>
              <a:spcAft>
                <a:spcPts val="1000"/>
              </a:spcAft>
            </a:pPr>
            <a:r>
              <a:rPr sz="16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 breakdown of some key AWS analytics services:</a:t>
            </a:r>
            <a:endParaRPr sz="16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Google Sans"/>
                <a:ea typeface="Google Sans"/>
              </a:rPr>
              <a:t>Data Warehousing and SQL Analytics: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Amazon Redshift:</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A fully managed, petabyte-scale data warehouse service that uses SQL-based queries for analyzing large datasets.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Amazon Athena:</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Enables interactive query processing of data stored in Amazon S3 using standard SQL, without the need for a separate data warehouse.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Amazon Glue:</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A fully managed ETL (Extract, Transform, Load) service that helps prepare and load data for analytics.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Amazon Lake Formation:</a:t>
            </a:r>
            <a:endParaRPr sz="1600" b="0"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Simplifies the creation of secure data lakes, allowing for the combination of various analytics tools to discover insights </a:t>
            </a:r>
            <a:endParaRPr sz="1600" b="0" i="0">
              <a:solidFill>
                <a:srgbClr val="001D35"/>
              </a:solidFill>
              <a:latin typeface="Google Sans"/>
              <a:ea typeface="Google Sans"/>
            </a:endParaRPr>
          </a:p>
          <a:p>
            <a:pPr marL="0" indent="0">
              <a:spcBef>
                <a:spcPct val="0"/>
              </a:spcBef>
              <a:spcAft>
                <a:spcPct val="0"/>
              </a:spcAft>
            </a:pPr>
            <a:endParaRPr sz="1600" b="0" i="0">
              <a:solidFill>
                <a:srgbClr val="001D35"/>
              </a:solidFill>
              <a:latin typeface="Google Sans"/>
              <a:ea typeface="Google Sans"/>
            </a:endParaRPr>
          </a:p>
        </p:txBody>
      </p:sp>
      <p:sp>
        <p:nvSpPr>
          <p:cNvPr id="3" name="Text Box 2"/>
          <p:cNvSpPr txBox="1"/>
          <p:nvPr/>
        </p:nvSpPr>
        <p:spPr>
          <a:xfrm>
            <a:off x="4382135" y="0"/>
            <a:ext cx="7684770" cy="6318885"/>
          </a:xfrm>
          <a:prstGeom prst="rect">
            <a:avLst/>
          </a:prstGeom>
          <a:noFill/>
        </p:spPr>
        <p:txBody>
          <a:bodyPr wrap="square" rtlCol="0" anchor="t">
            <a:spAutoFit/>
          </a:bodyPr>
          <a:p>
            <a:pPr marL="0" indent="0">
              <a:spcBef>
                <a:spcPts val="1000"/>
              </a:spcBef>
              <a:spcAft>
                <a:spcPts val="500"/>
              </a:spcAft>
            </a:pPr>
            <a:r>
              <a:rPr sz="1400" b="1">
                <a:solidFill>
                  <a:srgbClr val="FF0000"/>
                </a:solidFill>
                <a:latin typeface="Arial" panose="020B0604020202020204" pitchFamily="34" charset="0"/>
                <a:ea typeface="Google Sans"/>
                <a:cs typeface="Arial" panose="020B0604020202020204" pitchFamily="34" charset="0"/>
                <a:sym typeface="+mn-ea"/>
              </a:rPr>
              <a:t>Real-time Data Streaming and Analytics:</a:t>
            </a:r>
            <a:endParaRPr sz="1400" b="1" i="0">
              <a:solidFill>
                <a:srgbClr val="FF0000"/>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Kinesis: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a:solidFill>
                  <a:srgbClr val="001D35"/>
                </a:solidFill>
                <a:latin typeface="Arial" panose="020B0604020202020204" pitchFamily="34" charset="0"/>
                <a:ea typeface="Google Sans"/>
                <a:cs typeface="Arial" panose="020B0604020202020204" pitchFamily="34" charset="0"/>
                <a:sym typeface="+mn-ea"/>
              </a:rPr>
              <a:t>A managed service for real-time data streaming and analytics, allowing businesses to process and analyze data quickly.</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Kinesis Data Firehose:</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a:solidFill>
                  <a:srgbClr val="001D35"/>
                </a:solidFill>
                <a:latin typeface="Arial" panose="020B0604020202020204" pitchFamily="34" charset="0"/>
                <a:ea typeface="Google Sans"/>
                <a:cs typeface="Arial" panose="020B0604020202020204" pitchFamily="34" charset="0"/>
                <a:sym typeface="+mn-ea"/>
              </a:rPr>
              <a:t>A fully managed service that delivers data to Amazon S3, Amazon Redshift, and other services for real-time analytics.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Kinesis Data Streams: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400">
                <a:solidFill>
                  <a:srgbClr val="001D35"/>
                </a:solidFill>
                <a:latin typeface="Arial" panose="020B0604020202020204" pitchFamily="34" charset="0"/>
                <a:ea typeface="Google Sans"/>
                <a:cs typeface="Arial" panose="020B0604020202020204" pitchFamily="34" charset="0"/>
                <a:sym typeface="+mn-ea"/>
              </a:rPr>
              <a:t>A fully managed service for real-time data streaming that can be used for building custom analytics applications.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400">
                <a:solidFill>
                  <a:srgbClr val="001D35"/>
                </a:solidFill>
                <a:latin typeface="Arial" panose="020B0604020202020204" pitchFamily="34" charset="0"/>
                <a:ea typeface="Google Sans"/>
                <a:cs typeface="Arial" panose="020B0604020202020204" pitchFamily="34" charset="0"/>
                <a:sym typeface="+mn-ea"/>
              </a:rPr>
              <a:t>Business Intelligence and Visualization:</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QuickSight:</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a:solidFill>
                  <a:srgbClr val="001D35"/>
                </a:solidFill>
                <a:latin typeface="Arial" panose="020B0604020202020204" pitchFamily="34" charset="0"/>
                <a:ea typeface="Google Sans"/>
                <a:cs typeface="Arial" panose="020B0604020202020204" pitchFamily="34" charset="0"/>
                <a:sym typeface="+mn-ea"/>
              </a:rPr>
              <a:t>A scalable, cloud-based business intelligence service that enables users to create interactive dashboards and visualizations.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CloudWatch:</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400">
                <a:solidFill>
                  <a:srgbClr val="001D35"/>
                </a:solidFill>
                <a:latin typeface="Arial" panose="020B0604020202020204" pitchFamily="34" charset="0"/>
                <a:ea typeface="Google Sans"/>
                <a:cs typeface="Arial" panose="020B0604020202020204" pitchFamily="34" charset="0"/>
                <a:sym typeface="+mn-ea"/>
              </a:rPr>
              <a:t>A monitoring service that provides real-time insights into the performance of AWS resources and applications. </a:t>
            </a:r>
            <a:endParaRPr sz="14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400" b="1">
                <a:solidFill>
                  <a:srgbClr val="FF0000"/>
                </a:solidFill>
                <a:latin typeface="Arial" panose="020B0604020202020204" pitchFamily="34" charset="0"/>
                <a:ea typeface="Google Sans"/>
                <a:cs typeface="Arial" panose="020B0604020202020204" pitchFamily="34" charset="0"/>
                <a:sym typeface="+mn-ea"/>
              </a:rPr>
              <a:t>Other Analytics Services:</a:t>
            </a:r>
            <a:endParaRPr sz="1400" b="1" i="0">
              <a:solidFill>
                <a:srgbClr val="FF0000"/>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Amazon EMR:</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200">
                <a:solidFill>
                  <a:srgbClr val="001D35"/>
                </a:solidFill>
                <a:latin typeface="Arial" panose="020B0604020202020204" pitchFamily="34" charset="0"/>
                <a:ea typeface="Google Sans"/>
                <a:cs typeface="Arial" panose="020B0604020202020204" pitchFamily="34" charset="0"/>
                <a:sym typeface="+mn-ea"/>
              </a:rPr>
              <a:t>A managed Hadoop and Spark service for processing large datasets. </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Amazon OpenSearch Service:</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200">
                <a:solidFill>
                  <a:srgbClr val="001D35"/>
                </a:solidFill>
                <a:latin typeface="Arial" panose="020B0604020202020204" pitchFamily="34" charset="0"/>
                <a:ea typeface="Google Sans"/>
                <a:cs typeface="Arial" panose="020B0604020202020204" pitchFamily="34" charset="0"/>
                <a:sym typeface="+mn-ea"/>
              </a:rPr>
              <a:t>A managed service for deploying and managing Elasticsearch clusters for search and analytics. </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AWS Data Pipeline:</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200">
                <a:solidFill>
                  <a:srgbClr val="001D35"/>
                </a:solidFill>
                <a:latin typeface="Arial" panose="020B0604020202020204" pitchFamily="34" charset="0"/>
                <a:ea typeface="Google Sans"/>
                <a:cs typeface="Arial" panose="020B0604020202020204" pitchFamily="34" charset="0"/>
                <a:sym typeface="+mn-ea"/>
              </a:rPr>
              <a:t>A service for moving data between different AWS services and on-premises data sources. </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Amazon SageMaker:</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200">
                <a:solidFill>
                  <a:srgbClr val="001D35"/>
                </a:solidFill>
                <a:latin typeface="Arial" panose="020B0604020202020204" pitchFamily="34" charset="0"/>
                <a:ea typeface="Google Sans"/>
                <a:cs typeface="Arial" panose="020B0604020202020204" pitchFamily="34" charset="0"/>
                <a:sym typeface="+mn-ea"/>
              </a:rPr>
              <a:t>A machine learning platform that allows users to build, train, and deploy machine learning models </a:t>
            </a:r>
            <a:endParaRPr lang="en-US" sz="1200" b="0" i="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215900"/>
            <a:ext cx="6096000" cy="2924175"/>
          </a:xfrm>
          <a:prstGeom prst="rect">
            <a:avLst/>
          </a:prstGeom>
          <a:noFill/>
        </p:spPr>
        <p:txBody>
          <a:bodyPr wrap="square" rtlCol="0" anchor="t">
            <a:spAutoFit/>
          </a:bodyPr>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defTabSz="266700">
              <a:lnSpc>
                <a:spcPct val="27000"/>
              </a:lnSpc>
              <a:spcAft>
                <a:spcPts val="800"/>
              </a:spcAft>
            </a:pPr>
            <a:r>
              <a:rPr b="1">
                <a:solidFill>
                  <a:srgbClr val="FF0000"/>
                </a:solidFill>
                <a:latin typeface="Calibri" panose="020F0502020204030204"/>
                <a:ea typeface="Calibri" panose="020F0502020204030204"/>
                <a:sym typeface="+mn-ea"/>
              </a:rPr>
              <a:t> Power BI Desktop &amp; Power Query</a:t>
            </a:r>
            <a:endParaRPr b="1">
              <a:solidFill>
                <a:srgbClr val="FF0000"/>
              </a:solidFill>
              <a:latin typeface="Calibri" panose="020F0502020204030204"/>
              <a:ea typeface="Calibri" panose="020F0502020204030204"/>
              <a:sym typeface="+mn-ea"/>
            </a:endParaRPr>
          </a:p>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 Introduction to Power BI Desktop</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Installation of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Data Sources in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How to connect to different Data Sources Using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Introduction to Query Editor in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Cleaning irregularly formatted data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Combining Data: Merging and Appending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Query Duplicate, Query Reference </a:t>
            </a:r>
            <a:endParaRPr lang="en-US" sz="1400" b="1">
              <a:latin typeface="Calibri" panose="020F0502020204030204"/>
              <a:ea typeface="Calibri" panose="020F0502020204030204"/>
              <a:sym typeface="+mn-ea"/>
            </a:endParaRPr>
          </a:p>
        </p:txBody>
      </p:sp>
      <p:sp>
        <p:nvSpPr>
          <p:cNvPr id="3" name="Text Box 2"/>
          <p:cNvSpPr txBox="1"/>
          <p:nvPr/>
        </p:nvSpPr>
        <p:spPr>
          <a:xfrm>
            <a:off x="915035" y="3140075"/>
            <a:ext cx="8667750" cy="368300"/>
          </a:xfrm>
          <a:prstGeom prst="rect">
            <a:avLst/>
          </a:prstGeom>
          <a:noFill/>
        </p:spPr>
        <p:txBody>
          <a:bodyPr wrap="square" rtlCol="0" anchor="t">
            <a:spAutoFit/>
          </a:bodyPr>
          <a:p>
            <a:r>
              <a:rPr lang="en-US" b="1">
                <a:solidFill>
                  <a:srgbClr val="00B0F0"/>
                </a:solidFill>
              </a:rPr>
              <a:t>https://learn.microsoft.com/en-us/power-bi/fundamentals/desktop-getting-started</a:t>
            </a:r>
            <a:endParaRPr lang="en-US" b="1">
              <a:solidFill>
                <a:srgbClr val="00B0F0"/>
              </a:solidFill>
            </a:endParaRPr>
          </a:p>
        </p:txBody>
      </p:sp>
      <p:sp>
        <p:nvSpPr>
          <p:cNvPr id="4" name="Text Box 3"/>
          <p:cNvSpPr txBox="1"/>
          <p:nvPr/>
        </p:nvSpPr>
        <p:spPr>
          <a:xfrm>
            <a:off x="988695" y="3613150"/>
            <a:ext cx="6096000" cy="368300"/>
          </a:xfrm>
          <a:prstGeom prst="rect">
            <a:avLst/>
          </a:prstGeom>
          <a:noFill/>
        </p:spPr>
        <p:txBody>
          <a:bodyPr wrap="square" rtlCol="0" anchor="t">
            <a:spAutoFit/>
          </a:bodyPr>
          <a:p>
            <a:r>
              <a:rPr lang="en-US" b="1">
                <a:solidFill>
                  <a:srgbClr val="00B0F0"/>
                </a:solidFill>
              </a:rPr>
              <a:t>https://www.tutorialspoint.com/power_bi/index.htm</a:t>
            </a:r>
            <a:endParaRPr lang="en-US" b="1">
              <a:solidFill>
                <a:srgbClr val="00B0F0"/>
              </a:solidFill>
            </a:endParaRPr>
          </a:p>
        </p:txBody>
      </p:sp>
      <p:sp>
        <p:nvSpPr>
          <p:cNvPr id="5" name="Text Box 4"/>
          <p:cNvSpPr txBox="1"/>
          <p:nvPr/>
        </p:nvSpPr>
        <p:spPr>
          <a:xfrm>
            <a:off x="988695" y="4086225"/>
            <a:ext cx="6096000" cy="368300"/>
          </a:xfrm>
          <a:prstGeom prst="rect">
            <a:avLst/>
          </a:prstGeom>
          <a:noFill/>
        </p:spPr>
        <p:txBody>
          <a:bodyPr wrap="square" rtlCol="0" anchor="t">
            <a:spAutoFit/>
          </a:bodyPr>
          <a:p>
            <a:r>
              <a:rPr lang="en-US" b="1">
                <a:solidFill>
                  <a:srgbClr val="00B0F0"/>
                </a:solidFill>
              </a:rPr>
              <a:t>https://www.geeksforgeeks.org/power-bi-tutorial/</a:t>
            </a:r>
            <a:endParaRPr lang="en-US" b="1">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334645"/>
            <a:ext cx="5080000" cy="250952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Clean and Transform data</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Editing Rows and Columns</a:t>
            </a: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3" tooltip="Add sub topic content"/>
              </a:rPr>
              <a:t>Replacing Values</a:t>
            </a:r>
            <a:r>
              <a:rPr sz="1600" b="0" i="0">
                <a:solidFill>
                  <a:srgbClr val="4CAF50"/>
                </a:solidFill>
                <a:latin typeface="Tomorrow"/>
                <a:ea typeface="Tomorrow"/>
                <a:hlinkClick r:id="rId3" tooltip="Add sub topic content"/>
              </a:rPr>
              <a:t> </a:t>
            </a:r>
            <a:endParaRPr sz="1600" b="0" i="0">
              <a:solidFill>
                <a:srgbClr val="4CAF50"/>
              </a:solidFill>
              <a:latin typeface="Tomorrow"/>
              <a:ea typeface="Tomorrow"/>
              <a:hlinkClick r:id="rId3" tooltip="Add sub topic content"/>
            </a:endParaRPr>
          </a:p>
          <a:p>
            <a:pPr marL="0" indent="0">
              <a:spcBef>
                <a:spcPct val="0"/>
              </a:spcBef>
              <a:spcAft>
                <a:spcPct val="0"/>
              </a:spcAft>
            </a:pPr>
            <a:r>
              <a:rPr sz="1600" b="0" i="0">
                <a:solidFill>
                  <a:srgbClr val="4CAF50"/>
                </a:solidFill>
                <a:latin typeface="Tomorrow"/>
                <a:ea typeface="Tomorrow"/>
                <a:hlinkClick r:id="rId4" tooltip="Add sub topic content"/>
              </a:rPr>
              <a:t>Changing Data Types of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5" tooltip="Add sub topic content"/>
              </a:rPr>
              <a:t>Pivoting and Unpivoting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6" tooltip="Add sub topic content"/>
              </a:rPr>
              <a:t>Splitting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7" tooltip="Add sub topic content"/>
              </a:rPr>
              <a:t>Adding New Columns E.g. Conditional Columns,Index Columns etc.</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8" tooltip="Add sub topic content"/>
              </a:rPr>
              <a:t>Assignment</a:t>
            </a:r>
            <a:r>
              <a:rPr sz="1600" b="0" i="0">
                <a:solidFill>
                  <a:srgbClr val="333333"/>
                </a:solidFill>
                <a:latin typeface="Tomorrow"/>
                <a:ea typeface="Tomorrow"/>
              </a:rPr>
              <a:t> </a:t>
            </a:r>
            <a:endParaRPr sz="1600" b="0" i="0">
              <a:solidFill>
                <a:srgbClr val="333333"/>
              </a:solidFill>
              <a:latin typeface="Tomorrow"/>
              <a:ea typeface="Tomorrow"/>
            </a:endParaRPr>
          </a:p>
        </p:txBody>
      </p:sp>
      <p:sp>
        <p:nvSpPr>
          <p:cNvPr id="3" name="Text Box 2"/>
          <p:cNvSpPr txBox="1"/>
          <p:nvPr/>
        </p:nvSpPr>
        <p:spPr>
          <a:xfrm>
            <a:off x="566420" y="3242310"/>
            <a:ext cx="10369550" cy="3169285"/>
          </a:xfrm>
          <a:prstGeom prst="rect">
            <a:avLst/>
          </a:prstGeom>
          <a:noFill/>
        </p:spPr>
        <p:txBody>
          <a:bodyPr wrap="square" rtlCol="0" anchor="t">
            <a:spAutoFit/>
          </a:bodyPr>
          <a:p>
            <a:r>
              <a:rPr lang="en-US" sz="2000" b="1"/>
              <a:t>Introduction to Data Modeling</a:t>
            </a:r>
            <a:endParaRPr lang="en-US" sz="2000" b="1"/>
          </a:p>
          <a:p>
            <a:pPr marL="285750" indent="-285750">
              <a:buFont typeface="Arial" panose="020B0604020202020204" pitchFamily="34" charset="0"/>
              <a:buChar char="•"/>
            </a:pPr>
            <a:r>
              <a:rPr lang="en-US"/>
              <a:t> Understanding Data Modeling</a:t>
            </a:r>
            <a:endParaRPr lang="en-US"/>
          </a:p>
          <a:p>
            <a:pPr marL="285750" indent="-285750">
              <a:buFont typeface="Arial" panose="020B0604020202020204" pitchFamily="34" charset="0"/>
              <a:buChar char="•"/>
            </a:pPr>
            <a:r>
              <a:rPr lang="en-US"/>
              <a:t>Cardinality and Cross Filter Direction</a:t>
            </a:r>
            <a:endParaRPr lang="en-US"/>
          </a:p>
          <a:p>
            <a:r>
              <a:rPr lang="en-US"/>
              <a:t>▪ Deleting Relationships</a:t>
            </a:r>
            <a:endParaRPr lang="en-US"/>
          </a:p>
          <a:p>
            <a:r>
              <a:rPr lang="en-US"/>
              <a:t>▪ Creating New Relationships: Drag and Drop</a:t>
            </a:r>
            <a:endParaRPr lang="en-US"/>
          </a:p>
          <a:p>
            <a:endParaRPr lang="en-US"/>
          </a:p>
          <a:p>
            <a:endParaRPr lang="en-US"/>
          </a:p>
          <a:p>
            <a:r>
              <a:rPr lang="en-US" b="1">
                <a:solidFill>
                  <a:srgbClr val="00B0F0"/>
                </a:solidFill>
              </a:rPr>
              <a:t>https://learn.microsoft.com/en-us/power-bi/transform-model/desktop-relationships-understand</a:t>
            </a:r>
            <a:endParaRPr lang="en-US" b="1">
              <a:solidFill>
                <a:srgbClr val="00B0F0"/>
              </a:solidFill>
            </a:endParaRPr>
          </a:p>
          <a:p>
            <a:endParaRPr lang="en-US" b="1">
              <a:solidFill>
                <a:srgbClr val="00B0F0"/>
              </a:solidFill>
            </a:endParaRPr>
          </a:p>
          <a:p>
            <a:r>
              <a:rPr lang="en-US" b="1">
                <a:solidFill>
                  <a:srgbClr val="00B0F0"/>
                </a:solidFill>
              </a:rPr>
              <a:t>https://pivotalstats.com/complete-guide-to-create-data-models-table-relationships-in-power-bi/</a:t>
            </a:r>
            <a:endParaRPr lang="en-US" b="1">
              <a:solidFill>
                <a:srgbClr val="00B0F0"/>
              </a:solidFill>
            </a:endParaRPr>
          </a:p>
          <a:p>
            <a:r>
              <a:rPr lang="en-US" b="1">
                <a:solidFill>
                  <a:srgbClr val="00B0F0"/>
                </a:solidFill>
              </a:rPr>
              <a:t>https://www.phdata.io/blog/data-modeling-fundamentals-in-power-bi/</a:t>
            </a:r>
            <a:endParaRPr lang="en-US" b="1">
              <a:solidFill>
                <a:srgbClr val="00B0F0"/>
              </a:solidFill>
            </a:endParaRPr>
          </a:p>
        </p:txBody>
      </p:sp>
      <p:pic>
        <p:nvPicPr>
          <p:cNvPr id="4" name="Picture 3"/>
          <p:cNvPicPr/>
          <p:nvPr/>
        </p:nvPicPr>
        <p:blipFill>
          <a:blip r:embed="rId9"/>
          <a:stretch>
            <a:fillRect/>
          </a:stretch>
        </p:blipFill>
        <p:spPr>
          <a:xfrm>
            <a:off x="10222230" y="5196840"/>
            <a:ext cx="1887855" cy="1151890"/>
          </a:xfrm>
          <a:prstGeom prst="rect">
            <a:avLst/>
          </a:prstGeom>
        </p:spPr>
      </p:pic>
      <p:sp>
        <p:nvSpPr>
          <p:cNvPr id="5" name="Text Box 4"/>
          <p:cNvSpPr txBox="1"/>
          <p:nvPr/>
        </p:nvSpPr>
        <p:spPr>
          <a:xfrm>
            <a:off x="5452745" y="928370"/>
            <a:ext cx="6096000" cy="1322070"/>
          </a:xfrm>
          <a:prstGeom prst="rect">
            <a:avLst/>
          </a:prstGeom>
          <a:noFill/>
        </p:spPr>
        <p:txBody>
          <a:bodyPr wrap="square" rtlCol="0" anchor="t">
            <a:spAutoFit/>
          </a:bodyPr>
          <a:p>
            <a:pPr marL="0" indent="0">
              <a:spcBef>
                <a:spcPct val="0"/>
              </a:spcBef>
              <a:spcAft>
                <a:spcPts val="1000"/>
              </a:spcAft>
            </a:pPr>
            <a:r>
              <a:rPr sz="1600">
                <a:solidFill>
                  <a:srgbClr val="001D35"/>
                </a:solidFill>
                <a:latin typeface="Google Sans"/>
                <a:ea typeface="Google Sans"/>
                <a:sym typeface="+mn-ea"/>
              </a:rPr>
              <a:t>To clean data in Power BI, leverage the Power Query Editor by importing your data, then using its features to remove duplicates, handle missing values, standardize formats, correct errors, remove unnecessary columns, and detect/remove outliers. </a:t>
            </a:r>
            <a:endParaRPr lang="en-US" sz="1600">
              <a:solidFill>
                <a:srgbClr val="001D35"/>
              </a:solidFill>
              <a:latin typeface="Google Sans"/>
              <a:ea typeface="Google San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6103620" cy="6480175"/>
          </a:xfrm>
          <a:prstGeom prst="rect">
            <a:avLst/>
          </a:prstGeom>
        </p:spPr>
        <p:txBody>
          <a:bodyPr wrap="square">
            <a:spAutoFit/>
          </a:bodyPr>
          <a:p>
            <a:pPr marL="0" indent="0">
              <a:spcBef>
                <a:spcPts val="500"/>
              </a:spcBef>
              <a:spcAft>
                <a:spcPts val="1000"/>
              </a:spcAft>
            </a:pPr>
            <a:r>
              <a:rPr sz="1400" b="0" i="0">
                <a:solidFill>
                  <a:srgbClr val="001D35"/>
                </a:solidFill>
                <a:latin typeface="Arial" panose="020B0604020202020204" pitchFamily="34" charset="0"/>
                <a:ea typeface="Google Sans"/>
                <a:cs typeface="Arial" panose="020B0604020202020204" pitchFamily="34" charset="0"/>
              </a:rPr>
              <a:t>Here's a more detailed breakdown:</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400" b="0" i="0">
                <a:solidFill>
                  <a:srgbClr val="001D35"/>
                </a:solidFill>
                <a:latin typeface="Arial" panose="020B0604020202020204" pitchFamily="34" charset="0"/>
                <a:ea typeface="Google Sans"/>
                <a:cs typeface="Arial" panose="020B0604020202020204" pitchFamily="34" charset="0"/>
              </a:rPr>
              <a:t>1. Import Your Data:</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Open Power BI and click "Get Data".</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Select your data source (Excel, CSV, database, etc.).</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Choose the specific file or table to import.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400" b="0" i="0">
                <a:solidFill>
                  <a:srgbClr val="001D35"/>
                </a:solidFill>
                <a:latin typeface="Arial" panose="020B0604020202020204" pitchFamily="34" charset="0"/>
                <a:ea typeface="Google Sans"/>
                <a:cs typeface="Arial" panose="020B0604020202020204" pitchFamily="34" charset="0"/>
              </a:rPr>
              <a:t>2. Open the Power Query Editor:</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Once the data is imported, click "Transform Data" or "Edit Queries" to open the Power Query Editor.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400" b="0" i="0">
                <a:solidFill>
                  <a:srgbClr val="001D35"/>
                </a:solidFill>
                <a:latin typeface="Arial" panose="020B0604020202020204" pitchFamily="34" charset="0"/>
                <a:ea typeface="Google Sans"/>
                <a:cs typeface="Arial" panose="020B0604020202020204" pitchFamily="34" charset="0"/>
              </a:rPr>
              <a:t>3. Data Cleaning Techniques: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Remove Duplicate Records:</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Select the columns that should be unique. </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Right-click and choose "Remove Duplicates".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Handle Missing Values:</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Identify missing values (e.g., blank cells, null values). </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Use "Fill" or "Replace Values" to address them.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Standardize Data Formats:</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Ensure data consistency by converting data types (e.g., text, numbers, dates). </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Select a column, right-click, and choose "Change Type" to the desired format.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Correct Errors and Inaccuracies:</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Identify and correct any errors or inaccuracies in the data. </a:t>
            </a:r>
            <a:endParaRPr sz="14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Use "Replace Values" or custom formulas to make necessary corrections.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Remove Unnecessary Columns:</a:t>
            </a:r>
            <a:endParaRPr sz="14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6096000" y="0"/>
            <a:ext cx="6096000" cy="6459855"/>
          </a:xfrm>
          <a:prstGeom prst="rect">
            <a:avLst/>
          </a:prstGeom>
          <a:noFill/>
        </p:spPr>
        <p:txBody>
          <a:bodyPr wrap="square" rtlCol="0" anchor="t">
            <a:spAutoFit/>
          </a:bodyPr>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Select the columns to remove and then select "Remove Columns" on the Home tab.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Alternatively, select the columns to keep and then select "Remove Columns" &gt; "Remove Other Columns".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Detect and Remove Outliers: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Identify outliers using statistical methods or visual inspection.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Remove or transform outliers as needed.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Rename Columns: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Right-click on a column header and select "Rename".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Type the new name and press Enter.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Split Columns: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Select the column you want to split.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Go to the "Transform" tab and choose "Split Column".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Unpivot Columns: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Unpivot columns to transform rows into columns and vice versa.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Remove Irrelevant Rows: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Use "Remove Rows" to eliminate blank or meaningless rows.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Filter Data:</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Use the filter icon to filter the data based on specific criteria.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a:solidFill>
                  <a:srgbClr val="001D35"/>
                </a:solidFill>
                <a:latin typeface="Arial" panose="020B0604020202020204" pitchFamily="34" charset="0"/>
                <a:ea typeface="Google Sans"/>
                <a:cs typeface="Arial" panose="020B0604020202020204" pitchFamily="34" charset="0"/>
                <a:sym typeface="+mn-ea"/>
              </a:rPr>
              <a:t>4. Validate and Apply Changes: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Review the cleaned data in the Power Query Editor.</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Click "Close &amp; Apply" to apply the changes and load the data into Power BI.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775" y="213995"/>
            <a:ext cx="11486515" cy="483362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Analysis Expressions (DAX)</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 Introduction to 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Difference Between M Query and DAX Query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0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https://www.linkedin.com/pulse/whats-difference-between-dax-power-query-m-enterprisednaofficial-fyvac/</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Data Types ,DAX Operators </a:t>
            </a:r>
            <a:r>
              <a:rPr lang="en-US" b="0" i="0">
                <a:solidFill>
                  <a:schemeClr val="tx1"/>
                </a:solidFill>
                <a:latin typeface="Arial" panose="020B0604020202020204" pitchFamily="34" charset="0"/>
                <a:ea typeface="Tomorrow"/>
                <a:cs typeface="Arial" panose="020B0604020202020204" pitchFamily="34" charset="0"/>
              </a:rPr>
              <a:t> </a:t>
            </a:r>
            <a:r>
              <a:rPr lang="en-US" b="0" i="0">
                <a:solidFill>
                  <a:srgbClr val="00B0F0"/>
                </a:solidFill>
                <a:latin typeface="Arial" panose="020B0604020202020204" pitchFamily="34" charset="0"/>
                <a:ea typeface="Tomorrow"/>
                <a:cs typeface="Arial" panose="020B0604020202020204" pitchFamily="34" charset="0"/>
              </a:rPr>
              <a:t>https://learn.microsoft.com/en-us/dax/dax-operator-reference</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Measures and Calculations , ROW Context and Filter Context</a:t>
            </a:r>
            <a:r>
              <a:rPr b="0" i="0">
                <a:solidFill>
                  <a:srgbClr val="00B0F0"/>
                </a:solidFill>
                <a:latin typeface="Arial" panose="020B0604020202020204" pitchFamily="34" charset="0"/>
                <a:ea typeface="Tomorrow"/>
                <a:cs typeface="Arial" panose="020B0604020202020204" pitchFamily="34" charset="0"/>
              </a:rPr>
              <a:t> https://www.geeksforgeeks.org/row-context-and-filter-context-in-power-bi/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Aggregation functions -Sum,Sumx,count family,min,minx,mina,max,maxx,average,averagex</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https://learn.microsoft.com/en-us/dax/aggregation-functions-dax </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Text Functions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https://www.geeksforgeeks.org/power-bi-dax-text-functions/</a:t>
            </a:r>
            <a:endParaRPr b="0" i="0">
              <a:solidFill>
                <a:srgbClr val="00B0F0"/>
              </a:solidFill>
              <a:latin typeface="Arial" panose="020B0604020202020204" pitchFamily="34" charset="0"/>
              <a:ea typeface="Tomorrow"/>
              <a:cs typeface="Arial" panose="020B0604020202020204" pitchFamily="34" charset="0"/>
            </a:endParaRPr>
          </a:p>
        </p:txBody>
      </p:sp>
      <p:sp>
        <p:nvSpPr>
          <p:cNvPr id="3" name="Text Box 2"/>
          <p:cNvSpPr txBox="1"/>
          <p:nvPr/>
        </p:nvSpPr>
        <p:spPr>
          <a:xfrm>
            <a:off x="1500505" y="5984240"/>
            <a:ext cx="6096000" cy="368300"/>
          </a:xfrm>
          <a:prstGeom prst="rect">
            <a:avLst/>
          </a:prstGeom>
          <a:noFill/>
        </p:spPr>
        <p:txBody>
          <a:bodyPr wrap="square" rtlCol="0" anchor="t">
            <a:spAutoFit/>
          </a:bodyPr>
          <a:p>
            <a:r>
              <a:rPr lang="en-US" b="1">
                <a:solidFill>
                  <a:srgbClr val="00B0F0"/>
                </a:solidFill>
              </a:rPr>
              <a:t>https://learn.microsoft.com/en-us/dax/</a:t>
            </a:r>
            <a:endParaRPr lang="en-US" b="1">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0070" y="4893945"/>
            <a:ext cx="8552180" cy="922020"/>
          </a:xfrm>
          <a:prstGeom prst="rect">
            <a:avLst/>
          </a:prstGeom>
          <a:noFill/>
        </p:spPr>
        <p:txBody>
          <a:bodyPr wrap="square" rtlCol="0" anchor="t">
            <a:spAutoFit/>
          </a:bodyPr>
          <a:p>
            <a:pPr marL="285750" indent="-285750">
              <a:buFont typeface="Arial" panose="020B0604020202020204" pitchFamily="34" charset="0"/>
              <a:buChar char="•"/>
            </a:pPr>
            <a:r>
              <a:rPr lang="en-US"/>
              <a:t>https://www.geeksforgeeks.org/data-analysis-expressions-dax/</a:t>
            </a:r>
            <a:endParaRPr lang="en-US"/>
          </a:p>
          <a:p>
            <a:pPr marL="285750" indent="-285750">
              <a:buFont typeface="Arial" panose="020B0604020202020204" pitchFamily="34" charset="0"/>
              <a:buChar char="•"/>
            </a:pPr>
            <a:r>
              <a:rPr lang="en-US"/>
              <a:t>https://radacad.com/power-bi-dax-all-vs-allselected</a:t>
            </a:r>
            <a:endParaRPr lang="en-US"/>
          </a:p>
          <a:p>
            <a:pPr marL="285750" indent="-285750">
              <a:buFont typeface="Arial" panose="020B0604020202020204" pitchFamily="34" charset="0"/>
              <a:buChar char="•"/>
            </a:pPr>
            <a:r>
              <a:rPr lang="en-US"/>
              <a:t>https://medium.com/@arpita3696/dax-all-allselected-allexcept-85ff3cf7bf9d</a:t>
            </a:r>
            <a:endParaRPr lang="en-US"/>
          </a:p>
        </p:txBody>
      </p:sp>
      <p:sp>
        <p:nvSpPr>
          <p:cNvPr id="3" name="Text Box 2"/>
          <p:cNvSpPr txBox="1"/>
          <p:nvPr/>
        </p:nvSpPr>
        <p:spPr>
          <a:xfrm>
            <a:off x="497205" y="114935"/>
            <a:ext cx="11694160" cy="3830955"/>
          </a:xfrm>
          <a:prstGeom prst="rect">
            <a:avLst/>
          </a:prstGeom>
          <a:noFill/>
        </p:spPr>
        <p:txBody>
          <a:bodyPr wrap="square" rtlCol="0" anchor="t">
            <a:spAutoFit/>
          </a:bodyPr>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Date and Time Function, Time Intelligence : CALENDER AND CALENDER AUTO, Deriving Year, Quarter, Month, Day </a:t>
            </a:r>
            <a:endParaRPr>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https://learn.microsoft.com/en-us/dax/time-intelligence-functions-dax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Filter Function : ALL,ALLEXCEPT,ALLSELECT,FILTER,CALCULATE TABLE,RANK,SELECTEDVALUE,SUMMERIZE,TOPN </a:t>
            </a:r>
            <a:r>
              <a:rPr lang="en-US">
                <a:latin typeface="Arial" panose="020B0604020202020204" pitchFamily="34" charset="0"/>
                <a:ea typeface="Tomorrow"/>
                <a:cs typeface="Arial" panose="020B0604020202020204" pitchFamily="34" charset="0"/>
                <a:sym typeface="+mn-ea"/>
              </a:rPr>
              <a:t> </a:t>
            </a:r>
            <a:endParaRPr lang="en-US">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https://learn.microsoft.com/en-us/dax/filter-functions-dax</a:t>
            </a:r>
            <a:endParaRPr b="1"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Most Versatile DAX Function:-CALCULATE DAX </a:t>
            </a:r>
            <a:r>
              <a:rPr lang="en-US">
                <a:latin typeface="Arial" panose="020B0604020202020204" pitchFamily="34" charset="0"/>
                <a:ea typeface="Tomorrow"/>
                <a:cs typeface="Arial" panose="020B0604020202020204" pitchFamily="34" charset="0"/>
                <a:sym typeface="+mn-ea"/>
              </a:rPr>
              <a:t> </a:t>
            </a:r>
            <a:r>
              <a:rPr lang="en-US" b="1">
                <a:solidFill>
                  <a:srgbClr val="00B0F0"/>
                </a:solidFill>
                <a:latin typeface="Arial" panose="020B0604020202020204" pitchFamily="34" charset="0"/>
                <a:ea typeface="Tomorrow"/>
                <a:cs typeface="Arial" panose="020B0604020202020204" pitchFamily="34" charset="0"/>
                <a:sym typeface="+mn-ea"/>
              </a:rPr>
              <a:t> https://www.datacamp.com/tutorial/power-bi-calculate-tutorial</a:t>
            </a:r>
            <a:endParaRPr lang="en-US" b="1">
              <a:solidFill>
                <a:srgbClr val="00B0F0"/>
              </a:solidFill>
              <a:latin typeface="Arial" panose="020B0604020202020204" pitchFamily="34" charset="0"/>
              <a:ea typeface="Tomorrow"/>
              <a:cs typeface="Arial" panose="020B0604020202020204" pitchFamily="34" charset="0"/>
              <a:sym typeface="+mn-ea"/>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IF and Switch in DAX </a:t>
            </a:r>
            <a:r>
              <a:rPr lang="en-US">
                <a:solidFill>
                  <a:srgbClr val="00B0F0"/>
                </a:solidFill>
                <a:latin typeface="Arial" panose="020B0604020202020204" pitchFamily="34" charset="0"/>
                <a:ea typeface="Tomorrow"/>
                <a:cs typeface="Arial" panose="020B0604020202020204" pitchFamily="34" charset="0"/>
                <a:sym typeface="+mn-ea"/>
              </a:rPr>
              <a:t> https://radacad.com/write-conditional-statement-using-switch-in-dax-and-power-bi</a:t>
            </a:r>
            <a:endParaRPr lang="en-US">
              <a:latin typeface="Arial" panose="020B0604020202020204" pitchFamily="34" charset="0"/>
              <a:ea typeface="Tomorrow"/>
              <a:cs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07645"/>
            <a:ext cx="11696700" cy="571055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Visualization</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sz="1600" b="0" i="0">
                <a:solidFill>
                  <a:srgbClr val="333333"/>
                </a:solidFill>
                <a:latin typeface="Tomorrow"/>
                <a:ea typeface="Tomorrow"/>
              </a:rPr>
              <a:t> </a:t>
            </a:r>
            <a:r>
              <a:rPr sz="2000" b="0" i="0">
                <a:solidFill>
                  <a:schemeClr val="tx1"/>
                </a:solidFill>
                <a:latin typeface="Arial" panose="020B0604020202020204" pitchFamily="34" charset="0"/>
                <a:ea typeface="Tomorrow"/>
                <a:cs typeface="Arial" panose="020B0604020202020204" pitchFamily="34" charset="0"/>
              </a:rPr>
              <a:t>Introduction to Data Visualizations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Charts in Power BI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Matrixes and tables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Map Visualizations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Gauges and Cards </a:t>
            </a:r>
            <a:r>
              <a:rPr sz="2000" b="0" i="0">
                <a:solidFill>
                  <a:srgbClr val="00B0F0"/>
                </a:solidFill>
                <a:latin typeface="Arial" panose="020B0604020202020204" pitchFamily="34" charset="0"/>
                <a:ea typeface="Tomorrow"/>
                <a:cs typeface="Arial" panose="020B0604020202020204" pitchFamily="34" charset="0"/>
              </a:rPr>
              <a:t>https://learn.microsoft.com/en-us/power-bi/visuals/power-bi-visualization-radial-gauge-charts</a:t>
            </a:r>
            <a:endParaRPr sz="20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KPI Visuals </a:t>
            </a:r>
            <a:r>
              <a:rPr lang="en-US" sz="2000" b="0" i="0">
                <a:solidFill>
                  <a:schemeClr val="tx1"/>
                </a:solidFill>
                <a:latin typeface="Arial" panose="020B0604020202020204" pitchFamily="34" charset="0"/>
                <a:ea typeface="Tomorrow"/>
                <a:cs typeface="Arial" panose="020B0604020202020204" pitchFamily="34" charset="0"/>
              </a:rPr>
              <a:t> </a:t>
            </a:r>
            <a:endParaRPr lang="en-US"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https://learn.microsoft.com/en-us/power-bi/visuals/power-bi-visualization-waterfall-charts</a:t>
            </a:r>
            <a:endParaRPr lang="en-US"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https://www.datacamp.com/tutorial/power-bi-kpi</a:t>
            </a:r>
            <a:endParaRPr lang="en-US" sz="16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Color Formatting and Configuring Visualizations </a:t>
            </a:r>
            <a:endParaRPr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https://learn.microsoft.com/en-us/power-bi/visuals/service-getting-started-with-color-formatting-and-axis-properties</a:t>
            </a:r>
            <a:endParaRPr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https://learn.microsoft.com/en-us/power-bi/create-reports/desktop-conditional-table-formatting</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21207</Words>
  <Application>WPS Slides</Application>
  <PresentationFormat>Widescreen</PresentationFormat>
  <Paragraphs>447</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Arial</vt:lpstr>
      <vt:lpstr>SimSun</vt:lpstr>
      <vt:lpstr>Wingdings</vt:lpstr>
      <vt:lpstr>Calibri</vt:lpstr>
      <vt:lpstr>Calibri</vt:lpstr>
      <vt:lpstr>Tomorrow</vt:lpstr>
      <vt:lpstr>Segoe Print</vt:lpstr>
      <vt:lpstr>Franklin Gothic Book</vt:lpstr>
      <vt:lpstr>Bookman Old Style</vt:lpstr>
      <vt:lpstr>Microsoft YaHei</vt:lpstr>
      <vt:lpstr>Arial Unicode MS</vt:lpstr>
      <vt:lpstr>Segoe UI</vt:lpstr>
      <vt:lpstr>Segoe MDL2 Assets</vt:lpstr>
      <vt:lpstr>Times New Roman</vt:lpstr>
      <vt:lpstr>Cambria</vt:lpstr>
      <vt:lpstr>Symbol</vt:lpstr>
      <vt:lpstr>Google Sans</vt:lpstr>
      <vt:lpstr>Arial</vt:lpstr>
      <vt:lpstr>Custom</vt:lpstr>
      <vt:lpstr>Power Bi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229</cp:revision>
  <dcterms:created xsi:type="dcterms:W3CDTF">2024-10-18T11:41:00Z</dcterms:created>
  <dcterms:modified xsi:type="dcterms:W3CDTF">2025-04-09T04:45:24Z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1033-12.2.0.20782</vt:lpwstr>
  </property>
</Properties>
</file>