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68" r:id="rId3"/>
    <p:sldId id="281" r:id="rId4"/>
    <p:sldId id="317" r:id="rId5"/>
    <p:sldId id="351" r:id="rId6"/>
    <p:sldId id="352" r:id="rId7"/>
    <p:sldId id="401" r:id="rId8"/>
    <p:sldId id="402" r:id="rId9"/>
    <p:sldId id="394" r:id="rId10"/>
    <p:sldId id="393" r:id="rId11"/>
    <p:sldId id="369" r:id="rId13"/>
    <p:sldId id="362" r:id="rId14"/>
    <p:sldId id="396" r:id="rId15"/>
    <p:sldId id="395" r:id="rId16"/>
    <p:sldId id="363" r:id="rId17"/>
    <p:sldId id="364" r:id="rId18"/>
    <p:sldId id="365" r:id="rId19"/>
    <p:sldId id="392" r:id="rId20"/>
    <p:sldId id="398" r:id="rId21"/>
    <p:sldId id="397" r:id="rId22"/>
    <p:sldId id="399" r:id="rId23"/>
    <p:sldId id="4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s://www.youtube.com/watch?v=uVyeEuqCmF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4875" y="1998345"/>
            <a:ext cx="8239125" cy="19634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Loss Functions &amp;</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4730" y="2068830"/>
            <a:ext cx="7621905" cy="1014730"/>
          </a:xfrm>
          <a:prstGeom prst="rect">
            <a:avLst/>
          </a:prstGeom>
          <a:noFill/>
        </p:spPr>
        <p:txBody>
          <a:bodyPr wrap="square" rtlCol="0" anchor="t">
            <a:spAutoFit/>
          </a:bodyPr>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791210" y="5802947"/>
            <a:ext cx="5080000" cy="583565"/>
          </a:xfrm>
          <a:prstGeom prst="rect">
            <a:avLst/>
          </a:prstGeom>
        </p:spPr>
        <p:txBody>
          <a:bodyPr>
            <a:spAutoFit/>
          </a:bodyPr>
          <a:p>
            <a:pPr marL="0" indent="0"/>
            <a:r>
              <a:rPr sz="1600" b="0" i="0">
                <a:solidFill>
                  <a:srgbClr val="555770"/>
                </a:solidFill>
                <a:latin typeface="Roboto-Regular"/>
                <a:ea typeface="Roboto-Regular"/>
              </a:rPr>
              <a:t> Revisiting Gradient Descent, Momentum Optimizer, RMSProp, Adam</a:t>
            </a:r>
            <a:endParaRPr sz="1600" b="0" i="0">
              <a:solidFill>
                <a:srgbClr val="555770"/>
              </a:solidFill>
              <a:latin typeface="Roboto-Regular"/>
              <a:ea typeface="Roboto-Regul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9695" y="6212840"/>
            <a:ext cx="10569575" cy="368300"/>
          </a:xfrm>
          <a:prstGeom prst="rect">
            <a:avLst/>
          </a:prstGeom>
          <a:noFill/>
        </p:spPr>
        <p:txBody>
          <a:bodyPr wrap="square" rtlCol="0" anchor="t">
            <a:spAutoFit/>
          </a:bodyPr>
          <a:p>
            <a:r>
              <a:rPr lang="en-US" altLang="en-US"/>
              <a:t>https://vitalflux.com/gradient-descent-explained-simply-with-examples/</a:t>
            </a:r>
            <a:endParaRPr lang="en-US"/>
          </a:p>
        </p:txBody>
      </p:sp>
      <p:sp>
        <p:nvSpPr>
          <p:cNvPr id="4" name="Text Box 3"/>
          <p:cNvSpPr txBox="1"/>
          <p:nvPr/>
        </p:nvSpPr>
        <p:spPr>
          <a:xfrm>
            <a:off x="503555" y="228918"/>
            <a:ext cx="5080000" cy="398780"/>
          </a:xfrm>
          <a:prstGeom prst="rect">
            <a:avLst/>
          </a:prstGeom>
        </p:spPr>
        <p:txBody>
          <a:bodyPr>
            <a:spAutoFit/>
          </a:bodyPr>
          <a:p>
            <a:pPr marL="0" indent="0" fontAlgn="base">
              <a:spcBef>
                <a:spcPct val="0"/>
              </a:spcBef>
              <a:spcAft>
                <a:spcPts val="200"/>
              </a:spcAft>
            </a:pPr>
            <a:r>
              <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rPr>
              <a:t>Gradient Descent</a:t>
            </a:r>
            <a:endPar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endParaRPr>
          </a:p>
        </p:txBody>
      </p:sp>
      <p:sp>
        <p:nvSpPr>
          <p:cNvPr id="8" name="Text Box 7"/>
          <p:cNvSpPr txBox="1"/>
          <p:nvPr/>
        </p:nvSpPr>
        <p:spPr>
          <a:xfrm>
            <a:off x="597535" y="566420"/>
            <a:ext cx="10798175" cy="1076325"/>
          </a:xfrm>
          <a:prstGeom prst="rect">
            <a:avLst/>
          </a:prstGeom>
        </p:spPr>
        <p:txBody>
          <a:bodyPr wrap="square">
            <a:spAutoFit/>
          </a:bodyPr>
          <a:p>
            <a:pPr marL="0" indent="0" algn="just"/>
            <a:r>
              <a:rPr sz="1600" b="0" i="0">
                <a:solidFill>
                  <a:srgbClr val="575757"/>
                </a:solidFill>
                <a:latin typeface="Georgia" panose="02040502050405020303"/>
                <a:ea typeface="Georgia" panose="02040502050405020303"/>
              </a:rPr>
              <a:t>The gradient descent algorithm is an </a:t>
            </a:r>
            <a:r>
              <a:rPr sz="1600" b="1" i="0">
                <a:solidFill>
                  <a:srgbClr val="575757"/>
                </a:solidFill>
                <a:latin typeface="Georgia" panose="02040502050405020303"/>
                <a:ea typeface="Georgia" panose="02040502050405020303"/>
              </a:rPr>
              <a:t>optimization algorithm </a:t>
            </a:r>
            <a:r>
              <a:rPr sz="1600" b="0" i="0">
                <a:solidFill>
                  <a:srgbClr val="575757"/>
                </a:solidFill>
                <a:latin typeface="Georgia" panose="02040502050405020303"/>
                <a:ea typeface="Georgia" panose="02040502050405020303"/>
              </a:rPr>
              <a:t>used to </a:t>
            </a:r>
            <a:r>
              <a:rPr sz="1600" b="1" i="0">
                <a:solidFill>
                  <a:srgbClr val="575757"/>
                </a:solidFill>
                <a:latin typeface="Georgia" panose="02040502050405020303"/>
                <a:ea typeface="Georgia" panose="02040502050405020303"/>
              </a:rPr>
              <a:t>minimize an objective function,</a:t>
            </a:r>
            <a:r>
              <a:rPr sz="1600" b="0" i="0">
                <a:solidFill>
                  <a:srgbClr val="575757"/>
                </a:solidFill>
                <a:latin typeface="Georgia" panose="02040502050405020303"/>
                <a:ea typeface="Georgia" panose="02040502050405020303"/>
              </a:rPr>
              <a:t> commonly called the</a:t>
            </a:r>
            <a:r>
              <a:rPr sz="1600" b="0" i="0" u="sng">
                <a:solidFill>
                  <a:srgbClr val="62A6E4"/>
                </a:solidFill>
                <a:latin typeface="Georgia" panose="02040502050405020303"/>
                <a:ea typeface="Georgia" panose="02040502050405020303"/>
                <a:hlinkClick r:id="rId1"/>
              </a:rPr>
              <a:t> </a:t>
            </a:r>
            <a:r>
              <a:rPr sz="1600" b="0" i="0" u="sng">
                <a:solidFill>
                  <a:srgbClr val="62A6E4"/>
                </a:solidFill>
                <a:latin typeface="Georgia" panose="02040502050405020303"/>
                <a:ea typeface="Georgia" panose="02040502050405020303"/>
                <a:hlinkClick r:id="rId1"/>
              </a:rPr>
              <a:t>cost or loss function in machine learning</a:t>
            </a:r>
            <a:r>
              <a:rPr sz="1600" b="0" i="0">
                <a:solidFill>
                  <a:srgbClr val="575757"/>
                </a:solidFill>
                <a:latin typeface="Georgia" panose="02040502050405020303"/>
                <a:ea typeface="Georgia" panose="02040502050405020303"/>
              </a:rPr>
              <a:t>. This cost function is a mathematical function used to calculate loss or error which is the difference between the model’s predicted value and the actual value in the real world for a given input data set.</a:t>
            </a:r>
            <a:endParaRPr sz="1600" b="0" i="0">
              <a:solidFill>
                <a:srgbClr val="575757"/>
              </a:solidFill>
              <a:latin typeface="Georgia" panose="02040502050405020303"/>
              <a:ea typeface="Georgia" panose="02040502050405020303"/>
            </a:endParaRPr>
          </a:p>
        </p:txBody>
      </p:sp>
      <p:sp>
        <p:nvSpPr>
          <p:cNvPr id="9" name="Text Box 8"/>
          <p:cNvSpPr txBox="1"/>
          <p:nvPr/>
        </p:nvSpPr>
        <p:spPr>
          <a:xfrm>
            <a:off x="722630" y="1715135"/>
            <a:ext cx="10286365" cy="337185"/>
          </a:xfrm>
          <a:prstGeom prst="rect">
            <a:avLst/>
          </a:prstGeom>
        </p:spPr>
        <p:txBody>
          <a:bodyPr wrap="square">
            <a:spAutoFit/>
          </a:bodyPr>
          <a:p>
            <a:pPr marL="0" indent="0"/>
            <a:r>
              <a:rPr sz="1600" b="0" i="0">
                <a:solidFill>
                  <a:srgbClr val="575757"/>
                </a:solidFill>
                <a:latin typeface="Georgia" panose="02040502050405020303"/>
                <a:ea typeface="Georgia" panose="02040502050405020303"/>
              </a:rPr>
              <a:t> term “gradient descent” is derived from two key concepts: “</a:t>
            </a: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and “</a:t>
            </a: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sp>
        <p:nvSpPr>
          <p:cNvPr id="10" name="Text Box 9"/>
          <p:cNvSpPr txBox="1"/>
          <p:nvPr/>
        </p:nvSpPr>
        <p:spPr>
          <a:xfrm>
            <a:off x="722630" y="2079625"/>
            <a:ext cx="11017250" cy="1322070"/>
          </a:xfrm>
          <a:prstGeom prst="rect">
            <a:avLst/>
          </a:prstGeom>
        </p:spPr>
        <p:txBody>
          <a:bodyPr wrap="square">
            <a:spAutoFit/>
          </a:bodyPr>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In mathematics and physics, the gradient of a function at any point is a </a:t>
            </a:r>
            <a:r>
              <a:rPr sz="1600" b="1" i="0">
                <a:solidFill>
                  <a:srgbClr val="575757"/>
                </a:solidFill>
                <a:latin typeface="Georgia" panose="02040502050405020303"/>
                <a:ea typeface="Georgia" panose="02040502050405020303"/>
              </a:rPr>
              <a:t>multi-dimensional vector that points in the direction of the steepest increase of that function</a:t>
            </a:r>
            <a:r>
              <a:rPr sz="1600" b="0" i="0">
                <a:solidFill>
                  <a:srgbClr val="575757"/>
                </a:solidFill>
                <a:latin typeface="Georgia" panose="02040502050405020303"/>
                <a:ea typeface="Georgia" panose="02040502050405020303"/>
              </a:rPr>
              <a:t>. </a:t>
            </a: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 The word “descent” refers to the method’s objective of </a:t>
            </a:r>
            <a:r>
              <a:rPr sz="1600" b="1" i="0">
                <a:solidFill>
                  <a:srgbClr val="575757"/>
                </a:solidFill>
                <a:latin typeface="Georgia" panose="02040502050405020303"/>
                <a:ea typeface="Georgia" panose="02040502050405020303"/>
              </a:rPr>
              <a:t>moving downwards to find the minima of the function</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pic>
        <p:nvPicPr>
          <p:cNvPr id="11" name="Picture 10"/>
          <p:cNvPicPr/>
          <p:nvPr/>
        </p:nvPicPr>
        <p:blipFill>
          <a:blip r:embed="rId2"/>
          <a:stretch>
            <a:fillRect/>
          </a:stretch>
        </p:blipFill>
        <p:spPr>
          <a:xfrm>
            <a:off x="1830705" y="3139123"/>
            <a:ext cx="4762500" cy="2867025"/>
          </a:xfrm>
          <a:prstGeom prst="rect">
            <a:avLst/>
          </a:prstGeom>
        </p:spPr>
      </p:pic>
      <p:pic>
        <p:nvPicPr>
          <p:cNvPr id="14" name="Picture 13" descr="gradient-descent-algorithm-explained"/>
          <p:cNvPicPr>
            <a:picLocks noChangeAspect="1"/>
          </p:cNvPicPr>
          <p:nvPr/>
        </p:nvPicPr>
        <p:blipFill>
          <a:blip r:embed="rId3"/>
          <a:stretch>
            <a:fillRect/>
          </a:stretch>
        </p:blipFill>
        <p:spPr>
          <a:xfrm>
            <a:off x="7036435" y="3619500"/>
            <a:ext cx="5069840" cy="3269615"/>
          </a:xfrm>
          <a:prstGeom prst="rect">
            <a:avLst/>
          </a:prstGeom>
        </p:spPr>
      </p:pic>
      <p:sp>
        <p:nvSpPr>
          <p:cNvPr id="2" name="Text Box 1"/>
          <p:cNvSpPr txBox="1"/>
          <p:nvPr/>
        </p:nvSpPr>
        <p:spPr>
          <a:xfrm>
            <a:off x="178435" y="5927725"/>
            <a:ext cx="6706235" cy="368300"/>
          </a:xfrm>
          <a:prstGeom prst="rect">
            <a:avLst/>
          </a:prstGeom>
          <a:noFill/>
        </p:spPr>
        <p:txBody>
          <a:bodyPr wrap="square" rtlCol="0" anchor="t">
            <a:spAutoFit/>
          </a:bodyPr>
          <a:p>
            <a:r>
              <a:rPr lang="en-US" altLang="en-US">
                <a:sym typeface="+mn-ea"/>
              </a:rPr>
              <a:t>https://www.mathsisfun.com/gradient.html</a:t>
            </a:r>
            <a:endParaRPr lang="en-US" altLang="en-US">
              <a:sym typeface="+mn-ea"/>
            </a:endParaRPr>
          </a:p>
        </p:txBody>
      </p:sp>
      <p:sp>
        <p:nvSpPr>
          <p:cNvPr id="5" name="Text Box 4"/>
          <p:cNvSpPr txBox="1"/>
          <p:nvPr/>
        </p:nvSpPr>
        <p:spPr>
          <a:xfrm>
            <a:off x="178435" y="6489700"/>
            <a:ext cx="7024370" cy="368300"/>
          </a:xfrm>
          <a:prstGeom prst="rect">
            <a:avLst/>
          </a:prstGeom>
          <a:noFill/>
        </p:spPr>
        <p:txBody>
          <a:bodyPr wrap="square" rtlCol="0" anchor="t">
            <a:spAutoFit/>
          </a:bodyPr>
          <a:p>
            <a:r>
              <a:rPr lang="en-US" altLang="en-US"/>
              <a:t>https://www.coursera.org/articles/what-is-gradient-descent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035" y="38100"/>
            <a:ext cx="9575800" cy="5596890"/>
          </a:xfrm>
          <a:prstGeom prst="rect">
            <a:avLst/>
          </a:prstGeom>
          <a:noFill/>
        </p:spPr>
        <p:txBody>
          <a:bodyPr wrap="square" rtlCol="0" anchor="t">
            <a:spAutoFit/>
          </a:bodyPr>
          <a:p>
            <a:pPr>
              <a:spcAft>
                <a:spcPct val="60000"/>
              </a:spcAft>
            </a:pPr>
            <a:r>
              <a:rPr sz="2200" b="1">
                <a:sym typeface="+mn-ea"/>
              </a:rPr>
              <a:t>Gradient Descent in Machine Learning vs. Deep Learning: Same or Different?</a:t>
            </a:r>
            <a:endParaRPr sz="2200" b="1"/>
          </a:p>
          <a:p>
            <a:r>
              <a:rPr sz="1600">
                <a:sym typeface="+mn-ea"/>
              </a:rPr>
              <a:t>✅ Short Answer:Conceptually the same (both optimize a loss function by updating parameters), but in deep learning, gradient descent works with backpropagation and complex architectures.</a:t>
            </a:r>
            <a:endParaRPr sz="1600"/>
          </a:p>
          <a:p>
            <a:pPr>
              <a:spcAft>
                <a:spcPct val="60000"/>
              </a:spcAft>
            </a:pPr>
            <a:r>
              <a:rPr sz="2300" b="1">
                <a:sym typeface="+mn-ea"/>
              </a:rPr>
              <a:t>1. What is Gradient Descent?</a:t>
            </a:r>
            <a:endParaRPr sz="2300" b="1"/>
          </a:p>
          <a:p>
            <a:r>
              <a:rPr sz="1600">
                <a:sym typeface="+mn-ea"/>
              </a:rPr>
              <a:t>Gradient Descent is an optimization algorithm used to minimize a loss function by iteratively updating model parameters (weights and biases).</a:t>
            </a:r>
            <a:endParaRPr sz="1600"/>
          </a:p>
          <a:p>
            <a:pPr>
              <a:buFont typeface="Arial" panose="020B0604020202020204"/>
              <a:buChar char="•"/>
            </a:pPr>
            <a:r>
              <a:rPr sz="1600">
                <a:sym typeface="+mn-ea"/>
              </a:rPr>
              <a:t>Goal: Find the optimal parameters that minimize the error.</a:t>
            </a:r>
            <a:endParaRPr sz="1600"/>
          </a:p>
          <a:p>
            <a:pPr>
              <a:buFont typeface="Arial" panose="020B0604020202020204"/>
              <a:buChar char="•"/>
            </a:pPr>
            <a:r>
              <a:rPr sz="1600">
                <a:sym typeface="+mn-ea"/>
              </a:rPr>
              <a:t>Used in both traditional ML and deep learning models.</a:t>
            </a:r>
            <a:endParaRPr sz="1600"/>
          </a:p>
          <a:p>
            <a:pPr>
              <a:spcAft>
                <a:spcPct val="60000"/>
              </a:spcAft>
            </a:pPr>
            <a:r>
              <a:rPr sz="2300" b="1">
                <a:sym typeface="+mn-ea"/>
              </a:rPr>
              <a:t>2. Gradient Descent in Traditional Machine Learning</a:t>
            </a:r>
            <a:endParaRPr sz="2300" b="1"/>
          </a:p>
          <a:p>
            <a:r>
              <a:rPr sz="1600">
                <a:sym typeface="+mn-ea"/>
              </a:rPr>
              <a:t>🔹 Used in models like Linear Regression, Logistic Regression, SVM, etc.</a:t>
            </a:r>
            <a:endParaRPr sz="1600"/>
          </a:p>
          <a:p>
            <a:r>
              <a:rPr sz="1600">
                <a:sym typeface="+mn-ea"/>
              </a:rPr>
              <a:t> 🔹 Involves fewer parameters (only a few weights).</a:t>
            </a:r>
            <a:endParaRPr sz="1600"/>
          </a:p>
          <a:p>
            <a:r>
              <a:rPr sz="1600">
                <a:sym typeface="+mn-ea"/>
              </a:rPr>
              <a:t> 🔹 Can use closed-form solutions (e.g., Normal Equation in Linear Regression) when feasible.</a:t>
            </a:r>
            <a:endParaRPr sz="1600"/>
          </a:p>
          <a:p>
            <a:r>
              <a:rPr sz="1600">
                <a:sym typeface="+mn-ea"/>
              </a:rPr>
              <a:t>✅ Example: Gradient Descent in Linear Regression</a:t>
            </a:r>
            <a:endParaRPr sz="1600"/>
          </a:p>
          <a:p>
            <a:r>
              <a:rPr sz="1600">
                <a:sym typeface="+mn-ea"/>
              </a:rPr>
              <a:t>w=w−η⋅∂∂wJ(w)w = w - \eta \cdot \frac{\partial}{\partial w} J(w)</a:t>
            </a:r>
            <a:endParaRPr sz="1600"/>
          </a:p>
          <a:p>
            <a:r>
              <a:rPr sz="1600">
                <a:sym typeface="+mn-ea"/>
              </a:rPr>
              <a:t>where:</a:t>
            </a:r>
            <a:endParaRPr sz="1600"/>
          </a:p>
          <a:p>
            <a:pPr>
              <a:buFont typeface="Arial" panose="020B0604020202020204"/>
              <a:buChar char="•"/>
            </a:pPr>
            <a:r>
              <a:rPr sz="1600">
                <a:sym typeface="+mn-ea"/>
              </a:rPr>
              <a:t>ww = model weights</a:t>
            </a:r>
            <a:endParaRPr sz="1600"/>
          </a:p>
          <a:p>
            <a:pPr>
              <a:buFont typeface="Arial" panose="020B0604020202020204"/>
              <a:buChar char="•"/>
            </a:pPr>
            <a:r>
              <a:rPr sz="1600">
                <a:sym typeface="+mn-ea"/>
              </a:rPr>
              <a:t>η\eta = learning rate</a:t>
            </a:r>
            <a:endParaRPr sz="1600"/>
          </a:p>
          <a:p>
            <a:pPr>
              <a:buFont typeface="Arial" panose="020B0604020202020204"/>
              <a:buChar char="•"/>
            </a:pPr>
            <a:r>
              <a:rPr sz="1600">
                <a:sym typeface="+mn-ea"/>
              </a:rPr>
              <a:t>J(w)J(w) = loss function</a:t>
            </a:r>
            <a:endParaRPr lang="en-US" sz="16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243840"/>
            <a:ext cx="10108565" cy="3520440"/>
          </a:xfrm>
          <a:prstGeom prst="rect">
            <a:avLst/>
          </a:prstGeom>
        </p:spPr>
        <p:txBody>
          <a:bodyPr wrap="square">
            <a:spAutoFit/>
          </a:bodyPr>
          <a:p>
            <a:pPr>
              <a:spcAft>
                <a:spcPct val="60000"/>
              </a:spcAft>
            </a:pPr>
            <a:r>
              <a:rPr sz="2300" b="1"/>
              <a:t>3. Gradient Descent in Deep Learning</a:t>
            </a:r>
            <a:endParaRPr sz="2300" b="1"/>
          </a:p>
          <a:p>
            <a:r>
              <a:rPr sz="1600"/>
              <a:t>🔹 Used in neural networks (CNNs, RNNs, Transformers, etc.).</a:t>
            </a:r>
            <a:endParaRPr sz="1600"/>
          </a:p>
          <a:p>
            <a:r>
              <a:rPr sz="1600"/>
              <a:t> 🔹 Works with millions of parameters (weights, biases in multiple layers).</a:t>
            </a:r>
            <a:endParaRPr sz="1600"/>
          </a:p>
          <a:p>
            <a:r>
              <a:rPr sz="1600"/>
              <a:t> 🔹 Uses Backpropagation to compute gradients efficiently.</a:t>
            </a:r>
            <a:endParaRPr sz="1600"/>
          </a:p>
          <a:p>
            <a:r>
              <a:rPr sz="1600"/>
              <a:t> 🔹 Requires GPU acceleration for large models.</a:t>
            </a:r>
            <a:endParaRPr sz="1600"/>
          </a:p>
          <a:p>
            <a:r>
              <a:rPr sz="1600"/>
              <a:t>✅ Example: Gradient Descent in Neural Networks (with Backpropagation)</a:t>
            </a:r>
            <a:endParaRPr sz="1600"/>
          </a:p>
          <a:p>
            <a:pPr>
              <a:buAutoNum type="arabicPeriod"/>
            </a:pPr>
            <a:r>
              <a:rPr sz="1600"/>
              <a:t>Compute forward pass (calculate activations).</a:t>
            </a:r>
            <a:endParaRPr sz="1600"/>
          </a:p>
          <a:p>
            <a:pPr>
              <a:buAutoNum type="arabicPeriod"/>
            </a:pPr>
            <a:r>
              <a:rPr sz="1600"/>
              <a:t>Compute loss using a loss function.</a:t>
            </a:r>
            <a:endParaRPr sz="1600"/>
          </a:p>
          <a:p>
            <a:pPr>
              <a:buAutoNum type="arabicPeriod"/>
            </a:pPr>
            <a:r>
              <a:rPr sz="1600"/>
              <a:t>Backpropagation: Calculate gradients of loss w.r.t. each weight using chain rule.</a:t>
            </a:r>
            <a:endParaRPr sz="1600"/>
          </a:p>
          <a:p>
            <a:pPr>
              <a:buAutoNum type="arabicPeriod"/>
            </a:pPr>
            <a:r>
              <a:rPr sz="1600"/>
              <a:t>Update weights using: w(l)=w(l)−η⋅∂∂w(l)J(w)w^{(l)} = w^{(l)} - \eta \cdot \frac{\partial}{\partial w^{(l)}} J(w) (where ll is the layer index)</a:t>
            </a:r>
            <a:endParaRPr sz="1600"/>
          </a:p>
          <a:p>
            <a:pPr>
              <a:spcAft>
                <a:spcPct val="60000"/>
              </a:spcAft>
            </a:pPr>
            <a:r>
              <a:rPr sz="2300" b="1"/>
              <a:t>4. Are They the Same or Different?</a:t>
            </a:r>
            <a:endParaRPr sz="2300" b="1"/>
          </a:p>
        </p:txBody>
      </p:sp>
      <p:graphicFrame>
        <p:nvGraphicFramePr>
          <p:cNvPr id="3" name="Table 2"/>
          <p:cNvGraphicFramePr/>
          <p:nvPr/>
        </p:nvGraphicFramePr>
        <p:xfrm>
          <a:off x="765175" y="3686493"/>
          <a:ext cx="10485120" cy="0"/>
        </p:xfrm>
        <a:graphic>
          <a:graphicData uri="http://schemas.openxmlformats.org/drawingml/2006/table">
            <a:tbl>
              <a:tblPr/>
              <a:tblGrid>
                <a:gridCol w="3495040"/>
                <a:gridCol w="3495040"/>
                <a:gridCol w="3495040"/>
              </a:tblGrid>
              <a:tr h="0">
                <a:tc>
                  <a:txBody>
                    <a:bodyPr/>
                    <a:p>
                      <a:r>
                        <a:rPr sz="1100"/>
                        <a:t>Feature</a:t>
                      </a:r>
                      <a:endParaRPr sz="1100"/>
                    </a:p>
                  </a:txBody>
                  <a:tcPr marL="0" marR="0" marT="0" marB="0" anchor="ctr" anchorCtr="0">
                    <a:lnL>
                      <a:noFill/>
                    </a:lnL>
                    <a:lnR>
                      <a:noFill/>
                    </a:lnR>
                    <a:lnT>
                      <a:noFill/>
                    </a:lnT>
                    <a:lnB>
                      <a:noFill/>
                    </a:lnB>
                    <a:noFill/>
                  </a:tcPr>
                </a:tc>
                <a:tc>
                  <a:txBody>
                    <a:bodyPr/>
                    <a:p>
                      <a:r>
                        <a:rPr sz="1100"/>
                        <a:t>Gradient Descent in ML</a:t>
                      </a:r>
                      <a:endParaRPr sz="1100"/>
                    </a:p>
                  </a:txBody>
                  <a:tcPr marL="0" marR="0" marT="0" marB="0" anchor="ctr" anchorCtr="0">
                    <a:lnL>
                      <a:noFill/>
                    </a:lnL>
                    <a:lnR>
                      <a:noFill/>
                    </a:lnR>
                    <a:lnT>
                      <a:noFill/>
                    </a:lnT>
                    <a:lnB>
                      <a:noFill/>
                    </a:lnB>
                    <a:noFill/>
                  </a:tcPr>
                </a:tc>
                <a:tc>
                  <a:txBody>
                    <a:bodyPr/>
                    <a:p>
                      <a:r>
                        <a:rPr sz="1100"/>
                        <a:t>Gradient Descent in Deep Learning</a:t>
                      </a:r>
                      <a:endParaRPr sz="1100"/>
                    </a:p>
                  </a:txBody>
                  <a:tcPr marL="0" marR="0" marT="0" marB="0" anchor="ctr" anchorCtr="0">
                    <a:lnL>
                      <a:noFill/>
                    </a:lnL>
                    <a:lnR>
                      <a:noFill/>
                    </a:lnR>
                    <a:lnT>
                      <a:noFill/>
                    </a:lnT>
                    <a:lnB>
                      <a:noFill/>
                    </a:lnB>
                    <a:noFill/>
                  </a:tcPr>
                </a:tc>
              </a:tr>
              <a:tr h="0">
                <a:tc>
                  <a:txBody>
                    <a:bodyPr/>
                    <a:p>
                      <a:r>
                        <a:rPr sz="1100"/>
                        <a:t>Usage</a:t>
                      </a:r>
                      <a:endParaRPr sz="1100"/>
                    </a:p>
                  </a:txBody>
                  <a:tcPr marL="0" marR="0" marT="0" marB="0" anchor="ctr" anchorCtr="0">
                    <a:lnL>
                      <a:noFill/>
                    </a:lnL>
                    <a:lnR>
                      <a:noFill/>
                    </a:lnR>
                    <a:lnT>
                      <a:noFill/>
                    </a:lnT>
                    <a:lnB>
                      <a:noFill/>
                    </a:lnB>
                    <a:noFill/>
                  </a:tcPr>
                </a:tc>
                <a:tc>
                  <a:txBody>
                    <a:bodyPr/>
                    <a:p>
                      <a:r>
                        <a:rPr sz="1100"/>
                        <a:t>Optimizes models like Linear/Logistic Regression, SVMs</a:t>
                      </a:r>
                      <a:endParaRPr sz="1100"/>
                    </a:p>
                  </a:txBody>
                  <a:tcPr marL="0" marR="0" marT="0" marB="0" anchor="ctr" anchorCtr="0">
                    <a:lnL>
                      <a:noFill/>
                    </a:lnL>
                    <a:lnR>
                      <a:noFill/>
                    </a:lnR>
                    <a:lnT>
                      <a:noFill/>
                    </a:lnT>
                    <a:lnB>
                      <a:noFill/>
                    </a:lnB>
                    <a:noFill/>
                  </a:tcPr>
                </a:tc>
                <a:tc>
                  <a:txBody>
                    <a:bodyPr/>
                    <a:p>
                      <a:r>
                        <a:rPr sz="1100"/>
                        <a:t>Optimizes Neural Networks (CNNs, RNNs, Transformers)</a:t>
                      </a:r>
                      <a:endParaRPr sz="1100"/>
                    </a:p>
                  </a:txBody>
                  <a:tcPr marL="0" marR="0" marT="0" marB="0" anchor="ctr" anchorCtr="0">
                    <a:lnL>
                      <a:noFill/>
                    </a:lnL>
                    <a:lnR>
                      <a:noFill/>
                    </a:lnR>
                    <a:lnT>
                      <a:noFill/>
                    </a:lnT>
                    <a:lnB>
                      <a:noFill/>
                    </a:lnB>
                    <a:noFill/>
                  </a:tcPr>
                </a:tc>
              </a:tr>
              <a:tr h="0">
                <a:tc>
                  <a:txBody>
                    <a:bodyPr/>
                    <a:p>
                      <a:r>
                        <a:rPr sz="1100"/>
                        <a:t>Complexity</a:t>
                      </a:r>
                      <a:endParaRPr sz="1100"/>
                    </a:p>
                  </a:txBody>
                  <a:tcPr marL="0" marR="0" marT="0" marB="0" anchor="ctr" anchorCtr="0">
                    <a:lnL>
                      <a:noFill/>
                    </a:lnL>
                    <a:lnR>
                      <a:noFill/>
                    </a:lnR>
                    <a:lnT>
                      <a:noFill/>
                    </a:lnT>
                    <a:lnB>
                      <a:noFill/>
                    </a:lnB>
                    <a:noFill/>
                  </a:tcPr>
                </a:tc>
                <a:tc>
                  <a:txBody>
                    <a:bodyPr/>
                    <a:p>
                      <a:r>
                        <a:rPr sz="1100"/>
                        <a:t>Few parameters (simple weight updates)</a:t>
                      </a:r>
                      <a:endParaRPr sz="1100"/>
                    </a:p>
                  </a:txBody>
                  <a:tcPr marL="0" marR="0" marT="0" marB="0" anchor="ctr" anchorCtr="0">
                    <a:lnL>
                      <a:noFill/>
                    </a:lnL>
                    <a:lnR>
                      <a:noFill/>
                    </a:lnR>
                    <a:lnT>
                      <a:noFill/>
                    </a:lnT>
                    <a:lnB>
                      <a:noFill/>
                    </a:lnB>
                    <a:noFill/>
                  </a:tcPr>
                </a:tc>
                <a:tc>
                  <a:txBody>
                    <a:bodyPr/>
                    <a:p>
                      <a:r>
                        <a:rPr sz="1100"/>
                        <a:t>Millions of parameters (complex backpropagation)</a:t>
                      </a:r>
                      <a:endParaRPr sz="1100"/>
                    </a:p>
                  </a:txBody>
                  <a:tcPr marL="0" marR="0" marT="0" marB="0" anchor="ctr" anchorCtr="0">
                    <a:lnL>
                      <a:noFill/>
                    </a:lnL>
                    <a:lnR>
                      <a:noFill/>
                    </a:lnR>
                    <a:lnT>
                      <a:noFill/>
                    </a:lnT>
                    <a:lnB>
                      <a:noFill/>
                    </a:lnB>
                    <a:noFill/>
                  </a:tcPr>
                </a:tc>
              </a:tr>
              <a:tr h="0">
                <a:tc>
                  <a:txBody>
                    <a:bodyPr/>
                    <a:p>
                      <a:r>
                        <a:rPr sz="1100"/>
                        <a:t>Training Time</a:t>
                      </a:r>
                      <a:endParaRPr sz="1100"/>
                    </a:p>
                  </a:txBody>
                  <a:tcPr marL="0" marR="0" marT="0" marB="0" anchor="ctr" anchorCtr="0">
                    <a:lnL>
                      <a:noFill/>
                    </a:lnL>
                    <a:lnR>
                      <a:noFill/>
                    </a:lnR>
                    <a:lnT>
                      <a:noFill/>
                    </a:lnT>
                    <a:lnB>
                      <a:noFill/>
                    </a:lnB>
                    <a:noFill/>
                  </a:tcPr>
                </a:tc>
                <a:tc>
                  <a:txBody>
                    <a:bodyPr/>
                    <a:p>
                      <a:r>
                        <a:rPr sz="1100"/>
                        <a:t>Fast, can use </a:t>
                      </a:r>
                      <a:r>
                        <a:rPr sz="1100"/>
                        <a:t>closed-form</a:t>
                      </a:r>
                      <a:r>
                        <a:rPr sz="1100"/>
                        <a:t> solutions</a:t>
                      </a:r>
                      <a:endParaRPr sz="1100"/>
                    </a:p>
                  </a:txBody>
                  <a:tcPr marL="0" marR="0" marT="0" marB="0" anchor="ctr" anchorCtr="0">
                    <a:lnL>
                      <a:noFill/>
                    </a:lnL>
                    <a:lnR>
                      <a:noFill/>
                    </a:lnR>
                    <a:lnT>
                      <a:noFill/>
                    </a:lnT>
                    <a:lnB>
                      <a:noFill/>
                    </a:lnB>
                    <a:noFill/>
                  </a:tcPr>
                </a:tc>
                <a:tc>
                  <a:txBody>
                    <a:bodyPr/>
                    <a:p>
                      <a:r>
                        <a:rPr sz="1100"/>
                        <a:t>Slow without </a:t>
                      </a:r>
                      <a:r>
                        <a:rPr sz="1100"/>
                        <a:t>GPUs</a:t>
                      </a:r>
                      <a:r>
                        <a:rPr sz="1100"/>
                        <a:t>, requires </a:t>
                      </a:r>
                      <a:r>
                        <a:rPr sz="1100"/>
                        <a:t>batch updates</a:t>
                      </a:r>
                      <a:endParaRPr sz="1100"/>
                    </a:p>
                  </a:txBody>
                  <a:tcPr marL="0" marR="0" marT="0" marB="0" anchor="ctr" anchorCtr="0">
                    <a:lnL>
                      <a:noFill/>
                    </a:lnL>
                    <a:lnR>
                      <a:noFill/>
                    </a:lnR>
                    <a:lnT>
                      <a:noFill/>
                    </a:lnT>
                    <a:lnB>
                      <a:noFill/>
                    </a:lnB>
                    <a:noFill/>
                  </a:tcPr>
                </a:tc>
              </a:tr>
              <a:tr h="0">
                <a:tc>
                  <a:txBody>
                    <a:bodyPr/>
                    <a:p>
                      <a:r>
                        <a:rPr sz="1100"/>
                        <a:t>Backpropagation?</a:t>
                      </a:r>
                      <a:endParaRPr sz="1100"/>
                    </a:p>
                  </a:txBody>
                  <a:tcPr marL="0" marR="0" marT="0" marB="0" anchor="ctr" anchorCtr="0">
                    <a:lnL>
                      <a:noFill/>
                    </a:lnL>
                    <a:lnR>
                      <a:noFill/>
                    </a:lnR>
                    <a:lnT>
                      <a:noFill/>
                    </a:lnT>
                    <a:lnB>
                      <a:noFill/>
                    </a:lnB>
                    <a:noFill/>
                  </a:tcPr>
                </a:tc>
                <a:tc>
                  <a:txBody>
                    <a:bodyPr/>
                    <a:p>
                      <a:r>
                        <a:rPr sz="1100"/>
                        <a:t>❌ No backpropagation needed</a:t>
                      </a:r>
                      <a:endParaRPr sz="1100"/>
                    </a:p>
                  </a:txBody>
                  <a:tcPr marL="0" marR="0" marT="0" marB="0" anchor="ctr" anchorCtr="0">
                    <a:lnL>
                      <a:noFill/>
                    </a:lnL>
                    <a:lnR>
                      <a:noFill/>
                    </a:lnR>
                    <a:lnT>
                      <a:noFill/>
                    </a:lnT>
                    <a:lnB>
                      <a:noFill/>
                    </a:lnB>
                    <a:noFill/>
                  </a:tcPr>
                </a:tc>
                <a:tc>
                  <a:txBody>
                    <a:bodyPr/>
                    <a:p>
                      <a:r>
                        <a:rPr sz="1100"/>
                        <a:t>✅ Uses </a:t>
                      </a:r>
                      <a:r>
                        <a:rPr sz="1100"/>
                        <a:t>backpropagation</a:t>
                      </a:r>
                      <a:r>
                        <a:rPr sz="1100"/>
                        <a:t> for weight updates</a:t>
                      </a:r>
                      <a:endParaRPr sz="1100"/>
                    </a:p>
                  </a:txBody>
                  <a:tcPr marL="0" marR="0" marT="0" marB="0" anchor="ctr" anchorCtr="0">
                    <a:lnL>
                      <a:noFill/>
                    </a:lnL>
                    <a:lnR>
                      <a:noFill/>
                    </a:lnR>
                    <a:lnT>
                      <a:noFill/>
                    </a:lnT>
                    <a:lnB>
                      <a:noFill/>
                    </a:lnB>
                    <a:noFill/>
                  </a:tcPr>
                </a:tc>
              </a:tr>
              <a:tr h="0">
                <a:tc>
                  <a:txBody>
                    <a:bodyPr/>
                    <a:p>
                      <a:r>
                        <a:rPr sz="1100"/>
                        <a:t>Memory Usage</a:t>
                      </a:r>
                      <a:endParaRPr sz="1100"/>
                    </a:p>
                  </a:txBody>
                  <a:tcPr marL="0" marR="0" marT="0" marB="0" anchor="ctr" anchorCtr="0">
                    <a:lnL>
                      <a:noFill/>
                    </a:lnL>
                    <a:lnR>
                      <a:noFill/>
                    </a:lnR>
                    <a:lnT>
                      <a:noFill/>
                    </a:lnT>
                    <a:lnB>
                      <a:noFill/>
                    </a:lnB>
                    <a:noFill/>
                  </a:tcPr>
                </a:tc>
                <a:tc>
                  <a:txBody>
                    <a:bodyPr/>
                    <a:p>
                      <a:r>
                        <a:rPr sz="1100"/>
                        <a:t>Low</a:t>
                      </a:r>
                      <a:endParaRPr sz="1100"/>
                    </a:p>
                  </a:txBody>
                  <a:tcPr marL="0" marR="0" marT="0" marB="0" anchor="ctr" anchorCtr="0">
                    <a:lnL>
                      <a:noFill/>
                    </a:lnL>
                    <a:lnR>
                      <a:noFill/>
                    </a:lnR>
                    <a:lnT>
                      <a:noFill/>
                    </a:lnT>
                    <a:lnB>
                      <a:noFill/>
                    </a:lnB>
                    <a:noFill/>
                  </a:tcPr>
                </a:tc>
                <a:tc>
                  <a:txBody>
                    <a:bodyPr/>
                    <a:p>
                      <a:r>
                        <a:rPr sz="1100"/>
                        <a:t>High (due to multiple layers)</a:t>
                      </a:r>
                      <a:endParaRPr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765175" y="4817428"/>
            <a:ext cx="5080000" cy="1476375"/>
          </a:xfrm>
          <a:prstGeom prst="rect">
            <a:avLst/>
          </a:prstGeom>
        </p:spPr>
        <p:txBody>
          <a:bodyPr>
            <a:spAutoFit/>
          </a:bodyPr>
          <a:p>
            <a:endParaRPr sz="2600"/>
          </a:p>
          <a:p>
            <a:r>
              <a:rPr sz="1600"/>
              <a:t>✅ Conclusion:Same fundamental concept, but deep learning gradient descent is more complex due to backpropagation and large parameter spaces.</a:t>
            </a:r>
            <a:endParaRPr sz="1600"/>
          </a:p>
          <a:p>
            <a:r>
              <a:rPr sz="1600"/>
              <a:t>Would you like a Python example comparing both?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8620" y="556895"/>
            <a:ext cx="5708015" cy="5914390"/>
          </a:xfrm>
          <a:prstGeom prst="rect">
            <a:avLst/>
          </a:prstGeom>
        </p:spPr>
        <p:txBody>
          <a:bodyPr>
            <a:noAutofit/>
          </a:bodyPr>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numpy as np</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matplotlib.pyplot as plt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Defining a simple quadratic function and its derivative</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x</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2</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f_prime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a:t>
            </a:r>
            <a:r>
              <a:rPr b="0" i="0">
                <a:solidFill>
                  <a:srgbClr val="009900"/>
                </a:solidFill>
                <a:latin typeface="Arial" panose="020B0604020202020204" pitchFamily="34" charset="0"/>
                <a:ea typeface="Monaco"/>
                <a:cs typeface="Arial" panose="020B0604020202020204" pitchFamily="34" charset="0"/>
              </a:rPr>
              <a:t>2</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Generating values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np.linspace(</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400</a:t>
            </a:r>
            <a:r>
              <a:rPr b="0" i="0">
                <a:solidFill>
                  <a:srgbClr val="000000"/>
                </a:solidFill>
                <a:latin typeface="Arial" panose="020B0604020202020204" pitchFamily="34" charset="0"/>
                <a:ea typeface="Monaco"/>
                <a:cs typeface="Arial" panose="020B0604020202020204" pitchFamily="34" charset="0"/>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y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settings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0.15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9</a:t>
            </a:r>
            <a:r>
              <a:rPr b="0" i="0">
                <a:solidFill>
                  <a:srgbClr val="575757"/>
                </a:solidFill>
                <a:latin typeface="Arial" panose="020B0604020202020204" pitchFamily="34" charset="0"/>
                <a:ea typeface="Monaco"/>
                <a:cs typeface="Arial" panose="020B0604020202020204" pitchFamily="34" charset="0"/>
              </a:rPr>
              <a:t>  </a:t>
            </a:r>
            <a:r>
              <a:rPr b="0" i="0">
                <a:solidFill>
                  <a:srgbClr val="008200"/>
                </a:solidFill>
                <a:latin typeface="Arial" panose="020B0604020202020204" pitchFamily="34" charset="0"/>
                <a:ea typeface="Monaco"/>
                <a:cs typeface="Arial" panose="020B0604020202020204" pitchFamily="34" charset="0"/>
              </a:rPr>
              <a:t># Starting point</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steps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n_iterations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Iteration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for</a:t>
            </a:r>
            <a:r>
              <a:rPr b="0" i="0">
                <a:solidFill>
                  <a:srgbClr val="000000"/>
                </a:solidFill>
                <a:latin typeface="Arial" panose="020B0604020202020204" pitchFamily="34" charset="0"/>
                <a:ea typeface="Monaco"/>
                <a:cs typeface="Arial" panose="020B0604020202020204" pitchFamily="34" charset="0"/>
              </a:rPr>
              <a:t>_ </a:t>
            </a:r>
            <a:r>
              <a:rPr b="1" i="0">
                <a:solidFill>
                  <a:srgbClr val="006699"/>
                </a:solidFill>
                <a:latin typeface="Arial" panose="020B0604020202020204" pitchFamily="34" charset="0"/>
                <a:ea typeface="Monaco"/>
                <a:cs typeface="Arial" panose="020B0604020202020204" pitchFamily="34" charset="0"/>
              </a:rPr>
              <a:t>in</a:t>
            </a:r>
            <a:r>
              <a:rPr lang="en-US" b="1" i="0">
                <a:solidFill>
                  <a:srgbClr val="006699"/>
                </a:solidFill>
                <a:latin typeface="Arial" panose="020B0604020202020204" pitchFamily="34" charset="0"/>
                <a:ea typeface="Monaco"/>
                <a:cs typeface="Arial" panose="020B0604020202020204" pitchFamily="34" charset="0"/>
              </a:rPr>
              <a:t> </a:t>
            </a:r>
            <a:r>
              <a:rPr b="0" i="0">
                <a:solidFill>
                  <a:srgbClr val="FF1493"/>
                </a:solidFill>
                <a:latin typeface="Arial" panose="020B0604020202020204" pitchFamily="34" charset="0"/>
                <a:ea typeface="Monaco"/>
                <a:cs typeface="Arial" panose="020B0604020202020204" pitchFamily="34" charset="0"/>
              </a:rPr>
              <a:t>range</a:t>
            </a:r>
            <a:r>
              <a:rPr b="0" i="0">
                <a:solidFill>
                  <a:srgbClr val="000000"/>
                </a:solidFill>
                <a:latin typeface="Arial" panose="020B0604020202020204" pitchFamily="34" charset="0"/>
                <a:ea typeface="Monaco"/>
                <a:cs typeface="Arial" panose="020B0604020202020204" pitchFamily="34" charset="0"/>
              </a:rPr>
              <a:t>(n_iterations):</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f_prime(x_start)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steps.append(x_start)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000000"/>
              </a:solidFill>
              <a:latin typeface="Arial" panose="020B0604020202020204" pitchFamily="34" charset="0"/>
              <a:ea typeface="Monaco"/>
              <a:cs typeface="Arial" panose="020B0604020202020204" pitchFamily="34" charset="0"/>
            </a:endParaRPr>
          </a:p>
        </p:txBody>
      </p:sp>
      <p:sp>
        <p:nvSpPr>
          <p:cNvPr id="2" name="Text Box 1"/>
          <p:cNvSpPr txBox="1"/>
          <p:nvPr/>
        </p:nvSpPr>
        <p:spPr>
          <a:xfrm>
            <a:off x="6096000" y="556895"/>
            <a:ext cx="6096000" cy="5077460"/>
          </a:xfrm>
          <a:prstGeom prst="rect">
            <a:avLst/>
          </a:prstGeom>
          <a:noFill/>
        </p:spPr>
        <p:txBody>
          <a:bodyPr wrap="square" rtlCol="0" anchor="t">
            <a:spAutoFit/>
          </a:bodyPr>
          <a:p>
            <a:pPr marL="0" indent="0" algn="l" fontAlgn="base">
              <a:lnSpc>
                <a:spcPct val="100000"/>
              </a:lnSpc>
              <a:spcBef>
                <a:spcPct val="0"/>
              </a:spcBef>
              <a:spcAft>
                <a:spcPct val="0"/>
              </a:spcAft>
            </a:pP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function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plt.figure(figsize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a:t>
            </a:r>
            <a:r>
              <a:rPr>
                <a:solidFill>
                  <a:srgbClr val="000000"/>
                </a:solidFill>
                <a:latin typeface="Arial" panose="020B0604020202020204" pitchFamily="34" charset="0"/>
                <a:ea typeface="Monaco"/>
                <a:cs typeface="Arial" panose="020B0604020202020204" pitchFamily="34" charset="0"/>
                <a:sym typeface="+mn-ea"/>
              </a:rPr>
              <a:t>, </a:t>
            </a:r>
            <a:r>
              <a:rPr>
                <a:solidFill>
                  <a:srgbClr val="009900"/>
                </a:solidFill>
                <a:latin typeface="Arial" panose="020B0604020202020204" pitchFamily="34" charset="0"/>
                <a:ea typeface="Monaco"/>
                <a:cs typeface="Arial" panose="020B0604020202020204" pitchFamily="34" charset="0"/>
                <a:sym typeface="+mn-ea"/>
              </a:rPr>
              <a:t>6</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plt.plot(x, y,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2</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&amp;amp;quot;f(x) </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x²&amp;amp;quot;)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steps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plt.scatter(steps,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s</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100</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'Steps'</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linestyle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1.5</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Annotations and labels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plt.title(</a:t>
            </a:r>
            <a:r>
              <a:rPr>
                <a:solidFill>
                  <a:srgbClr val="0000FF"/>
                </a:solidFill>
                <a:latin typeface="Arial" panose="020B0604020202020204" pitchFamily="34" charset="0"/>
                <a:ea typeface="Monaco"/>
                <a:cs typeface="Arial" panose="020B0604020202020204" pitchFamily="34" charset="0"/>
                <a:sym typeface="+mn-ea"/>
              </a:rPr>
              <a:t>'Gradient Descent on f(x) = x²'</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plt.xlabel(</a:t>
            </a:r>
            <a:r>
              <a:rPr>
                <a:solidFill>
                  <a:srgbClr val="0000FF"/>
                </a:solidFill>
                <a:latin typeface="Arial" panose="020B0604020202020204" pitchFamily="34" charset="0"/>
                <a:ea typeface="Monaco"/>
                <a:cs typeface="Arial" panose="020B0604020202020204" pitchFamily="34" charset="0"/>
                <a:sym typeface="+mn-ea"/>
              </a:rPr>
              <a:t>'x'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plt.ylabel(</a:t>
            </a:r>
            <a:r>
              <a:rPr>
                <a:solidFill>
                  <a:srgbClr val="0000FF"/>
                </a:solidFill>
                <a:latin typeface="Arial" panose="020B0604020202020204" pitchFamily="34" charset="0"/>
                <a:ea typeface="Monaco"/>
                <a:cs typeface="Arial" panose="020B0604020202020204" pitchFamily="34" charset="0"/>
                <a:sym typeface="+mn-ea"/>
              </a:rPr>
              <a:t>'f(x)'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plt.legend()</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plt.grid(</a:t>
            </a:r>
            <a:r>
              <a:rPr>
                <a:solidFill>
                  <a:srgbClr val="808080"/>
                </a:solidFill>
                <a:latin typeface="Arial" panose="020B0604020202020204" pitchFamily="34" charset="0"/>
                <a:ea typeface="Monaco"/>
                <a:cs typeface="Arial" panose="020B0604020202020204" pitchFamily="34" charset="0"/>
                <a:sym typeface="+mn-ea"/>
              </a:rPr>
              <a:t>True</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plt.show()</a:t>
            </a:r>
            <a:endParaRPr lang="en-US">
              <a:solidFill>
                <a:srgbClr val="000000"/>
              </a:solidFill>
              <a:latin typeface="Arial" panose="020B0604020202020204" pitchFamily="34" charset="0"/>
              <a:ea typeface="Monaco"/>
              <a:cs typeface="Arial" panose="020B0604020202020204" pitchFamily="34" charset="0"/>
              <a:sym typeface="+mn-ea"/>
            </a:endParaRPr>
          </a:p>
        </p:txBody>
      </p:sp>
      <p:sp>
        <p:nvSpPr>
          <p:cNvPr id="4" name="Text Box 3"/>
          <p:cNvSpPr txBox="1"/>
          <p:nvPr/>
        </p:nvSpPr>
        <p:spPr>
          <a:xfrm>
            <a:off x="388620" y="158115"/>
            <a:ext cx="4064000" cy="398780"/>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GRADIENT CODE</a:t>
            </a:r>
            <a:endParaRPr lang="en-US" sz="20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4667250"/>
            <a:ext cx="11770360" cy="1076325"/>
          </a:xfrm>
          <a:prstGeom prst="rect">
            <a:avLst/>
          </a:prstGeom>
        </p:spPr>
        <p:txBody>
          <a:bodyPr wrap="square">
            <a:spAutoFit/>
          </a:bodyPr>
          <a:p>
            <a:r>
              <a:rPr sz="1600"/>
              <a:t>SGD: Fast per-iteration, but may take more iterations (more time overall) and can be noisy due to updates based on individual samples. Works well for very large datasets and can be parallelized or used in online settings.</a:t>
            </a:r>
            <a:endParaRPr sz="1600"/>
          </a:p>
          <a:p>
            <a:r>
              <a:rPr sz="1600"/>
              <a:t>Batch Gradient Descent: More stable per iteration but computationally expensive, especially with large datasets. Can converge faster in terms of number of epochs but may take a long time per epoch.</a:t>
            </a:r>
            <a:endParaRPr sz="1600"/>
          </a:p>
        </p:txBody>
      </p:sp>
      <p:pic>
        <p:nvPicPr>
          <p:cNvPr id="4" name="Picture 3"/>
          <p:cNvPicPr/>
          <p:nvPr/>
        </p:nvPicPr>
        <p:blipFill>
          <a:blip r:embed="rId1"/>
          <a:stretch>
            <a:fillRect/>
          </a:stretch>
        </p:blipFill>
        <p:spPr>
          <a:xfrm>
            <a:off x="0" y="78740"/>
            <a:ext cx="11638280" cy="4208780"/>
          </a:xfrm>
          <a:prstGeom prst="rect">
            <a:avLst/>
          </a:prstGeom>
        </p:spPr>
      </p:pic>
      <p:sp>
        <p:nvSpPr>
          <p:cNvPr id="5" name="Text Box 4"/>
          <p:cNvSpPr txBox="1"/>
          <p:nvPr/>
        </p:nvSpPr>
        <p:spPr>
          <a:xfrm>
            <a:off x="220345" y="4381500"/>
            <a:ext cx="9048750" cy="368300"/>
          </a:xfrm>
          <a:prstGeom prst="rect">
            <a:avLst/>
          </a:prstGeom>
          <a:noFill/>
        </p:spPr>
        <p:txBody>
          <a:bodyPr wrap="square" rtlCol="0" anchor="t">
            <a:spAutoFit/>
          </a:bodyPr>
          <a:p>
            <a:r>
              <a:rPr lang="en-US" altLang="en-US">
                <a:solidFill>
                  <a:srgbClr val="FF0000"/>
                </a:solidFill>
              </a:rPr>
              <a:t>Computation time is more in sgd and Computation cost is very high in batch what it means</a:t>
            </a:r>
            <a:endParaRPr lang="en-US"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54758" y="0"/>
            <a:ext cx="11824725"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459990"/>
            <a:ext cx="7182485" cy="19380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IN DEEP LEARNING</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565" y="283210"/>
            <a:ext cx="11103610" cy="3645535"/>
          </a:xfrm>
          <a:prstGeom prst="rect">
            <a:avLst/>
          </a:prstGeom>
          <a:noFill/>
        </p:spPr>
        <p:txBody>
          <a:bodyPr wrap="square" rtlCol="0" anchor="t">
            <a:noAutofit/>
          </a:bodyPr>
          <a:p>
            <a:pPr>
              <a:spcAft>
                <a:spcPct val="60000"/>
              </a:spcAft>
            </a:pPr>
            <a:r>
              <a:rPr sz="2200" b="1">
                <a:sym typeface="+mn-ea"/>
              </a:rPr>
              <a:t>Optimizers in Deep Learning</a:t>
            </a:r>
            <a:endParaRPr sz="2200" b="1"/>
          </a:p>
          <a:p>
            <a:pPr>
              <a:spcAft>
                <a:spcPct val="60000"/>
              </a:spcAft>
            </a:pPr>
            <a:r>
              <a:rPr sz="1900" b="1">
                <a:sym typeface="+mn-ea"/>
              </a:rPr>
              <a:t>1. What is an Optimizer?</a:t>
            </a:r>
            <a:endParaRPr sz="1900" b="1"/>
          </a:p>
          <a:p>
            <a:r>
              <a:rPr sz="1600">
                <a:sym typeface="+mn-ea"/>
              </a:rPr>
              <a:t>An optimizer is an algorithm that adjusts the weights and biases of a neural network to minimize the loss function and improve model performance.</a:t>
            </a:r>
            <a:endParaRPr sz="1600"/>
          </a:p>
          <a:p>
            <a:r>
              <a:rPr sz="1600">
                <a:sym typeface="+mn-ea"/>
              </a:rPr>
              <a:t>✔ Goal: Update model parameters using gradients computed via backpropagation.</a:t>
            </a:r>
            <a:endParaRPr sz="1600"/>
          </a:p>
          <a:p>
            <a:r>
              <a:rPr sz="1600">
                <a:sym typeface="+mn-ea"/>
              </a:rPr>
              <a:t> ✔ Optimizers control learning speed, convergence stability, and generalization.</a:t>
            </a:r>
            <a:endParaRPr sz="1600"/>
          </a:p>
          <a:p>
            <a:pPr>
              <a:spcAft>
                <a:spcPct val="60000"/>
              </a:spcAft>
            </a:pPr>
            <a:r>
              <a:rPr sz="2200" b="1">
                <a:sym typeface="+mn-ea"/>
              </a:rPr>
              <a:t>2. Types of Optimizers in Deep Learning</a:t>
            </a:r>
            <a:endParaRPr sz="2200" b="1"/>
          </a:p>
          <a:p>
            <a:r>
              <a:rPr sz="1600">
                <a:sym typeface="+mn-ea"/>
              </a:rPr>
              <a:t>Optimizers are mainly categorized into two types:</a:t>
            </a:r>
            <a:endParaRPr lang="en-US" sz="1600">
              <a:sym typeface="+mn-ea"/>
            </a:endParaRPr>
          </a:p>
        </p:txBody>
      </p:sp>
      <p:graphicFrame>
        <p:nvGraphicFramePr>
          <p:cNvPr id="3" name="Table 2"/>
          <p:cNvGraphicFramePr/>
          <p:nvPr/>
        </p:nvGraphicFramePr>
        <p:xfrm>
          <a:off x="529590" y="3761105"/>
          <a:ext cx="10485120" cy="0"/>
        </p:xfrm>
        <a:graphic>
          <a:graphicData uri="http://schemas.openxmlformats.org/drawingml/2006/table">
            <a:tbl>
              <a:tblPr/>
              <a:tblGrid>
                <a:gridCol w="3473450"/>
                <a:gridCol w="3516630"/>
                <a:gridCol w="3495040"/>
              </a:tblGrid>
              <a:tr h="0">
                <a:tc>
                  <a:txBody>
                    <a:bodyPr/>
                    <a:p>
                      <a:r>
                        <a:rPr sz="1600" b="1">
                          <a:solidFill>
                            <a:srgbClr val="FF0000"/>
                          </a:solidFill>
                          <a:effectLst>
                            <a:outerShdw blurRad="38100" dist="38100" dir="2700000" algn="tl">
                              <a:srgbClr val="000000">
                                <a:alpha val="43137"/>
                              </a:srgbClr>
                            </a:outerShdw>
                          </a:effectLst>
                        </a:rPr>
                        <a:t>Type</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Description</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Examples</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r>
            </a:tbl>
          </a:graphicData>
        </a:graphic>
      </p:graphicFrame>
      <p:graphicFrame>
        <p:nvGraphicFramePr>
          <p:cNvPr id="4" name="Table 3"/>
          <p:cNvGraphicFramePr/>
          <p:nvPr/>
        </p:nvGraphicFramePr>
        <p:xfrm>
          <a:off x="638810" y="3928745"/>
          <a:ext cx="10485120" cy="0"/>
        </p:xfrm>
        <a:graphic>
          <a:graphicData uri="http://schemas.openxmlformats.org/drawingml/2006/table">
            <a:tbl>
              <a:tblPr/>
              <a:tblGrid>
                <a:gridCol w="3495040"/>
                <a:gridCol w="3495040"/>
                <a:gridCol w="3495040"/>
              </a:tblGrid>
              <a:tr h="0">
                <a:tc>
                  <a:txBody>
                    <a:bodyPr/>
                    <a:p>
                      <a:r>
                        <a:rPr sz="1800"/>
                        <a:t>First-order optimizers</a:t>
                      </a:r>
                      <a:endParaRPr sz="1800"/>
                    </a:p>
                  </a:txBody>
                  <a:tcPr marL="0" marR="0" marT="0" marB="0" anchor="ctr" anchorCtr="0">
                    <a:lnL>
                      <a:noFill/>
                    </a:lnL>
                    <a:lnR>
                      <a:noFill/>
                    </a:lnR>
                    <a:lnT>
                      <a:noFill/>
                    </a:lnT>
                    <a:lnB>
                      <a:noFill/>
                    </a:lnB>
                    <a:noFill/>
                  </a:tcPr>
                </a:tc>
                <a:tc>
                  <a:txBody>
                    <a:bodyPr/>
                    <a:p>
                      <a:r>
                        <a:rPr sz="1800"/>
                        <a:t>Use first-order derivatives (gradients)</a:t>
                      </a:r>
                      <a:endParaRPr sz="1800"/>
                    </a:p>
                  </a:txBody>
                  <a:tcPr marL="0" marR="0" marT="0" marB="0" anchor="ctr" anchorCtr="0">
                    <a:lnL>
                      <a:noFill/>
                    </a:lnL>
                    <a:lnR>
                      <a:noFill/>
                    </a:lnR>
                    <a:lnT>
                      <a:noFill/>
                    </a:lnT>
                    <a:lnB>
                      <a:noFill/>
                    </a:lnB>
                    <a:noFill/>
                  </a:tcPr>
                </a:tc>
                <a:tc>
                  <a:txBody>
                    <a:bodyPr/>
                    <a:p>
                      <a:r>
                        <a:rPr sz="1800"/>
                        <a:t>SGD, Momentum, RMSprop, Adam</a:t>
                      </a:r>
                      <a:endParaRPr sz="1800"/>
                    </a:p>
                  </a:txBody>
                  <a:tcPr marL="0" marR="0" marT="0" marB="0" anchor="ctr" anchorCtr="0">
                    <a:lnL>
                      <a:noFill/>
                    </a:lnL>
                    <a:lnR>
                      <a:noFill/>
                    </a:lnR>
                    <a:lnT>
                      <a:noFill/>
                    </a:lnT>
                    <a:lnB>
                      <a:noFill/>
                    </a:lnB>
                    <a:noFill/>
                  </a:tcPr>
                </a:tc>
              </a:tr>
            </a:tbl>
          </a:graphicData>
        </a:graphic>
      </p:graphicFrame>
      <p:graphicFrame>
        <p:nvGraphicFramePr>
          <p:cNvPr id="5" name="Table 4"/>
          <p:cNvGraphicFramePr/>
          <p:nvPr/>
        </p:nvGraphicFramePr>
        <p:xfrm>
          <a:off x="638810" y="4096385"/>
          <a:ext cx="10485120" cy="659130"/>
        </p:xfrm>
        <a:graphic>
          <a:graphicData uri="http://schemas.openxmlformats.org/drawingml/2006/table">
            <a:tbl>
              <a:tblPr/>
              <a:tblGrid>
                <a:gridCol w="3495040"/>
                <a:gridCol w="3495040"/>
                <a:gridCol w="3495040"/>
              </a:tblGrid>
              <a:tr h="659130">
                <a:tc>
                  <a:txBody>
                    <a:bodyPr/>
                    <a:p>
                      <a:r>
                        <a:rPr sz="1600"/>
                        <a:t>Second-order optimizers</a:t>
                      </a:r>
                      <a:endParaRPr sz="1600"/>
                    </a:p>
                  </a:txBody>
                  <a:tcPr marL="0" marR="0" marT="0" marB="0" anchor="ctr" anchorCtr="0">
                    <a:lnL>
                      <a:noFill/>
                    </a:lnL>
                    <a:lnR>
                      <a:noFill/>
                    </a:lnR>
                    <a:lnT>
                      <a:noFill/>
                    </a:lnT>
                    <a:lnB>
                      <a:noFill/>
                    </a:lnB>
                    <a:noFill/>
                  </a:tcPr>
                </a:tc>
                <a:tc>
                  <a:txBody>
                    <a:bodyPr/>
                    <a:p>
                      <a:r>
                        <a:rPr sz="1600"/>
                        <a:t>Use second-</a:t>
                      </a:r>
                      <a:r>
                        <a:rPr sz="2000"/>
                        <a:t>order </a:t>
                      </a:r>
                      <a:r>
                        <a:rPr sz="1600"/>
                        <a:t>derivatives (Hessian matrix) for curvature</a:t>
                      </a:r>
                      <a:endParaRPr sz="1600"/>
                    </a:p>
                  </a:txBody>
                  <a:tcPr marL="0" marR="0" marT="0" marB="0" anchor="ctr" anchorCtr="0">
                    <a:lnL>
                      <a:noFill/>
                    </a:lnL>
                    <a:lnR>
                      <a:noFill/>
                    </a:lnR>
                    <a:lnT>
                      <a:noFill/>
                    </a:lnT>
                    <a:lnB>
                      <a:noFill/>
                    </a:lnB>
                    <a:noFill/>
                  </a:tcPr>
                </a:tc>
                <a:tc>
                  <a:txBody>
                    <a:bodyPr/>
                    <a:p>
                      <a:r>
                        <a:rPr sz="1600"/>
                        <a:t>Newton’s Method, L-BFGS (less common in deep learning)</a:t>
                      </a:r>
                      <a:endParaRPr sz="16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Table 2"/>
          <p:cNvGraphicFramePr/>
          <p:nvPr/>
        </p:nvGraphicFramePr>
        <p:xfrm>
          <a:off x="3556000" y="-3401695"/>
          <a:ext cx="10485120" cy="0"/>
        </p:xfrm>
        <a:graphic>
          <a:graphicData uri="http://schemas.openxmlformats.org/drawingml/2006/table">
            <a:tbl>
              <a:tblPr/>
              <a:tblGrid>
                <a:gridCol w="3495040"/>
                <a:gridCol w="3495040"/>
                <a:gridCol w="3495040"/>
              </a:tblGrid>
              <a:tr h="0">
                <a:tc>
                  <a:txBody>
                    <a:bodyPr/>
                    <a:p>
                      <a:r>
                        <a:rPr sz="1100"/>
                        <a:t>Type</a:t>
                      </a:r>
                      <a:endParaRPr sz="1100"/>
                    </a:p>
                  </a:txBody>
                  <a:tcPr marL="0" marR="0" marT="0" marB="0" anchor="ctr" anchorCtr="0">
                    <a:lnL>
                      <a:noFill/>
                    </a:lnL>
                    <a:lnR>
                      <a:noFill/>
                    </a:lnR>
                    <a:lnT>
                      <a:noFill/>
                    </a:lnT>
                    <a:lnB>
                      <a:noFill/>
                    </a:lnB>
                    <a:noFill/>
                  </a:tcPr>
                </a:tc>
                <a:tc>
                  <a:txBody>
                    <a:bodyPr/>
                    <a:p>
                      <a:r>
                        <a:rPr sz="1100"/>
                        <a:t>Description</a:t>
                      </a:r>
                      <a:endParaRPr sz="1100"/>
                    </a:p>
                  </a:txBody>
                  <a:tcPr marL="0" marR="0" marT="0" marB="0" anchor="ctr" anchorCtr="0">
                    <a:lnL>
                      <a:noFill/>
                    </a:lnL>
                    <a:lnR>
                      <a:noFill/>
                    </a:lnR>
                    <a:lnT>
                      <a:noFill/>
                    </a:lnT>
                    <a:lnB>
                      <a:noFill/>
                    </a:lnB>
                    <a:noFill/>
                  </a:tcPr>
                </a:tc>
                <a:tc>
                  <a:txBody>
                    <a:bodyPr/>
                    <a:p>
                      <a:r>
                        <a:rPr sz="1100"/>
                        <a:t>Examples</a:t>
                      </a:r>
                      <a:endParaRPr sz="1100"/>
                    </a:p>
                  </a:txBody>
                  <a:tcPr marL="0" marR="0" marT="0" marB="0" anchor="ctr" anchorCtr="0">
                    <a:lnL>
                      <a:noFill/>
                    </a:lnL>
                    <a:lnR>
                      <a:noFill/>
                    </a:lnR>
                    <a:lnT>
                      <a:noFill/>
                    </a:lnT>
                    <a:lnB>
                      <a:noFill/>
                    </a:lnB>
                    <a:noFill/>
                  </a:tcPr>
                </a:tc>
              </a:tr>
              <a:tr h="0">
                <a:tc>
                  <a:txBody>
                    <a:bodyPr/>
                    <a:p>
                      <a:r>
                        <a:rPr sz="1100"/>
                        <a:t>First-order optimizers</a:t>
                      </a:r>
                      <a:endParaRPr sz="1100"/>
                    </a:p>
                  </a:txBody>
                  <a:tcPr marL="0" marR="0" marT="0" marB="0" anchor="ctr" anchorCtr="0">
                    <a:lnL>
                      <a:noFill/>
                    </a:lnL>
                    <a:lnR>
                      <a:noFill/>
                    </a:lnR>
                    <a:lnT>
                      <a:noFill/>
                    </a:lnT>
                    <a:lnB>
                      <a:noFill/>
                    </a:lnB>
                    <a:noFill/>
                  </a:tcPr>
                </a:tc>
                <a:tc>
                  <a:txBody>
                    <a:bodyPr/>
                    <a:p>
                      <a:r>
                        <a:rPr sz="1100"/>
                        <a:t>Use first-order derivatives (gradients)</a:t>
                      </a:r>
                      <a:endParaRPr sz="1100"/>
                    </a:p>
                  </a:txBody>
                  <a:tcPr marL="0" marR="0" marT="0" marB="0" anchor="ctr" anchorCtr="0">
                    <a:lnL>
                      <a:noFill/>
                    </a:lnL>
                    <a:lnR>
                      <a:noFill/>
                    </a:lnR>
                    <a:lnT>
                      <a:noFill/>
                    </a:lnT>
                    <a:lnB>
                      <a:noFill/>
                    </a:lnB>
                    <a:noFill/>
                  </a:tcPr>
                </a:tc>
                <a:tc>
                  <a:txBody>
                    <a:bodyPr/>
                    <a:p>
                      <a:r>
                        <a:rPr sz="1100"/>
                        <a:t>SGD, Momentum, RMSprop, Adam</a:t>
                      </a:r>
                      <a:endParaRPr sz="1100"/>
                    </a:p>
                  </a:txBody>
                  <a:tcPr marL="0" marR="0" marT="0" marB="0" anchor="ctr" anchorCtr="0">
                    <a:lnL>
                      <a:noFill/>
                    </a:lnL>
                    <a:lnR>
                      <a:noFill/>
                    </a:lnR>
                    <a:lnT>
                      <a:noFill/>
                    </a:lnT>
                    <a:lnB>
                      <a:noFill/>
                    </a:lnB>
                    <a:noFill/>
                  </a:tcPr>
                </a:tc>
              </a:tr>
              <a:tr h="0">
                <a:tc>
                  <a:txBody>
                    <a:bodyPr/>
                    <a:p>
                      <a:r>
                        <a:rPr sz="1100"/>
                        <a:t>Second-order optimizers</a:t>
                      </a:r>
                      <a:endParaRPr sz="1100"/>
                    </a:p>
                  </a:txBody>
                  <a:tcPr marL="0" marR="0" marT="0" marB="0" anchor="ctr" anchorCtr="0">
                    <a:lnL>
                      <a:noFill/>
                    </a:lnL>
                    <a:lnR>
                      <a:noFill/>
                    </a:lnR>
                    <a:lnT>
                      <a:noFill/>
                    </a:lnT>
                    <a:lnB>
                      <a:noFill/>
                    </a:lnB>
                    <a:noFill/>
                  </a:tcPr>
                </a:tc>
                <a:tc>
                  <a:txBody>
                    <a:bodyPr/>
                    <a:p>
                      <a:r>
                        <a:rPr sz="1100"/>
                        <a:t>Use second-order derivatives (Hessian matrix) for curvature</a:t>
                      </a:r>
                      <a:endParaRPr sz="1100"/>
                    </a:p>
                  </a:txBody>
                  <a:tcPr marL="0" marR="0" marT="0" marB="0" anchor="ctr" anchorCtr="0">
                    <a:lnL>
                      <a:noFill/>
                    </a:lnL>
                    <a:lnR>
                      <a:noFill/>
                    </a:lnR>
                    <a:lnT>
                      <a:noFill/>
                    </a:lnT>
                    <a:lnB>
                      <a:noFill/>
                    </a:lnB>
                    <a:noFill/>
                  </a:tcPr>
                </a:tc>
                <a:tc>
                  <a:txBody>
                    <a:bodyPr/>
                    <a:p>
                      <a:r>
                        <a:rPr sz="1100"/>
                        <a:t>Newton’s Method, L-BFGS (less common in deep learning)</a:t>
                      </a:r>
                      <a:endParaRPr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718185" y="982980"/>
            <a:ext cx="10754995" cy="4891405"/>
          </a:xfrm>
          <a:prstGeom prst="rect">
            <a:avLst/>
          </a:prstGeom>
        </p:spPr>
        <p:txBody>
          <a:bodyPr wrap="square">
            <a:spAutoFit/>
          </a:bodyPr>
          <a:p>
            <a:endParaRPr sz="2600"/>
          </a:p>
          <a:p>
            <a:pPr>
              <a:spcAft>
                <a:spcPct val="60000"/>
              </a:spcAft>
            </a:pPr>
            <a:r>
              <a:rPr sz="2200" b="1"/>
              <a:t>3. Popular Optimizers in Deep Learning</a:t>
            </a:r>
            <a:endParaRPr sz="2200" b="1"/>
          </a:p>
          <a:p>
            <a:pPr>
              <a:spcAft>
                <a:spcPct val="60000"/>
              </a:spcAft>
            </a:pPr>
            <a:r>
              <a:rPr sz="1900" b="1"/>
              <a:t>🔹 (1) Stochastic Gradient Descent (SGD)</a:t>
            </a:r>
            <a:endParaRPr sz="1900" b="1"/>
          </a:p>
          <a:p>
            <a:r>
              <a:rPr sz="1600"/>
              <a:t>✔ Formula:</a:t>
            </a:r>
            <a:endParaRPr sz="1600"/>
          </a:p>
          <a:p>
            <a:r>
              <a:rPr sz="1600"/>
              <a:t>w=w−η⋅∂J∂ww = w - \eta \cdot \frac{\partial J}{\partial w}</a:t>
            </a:r>
            <a:endParaRPr sz="1600"/>
          </a:p>
          <a:p>
            <a:r>
              <a:rPr sz="1600"/>
              <a:t>✔ Pros: Simple, works well for small datasets.</a:t>
            </a:r>
            <a:endParaRPr sz="1600"/>
          </a:p>
          <a:p>
            <a:r>
              <a:rPr sz="1600"/>
              <a:t> ✔ Cons: Can be slow, struggles with noisy gradients.</a:t>
            </a:r>
            <a:endParaRPr sz="1600"/>
          </a:p>
          <a:p>
            <a:r>
              <a:rPr sz="1600"/>
              <a:t>✅ Variant:Mini-batch SGD (faster, more stable).</a:t>
            </a:r>
            <a:endParaRPr sz="1600"/>
          </a:p>
          <a:p>
            <a:pPr>
              <a:spcAft>
                <a:spcPct val="60000"/>
              </a:spcAft>
            </a:pPr>
            <a:r>
              <a:rPr sz="1900" b="1"/>
              <a:t>🔹 (2) SGD with Momentum</a:t>
            </a:r>
            <a:endParaRPr sz="1900" b="1"/>
          </a:p>
          <a:p>
            <a:r>
              <a:rPr sz="1600"/>
              <a:t>✔ Adds a velocity term to accelerate updates in the right direction.</a:t>
            </a:r>
            <a:endParaRPr sz="1600"/>
          </a:p>
          <a:p>
            <a:r>
              <a:rPr sz="1600"/>
              <a:t> ✔ Helps escape local minima and smoothens updates.vt=βvt−1+η∂J∂wv_t = \beta v_{t-1} + \eta \frac{\partial J}{\partial w}w=w−vtw = w - v_t</a:t>
            </a:r>
            <a:endParaRPr sz="1600"/>
          </a:p>
          <a:p>
            <a:r>
              <a:rPr sz="1600"/>
              <a:t>✔ Pros: Faster convergence, less oscillation.</a:t>
            </a:r>
            <a:endParaRPr sz="1600"/>
          </a:p>
          <a:p>
            <a:r>
              <a:rPr sz="1600"/>
              <a:t> ✔ Cons: Still needs careful tuning of parameters.</a:t>
            </a:r>
            <a:endParaRPr sz="1600"/>
          </a:p>
          <a:p>
            <a:pPr>
              <a:spcAft>
                <a:spcPct val="60000"/>
              </a:spcAft>
            </a:pPr>
            <a:endParaRPr sz="2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5231130"/>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r>
              <a:rPr lang="en-US" altLang="en-US"/>
              <a:t>Forward Propagation</a:t>
            </a:r>
            <a:endParaRPr lang="en-US" altLang="en-US"/>
          </a:p>
          <a:p>
            <a:pPr marL="800100" lvl="1" indent="-342900">
              <a:buAutoNum type="arabicPeriod"/>
            </a:pPr>
            <a:r>
              <a:rPr lang="en-US" altLang="en-US"/>
              <a:t>input</a:t>
            </a:r>
            <a:endParaRPr lang="en-US" altLang="en-US"/>
          </a:p>
          <a:p>
            <a:pPr marL="800100" lvl="1" indent="-342900">
              <a:buAutoNum type="arabicPeriod"/>
            </a:pPr>
            <a:r>
              <a:rPr lang="en-US" altLang="en-US"/>
              <a:t>calculation --&gt;then apply activation func</a:t>
            </a:r>
            <a:endParaRPr lang="en-US" altLang="en-US"/>
          </a:p>
          <a:p>
            <a:pPr marL="800100" lvl="1" indent="-342900">
              <a:buAutoNum type="arabicPeriod"/>
            </a:pPr>
            <a:r>
              <a:rPr lang="en-US" altLang="en-US"/>
              <a:t>output</a:t>
            </a: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r>
              <a:rPr lang="en-US" altLang="en-US"/>
              <a:t>Backpropagation</a:t>
            </a:r>
            <a:endParaRPr lang="en-US" altLang="en-US"/>
          </a:p>
          <a:p>
            <a:pPr marL="800100" lvl="1" indent="-342900">
              <a:buAutoNum type="arabicPeriod"/>
            </a:pPr>
            <a:r>
              <a:rPr lang="en-US" altLang="en-US"/>
              <a:t>Loss Calculation</a:t>
            </a:r>
            <a:endParaRPr lang="en-US" altLang="en-US"/>
          </a:p>
          <a:p>
            <a:pPr marL="800100" lvl="1" indent="-342900">
              <a:buAutoNum type="arabicPeriod"/>
            </a:pPr>
            <a:r>
              <a:rPr lang="en-US" altLang="en-US"/>
              <a:t>Gradient Calculation</a:t>
            </a:r>
            <a:endParaRPr lang="en-US" altLang="en-US"/>
          </a:p>
          <a:p>
            <a:pPr marL="800100" lvl="1" indent="-342900">
              <a:buAutoNum type="arabicPeriod"/>
            </a:pPr>
            <a:r>
              <a:rPr lang="en-US" altLang="en-US"/>
              <a:t>Weight Update</a:t>
            </a:r>
            <a:endParaRPr lang="en-US" altLang="en-US"/>
          </a:p>
        </p:txBody>
      </p:sp>
      <p:pic>
        <p:nvPicPr>
          <p:cNvPr id="4" name="Picture 3"/>
          <p:cNvPicPr/>
          <p:nvPr/>
        </p:nvPicPr>
        <p:blipFill>
          <a:blip r:embed="rId1"/>
          <a:stretch>
            <a:fillRect/>
          </a:stretch>
        </p:blipFill>
        <p:spPr>
          <a:xfrm>
            <a:off x="5154930" y="112713"/>
            <a:ext cx="5981700" cy="2790825"/>
          </a:xfrm>
          <a:prstGeom prst="rect">
            <a:avLst/>
          </a:prstGeom>
        </p:spPr>
      </p:pic>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2"/>
          <a:stretch>
            <a:fillRect/>
          </a:stretch>
        </p:blipFill>
        <p:spPr>
          <a:xfrm>
            <a:off x="4782185" y="3244850"/>
            <a:ext cx="6354445" cy="3198495"/>
          </a:xfrm>
          <a:prstGeom prst="rect">
            <a:avLst/>
          </a:prstGeom>
        </p:spPr>
      </p:pic>
      <p:sp>
        <p:nvSpPr>
          <p:cNvPr id="3" name="Text Box 2"/>
          <p:cNvSpPr txBox="1"/>
          <p:nvPr/>
        </p:nvSpPr>
        <p:spPr>
          <a:xfrm>
            <a:off x="596265" y="6359843"/>
            <a:ext cx="5080000" cy="337185"/>
          </a:xfrm>
          <a:prstGeom prst="rect">
            <a:avLst/>
          </a:prstGeom>
        </p:spPr>
        <p:txBody>
          <a:bodyPr>
            <a:spAutoFit/>
          </a:bodyPr>
          <a:p>
            <a:pPr marL="0" indent="0">
              <a:spcAft>
                <a:spcPct val="60000"/>
              </a:spcAft>
            </a:pPr>
            <a:r>
              <a:rPr sz="1600" b="0" i="0">
                <a:latin typeface="Manrope"/>
                <a:ea typeface="Manrope"/>
              </a:rPr>
              <a:t>Feedforward vs. Backpropagation</a:t>
            </a:r>
            <a:endParaRPr sz="1600" b="0" i="0">
              <a:latin typeface="Manrope"/>
              <a:ea typeface="Manrope"/>
            </a:endParaRPr>
          </a:p>
        </p:txBody>
      </p:sp>
      <p:sp>
        <p:nvSpPr>
          <p:cNvPr id="5" name="Text Box 4"/>
          <p:cNvSpPr txBox="1"/>
          <p:nvPr/>
        </p:nvSpPr>
        <p:spPr>
          <a:xfrm>
            <a:off x="4448810" y="6360160"/>
            <a:ext cx="7674610" cy="368300"/>
          </a:xfrm>
          <a:prstGeom prst="rect">
            <a:avLst/>
          </a:prstGeom>
          <a:noFill/>
        </p:spPr>
        <p:txBody>
          <a:bodyPr wrap="square" rtlCol="0" anchor="t">
            <a:spAutoFit/>
          </a:bodyPr>
          <a:p>
            <a:r>
              <a:rPr lang="en-US" altLang="en-US"/>
              <a:t>https://www.geeksforgeeks.org/backpropagation-in-neural-network/</a:t>
            </a:r>
            <a:endParaRPr lang="en-US"/>
          </a:p>
        </p:txBody>
      </p:sp>
      <p:sp>
        <p:nvSpPr>
          <p:cNvPr id="6" name="Text Box 5"/>
          <p:cNvSpPr txBox="1"/>
          <p:nvPr/>
        </p:nvSpPr>
        <p:spPr>
          <a:xfrm>
            <a:off x="4782185" y="6211570"/>
            <a:ext cx="6096000" cy="306705"/>
          </a:xfrm>
          <a:prstGeom prst="rect">
            <a:avLst/>
          </a:prstGeom>
          <a:noFill/>
        </p:spPr>
        <p:txBody>
          <a:bodyPr wrap="square" rtlCol="0" anchor="t">
            <a:spAutoFit/>
          </a:bodyPr>
          <a:p>
            <a:r>
              <a:rPr lang="en-US" altLang="en-US" sz="1400"/>
              <a:t>https://www.guru99.com/backpropogation-neural-network.html</a:t>
            </a:r>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3065" y="314960"/>
            <a:ext cx="10224135" cy="4904105"/>
          </a:xfrm>
          <a:prstGeom prst="rect">
            <a:avLst/>
          </a:prstGeom>
          <a:noFill/>
        </p:spPr>
        <p:txBody>
          <a:bodyPr wrap="square" rtlCol="0" anchor="t">
            <a:spAutoFit/>
          </a:bodyPr>
          <a:p>
            <a:pPr>
              <a:spcAft>
                <a:spcPct val="60000"/>
              </a:spcAft>
            </a:pPr>
            <a:r>
              <a:rPr sz="1900" b="1">
                <a:sym typeface="+mn-ea"/>
              </a:rPr>
              <a:t>🔹 (3) RMSprop (Root Mean Square Propagation)</a:t>
            </a:r>
            <a:endParaRPr sz="1900" b="1"/>
          </a:p>
          <a:p>
            <a:r>
              <a:rPr sz="1600">
                <a:sym typeface="+mn-ea"/>
              </a:rPr>
              <a:t>✔ Idea: Uses a moving average of squared gradients to adjust learning rates adaptively.</a:t>
            </a:r>
            <a:endParaRPr sz="1600"/>
          </a:p>
          <a:p>
            <a:r>
              <a:rPr sz="1600">
                <a:sym typeface="+mn-ea"/>
              </a:rPr>
              <a:t> ✔ Solves the vanishing/exploding gradient problem.w=w−ηSt+ϵ∂J∂ww = w - \frac{\eta}{\sqrt{S_t} + \epsilon} \frac{\partial J}{\partial w}</a:t>
            </a:r>
            <a:endParaRPr sz="1600"/>
          </a:p>
          <a:p>
            <a:r>
              <a:rPr sz="1600">
                <a:sym typeface="+mn-ea"/>
              </a:rPr>
              <a:t>✔ Pros: Works well for RNNs and deep networks.</a:t>
            </a:r>
            <a:endParaRPr sz="1600"/>
          </a:p>
          <a:p>
            <a:r>
              <a:rPr sz="1600">
                <a:sym typeface="+mn-ea"/>
              </a:rPr>
              <a:t> ✔ Cons: Requires tuning decay rate β.</a:t>
            </a:r>
            <a:endParaRPr sz="1600"/>
          </a:p>
          <a:p>
            <a:pPr>
              <a:spcAft>
                <a:spcPct val="60000"/>
              </a:spcAft>
            </a:pPr>
            <a:r>
              <a:rPr sz="1900" b="1">
                <a:sym typeface="+mn-ea"/>
              </a:rPr>
              <a:t>🔹 (4) Adam (Adaptive Moment Estimation) [MOST POPULAR]</a:t>
            </a:r>
            <a:endParaRPr sz="1900" b="1"/>
          </a:p>
          <a:p>
            <a:r>
              <a:rPr sz="1600">
                <a:sym typeface="+mn-ea"/>
              </a:rPr>
              <a:t>✔ Combines Momentum + RMSprop → adaptive learning rate + velocity smoothing.mt=β1mt−1+(1−β1)∂J∂wm_t = \beta_1 m_{t-1} + (1 - \beta_1) \frac{\partial J}{\partial w}vt=β2vt−1+(1−β2)(∂J∂w)2v_t = \beta_2 v_{t-1} + (1 - \beta_2) (\frac{\partial J}{\partial w})^2</a:t>
            </a:r>
            <a:endParaRPr sz="1600"/>
          </a:p>
          <a:p>
            <a:r>
              <a:rPr sz="1600">
                <a:sym typeface="+mn-ea"/>
              </a:rPr>
              <a:t>✔ Pros: Fast convergence, works well for most problems.</a:t>
            </a:r>
            <a:endParaRPr sz="1600"/>
          </a:p>
          <a:p>
            <a:r>
              <a:rPr sz="1600">
                <a:sym typeface="+mn-ea"/>
              </a:rPr>
              <a:t> ✔ Cons: Can sometimes overfit or not generalize well.</a:t>
            </a:r>
            <a:endParaRPr sz="1600"/>
          </a:p>
          <a:p>
            <a:pPr>
              <a:spcAft>
                <a:spcPct val="60000"/>
              </a:spcAft>
            </a:pPr>
            <a:r>
              <a:rPr sz="1900" b="1">
                <a:sym typeface="+mn-ea"/>
              </a:rPr>
              <a:t>🔹 (5) AdamW (Adam with Weight Decay) [BETTER THAN ADAM]</a:t>
            </a:r>
            <a:endParaRPr sz="1900" b="1"/>
          </a:p>
          <a:p>
            <a:r>
              <a:rPr sz="1600">
                <a:sym typeface="+mn-ea"/>
              </a:rPr>
              <a:t>✔ Fixes Adam's tendency to overfit by decoupling weight decay from gradient updates.</a:t>
            </a:r>
            <a:endParaRPr sz="1600"/>
          </a:p>
          <a:p>
            <a:r>
              <a:rPr sz="1600">
                <a:sym typeface="+mn-ea"/>
              </a:rPr>
              <a:t> ✔ Used in Transformers (e.g., BERT, GPT models).</a:t>
            </a:r>
            <a:endParaRPr sz="1600"/>
          </a:p>
          <a:p>
            <a:pPr>
              <a:spcAft>
                <a:spcPct val="60000"/>
              </a:spcAft>
            </a:pPr>
            <a:r>
              <a:rPr sz="2200" b="1">
                <a:sym typeface="+mn-ea"/>
              </a:rPr>
              <a:t>4. Which Optimizer Should You Use?</a:t>
            </a:r>
            <a:endParaRPr lang="en-US" sz="2200" b="1">
              <a:sym typeface="+mn-ea"/>
            </a:endParaRPr>
          </a:p>
        </p:txBody>
      </p:sp>
      <p:graphicFrame>
        <p:nvGraphicFramePr>
          <p:cNvPr id="5" name="Table 4"/>
          <p:cNvGraphicFramePr/>
          <p:nvPr/>
        </p:nvGraphicFramePr>
        <p:xfrm>
          <a:off x="691515" y="5219065"/>
          <a:ext cx="10485120" cy="0"/>
        </p:xfrm>
        <a:graphic>
          <a:graphicData uri="http://schemas.openxmlformats.org/drawingml/2006/table">
            <a:tbl>
              <a:tblPr/>
              <a:tblGrid>
                <a:gridCol w="5242560"/>
                <a:gridCol w="5242560"/>
              </a:tblGrid>
              <a:tr h="0">
                <a:tc>
                  <a:txBody>
                    <a:bodyPr/>
                    <a:p>
                      <a:r>
                        <a:rPr sz="1800"/>
                        <a:t>Scenario</a:t>
                      </a:r>
                      <a:endParaRPr sz="1800"/>
                    </a:p>
                  </a:txBody>
                  <a:tcPr marL="0" marR="0" marT="0" marB="0" anchor="ctr" anchorCtr="0">
                    <a:lnL>
                      <a:noFill/>
                    </a:lnL>
                    <a:lnR>
                      <a:noFill/>
                    </a:lnR>
                    <a:lnT>
                      <a:noFill/>
                    </a:lnT>
                    <a:lnB>
                      <a:noFill/>
                    </a:lnB>
                    <a:noFill/>
                  </a:tcPr>
                </a:tc>
                <a:tc>
                  <a:txBody>
                    <a:bodyPr/>
                    <a:p>
                      <a:r>
                        <a:rPr sz="1800"/>
                        <a:t>Best Optimizer</a:t>
                      </a:r>
                      <a:endParaRPr sz="1800"/>
                    </a:p>
                  </a:txBody>
                  <a:tcPr marL="0" marR="0" marT="0" marB="0" anchor="ctr" anchorCtr="0">
                    <a:lnL>
                      <a:noFill/>
                    </a:lnL>
                    <a:lnR>
                      <a:noFill/>
                    </a:lnR>
                    <a:lnT>
                      <a:noFill/>
                    </a:lnT>
                    <a:lnB>
                      <a:noFill/>
                    </a:lnB>
                    <a:noFill/>
                  </a:tcPr>
                </a:tc>
              </a:tr>
              <a:tr h="0">
                <a:tc>
                  <a:txBody>
                    <a:bodyPr/>
                    <a:p>
                      <a:r>
                        <a:rPr sz="1800"/>
                        <a:t>General deep learning</a:t>
                      </a:r>
                      <a:endParaRPr sz="1800"/>
                    </a:p>
                  </a:txBody>
                  <a:tcPr marL="0" marR="0" marT="0" marB="0" anchor="ctr" anchorCtr="0">
                    <a:lnL>
                      <a:noFill/>
                    </a:lnL>
                    <a:lnR>
                      <a:noFill/>
                    </a:lnR>
                    <a:lnT>
                      <a:noFill/>
                    </a:lnT>
                    <a:lnB>
                      <a:noFill/>
                    </a:lnB>
                    <a:noFill/>
                  </a:tcPr>
                </a:tc>
                <a:tc>
                  <a:txBody>
                    <a:bodyPr/>
                    <a:p>
                      <a:r>
                        <a:rPr sz="1800"/>
                        <a:t>Adam (fast, adaptive)</a:t>
                      </a:r>
                      <a:endParaRPr sz="1800"/>
                    </a:p>
                  </a:txBody>
                  <a:tcPr marL="0" marR="0" marT="0" marB="0" anchor="ctr" anchorCtr="0">
                    <a:lnL>
                      <a:noFill/>
                    </a:lnL>
                    <a:lnR>
                      <a:noFill/>
                    </a:lnR>
                    <a:lnT>
                      <a:noFill/>
                    </a:lnT>
                    <a:lnB>
                      <a:noFill/>
                    </a:lnB>
                    <a:noFill/>
                  </a:tcPr>
                </a:tc>
              </a:tr>
              <a:tr h="153035">
                <a:tc>
                  <a:txBody>
                    <a:bodyPr/>
                    <a:p>
                      <a:r>
                        <a:rPr sz="1800"/>
                        <a:t>Large-scale NLP (Transformers)</a:t>
                      </a:r>
                      <a:endParaRPr sz="1800"/>
                    </a:p>
                  </a:txBody>
                  <a:tcPr marL="0" marR="0" marT="0" marB="0" anchor="ctr" anchorCtr="0">
                    <a:lnL>
                      <a:noFill/>
                    </a:lnL>
                    <a:lnR>
                      <a:noFill/>
                    </a:lnR>
                    <a:lnT>
                      <a:noFill/>
                    </a:lnT>
                    <a:lnB>
                      <a:noFill/>
                    </a:lnB>
                    <a:noFill/>
                  </a:tcPr>
                </a:tc>
                <a:tc>
                  <a:txBody>
                    <a:bodyPr/>
                    <a:p>
                      <a:r>
                        <a:rPr sz="1800"/>
                        <a:t>AdamW (prevents overfitting)</a:t>
                      </a:r>
                      <a:endParaRPr sz="1800"/>
                    </a:p>
                  </a:txBody>
                  <a:tcPr marL="0" marR="0" marT="0" marB="0" anchor="ctr" anchorCtr="0">
                    <a:lnL>
                      <a:noFill/>
                    </a:lnL>
                    <a:lnR>
                      <a:noFill/>
                    </a:lnR>
                    <a:lnT>
                      <a:noFill/>
                    </a:lnT>
                    <a:lnB>
                      <a:noFill/>
                    </a:lnB>
                    <a:noFill/>
                  </a:tcPr>
                </a:tc>
              </a:tr>
              <a:tr h="0">
                <a:tc>
                  <a:txBody>
                    <a:bodyPr/>
                    <a:p>
                      <a:r>
                        <a:rPr sz="1800"/>
                        <a:t>Simple problems (Regression, MLPs)</a:t>
                      </a:r>
                      <a:endParaRPr sz="1800"/>
                    </a:p>
                  </a:txBody>
                  <a:tcPr marL="0" marR="0" marT="0" marB="0" anchor="ctr" anchorCtr="0">
                    <a:lnL>
                      <a:noFill/>
                    </a:lnL>
                    <a:lnR>
                      <a:noFill/>
                    </a:lnR>
                    <a:lnT>
                      <a:noFill/>
                    </a:lnT>
                    <a:lnB>
                      <a:noFill/>
                    </a:lnB>
                    <a:noFill/>
                  </a:tcPr>
                </a:tc>
                <a:tc>
                  <a:txBody>
                    <a:bodyPr/>
                    <a:p>
                      <a:r>
                        <a:rPr sz="1800"/>
                        <a:t>SGD</a:t>
                      </a:r>
                      <a:endParaRPr sz="1800"/>
                    </a:p>
                  </a:txBody>
                  <a:tcPr marL="0" marR="0" marT="0" marB="0" anchor="ctr" anchorCtr="0">
                    <a:lnL>
                      <a:noFill/>
                    </a:lnL>
                    <a:lnR>
                      <a:noFill/>
                    </a:lnR>
                    <a:lnT>
                      <a:noFill/>
                    </a:lnT>
                    <a:lnB>
                      <a:noFill/>
                    </a:lnB>
                    <a:noFill/>
                  </a:tcPr>
                </a:tc>
              </a:tr>
              <a:tr h="0">
                <a:tc>
                  <a:txBody>
                    <a:bodyPr/>
                    <a:p>
                      <a:r>
                        <a:rPr sz="1800"/>
                        <a:t>Image classification (CNNs)</a:t>
                      </a:r>
                      <a:endParaRPr sz="1800"/>
                    </a:p>
                  </a:txBody>
                  <a:tcPr marL="0" marR="0" marT="0" marB="0" anchor="ctr" anchorCtr="0">
                    <a:lnL>
                      <a:noFill/>
                    </a:lnL>
                    <a:lnR>
                      <a:noFill/>
                    </a:lnR>
                    <a:lnT>
                      <a:noFill/>
                    </a:lnT>
                    <a:lnB>
                      <a:noFill/>
                    </a:lnB>
                    <a:noFill/>
                  </a:tcPr>
                </a:tc>
                <a:tc>
                  <a:txBody>
                    <a:bodyPr/>
                    <a:p>
                      <a:r>
                        <a:rPr sz="1800"/>
                        <a:t>SGD + Momentum / Adam</a:t>
                      </a:r>
                      <a:endParaRPr sz="1800"/>
                    </a:p>
                  </a:txBody>
                  <a:tcPr marL="0" marR="0" marT="0" marB="0" anchor="ctr" anchorCtr="0">
                    <a:lnL>
                      <a:noFill/>
                    </a:lnL>
                    <a:lnR>
                      <a:noFill/>
                    </a:lnR>
                    <a:lnT>
                      <a:noFill/>
                    </a:lnT>
                    <a:lnB>
                      <a:noFill/>
                    </a:lnB>
                    <a:noFill/>
                  </a:tcPr>
                </a:tc>
              </a:tr>
              <a:tr h="0">
                <a:tc>
                  <a:txBody>
                    <a:bodyPr/>
                    <a:p>
                      <a:r>
                        <a:rPr sz="1800"/>
                        <a:t>Recurrent Neural Networks (RNNs, LSTMs)</a:t>
                      </a:r>
                      <a:endParaRPr sz="1800"/>
                    </a:p>
                  </a:txBody>
                  <a:tcPr marL="0" marR="0" marT="0" marB="0" anchor="ctr" anchorCtr="0">
                    <a:lnL>
                      <a:noFill/>
                    </a:lnL>
                    <a:lnR>
                      <a:noFill/>
                    </a:lnR>
                    <a:lnT>
                      <a:noFill/>
                    </a:lnT>
                    <a:lnB>
                      <a:noFill/>
                    </a:lnB>
                    <a:noFill/>
                  </a:tcPr>
                </a:tc>
                <a:tc>
                  <a:txBody>
                    <a:bodyPr/>
                    <a:p>
                      <a:r>
                        <a:rPr sz="1800"/>
                        <a:t>RMSprop / Adam</a:t>
                      </a:r>
                      <a:endParaRPr sz="18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23875" y="211455"/>
            <a:ext cx="5080000" cy="3971925"/>
          </a:xfrm>
          <a:prstGeom prst="rect">
            <a:avLst/>
          </a:prstGeom>
        </p:spPr>
        <p:txBody>
          <a:bodyPr>
            <a:spAutoFit/>
          </a:bodyPr>
          <a:p>
            <a:endParaRPr sz="2600"/>
          </a:p>
          <a:p>
            <a:pPr>
              <a:spcAft>
                <a:spcPct val="60000"/>
              </a:spcAft>
            </a:pPr>
            <a:r>
              <a:rPr sz="2200" b="1"/>
              <a:t>5. Code Example (Comparing Optimizers in TensorFlow/Keras)</a:t>
            </a:r>
            <a:endParaRPr sz="2200" b="1"/>
          </a:p>
          <a:p>
            <a:pPr>
              <a:spcAft>
                <a:spcPct val="60000"/>
              </a:spcAft>
            </a:pPr>
            <a:r>
              <a:rPr sz="2200" b="1"/>
              <a:t>6. Key Takeaways</a:t>
            </a:r>
            <a:endParaRPr sz="2200" b="1"/>
          </a:p>
          <a:p>
            <a:r>
              <a:rPr sz="1600"/>
              <a:t>✅ SGD is simple but slow.</a:t>
            </a:r>
            <a:endParaRPr sz="1600"/>
          </a:p>
          <a:p>
            <a:r>
              <a:rPr sz="1600"/>
              <a:t> ✅ Momentum helps accelerate training.</a:t>
            </a:r>
            <a:endParaRPr sz="1600"/>
          </a:p>
          <a:p>
            <a:r>
              <a:rPr sz="1600"/>
              <a:t> ✅ RMSprop is useful for RNNs.</a:t>
            </a:r>
            <a:endParaRPr sz="1600"/>
          </a:p>
          <a:p>
            <a:r>
              <a:rPr sz="1600"/>
              <a:t> ✅ Adam is the most commonly used optimizer.</a:t>
            </a:r>
            <a:endParaRPr sz="1600"/>
          </a:p>
          <a:p>
            <a:r>
              <a:rPr sz="1600"/>
              <a:t> ✅ AdamW is the best choice for large models like Transformers.</a:t>
            </a:r>
            <a:endParaRPr sz="1600"/>
          </a:p>
          <a:p>
            <a:r>
              <a:rPr sz="1600"/>
              <a:t>Would you like a comparison plot of optimizers on a dataset?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4780" t="8459" r="7678" b="8056"/>
          <a:stretch>
            <a:fillRect/>
          </a:stretch>
        </p:blipFill>
        <p:spPr>
          <a:xfrm>
            <a:off x="167640" y="0"/>
            <a:ext cx="8384540" cy="4599940"/>
          </a:xfrm>
          <a:prstGeom prst="rect">
            <a:avLst/>
          </a:prstGeom>
        </p:spPr>
      </p:pic>
      <p:pic>
        <p:nvPicPr>
          <p:cNvPr id="4" name="Picture 3"/>
          <p:cNvPicPr/>
          <p:nvPr/>
        </p:nvPicPr>
        <p:blipFill>
          <a:blip r:embed="rId2"/>
          <a:stretch>
            <a:fillRect/>
          </a:stretch>
        </p:blipFill>
        <p:spPr>
          <a:xfrm>
            <a:off x="516255" y="4600575"/>
            <a:ext cx="11675745" cy="2257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p:nvPr/>
        </p:nvPicPr>
        <p:blipFill>
          <a:blip r:embed="rId1"/>
          <a:srcRect b="56070"/>
          <a:stretch>
            <a:fillRect/>
          </a:stretch>
        </p:blipFill>
        <p:spPr>
          <a:xfrm>
            <a:off x="0" y="0"/>
            <a:ext cx="11989435" cy="68586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rcRect t="40592"/>
          <a:stretch>
            <a:fillRect/>
          </a:stretch>
        </p:blipFill>
        <p:spPr>
          <a:xfrm>
            <a:off x="0" y="75565"/>
            <a:ext cx="12114530" cy="67824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4915"/>
          <a:stretch>
            <a:fillRect/>
          </a:stretch>
        </p:blipFill>
        <p:spPr>
          <a:xfrm>
            <a:off x="156210" y="768350"/>
            <a:ext cx="11689080" cy="6001385"/>
          </a:xfrm>
          <a:prstGeom prst="rect">
            <a:avLst/>
          </a:prstGeom>
        </p:spPr>
      </p:pic>
      <p:sp>
        <p:nvSpPr>
          <p:cNvPr id="3" name="Text Box 2"/>
          <p:cNvSpPr txBox="1"/>
          <p:nvPr/>
        </p:nvSpPr>
        <p:spPr>
          <a:xfrm>
            <a:off x="216535" y="0"/>
            <a:ext cx="6096000" cy="768350"/>
          </a:xfrm>
          <a:prstGeom prst="rect">
            <a:avLst/>
          </a:prstGeom>
          <a:noFill/>
        </p:spPr>
        <p:txBody>
          <a:bodyPr wrap="square" rtlCol="0" anchor="t">
            <a:spAutoFit/>
          </a:bodyPr>
          <a:p>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 </a:t>
            </a:r>
            <a:r>
              <a:rPr lang="en-IN"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L</a:t>
            </a:r>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oss function</a:t>
            </a:r>
            <a:endParaRPr lang="en-US"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205" y="753745"/>
            <a:ext cx="10934700" cy="4380865"/>
          </a:xfrm>
          <a:prstGeom prst="rect">
            <a:avLst/>
          </a:prstGeom>
        </p:spPr>
        <p:txBody>
          <a:bodyPr wrap="square">
            <a:noAutofit/>
          </a:bodyPr>
          <a:p>
            <a:pPr marL="0" indent="0">
              <a:spcBef>
                <a:spcPct val="0"/>
              </a:spcBef>
              <a:spcAft>
                <a:spcPts val="1000"/>
              </a:spcAft>
            </a:pPr>
            <a:r>
              <a:rPr sz="1600" b="0" i="0">
                <a:solidFill>
                  <a:srgbClr val="001D35"/>
                </a:solidFill>
                <a:latin typeface="Google Sans"/>
                <a:ea typeface="Google Sans"/>
              </a:rPr>
              <a:t>A loss function in machine learning is a mathematical function that measures how well a model's predictions match the actual results. It's also known as an error function. </a:t>
            </a:r>
            <a:endParaRPr sz="1600" b="0" i="0">
              <a:solidFill>
                <a:srgbClr val="001D35"/>
              </a:solidFill>
              <a:latin typeface="Google Sans"/>
              <a:ea typeface="Google Sans"/>
            </a:endParaRPr>
          </a:p>
          <a:p>
            <a:pPr marL="0" indent="0">
              <a:spcBef>
                <a:spcPct val="0"/>
              </a:spcBef>
              <a:spcAft>
                <a:spcPts val="1000"/>
              </a:spcAft>
            </a:pPr>
            <a:r>
              <a:rPr sz="1600">
                <a:sym typeface="+mn-ea"/>
              </a:rPr>
              <a:t>A loss function quantifies how well or poorly a model is performing by computing the error between the predicted and actual values.</a:t>
            </a:r>
            <a:endParaRPr sz="1600"/>
          </a:p>
          <a:p>
            <a:pPr>
              <a:buFont typeface="Arial" panose="020B0604020202020204"/>
              <a:buChar char="•"/>
            </a:pPr>
            <a:r>
              <a:rPr sz="1600">
                <a:solidFill>
                  <a:srgbClr val="FF0000"/>
                </a:solidFill>
                <a:sym typeface="+mn-ea"/>
              </a:rPr>
              <a:t>Goal</a:t>
            </a:r>
            <a:r>
              <a:rPr sz="1600">
                <a:sym typeface="+mn-ea"/>
              </a:rPr>
              <a:t>: Minimize this loss to improve model accuracy.</a:t>
            </a:r>
            <a:endParaRPr sz="1600"/>
          </a:p>
          <a:p>
            <a:pPr>
              <a:buFont typeface="Arial" panose="020B0604020202020204"/>
              <a:buChar char="•"/>
            </a:pPr>
            <a:r>
              <a:rPr sz="1600">
                <a:sym typeface="+mn-ea"/>
              </a:rPr>
              <a:t>Used in both traditional ML and neural networks (NNs).</a:t>
            </a:r>
            <a:endParaRPr sz="1600">
              <a:sym typeface="+mn-ea"/>
            </a:endParaRPr>
          </a:p>
          <a:p>
            <a:pPr>
              <a:buFont typeface="Arial" panose="020B0604020202020204"/>
              <a:buChar char="•"/>
            </a:pPr>
            <a:endParaRPr sz="1600" b="0" i="0">
              <a:solidFill>
                <a:srgbClr val="001D35"/>
              </a:solidFill>
              <a:latin typeface="Google Sans"/>
              <a:ea typeface="Google Sans"/>
            </a:endParaRPr>
          </a:p>
          <a:p>
            <a:pPr marL="0" indent="0">
              <a:spcBef>
                <a:spcPts val="1000"/>
              </a:spcBef>
              <a:spcAft>
                <a:spcPts val="500"/>
              </a:spcAft>
            </a:pPr>
            <a:r>
              <a:rPr sz="1600" b="1" i="0">
                <a:solidFill>
                  <a:srgbClr val="FF0000"/>
                </a:solidFill>
                <a:latin typeface="Google Sans"/>
                <a:ea typeface="Google Sans"/>
              </a:rPr>
              <a:t>Why is a loss function important?</a:t>
            </a:r>
            <a:endParaRPr sz="1600" b="1" i="0">
              <a:solidFill>
                <a:srgbClr val="FF0000"/>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determine how well an algorithm models a dataset </a:t>
            </a:r>
            <a:endParaRPr sz="1600" b="0" i="0">
              <a:solidFill>
                <a:srgbClr val="001D35"/>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guide the learning process and improve a model's predictions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sz="1600" b="0" i="0">
                <a:solidFill>
                  <a:srgbClr val="001D35"/>
                </a:solidFill>
                <a:latin typeface="Google Sans"/>
                <a:ea typeface="Google Sans"/>
              </a:rPr>
              <a:t>It helps optimize a model's parameters, such as weights and biases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Guide Model Training:</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Measure Performance:</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Influence Learning Dynamics:</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endParaRPr lang="en-US" altLang="en-US"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sz="1600" b="0" i="0">
              <a:solidFill>
                <a:srgbClr val="001D35"/>
              </a:solidFill>
              <a:latin typeface="Google Sans"/>
              <a:ea typeface="Google Sans"/>
            </a:endParaRPr>
          </a:p>
        </p:txBody>
      </p:sp>
      <p:sp>
        <p:nvSpPr>
          <p:cNvPr id="4" name="Text Box 3"/>
          <p:cNvSpPr txBox="1"/>
          <p:nvPr/>
        </p:nvSpPr>
        <p:spPr>
          <a:xfrm>
            <a:off x="370205" y="4723765"/>
            <a:ext cx="4874260" cy="1450340"/>
          </a:xfrm>
          <a:prstGeom prst="rect">
            <a:avLst/>
          </a:prstGeom>
        </p:spPr>
        <p:txBody>
          <a:bodyPr wrap="square">
            <a:spAutoFit/>
          </a:bodyPr>
          <a:p>
            <a:pPr marL="0" indent="0">
              <a:spcBef>
                <a:spcPts val="1000"/>
              </a:spcBef>
              <a:spcAft>
                <a:spcPts val="500"/>
              </a:spcAft>
            </a:pPr>
            <a:r>
              <a:rPr sz="1600" b="1" i="0">
                <a:solidFill>
                  <a:srgbClr val="FF0000"/>
                </a:solidFill>
                <a:latin typeface="Google Sans"/>
                <a:ea typeface="Google Sans"/>
              </a:rPr>
              <a:t>How does a loss function work?</a:t>
            </a:r>
            <a:endParaRPr sz="1600" b="1" i="0">
              <a:solidFill>
                <a:srgbClr val="FF0000"/>
              </a:solidFill>
              <a:latin typeface="Google Sans"/>
              <a:ea typeface="Google Sans"/>
            </a:endParaRPr>
          </a:p>
          <a:p>
            <a:pPr marL="0" indent="0" algn="just">
              <a:spcBef>
                <a:spcPts val="500"/>
              </a:spcBef>
              <a:spcAft>
                <a:spcPts val="1000"/>
              </a:spcAft>
            </a:pPr>
            <a:r>
              <a:rPr sz="1600" b="0" i="0">
                <a:solidFill>
                  <a:srgbClr val="001D35"/>
                </a:solidFill>
                <a:latin typeface="Google Sans"/>
                <a:ea typeface="Google Sans"/>
              </a:rPr>
              <a:t>A loss function takes the predicted output and the actual output as input and generates a scalar value that quantifies the difference between the two outputs. </a:t>
            </a:r>
            <a:endParaRPr sz="1600" b="0" i="0">
              <a:solidFill>
                <a:srgbClr val="001D35"/>
              </a:solidFill>
              <a:latin typeface="Google Sans"/>
              <a:ea typeface="Google Sans"/>
            </a:endParaRPr>
          </a:p>
        </p:txBody>
      </p:sp>
      <p:sp>
        <p:nvSpPr>
          <p:cNvPr id="3" name="Text Box 2"/>
          <p:cNvSpPr txBox="1"/>
          <p:nvPr/>
        </p:nvSpPr>
        <p:spPr>
          <a:xfrm>
            <a:off x="370205" y="170180"/>
            <a:ext cx="6096000" cy="583565"/>
          </a:xfrm>
          <a:prstGeom prst="rect">
            <a:avLst/>
          </a:prstGeom>
          <a:noFill/>
        </p:spPr>
        <p:txBody>
          <a:bodyPr wrap="square" rtlCol="0" anchor="t">
            <a:spAutoFit/>
          </a:bodyPr>
          <a:p>
            <a:r>
              <a:rPr sz="3200" b="1">
                <a:solidFill>
                  <a:srgbClr val="FF0000"/>
                </a:solidFill>
                <a:latin typeface="Arial Black" panose="020B0A04020102020204" charset="0"/>
                <a:ea typeface="Google Sans"/>
                <a:cs typeface="Arial Black" panose="020B0A04020102020204" charset="0"/>
                <a:sym typeface="+mn-ea"/>
              </a:rPr>
              <a:t>loss function</a:t>
            </a:r>
            <a:endParaRPr lang="en-US" sz="3200" b="1">
              <a:solidFill>
                <a:srgbClr val="FF0000"/>
              </a:solidFill>
              <a:latin typeface="Arial Black" panose="020B0A04020102020204" charset="0"/>
              <a:ea typeface="Google Sans"/>
              <a:cs typeface="Arial Black" panose="020B0A04020102020204" charset="0"/>
              <a:sym typeface="+mn-ea"/>
            </a:endParaRPr>
          </a:p>
        </p:txBody>
      </p:sp>
      <p:sp>
        <p:nvSpPr>
          <p:cNvPr id="5" name="Text Box 4"/>
          <p:cNvSpPr txBox="1"/>
          <p:nvPr/>
        </p:nvSpPr>
        <p:spPr>
          <a:xfrm>
            <a:off x="1758950" y="6174105"/>
            <a:ext cx="10136505" cy="368300"/>
          </a:xfrm>
          <a:prstGeom prst="rect">
            <a:avLst/>
          </a:prstGeom>
          <a:noFill/>
        </p:spPr>
        <p:txBody>
          <a:bodyPr wrap="square" rtlCol="0" anchor="t">
            <a:spAutoFit/>
          </a:bodyPr>
          <a:p>
            <a:r>
              <a:rPr lang="en-US" altLang="en-US"/>
              <a:t>https://www.geeksforgeeks.org/loss-functions-in-deep-learning/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8780" y="284480"/>
            <a:ext cx="5976620" cy="4755515"/>
          </a:xfrm>
          <a:prstGeom prst="rect">
            <a:avLst/>
          </a:prstGeom>
          <a:noFill/>
        </p:spPr>
        <p:txBody>
          <a:bodyPr wrap="square" rtlCol="0" anchor="t">
            <a:spAutoFit/>
          </a:bodyPr>
          <a:p>
            <a:pPr>
              <a:spcAft>
                <a:spcPct val="60000"/>
              </a:spcAft>
            </a:pPr>
            <a:r>
              <a:rPr sz="2800" b="1">
                <a:sym typeface="+mn-ea"/>
              </a:rPr>
              <a:t>2. </a:t>
            </a:r>
            <a:r>
              <a:rPr lang="en-IN" sz="2800" b="1">
                <a:sym typeface="+mn-ea"/>
              </a:rPr>
              <a:t>Types of </a:t>
            </a:r>
            <a:r>
              <a:rPr sz="2800" b="1">
                <a:sym typeface="+mn-ea"/>
              </a:rPr>
              <a:t>Loss Functions </a:t>
            </a:r>
            <a:endParaRPr sz="2800" b="1">
              <a:sym typeface="+mn-ea"/>
            </a:endParaRPr>
          </a:p>
          <a:p>
            <a:pPr>
              <a:spcAft>
                <a:spcPct val="60000"/>
              </a:spcAft>
            </a:pPr>
            <a:r>
              <a:rPr sz="2000">
                <a:sym typeface="+mn-ea"/>
              </a:rPr>
              <a:t>In classical ML models (e.g., Linear Regression, Logistic Regression, SVM, Decision Trees), the loss function is typically:</a:t>
            </a:r>
            <a:endParaRPr sz="2000"/>
          </a:p>
          <a:p>
            <a:r>
              <a:rPr sz="2000" b="1">
                <a:sym typeface="+mn-ea"/>
              </a:rPr>
              <a:t>✅</a:t>
            </a:r>
            <a:r>
              <a:rPr sz="2000" b="1">
                <a:solidFill>
                  <a:srgbClr val="FF0000"/>
                </a:solidFill>
                <a:sym typeface="+mn-ea"/>
              </a:rPr>
              <a:t> For Regression:</a:t>
            </a:r>
            <a:endParaRPr sz="2000" b="1"/>
          </a:p>
          <a:p>
            <a:pPr lvl="1">
              <a:buFont typeface="Arial" panose="020B0604020202020204"/>
              <a:buChar char="•"/>
            </a:pPr>
            <a:r>
              <a:rPr sz="2000" b="1">
                <a:sym typeface="+mn-ea"/>
              </a:rPr>
              <a:t>Mean Squared Error (MSE)</a:t>
            </a:r>
            <a:r>
              <a:rPr sz="2000">
                <a:sym typeface="+mn-ea"/>
              </a:rPr>
              <a:t>:</a:t>
            </a:r>
            <a:endParaRPr sz="2000"/>
          </a:p>
          <a:p>
            <a:pPr lvl="1">
              <a:buFont typeface="Arial" panose="020B0604020202020204"/>
              <a:buChar char="•"/>
            </a:pPr>
            <a:r>
              <a:rPr sz="2000" b="1">
                <a:sym typeface="+mn-ea"/>
              </a:rPr>
              <a:t>Mean Absolute Error (MAE)</a:t>
            </a:r>
            <a:endParaRPr sz="2000" b="1"/>
          </a:p>
          <a:p>
            <a:pPr lvl="1">
              <a:buFont typeface="Arial" panose="020B0604020202020204"/>
              <a:buChar char="•"/>
            </a:pPr>
            <a:r>
              <a:rPr sz="2000" b="1">
                <a:sym typeface="+mn-ea"/>
              </a:rPr>
              <a:t>Huber Loss (Robust to outliers)</a:t>
            </a:r>
            <a:endParaRPr sz="2000" b="1">
              <a:sym typeface="+mn-ea"/>
            </a:endParaRPr>
          </a:p>
          <a:p>
            <a:pPr lvl="1" indent="0">
              <a:buFont typeface="Arial" panose="020B0604020202020204"/>
              <a:buNone/>
            </a:pPr>
            <a:endParaRPr sz="2000"/>
          </a:p>
          <a:p>
            <a:r>
              <a:rPr sz="2000" b="1">
                <a:solidFill>
                  <a:srgbClr val="FF0000"/>
                </a:solidFill>
                <a:sym typeface="+mn-ea"/>
              </a:rPr>
              <a:t>✅ For Classification:</a:t>
            </a:r>
            <a:endParaRPr sz="2000" b="1">
              <a:solidFill>
                <a:srgbClr val="FF0000"/>
              </a:solidFill>
            </a:endParaRPr>
          </a:p>
          <a:p>
            <a:pPr lvl="1">
              <a:buFont typeface="Arial" panose="020B0604020202020204"/>
              <a:buChar char="•"/>
            </a:pPr>
            <a:r>
              <a:rPr sz="2000" b="1">
                <a:sym typeface="+mn-ea"/>
              </a:rPr>
              <a:t>Log Los</a:t>
            </a:r>
            <a:r>
              <a:rPr sz="2000">
                <a:sym typeface="+mn-ea"/>
              </a:rPr>
              <a:t>s (Binary Cross-Entropy) → Used in Logistic Regression</a:t>
            </a:r>
            <a:endParaRPr sz="2000"/>
          </a:p>
          <a:p>
            <a:pPr lvl="1">
              <a:buFont typeface="Arial" panose="020B0604020202020204"/>
              <a:buChar char="•"/>
            </a:pPr>
            <a:r>
              <a:rPr sz="2000" b="1">
                <a:sym typeface="+mn-ea"/>
              </a:rPr>
              <a:t>Hinge Loss</a:t>
            </a:r>
            <a:r>
              <a:rPr sz="2000">
                <a:sym typeface="+mn-ea"/>
              </a:rPr>
              <a:t> → Used in SVMs</a:t>
            </a:r>
            <a:endParaRPr lang="en-US" sz="2000">
              <a:sym typeface="+mn-ea"/>
            </a:endParaRPr>
          </a:p>
        </p:txBody>
      </p:sp>
      <p:sp>
        <p:nvSpPr>
          <p:cNvPr id="4" name="Text Box 3"/>
          <p:cNvSpPr txBox="1"/>
          <p:nvPr/>
        </p:nvSpPr>
        <p:spPr>
          <a:xfrm>
            <a:off x="6096000" y="972820"/>
            <a:ext cx="6096000" cy="3724275"/>
          </a:xfrm>
          <a:prstGeom prst="rect">
            <a:avLst/>
          </a:prstGeom>
          <a:noFill/>
        </p:spPr>
        <p:txBody>
          <a:bodyPr wrap="square" rtlCol="0" anchor="t">
            <a:spAutoFit/>
          </a:bodyPr>
          <a:p>
            <a:pPr>
              <a:spcAft>
                <a:spcPct val="60000"/>
              </a:spcAft>
            </a:pPr>
            <a:r>
              <a:rPr sz="2200" b="1">
                <a:sym typeface="+mn-ea"/>
              </a:rPr>
              <a:t>3. Loss Functions in Neural Networks (Deep Learning)</a:t>
            </a:r>
            <a:endParaRPr sz="2200" b="1"/>
          </a:p>
          <a:p>
            <a:r>
              <a:rPr sz="1600">
                <a:sym typeface="+mn-ea"/>
              </a:rPr>
              <a:t>Neural networks also use loss functions but in a more complex setup because of multiple layers and non-linear activations.</a:t>
            </a:r>
            <a:endParaRPr sz="1600"/>
          </a:p>
          <a:p>
            <a:r>
              <a:rPr sz="1600">
                <a:sym typeface="+mn-ea"/>
              </a:rPr>
              <a:t>✅ </a:t>
            </a:r>
            <a:r>
              <a:rPr sz="1600" b="1">
                <a:solidFill>
                  <a:srgbClr val="FF0000"/>
                </a:solidFill>
                <a:effectLst>
                  <a:outerShdw blurRad="38100" dist="38100" dir="2700000" algn="tl">
                    <a:srgbClr val="000000">
                      <a:alpha val="43137"/>
                    </a:srgbClr>
                  </a:outerShdw>
                </a:effectLst>
                <a:sym typeface="+mn-ea"/>
              </a:rPr>
              <a:t>For Regression (NNs):</a:t>
            </a:r>
            <a:endParaRPr sz="16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1600">
                <a:sym typeface="+mn-ea"/>
              </a:rPr>
              <a:t>Mean Squared Error (MSE)</a:t>
            </a:r>
            <a:endParaRPr sz="1600"/>
          </a:p>
          <a:p>
            <a:pPr lvl="1">
              <a:buFont typeface="Arial" panose="020B0604020202020204"/>
              <a:buChar char="•"/>
            </a:pPr>
            <a:r>
              <a:rPr sz="1600">
                <a:sym typeface="+mn-ea"/>
              </a:rPr>
              <a:t>Mean Absolute Error (MAE)</a:t>
            </a:r>
            <a:endParaRPr sz="1600"/>
          </a:p>
          <a:p>
            <a:r>
              <a:rPr sz="1600">
                <a:sym typeface="+mn-ea"/>
              </a:rPr>
              <a:t>✅</a:t>
            </a:r>
            <a:r>
              <a:rPr sz="1600" b="1">
                <a:solidFill>
                  <a:srgbClr val="FF0000"/>
                </a:solidFill>
                <a:effectLst>
                  <a:outerShdw blurRad="38100" dist="38100" dir="2700000" algn="tl">
                    <a:srgbClr val="000000">
                      <a:alpha val="43137"/>
                    </a:srgbClr>
                  </a:outerShdw>
                </a:effectLst>
                <a:sym typeface="+mn-ea"/>
              </a:rPr>
              <a:t> For Classification (NNs):</a:t>
            </a:r>
            <a:endParaRPr sz="1600"/>
          </a:p>
          <a:p>
            <a:pPr lvl="1">
              <a:buFont typeface="Arial" panose="020B0604020202020204"/>
              <a:buChar char="•"/>
            </a:pPr>
            <a:r>
              <a:rPr sz="1600">
                <a:sym typeface="+mn-ea"/>
              </a:rPr>
              <a:t>Binary Cross-Entropy (for binary classification)</a:t>
            </a:r>
            <a:endParaRPr sz="1600"/>
          </a:p>
          <a:p>
            <a:pPr lvl="1">
              <a:buFont typeface="Arial" panose="020B0604020202020204"/>
              <a:buChar char="•"/>
            </a:pPr>
            <a:r>
              <a:rPr sz="1600">
                <a:sym typeface="+mn-ea"/>
              </a:rPr>
              <a:t>Categorical Cross-Entropy (for multi-class classification)</a:t>
            </a:r>
            <a:endParaRPr sz="1600"/>
          </a:p>
          <a:p>
            <a:pPr lvl="1">
              <a:buFont typeface="Arial" panose="020B0604020202020204"/>
              <a:buChar char="•"/>
            </a:pPr>
            <a:r>
              <a:rPr sz="1600">
                <a:sym typeface="+mn-ea"/>
              </a:rPr>
              <a:t>Sparse Categorical Cross-Entropy (for one-hot encoded multi-class labels)</a:t>
            </a:r>
            <a:endParaRPr sz="1600"/>
          </a:p>
          <a:p>
            <a:endParaRPr lang="en-US" sz="1600">
              <a:sym typeface="+mn-ea"/>
            </a:endParaRPr>
          </a:p>
        </p:txBody>
      </p:sp>
      <p:sp>
        <p:nvSpPr>
          <p:cNvPr id="5" name="Text Box 4"/>
          <p:cNvSpPr txBox="1"/>
          <p:nvPr/>
        </p:nvSpPr>
        <p:spPr>
          <a:xfrm>
            <a:off x="738505" y="5370195"/>
            <a:ext cx="9453880" cy="583565"/>
          </a:xfrm>
          <a:prstGeom prst="rect">
            <a:avLst/>
          </a:prstGeom>
          <a:noFill/>
        </p:spPr>
        <p:txBody>
          <a:bodyPr wrap="square" rtlCol="0" anchor="t">
            <a:spAutoFit/>
          </a:bodyPr>
          <a:p>
            <a:r>
              <a:rPr sz="1600">
                <a:sym typeface="+mn-ea"/>
              </a:rPr>
              <a:t>🔹 Key Difference: In deep learning, loss functions work with backpropagation &amp; gradient descent, which is not always the case in traditional ML.</a:t>
            </a:r>
            <a:endParaRPr lang="en-US" sz="1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132080"/>
            <a:ext cx="11111230" cy="429895"/>
          </a:xfrm>
          <a:prstGeom prst="rect">
            <a:avLst/>
          </a:prstGeom>
        </p:spPr>
        <p:txBody>
          <a:bodyPr wrap="square">
            <a:spAutoFit/>
          </a:bodyPr>
          <a:p>
            <a:pPr>
              <a:spcAft>
                <a:spcPct val="60000"/>
              </a:spcAft>
            </a:pPr>
            <a:r>
              <a:rPr sz="2200" b="1"/>
              <a:t>4. Are They the Same or Different?</a:t>
            </a:r>
            <a:endParaRPr sz="2200" b="1"/>
          </a:p>
        </p:txBody>
      </p:sp>
      <p:graphicFrame>
        <p:nvGraphicFramePr>
          <p:cNvPr id="3" name="Table 2"/>
          <p:cNvGraphicFramePr/>
          <p:nvPr>
            <p:custDataLst>
              <p:tags r:id="rId1"/>
            </p:custDataLst>
          </p:nvPr>
        </p:nvGraphicFramePr>
        <p:xfrm>
          <a:off x="565785" y="831215"/>
          <a:ext cx="11060430" cy="2024380"/>
        </p:xfrm>
        <a:graphic>
          <a:graphicData uri="http://schemas.openxmlformats.org/drawingml/2006/table">
            <a:tbl>
              <a:tblPr>
                <a:tableStyleId>{616DA210-FB5B-4158-B5E0-FEB733F419BA}</a:tableStyleId>
              </a:tblPr>
              <a:tblGrid>
                <a:gridCol w="3686810"/>
                <a:gridCol w="3686810"/>
                <a:gridCol w="3686810"/>
              </a:tblGrid>
              <a:tr h="253365">
                <a:tc>
                  <a:txBody>
                    <a:bodyPr/>
                    <a:p>
                      <a:r>
                        <a:rPr sz="1600"/>
                        <a:t>Feature</a:t>
                      </a:r>
                      <a:endParaRPr sz="1600"/>
                    </a:p>
                  </a:txBody>
                  <a:tcPr marL="0" marR="0" marT="0" marB="0" anchor="ctr" anchorCtr="0"/>
                </a:tc>
                <a:tc>
                  <a:txBody>
                    <a:bodyPr/>
                    <a:p>
                      <a:r>
                        <a:rPr sz="1600"/>
                        <a:t>Traditional ML Loss Function</a:t>
                      </a:r>
                      <a:endParaRPr sz="1600"/>
                    </a:p>
                  </a:txBody>
                  <a:tcPr marL="0" marR="0" marT="0" marB="0" anchor="ctr" anchorCtr="0"/>
                </a:tc>
                <a:tc>
                  <a:txBody>
                    <a:bodyPr/>
                    <a:p>
                      <a:r>
                        <a:rPr sz="1600"/>
                        <a:t>Neural Network Loss Function</a:t>
                      </a:r>
                      <a:endParaRPr sz="1600"/>
                    </a:p>
                  </a:txBody>
                  <a:tcPr marL="0" marR="0" marT="0" marB="0" anchor="ctr" anchorCtr="0"/>
                </a:tc>
              </a:tr>
              <a:tr h="506095">
                <a:tc>
                  <a:txBody>
                    <a:bodyPr/>
                    <a:p>
                      <a:r>
                        <a:rPr sz="1600"/>
                        <a:t>Purpose</a:t>
                      </a:r>
                      <a:endParaRPr sz="1600"/>
                    </a:p>
                  </a:txBody>
                  <a:tcPr marL="0" marR="0" marT="0" marB="0" anchor="ctr" anchorCtr="0"/>
                </a:tc>
                <a:tc>
                  <a:txBody>
                    <a:bodyPr/>
                    <a:p>
                      <a:r>
                        <a:rPr sz="1600"/>
                        <a:t>Measures prediction error</a:t>
                      </a:r>
                      <a:endParaRPr sz="1600"/>
                    </a:p>
                  </a:txBody>
                  <a:tcPr marL="0" marR="0" marT="0" marB="0" anchor="ctr" anchorCtr="0"/>
                </a:tc>
                <a:tc>
                  <a:txBody>
                    <a:bodyPr/>
                    <a:p>
                      <a:r>
                        <a:rPr sz="1600"/>
                        <a:t>Measures error but used in backpropagation</a:t>
                      </a:r>
                      <a:endParaRPr sz="1600"/>
                    </a:p>
                  </a:txBody>
                  <a:tcPr marL="0" marR="0" marT="0" marB="0" anchor="ctr" anchorCtr="0"/>
                </a:tc>
              </a:tr>
              <a:tr h="506095">
                <a:tc>
                  <a:txBody>
                    <a:bodyPr/>
                    <a:p>
                      <a:r>
                        <a:rPr sz="1600"/>
                        <a:t>Usage</a:t>
                      </a:r>
                      <a:endParaRPr sz="1600"/>
                    </a:p>
                  </a:txBody>
                  <a:tcPr marL="0" marR="0" marT="0" marB="0" anchor="ctr" anchorCtr="0"/>
                </a:tc>
                <a:tc>
                  <a:txBody>
                    <a:bodyPr/>
                    <a:p>
                      <a:r>
                        <a:rPr sz="1600"/>
                        <a:t>Used in simple models (e.g., Linear Regression, SVM)</a:t>
                      </a:r>
                      <a:endParaRPr sz="1600"/>
                    </a:p>
                  </a:txBody>
                  <a:tcPr marL="0" marR="0" marT="0" marB="0" anchor="ctr" anchorCtr="0"/>
                </a:tc>
                <a:tc>
                  <a:txBody>
                    <a:bodyPr/>
                    <a:p>
                      <a:r>
                        <a:rPr sz="1600"/>
                        <a:t>Used in deep learning models (e.g., CNN, RNN)</a:t>
                      </a:r>
                      <a:endParaRPr sz="1600"/>
                    </a:p>
                  </a:txBody>
                  <a:tcPr marL="0" marR="0" marT="0" marB="0" anchor="ctr" anchorCtr="0"/>
                </a:tc>
              </a:tr>
              <a:tr h="506095">
                <a:tc>
                  <a:txBody>
                    <a:bodyPr/>
                    <a:p>
                      <a:r>
                        <a:rPr sz="1600"/>
                        <a:t>Computation</a:t>
                      </a:r>
                      <a:endParaRPr sz="1600"/>
                    </a:p>
                  </a:txBody>
                  <a:tcPr marL="0" marR="0" marT="0" marB="0" anchor="ctr" anchorCtr="0"/>
                </a:tc>
                <a:tc>
                  <a:txBody>
                    <a:bodyPr/>
                    <a:p>
                      <a:r>
                        <a:rPr sz="1600"/>
                        <a:t>Directly optimized</a:t>
                      </a:r>
                      <a:endParaRPr sz="1600"/>
                    </a:p>
                  </a:txBody>
                  <a:tcPr marL="0" marR="0" marT="0" marB="0" anchor="ctr" anchorCtr="0"/>
                </a:tc>
                <a:tc>
                  <a:txBody>
                    <a:bodyPr/>
                    <a:p>
                      <a:r>
                        <a:rPr sz="1600"/>
                        <a:t>Combined with gradients &amp; activation functions</a:t>
                      </a:r>
                      <a:endParaRPr sz="1600"/>
                    </a:p>
                  </a:txBody>
                  <a:tcPr marL="0" marR="0" marT="0" marB="0" anchor="ctr" anchorCtr="0"/>
                </a:tc>
              </a:tr>
              <a:tr h="252730">
                <a:tc>
                  <a:txBody>
                    <a:bodyPr/>
                    <a:p>
                      <a:r>
                        <a:rPr sz="1600"/>
                        <a:t>Examples</a:t>
                      </a:r>
                      <a:endParaRPr sz="1600"/>
                    </a:p>
                  </a:txBody>
                  <a:tcPr marL="0" marR="0" marT="0" marB="0" anchor="ctr" anchorCtr="0"/>
                </a:tc>
                <a:tc>
                  <a:txBody>
                    <a:bodyPr/>
                    <a:p>
                      <a:r>
                        <a:rPr sz="1600"/>
                        <a:t>MSE, Log Loss, Hinge Loss</a:t>
                      </a:r>
                      <a:endParaRPr sz="1600"/>
                    </a:p>
                  </a:txBody>
                  <a:tcPr marL="0" marR="0" marT="0" marB="0" anchor="ctr" anchorCtr="0"/>
                </a:tc>
                <a:tc>
                  <a:txBody>
                    <a:bodyPr/>
                    <a:p>
                      <a:r>
                        <a:rPr sz="1600"/>
                        <a:t>MSE, Cross-Entropy, Huber, KL Divergence</a:t>
                      </a:r>
                      <a:endParaRPr sz="1600"/>
                    </a:p>
                  </a:txBody>
                  <a:tcPr marL="0" marR="0" marT="0" marB="0" anchor="ctr" anchorCtr="0"/>
                </a:tc>
              </a:tr>
            </a:tbl>
          </a:graphicData>
        </a:graphic>
      </p:graphicFrame>
      <p:sp>
        <p:nvSpPr>
          <p:cNvPr id="4" name="Text Box 3"/>
          <p:cNvSpPr txBox="1"/>
          <p:nvPr/>
        </p:nvSpPr>
        <p:spPr>
          <a:xfrm>
            <a:off x="294005" y="6022975"/>
            <a:ext cx="9658350" cy="712470"/>
          </a:xfrm>
          <a:prstGeom prst="rect">
            <a:avLst/>
          </a:prstGeom>
        </p:spPr>
        <p:txBody>
          <a:bodyPr wrap="square">
            <a:noAutofit/>
          </a:bodyPr>
          <a:p>
            <a:r>
              <a:rPr sz="1600"/>
              <a:t>✅ Conclusion: They are conceptually the same (both measure error), but NN loss functions are often more complex and integrated with gradient-based optimization.</a:t>
            </a:r>
            <a:endParaRPr sz="1600"/>
          </a:p>
          <a:p>
            <a:endParaRPr sz="1600"/>
          </a:p>
        </p:txBody>
      </p:sp>
    </p:spTree>
  </p:cSld>
  <p:clrMapOvr>
    <a:masterClrMapping/>
  </p:clrMapOvr>
</p:sld>
</file>

<file path=ppt/tags/tag1.xml><?xml version="1.0" encoding="utf-8"?>
<p:tagLst xmlns:p="http://schemas.openxmlformats.org/presentationml/2006/main">
  <p:tag name="TABLE_ENDDRAG_ORIGIN_RECT" val="870*159"/>
  <p:tag name="TABLE_ENDDRAG_RECT" val="47*299*870*1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10764</Words>
  <Application>WPS Presentation</Application>
  <PresentationFormat>Widescreen</PresentationFormat>
  <Paragraphs>354</Paragraphs>
  <Slides>21</Slides>
  <Notes>0</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21</vt:i4>
      </vt:variant>
    </vt:vector>
  </HeadingPairs>
  <TitlesOfParts>
    <vt:vector size="58" baseType="lpstr">
      <vt:lpstr>Arial</vt:lpstr>
      <vt:lpstr>SimSun</vt:lpstr>
      <vt:lpstr>Wingdings</vt:lpstr>
      <vt:lpstr>Arial</vt:lpstr>
      <vt:lpstr>Google Sans</vt:lpstr>
      <vt:lpstr>Segoe Print</vt:lpstr>
      <vt:lpstr>Tomorrow</vt:lpstr>
      <vt:lpstr>Calibri Light</vt:lpstr>
      <vt:lpstr>Calibri</vt:lpstr>
      <vt:lpstr>Microsoft YaHei</vt:lpstr>
      <vt:lpstr>Arial Unicode MS</vt:lpstr>
      <vt:lpstr>RctvjbXddlcgHrcvdjHelveticaNeueLTStd-BdCn</vt:lpstr>
      <vt:lpstr>QkdyncPgkddySjtfmrUtopiaStd</vt:lpstr>
      <vt:lpstr>CtdhkhGrqdxpFqrrvlUtopiaStd-Italic</vt:lpstr>
      <vt:lpstr>Rubik</vt:lpstr>
      <vt:lpstr>Manrope</vt:lpstr>
      <vt:lpstr>Inter</vt:lpstr>
      <vt:lpstr>Arial Black</vt:lpstr>
      <vt:lpstr>var(--framer-blockquote-font-family</vt:lpstr>
      <vt:lpstr>var(--framer-blockquote-font-family-bold</vt:lpstr>
      <vt:lpstr>-apple-system</vt:lpstr>
      <vt:lpstr>MJXc-TeX-math-I</vt:lpstr>
      <vt:lpstr>MJXc-TeX-main-R</vt:lpstr>
      <vt:lpstr>Roboto</vt:lpstr>
      <vt:lpstr>Nunito</vt:lpstr>
      <vt:lpstr>katex_main</vt:lpstr>
      <vt:lpstr>var(--font-secondary)</vt:lpstr>
      <vt:lpstr>Studio-Feixen-Sans</vt:lpstr>
      <vt:lpstr>source-serif-pro</vt:lpstr>
      <vt:lpstr>STK Bureau Sans Book</vt:lpstr>
      <vt:lpstr>var(--framer-blockquote-font-family-italic</vt:lpstr>
      <vt:lpstr>Georgia</vt:lpstr>
      <vt:lpstr>Roboto-Regular</vt:lpstr>
      <vt:lpstr>Monaco</vt:lpstr>
      <vt:lpstr>var(--devsite-code-font-family)</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335</cp:revision>
  <dcterms:created xsi:type="dcterms:W3CDTF">2025-02-02T08:06:00Z</dcterms:created>
  <dcterms:modified xsi:type="dcterms:W3CDTF">2025-03-12T07:07:27Z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