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media/image3.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68" r:id="rId3"/>
    <p:sldId id="278" r:id="rId4"/>
    <p:sldId id="371" r:id="rId5"/>
    <p:sldId id="369" r:id="rId6"/>
    <p:sldId id="3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webp"/><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eb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2255" y="34734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Transfer Learning</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3556000" y="3137217"/>
            <a:ext cx="5080000" cy="2799715"/>
          </a:xfrm>
          <a:prstGeom prst="rect">
            <a:avLst/>
          </a:prstGeom>
        </p:spPr>
        <p:txBody>
          <a:bodyPr>
            <a:spAutoFit/>
          </a:bodyPr>
          <a:p>
            <a:pPr marL="285750" indent="-285750" algn="l">
              <a:buFont typeface="Arial" panose="020B0604020202020204" pitchFamily="34" charset="0"/>
              <a:buChar char="•"/>
            </a:pPr>
            <a:r>
              <a:rPr sz="1600" b="0" i="0">
                <a:solidFill>
                  <a:srgbClr val="191D17"/>
                </a:solidFill>
                <a:latin typeface="monospace"/>
                <a:ea typeface="monospace"/>
              </a:rPr>
              <a:t> What is Transfer Learning? Transfer Learning in Keras | Fine Tuning Vs Feature Extraction </a:t>
            </a:r>
            <a:endParaRPr sz="1600" b="0" i="0">
              <a:solidFill>
                <a:srgbClr val="191D17"/>
              </a:solidFill>
              <a:latin typeface="monospace"/>
              <a:ea typeface="monospace"/>
            </a:endParaRPr>
          </a:p>
          <a:p>
            <a:pPr marL="285750" indent="-285750" algn="l">
              <a:buFont typeface="Arial" panose="020B0604020202020204" pitchFamily="34" charset="0"/>
              <a:buChar char="•"/>
            </a:pP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US" altLang="en-US" sz="1600" b="0" i="0">
                <a:solidFill>
                  <a:srgbClr val="191D17"/>
                </a:solidFill>
                <a:latin typeface="monospace"/>
                <a:ea typeface="monospace"/>
              </a:rPr>
              <a:t>          Keras Functional Model | How to build non-linear Neural Networks?</a:t>
            </a: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Alexnet</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VGG-16</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VGG-!9</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Inception net</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Resnet</a:t>
            </a:r>
            <a:endParaRPr lang="en-IN" altLang="en-US" sz="1600" b="0" i="0">
              <a:solidFill>
                <a:srgbClr val="191D17"/>
              </a:solidFill>
              <a:latin typeface="monospace"/>
              <a:ea typeface="monosp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144905" y="727710"/>
            <a:ext cx="9418320" cy="5367020"/>
          </a:xfrm>
          <a:prstGeom prst="rect">
            <a:avLst/>
          </a:prstGeom>
        </p:spPr>
      </p:pic>
      <p:sp>
        <p:nvSpPr>
          <p:cNvPr id="3" name="Text Box 2"/>
          <p:cNvSpPr txBox="1"/>
          <p:nvPr/>
        </p:nvSpPr>
        <p:spPr>
          <a:xfrm>
            <a:off x="1082675" y="6212840"/>
            <a:ext cx="8573770" cy="368300"/>
          </a:xfrm>
          <a:prstGeom prst="rect">
            <a:avLst/>
          </a:prstGeom>
          <a:noFill/>
        </p:spPr>
        <p:txBody>
          <a:bodyPr wrap="square" rtlCol="0" anchor="t">
            <a:spAutoFit/>
          </a:bodyPr>
          <a:p>
            <a:r>
              <a:rPr lang="en-US" altLang="en-US"/>
              <a:t>https://www.geeksforgeeks.org/ml-introduction-to-transfer-learning/</a:t>
            </a:r>
            <a:endParaRPr lang="en-US"/>
          </a:p>
        </p:txBody>
      </p:sp>
      <p:sp>
        <p:nvSpPr>
          <p:cNvPr id="4" name="Text Box 3"/>
          <p:cNvSpPr txBox="1"/>
          <p:nvPr/>
        </p:nvSpPr>
        <p:spPr>
          <a:xfrm>
            <a:off x="1217930" y="6504305"/>
            <a:ext cx="10590530" cy="368300"/>
          </a:xfrm>
          <a:prstGeom prst="rect">
            <a:avLst/>
          </a:prstGeom>
          <a:noFill/>
        </p:spPr>
        <p:txBody>
          <a:bodyPr wrap="square" rtlCol="0" anchor="t">
            <a:spAutoFit/>
          </a:bodyPr>
          <a:p>
            <a:r>
              <a:rPr lang="en-US" altLang="en-US"/>
              <a:t>https://medium.com/@davidfagb/guide-to-transfer-learning-in-deep-learning-1f685db1fc94</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151130"/>
            <a:ext cx="9565005" cy="1630045"/>
          </a:xfrm>
          <a:prstGeom prst="rect">
            <a:avLst/>
          </a:prstGeom>
        </p:spPr>
        <p:txBody>
          <a:bodyPr wrap="square">
            <a:spAutoFit/>
          </a:bodyPr>
          <a:p>
            <a:pPr marL="0" indent="0"/>
            <a:r>
              <a:rPr sz="2000" b="1" i="0">
                <a:solidFill>
                  <a:srgbClr val="001D35"/>
                </a:solidFill>
                <a:latin typeface="Google Sans"/>
                <a:ea typeface="Google Sans"/>
              </a:rPr>
              <a:t>Transfer learning in deep learning</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endParaRPr sz="1600" b="0" i="0">
              <a:solidFill>
                <a:srgbClr val="001D35"/>
              </a:solidFill>
              <a:latin typeface="Google Sans"/>
              <a:ea typeface="Google Sans"/>
            </a:endParaRPr>
          </a:p>
          <a:p>
            <a:pPr marL="0" indent="0"/>
            <a:r>
              <a:rPr sz="1600" b="0" i="0">
                <a:solidFill>
                  <a:srgbClr val="001D35"/>
                </a:solidFill>
                <a:latin typeface="Google Sans"/>
                <a:ea typeface="Google Sans"/>
              </a:rPr>
              <a:t>involves using knowledge gained from a pre-trained model on one task and applying it to a new, related task. This technique is particularly useful when data for the target task is limited, as it leverages the pre-trained model's learned features and reduces training time and resources. </a:t>
            </a:r>
            <a:endParaRPr sz="1600" b="0" i="0">
              <a:solidFill>
                <a:srgbClr val="001D35"/>
              </a:solidFill>
              <a:latin typeface="Google Sans"/>
              <a:ea typeface="Google Sans"/>
            </a:endParaRPr>
          </a:p>
        </p:txBody>
      </p:sp>
      <p:sp>
        <p:nvSpPr>
          <p:cNvPr id="3" name="Text Box 2"/>
          <p:cNvSpPr txBox="1"/>
          <p:nvPr/>
        </p:nvSpPr>
        <p:spPr>
          <a:xfrm>
            <a:off x="189865" y="1948815"/>
            <a:ext cx="7024370" cy="4746625"/>
          </a:xfrm>
          <a:prstGeom prst="rect">
            <a:avLst/>
          </a:prstGeom>
        </p:spPr>
        <p:txBody>
          <a:bodyPr wrap="square">
            <a:spAutoFit/>
          </a:bodyPr>
          <a:p>
            <a:pPr marL="0" indent="0">
              <a:lnSpc>
                <a:spcPct val="83000"/>
              </a:lnSpc>
              <a:spcBef>
                <a:spcPts val="1000"/>
              </a:spcBef>
              <a:spcAft>
                <a:spcPts val="500"/>
              </a:spcAft>
            </a:pPr>
            <a:r>
              <a:rPr sz="2000" b="1" i="0">
                <a:solidFill>
                  <a:schemeClr val="tx1"/>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chemeClr val="tx1"/>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buAutoNum type="arabicPeriod"/>
            </a:pPr>
            <a:r>
              <a:rPr sz="1600" b="1" i="0">
                <a:solidFill>
                  <a:schemeClr val="tx1"/>
                </a:solidFill>
                <a:latin typeface="Arial" panose="020B0604020202020204" pitchFamily="34" charset="0"/>
                <a:ea typeface="Google Sans"/>
                <a:cs typeface="Arial" panose="020B0604020202020204" pitchFamily="34" charset="0"/>
              </a:rPr>
              <a:t>1. Pre-trained Mode</a:t>
            </a:r>
            <a:r>
              <a:rPr sz="1600" b="0" i="0">
                <a:solidFill>
                  <a:schemeClr val="tx1"/>
                </a:solidFill>
                <a:latin typeface="Arial" panose="020B0604020202020204" pitchFamily="34" charset="0"/>
                <a:ea typeface="Google Sans"/>
                <a:cs typeface="Arial" panose="020B0604020202020204" pitchFamily="34" charset="0"/>
              </a:rPr>
              <a:t>l:</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A model is trained on a large dataset for a specific task (e.g., image classification on ImageNet). This model learns generic features and patterns that can be valuable for other tasks.</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buAutoNum type="arabicPeriod"/>
            </a:pPr>
            <a:r>
              <a:rPr sz="1600" b="1" i="0">
                <a:solidFill>
                  <a:schemeClr val="tx1"/>
                </a:solidFill>
                <a:latin typeface="Arial" panose="020B0604020202020204" pitchFamily="34" charset="0"/>
                <a:ea typeface="Google Sans"/>
                <a:cs typeface="Arial" panose="020B0604020202020204" pitchFamily="34" charset="0"/>
              </a:rPr>
              <a:t>2. Base Model:</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The pre-trained model is used as a starting point, with its layers acting as a base for the new task.</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buAutoNum type="arabicPeriod"/>
            </a:pPr>
            <a:r>
              <a:rPr sz="1600" b="1" i="0">
                <a:solidFill>
                  <a:schemeClr val="tx1"/>
                </a:solidFill>
                <a:latin typeface="Arial" panose="020B0604020202020204" pitchFamily="34" charset="0"/>
                <a:ea typeface="Google Sans"/>
                <a:cs typeface="Arial" panose="020B0604020202020204" pitchFamily="34" charset="0"/>
              </a:rPr>
              <a:t>3. Transfer Layers:</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Specific layers in the base model are identified as containing generic information applicable to both the source and target tasks. These layers are often the higher-level layers of the network.</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ct val="0"/>
              </a:spcAft>
              <a:buAutoNum type="arabicPeriod"/>
            </a:pPr>
            <a:r>
              <a:rPr sz="1600" b="1" i="0">
                <a:solidFill>
                  <a:schemeClr val="tx1"/>
                </a:solidFill>
                <a:latin typeface="Arial" panose="020B0604020202020204" pitchFamily="34" charset="0"/>
                <a:ea typeface="Google Sans"/>
                <a:cs typeface="Arial" panose="020B0604020202020204" pitchFamily="34" charset="0"/>
              </a:rPr>
              <a:t>4. Fine-tuning:</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ct val="0"/>
              </a:spcAft>
            </a:pPr>
            <a:r>
              <a:rPr sz="1600" b="0" i="0">
                <a:solidFill>
                  <a:schemeClr val="tx1"/>
                </a:solidFill>
                <a:latin typeface="Arial" panose="020B0604020202020204" pitchFamily="34" charset="0"/>
                <a:ea typeface="Google Sans"/>
                <a:cs typeface="Arial" panose="020B0604020202020204" pitchFamily="34" charset="0"/>
              </a:rPr>
              <a:t>The identified layers are fine-tuned with data from the new task. This process adjusts the parameters of the selected layers to better suit the target task while retaining the knowledge learned from the source task. </a:t>
            </a:r>
            <a:endParaRPr sz="1600" b="0" i="0">
              <a:solidFill>
                <a:schemeClr val="tx1"/>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92405"/>
            <a:ext cx="6325235" cy="5684520"/>
          </a:xfrm>
          <a:prstGeom prst="rect">
            <a:avLst/>
          </a:prstGeom>
        </p:spPr>
        <p:txBody>
          <a:bodyPr wrap="square">
            <a:spAutoFit/>
          </a:bodyPr>
          <a:p>
            <a:pPr marL="0" indent="0">
              <a:lnSpc>
                <a:spcPct val="103000"/>
              </a:lnSpc>
              <a:spcBef>
                <a:spcPts val="1000"/>
              </a:spcBef>
              <a:spcAft>
                <a:spcPts val="500"/>
              </a:spcAft>
            </a:pPr>
            <a:r>
              <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Benefits of Transfer Learning:</a:t>
            </a:r>
            <a:endPar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lnSpc>
                <a:spcPct val="103000"/>
              </a:lnSpc>
              <a:spcBef>
                <a:spcPts val="1000"/>
              </a:spcBef>
              <a:spcAft>
                <a:spcPts val="500"/>
              </a:spcAft>
            </a:pPr>
            <a:endParaRPr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Reduced Training Time and Resources:</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Transfer learning significantly reduces the time and computational resources needed for training a new model, as it leverages the pre-trained model's existing knowledge. </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Improved Performance with Limited Data:</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When data for the target task is scarce, transfer learning can help achieve better performance than training from scratch. </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Exploitation of Existing Knowledge:</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Transfer learning allows for the reuse of knowledge learned from one task to improve the performance on a related task. </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ct val="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Enhanced Generalization:</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ct val="0"/>
              </a:spcAft>
            </a:pPr>
            <a:r>
              <a:rPr sz="1600" b="0" i="0">
                <a:solidFill>
                  <a:schemeClr val="tx1"/>
                </a:solidFill>
                <a:latin typeface="Arial" panose="020B0604020202020204" pitchFamily="34" charset="0"/>
                <a:ea typeface="Google Sans"/>
                <a:cs typeface="Arial" panose="020B0604020202020204" pitchFamily="34" charset="0"/>
              </a:rPr>
              <a:t>By leveraging pre-trained models, transfer learning can improve the generalization ability of models on new, unseen data. </a:t>
            </a:r>
            <a:endParaRPr sz="1600" b="0" i="0">
              <a:solidFill>
                <a:schemeClr val="tx1"/>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6525260" y="192405"/>
            <a:ext cx="5080000" cy="5095240"/>
          </a:xfrm>
          <a:prstGeom prst="rect">
            <a:avLst/>
          </a:prstGeom>
        </p:spPr>
        <p:txBody>
          <a:bodyPr>
            <a:spAutoFit/>
          </a:bodyPr>
          <a:p>
            <a:pPr marL="0" indent="0">
              <a:lnSpc>
                <a:spcPct val="103000"/>
              </a:lnSpc>
              <a:spcBef>
                <a:spcPts val="1000"/>
              </a:spcBef>
              <a:spcAft>
                <a:spcPts val="500"/>
              </a:spcAft>
            </a:pPr>
            <a:r>
              <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Examples of Transfer Learning:</a:t>
            </a:r>
            <a:endPar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lnSpc>
                <a:spcPct val="103000"/>
              </a:lnSpc>
              <a:spcBef>
                <a:spcPts val="1000"/>
              </a:spcBef>
              <a:spcAft>
                <a:spcPts val="500"/>
              </a:spcAft>
            </a:pPr>
            <a:r>
              <a:rPr sz="1600" b="1" i="0">
                <a:solidFill>
                  <a:schemeClr val="tx1"/>
                </a:solidFill>
                <a:latin typeface="Arial" panose="020B0604020202020204" pitchFamily="34" charset="0"/>
                <a:ea typeface="Google Sans"/>
                <a:cs typeface="Arial" panose="020B0604020202020204" pitchFamily="34" charset="0"/>
              </a:rPr>
              <a:t>Image Classification:</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Using a model pre-trained on ImageNet to classify different types of objects or scenes. </a:t>
            </a: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Natural Language Processing:</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Transferring knowledge from a language model pre-trained on a large corpus to tasks like sentiment analysis or text generation. </a:t>
            </a: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Object Detection:</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Leveraging pre-trained models to detect objects in images or videos. </a:t>
            </a: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ct val="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Speech Recognition:</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ct val="0"/>
              </a:spcAft>
            </a:pPr>
            <a:r>
              <a:rPr sz="1600" b="0" i="0">
                <a:solidFill>
                  <a:schemeClr val="tx1"/>
                </a:solidFill>
                <a:latin typeface="Arial" panose="020B0604020202020204" pitchFamily="34" charset="0"/>
                <a:ea typeface="Google Sans"/>
                <a:cs typeface="Arial" panose="020B0604020202020204" pitchFamily="34" charset="0"/>
              </a:rPr>
              <a:t>Using pre-trained acoustic models to improve the performance of speech recognition systems. </a:t>
            </a:r>
            <a:endParaRPr sz="1600" b="0" i="0">
              <a:solidFill>
                <a:schemeClr val="tx1"/>
              </a:solidFill>
              <a:latin typeface="Arial" panose="020B0604020202020204" pitchFamily="34" charset="0"/>
              <a:ea typeface="Google Sans"/>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WPS Slides</Application>
  <PresentationFormat>Widescreen</PresentationFormat>
  <Paragraphs>61</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SimSun</vt:lpstr>
      <vt:lpstr>Wingdings</vt:lpstr>
      <vt:lpstr>monospace</vt:lpstr>
      <vt:lpstr>Segoe Print</vt:lpstr>
      <vt:lpstr>Calibri</vt:lpstr>
      <vt:lpstr>Microsoft YaHei</vt:lpstr>
      <vt:lpstr>Arial Unicode MS</vt:lpstr>
      <vt:lpstr>Calibri Light</vt:lpstr>
      <vt:lpstr>Google Sans</vt:lpstr>
      <vt:lpstr>Arial</vt:lpstr>
      <vt:lpstr>Arial Black</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hp</cp:lastModifiedBy>
  <cp:revision>320</cp:revision>
  <dcterms:created xsi:type="dcterms:W3CDTF">2025-02-02T08:06:00Z</dcterms:created>
  <dcterms:modified xsi:type="dcterms:W3CDTF">2025-04-25T16:26:42Z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