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www.mathsisfun.com/algebra/polynomials.html" TargetMode="External"/><Relationship Id="rId7" Type="http://schemas.openxmlformats.org/officeDocument/2006/relationships/hyperlink" Target="https://www.mathsisfun.com/algebra/logarithms.html" TargetMode="External"/><Relationship Id="rId6" Type="http://schemas.openxmlformats.org/officeDocument/2006/relationships/hyperlink" Target="https://www.mathsisfun.com/algebra/definitions.html" TargetMode="External"/><Relationship Id="rId5" Type="http://schemas.openxmlformats.org/officeDocument/2006/relationships/hyperlink" Target="https://www.mathsisfun.com/algebra/inequality-solving.html" TargetMode="External"/><Relationship Id="rId4" Type="http://schemas.openxmlformats.org/officeDocument/2006/relationships/hyperlink" Target="https://www.mathsisfun.com/algebra/inequality.html" TargetMode="External"/><Relationship Id="rId3" Type="http://schemas.openxmlformats.org/officeDocument/2006/relationships/hyperlink" Target="https://www.mathsisfun.com/algebra/equation-formula.html" TargetMode="External"/><Relationship Id="rId2" Type="http://schemas.openxmlformats.org/officeDocument/2006/relationships/hyperlink" Target="https://www.mathsisfun.com/algebra/introduction-multiply.html" TargetMode="External"/><Relationship Id="rId1" Type="http://schemas.openxmlformats.org/officeDocument/2006/relationships/hyperlink" Target="https://www.mathsisfun.com/algebra/introduction.html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ww.mathsisfun.com/quadratic-equation-solver.html" TargetMode="External"/><Relationship Id="rId4" Type="http://schemas.openxmlformats.org/officeDocument/2006/relationships/hyperlink" Target="https://www.mathsisfun.com/algebra/quadratic-equation.html" TargetMode="External"/><Relationship Id="rId3" Type="http://schemas.openxmlformats.org/officeDocument/2006/relationships/hyperlink" Target="https://www.mathsisfun.com/data/cartesian-coordinates.html" TargetMode="External"/><Relationship Id="rId2" Type="http://schemas.openxmlformats.org/officeDocument/2006/relationships/hyperlink" Target="https://www.mathsisfun.com/data/straight_line_graph.html" TargetMode="External"/><Relationship Id="rId1" Type="http://schemas.openxmlformats.org/officeDocument/2006/relationships/hyperlink" Target="https://www.mathsisfun.com/equation_of_line.html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mathsisfun.com/algebra/vector-unit.html" TargetMode="External"/><Relationship Id="rId2" Type="http://schemas.openxmlformats.org/officeDocument/2006/relationships/hyperlink" Target="https://www.mathsisfun.com/algebra/vectors-dot-product.html" TargetMode="External"/><Relationship Id="rId1" Type="http://schemas.openxmlformats.org/officeDocument/2006/relationships/hyperlink" Target="https://www.mathsisfun.com/algebra/vectors.html" TargetMode="Externa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www.mathsisfun.com/algebra/functions-maxima-minima.html" TargetMode="External"/><Relationship Id="rId5" Type="http://schemas.openxmlformats.org/officeDocument/2006/relationships/hyperlink" Target="https://www.mathsisfun.com/calculus/differential-equations.html" TargetMode="External"/><Relationship Id="rId4" Type="http://schemas.openxmlformats.org/officeDocument/2006/relationships/hyperlink" Target="https://www.mathsisfun.com/calculus/integration-introduction.html" TargetMode="External"/><Relationship Id="rId3" Type="http://schemas.openxmlformats.org/officeDocument/2006/relationships/hyperlink" Target="https://www.mathsisfun.com/calculus/derivative-plotter.html" TargetMode="External"/><Relationship Id="rId2" Type="http://schemas.openxmlformats.org/officeDocument/2006/relationships/hyperlink" Target="https://www.mathsisfun.com/calculus/derivatives-introduction.html" TargetMode="External"/><Relationship Id="rId1" Type="http://schemas.openxmlformats.org/officeDocument/2006/relationships/hyperlink" Target="https://www.mathsisfun.com/calculus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mathsisfun.com/gradien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freecodecamp.org/news/how-machine-learning-leverages-linear-algebra-to-optimize-model-trainingwhy-you-should-learn-the-fundamentals-of-linear-algebra/" TargetMode="Externa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hyperlink" Target="https://www.analyticsvidhya.com/blog/2022/06/linear-algebra-for-data-science-with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8354" y="747096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MATHS</a:t>
            </a:r>
            <a:br>
              <a:rPr lang="en-US" sz="8000" dirty="0"/>
            </a:b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9" t="27246" r="22229" b="9855"/>
          <a:stretch>
            <a:fillRect/>
          </a:stretch>
        </p:blipFill>
        <p:spPr>
          <a:xfrm>
            <a:off x="0" y="0"/>
            <a:ext cx="8423910" cy="51854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5185410"/>
            <a:ext cx="8423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https://jonathan-hui.medium.com/machine-learning-linear-algebra-eigenvalue-and-eigenvector-f8d0493564c9</a:t>
            </a:r>
            <a:endParaRPr lang="en-US"/>
          </a:p>
          <a:p>
            <a:r>
              <a:rPr lang="en-US"/>
              <a:t>https://www.geeksforgeeks.org/applications-of-eigenvalues-and-eigenvectors/</a:t>
            </a:r>
            <a:endParaRPr lang="en-US"/>
          </a:p>
          <a:p>
            <a:r>
              <a:rPr lang="en-US"/>
              <a:t>https://vitalflux.com/why-when-use-eigenvalue-eigenvector/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31884" r="27853" b="10145"/>
          <a:stretch>
            <a:fillRect/>
          </a:stretch>
        </p:blipFill>
        <p:spPr>
          <a:xfrm>
            <a:off x="146023" y="104831"/>
            <a:ext cx="7897633" cy="57646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0980" y="323215"/>
            <a:ext cx="11372215" cy="34137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/>
              <a:t>K-means clustering?</a:t>
            </a:r>
            <a:endParaRPr sz="1600"/>
          </a:p>
          <a:p>
            <a:r>
              <a:rPr sz="1600"/>
              <a:t>: What are the factors needed to decide the value of K in K-means clustering?</a:t>
            </a:r>
            <a:endParaRPr sz="1600"/>
          </a:p>
          <a:p>
            <a:r>
              <a:rPr sz="1600"/>
              <a:t>An</a:t>
            </a:r>
            <a:endParaRPr sz="1600"/>
          </a:p>
          <a:p>
            <a:pPr indent="457200"/>
            <a:r>
              <a:rPr sz="1600"/>
              <a:t>. Elbow Method:</a:t>
            </a:r>
            <a:endParaRPr sz="1600"/>
          </a:p>
          <a:p>
            <a:pPr indent="457200"/>
            <a:r>
              <a:rPr sz="1600"/>
              <a:t>Silhouette Score</a:t>
            </a:r>
            <a:endParaRPr sz="1600"/>
          </a:p>
          <a:p>
            <a:pPr indent="457200"/>
            <a:r>
              <a:rPr sz="1600"/>
              <a:t>Cross-Validation</a:t>
            </a:r>
            <a:endParaRPr sz="1600"/>
          </a:p>
          <a:p>
            <a:pPr indent="457200"/>
            <a:r>
              <a:rPr sz="1600"/>
              <a:t>Domain Knowledge</a:t>
            </a:r>
            <a:endParaRPr sz="1600"/>
          </a:p>
          <a:p>
            <a:pPr indent="457200"/>
            <a:r>
              <a:rPr sz="1600"/>
              <a:t>. Practical Considerations</a:t>
            </a:r>
            <a:endParaRPr sz="1600"/>
          </a:p>
          <a:p>
            <a:pPr indent="0"/>
            <a:r>
              <a:rPr sz="1600"/>
              <a:t>What is Euclidean Distance?</a:t>
            </a:r>
            <a:endParaRPr sz="1600"/>
          </a:p>
          <a:p>
            <a:pPr indent="0"/>
            <a:r>
              <a:rPr lang="en-US" sz="1600"/>
              <a:t>manhatten Distance</a:t>
            </a:r>
            <a:endParaRPr lang="en-US" sz="1600"/>
          </a:p>
          <a:p>
            <a:pPr indent="0"/>
            <a:r>
              <a:rPr lang="en-US" sz="1600"/>
              <a:t>concept of the Elbow Method.</a:t>
            </a:r>
            <a:endParaRPr lang="en-US" sz="1600"/>
          </a:p>
          <a:p>
            <a:pPr indent="0"/>
            <a:r>
              <a:rPr lang="en-US" sz="1600"/>
              <a:t>Q: Elaborate on the d</a:t>
            </a:r>
            <a:r>
              <a:rPr lang="en-US" sz="1600" b="1"/>
              <a:t>ifference between algorithms for measuring the distance between two clusters	</a:t>
            </a:r>
            <a:endParaRPr lang="en-US" sz="1600" b="1"/>
          </a:p>
          <a:p>
            <a:pPr indent="457200"/>
            <a:r>
              <a:rPr lang="en-US" sz="1600" b="1"/>
              <a:t>. Single Linkage (Nearest Neighbor):,Complete Linkage (Farthest Neighbor):,Average Linkage, Centroid Linkage:Ward’s Method:,</a:t>
            </a:r>
            <a:endParaRPr lang="en-US" sz="1600" b="1"/>
          </a:p>
          <a:p>
            <a:pPr marL="0" lvl="0" indent="0"/>
            <a:r>
              <a:rPr lang="en-US" sz="1600" b="1"/>
              <a:t>Q: State some common applications of clustering algorithms.</a:t>
            </a:r>
            <a:endParaRPr lang="en-US" sz="1600" b="1"/>
          </a:p>
          <a:p>
            <a:pPr marL="0" lvl="0" indent="0"/>
            <a:r>
              <a:rPr lang="en-US" sz="1600" b="1"/>
              <a:t>Q1: What is the concept of clustering in machine learning?</a:t>
            </a:r>
            <a:endParaRPr lang="en-US" sz="1600" b="1"/>
          </a:p>
          <a:p>
            <a:pPr marL="0" lvl="0" indent="0"/>
            <a:r>
              <a:rPr lang="en-US" sz="1600" b="1"/>
              <a:t>Q2: Explain the difference between Agglomerative and Partitioning methods of</a:t>
            </a:r>
            <a:endParaRPr lang="en-US" sz="1600" b="1"/>
          </a:p>
          <a:p>
            <a:pPr marL="0" lvl="0" indent="0"/>
            <a:r>
              <a:rPr lang="en-US" sz="1600" b="1"/>
              <a:t>clustering.</a:t>
            </a:r>
            <a:endParaRPr lang="en-US" sz="1600" b="1"/>
          </a:p>
          <a:p>
            <a:pPr indent="0"/>
            <a:endParaRPr lang="en-US"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5755" y="376555"/>
            <a:ext cx="8267700" cy="55079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2)Define a Confusion Matrix and discuss its components in the context of binary classification</a:t>
            </a:r>
            <a:endParaRPr sz="1600"/>
          </a:p>
          <a:p>
            <a:endParaRPr sz="1600"/>
          </a:p>
          <a:p>
            <a:r>
              <a:rPr sz="1600"/>
              <a:t>2)Describe how true positives, true negatives, false positives, and false</a:t>
            </a:r>
            <a:endParaRPr sz="1600"/>
          </a:p>
          <a:p>
            <a:r>
              <a:rPr sz="1600"/>
              <a:t>negatives are represented in a confusion matrix and their implications</a:t>
            </a:r>
            <a:endParaRPr sz="1600"/>
          </a:p>
          <a:p>
            <a:r>
              <a:rPr sz="1600"/>
              <a:t>for model evaluation</a:t>
            </a:r>
            <a:endParaRPr sz="1600"/>
          </a:p>
          <a:p>
            <a:r>
              <a:rPr sz="1600"/>
              <a:t>3)Define precision and recall as evaluation metrics for classification m</a:t>
            </a:r>
            <a:endParaRPr sz="1600"/>
          </a:p>
          <a:p>
            <a:r>
              <a:rPr sz="1600"/>
              <a:t>odels, and explain their relevance in different application scenarios</a:t>
            </a:r>
            <a:endParaRPr sz="1600"/>
          </a:p>
          <a:p>
            <a:r>
              <a:rPr sz="1600"/>
              <a:t> F1 score (harmonic mean</a:t>
            </a:r>
            <a:r>
              <a:rPr lang="en-US" sz="1600"/>
              <a:t> </a:t>
            </a:r>
            <a:r>
              <a:rPr sz="1600"/>
              <a:t>of precision and recall) </a:t>
            </a:r>
            <a:endParaRPr sz="1600"/>
          </a:p>
          <a:p>
            <a:endParaRPr sz="1600"/>
          </a:p>
          <a:p>
            <a:r>
              <a:rPr sz="1600"/>
              <a:t>1)Define Mean Square Error (MSE) as a metric for evaluating the perfo</a:t>
            </a:r>
            <a:endParaRPr sz="1600"/>
          </a:p>
          <a:p>
            <a:r>
              <a:rPr sz="1600"/>
              <a:t>rmance of regression models</a:t>
            </a:r>
            <a:endParaRPr sz="1600"/>
          </a:p>
          <a:p>
            <a:endParaRPr sz="1600"/>
          </a:p>
          <a:p>
            <a:r>
              <a:rPr sz="1600"/>
              <a:t>2)How does MAE differ from MSE in terms of measuring the average</a:t>
            </a:r>
            <a:endParaRPr sz="1600"/>
          </a:p>
          <a:p>
            <a:r>
              <a:rPr sz="1600"/>
              <a:t>magnitude of errors between predicted and actual values?</a:t>
            </a:r>
            <a:endParaRPr sz="1600"/>
          </a:p>
          <a:p>
            <a:endParaRPr sz="1600"/>
          </a:p>
          <a:p>
            <a:r>
              <a:rPr sz="1600"/>
              <a:t>3)Define the R² Score (Coefficient of Determination) and its role in eval</a:t>
            </a:r>
            <a:endParaRPr sz="1600"/>
          </a:p>
          <a:p>
            <a:r>
              <a:rPr sz="1600"/>
              <a:t>uating the goodness-of-fit of regression models</a:t>
            </a:r>
            <a:endParaRPr sz="1600"/>
          </a:p>
          <a:p>
            <a:endParaRPr sz="1600"/>
          </a:p>
          <a:p>
            <a:r>
              <a:rPr sz="1600"/>
              <a:t>Explain different types of encoding</a:t>
            </a:r>
            <a:endParaRPr sz="1600"/>
          </a:p>
          <a:p>
            <a:pPr indent="457200"/>
            <a:r>
              <a:rPr sz="1600"/>
              <a:t>One-Hot Encoding:</a:t>
            </a:r>
            <a:r>
              <a:rPr lang="en-US" sz="1600"/>
              <a:t>,. Label Encoding, Ordinal Encoding:,. Binary Encoding: 5. Frequency Encoding:</a:t>
            </a:r>
            <a:endParaRPr lang="en-US" sz="1600"/>
          </a:p>
          <a:p>
            <a:r>
              <a:rPr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7955" y="187325"/>
            <a:ext cx="8079740" cy="50158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1. Why do we need to do scaling?</a:t>
            </a:r>
            <a:endParaRPr sz="1600"/>
          </a:p>
          <a:p>
            <a:r>
              <a:rPr sz="1600"/>
              <a:t>Consistency: It ensures that all features contribute equally to the</a:t>
            </a:r>
            <a:endParaRPr sz="1600"/>
          </a:p>
          <a:p>
            <a:r>
              <a:rPr sz="1600"/>
              <a:t>distance metrics used in algorithms like k-NN, SVM, and kmeans clustering.</a:t>
            </a:r>
            <a:endParaRPr sz="1600"/>
          </a:p>
          <a:p>
            <a:r>
              <a:rPr sz="1600"/>
              <a:t>• Speed and Convergence: It helps gradientbased algorithms (like linear regression, logistic regression, and ne</a:t>
            </a:r>
            <a:endParaRPr sz="1600"/>
          </a:p>
          <a:p>
            <a:r>
              <a:rPr sz="1600"/>
              <a:t>ural networks) converge faster.</a:t>
            </a:r>
            <a:endParaRPr sz="1600"/>
          </a:p>
          <a:p>
            <a:r>
              <a:rPr sz="1600"/>
              <a:t>• Interpretability: Scaling makes the model coefficients more interp</a:t>
            </a:r>
            <a:endParaRPr sz="1600"/>
          </a:p>
          <a:p>
            <a:r>
              <a:rPr sz="1600"/>
              <a:t>retable and comparable.</a:t>
            </a:r>
            <a:endParaRPr sz="1600"/>
          </a:p>
          <a:p>
            <a:r>
              <a:rPr sz="1600"/>
              <a:t>• Improved Accuracy: It can improve the performance of models by</a:t>
            </a:r>
            <a:endParaRPr sz="1600"/>
          </a:p>
          <a:p>
            <a:r>
              <a:rPr sz="1600"/>
              <a:t>making sure features are on a simil</a:t>
            </a:r>
            <a:r>
              <a:rPr lang="en-US" sz="1600"/>
              <a:t>ar scale.</a:t>
            </a:r>
            <a:endParaRPr lang="en-US" sz="1600"/>
          </a:p>
          <a:p>
            <a:endParaRPr lang="en-US" sz="1600"/>
          </a:p>
          <a:p>
            <a:r>
              <a:rPr lang="en-US" sz="1600"/>
              <a:t>What is the Standard Scaler?</a:t>
            </a:r>
            <a:endParaRPr lang="en-US" sz="1600"/>
          </a:p>
          <a:p>
            <a:r>
              <a:rPr lang="en-US" sz="1600"/>
              <a:t>from sklearn.preprocessing import StandardScaler</a:t>
            </a:r>
            <a:endParaRPr lang="en-US" sz="1600"/>
          </a:p>
          <a:p>
            <a:r>
              <a:rPr lang="en-US" sz="1600"/>
              <a:t>. Write a short note on skewness, its types, how to detect and reduce</a:t>
            </a:r>
            <a:endParaRPr lang="en-US" sz="1600"/>
          </a:p>
          <a:p>
            <a:r>
              <a:rPr lang="en-US" sz="1600"/>
              <a:t>it</a:t>
            </a:r>
            <a:endParaRPr lang="en-US" sz="1600"/>
          </a:p>
          <a:p>
            <a:endParaRPr lang="en-US" sz="1600"/>
          </a:p>
          <a:p>
            <a:r>
              <a:rPr lang="en-US" sz="1600"/>
              <a:t>NOrmalization,minmax sacler</a:t>
            </a:r>
            <a:endParaRPr lang="en-US" sz="1600"/>
          </a:p>
          <a:p>
            <a:endParaRPr lang="en-US" sz="1600"/>
          </a:p>
          <a:p>
            <a:r>
              <a:rPr lang="en-US" sz="1600"/>
              <a:t>4. How will you extract the categorical columns from the set of data fr</a:t>
            </a:r>
            <a:endParaRPr lang="en-US" sz="1600"/>
          </a:p>
          <a:p>
            <a:r>
              <a:rPr lang="en-US" sz="1600"/>
              <a:t>ame columns? </a:t>
            </a:r>
            <a:endParaRPr 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843" y="387626"/>
            <a:ext cx="966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5582" y="1335156"/>
            <a:ext cx="9660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ALGEBRA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LINEAR ALGEBRA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EQUATION OF LINE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MATRIX 	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SCALE VACTOR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OPERATIONS ON VECTOR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TRANSPOSE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COFFICIENT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WEIGHT ,BIAS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MATRIX ADDTION,SUB, MUL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MATRIX DOT PRODUCT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9663" y="550829"/>
            <a:ext cx="63635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1"/>
              </a:rPr>
              <a:t>https://www.mathsisfun.com/algebra/introduction.html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2"/>
              </a:rPr>
              <a:t>https://www.mathsisfun.com/algebra/introduction-multiply.html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3"/>
              </a:rPr>
              <a:t>https://www.mathsisfun.com/algebra/equation-formula.html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4"/>
              </a:rPr>
              <a:t>https://www.mathsisfun.com/algebra/inequality.html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5"/>
              </a:rPr>
              <a:t>https://www.mathsisfun.com/algebra/inequality-solving.html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6"/>
              </a:rPr>
              <a:t>https://www.mathsisfun.com/algebra/definitions.html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17593" y="4924047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https://www.mathsisfun.com/algebra/logarithms.html</a:t>
            </a:r>
            <a:endParaRPr lang="en-IN" dirty="0"/>
          </a:p>
          <a:p>
            <a:r>
              <a:rPr lang="en-IN" dirty="0">
                <a:hlinkClick r:id="rId8"/>
              </a:rPr>
              <a:t>https://www.mathsisfun.com/algebra/polynomials.html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9724" y="759552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1"/>
              </a:rPr>
              <a:t>https://www.mathsisfun.com/equation_of_line.html</a:t>
            </a:r>
            <a:r>
              <a:rPr lang="en-IN" dirty="0"/>
              <a:t> ***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2"/>
              </a:rPr>
              <a:t>https://www.mathsisfun.com/data/straight_line_graph.html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3"/>
              </a:rPr>
              <a:t>https://www.mathsisfun.com/data/cartesian-coordinates.html</a:t>
            </a:r>
            <a:r>
              <a:rPr lang="en-IN" dirty="0"/>
              <a:t> 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71245" y="5123180"/>
            <a:ext cx="828230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https://www.mathsisfun.com/algebra/quadratic-equation.html</a:t>
            </a:r>
            <a:endParaRPr lang="en-IN" dirty="0"/>
          </a:p>
          <a:p>
            <a:r>
              <a:rPr lang="en-IN" dirty="0">
                <a:hlinkClick r:id="rId5"/>
              </a:rPr>
              <a:t>https://www.mathsisfun.com/quadratic-equation-solver.html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07696" y="2445026"/>
            <a:ext cx="36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Intercept (bias)</a:t>
            </a:r>
            <a:endParaRPr lang="en-US" dirty="0"/>
          </a:p>
          <a:p>
            <a:r>
              <a:rPr lang="en-US" dirty="0" err="1"/>
              <a:t>Cofficient</a:t>
            </a:r>
            <a:r>
              <a:rPr lang="en-US" dirty="0"/>
              <a:t> (weight)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2945" y="789305"/>
            <a:ext cx="844994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Vector </a:t>
            </a:r>
            <a:endParaRPr lang="en-IN" dirty="0"/>
          </a:p>
          <a:p>
            <a:r>
              <a:rPr lang="en-IN" dirty="0">
                <a:hlinkClick r:id="rId1"/>
              </a:rPr>
              <a:t>https://www.mathsisfun.com/algebra/vectors.html</a:t>
            </a:r>
            <a:endParaRPr lang="en-IN" dirty="0"/>
          </a:p>
          <a:p>
            <a:r>
              <a:rPr lang="en-IN" dirty="0">
                <a:hlinkClick r:id="rId2"/>
              </a:rPr>
              <a:t>https://www.mathsisfun.com/algebra/vectors-dot-product.html</a:t>
            </a:r>
            <a:endParaRPr lang="en-IN" dirty="0"/>
          </a:p>
          <a:p>
            <a:r>
              <a:rPr lang="en-IN" dirty="0">
                <a:hlinkClick r:id="rId3"/>
              </a:rPr>
              <a:t>https://www.mathsisfun.com/algebra/vector-unit.html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2645" y="5630374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https://www.mathsisfun.com/algebra/vectors-cross-product.html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4228" y="322229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Calculus</a:t>
            </a:r>
            <a:endParaRPr lang="en-IN" dirty="0"/>
          </a:p>
          <a:p>
            <a:r>
              <a:rPr lang="en-IN" dirty="0">
                <a:hlinkClick r:id="rId1"/>
              </a:rPr>
              <a:t>https://www.mathsisfun.com/calculus/index.html</a:t>
            </a:r>
            <a:endParaRPr lang="en-IN" dirty="0"/>
          </a:p>
          <a:p>
            <a:r>
              <a:rPr lang="en-IN" dirty="0"/>
              <a:t>https://www.mathsisfun.com/calculus/introduction.html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3730" y="1903095"/>
            <a:ext cx="858520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https://www.mathsisfun.com/calculus/derivatives-introduction.html</a:t>
            </a:r>
            <a:r>
              <a:rPr lang="en-IN" dirty="0"/>
              <a:t> *******</a:t>
            </a:r>
            <a:endParaRPr lang="en-IN" dirty="0"/>
          </a:p>
          <a:p>
            <a:r>
              <a:rPr lang="en-IN" dirty="0">
                <a:hlinkClick r:id="rId3"/>
              </a:rPr>
              <a:t>https://www.mathsisfun.com/calculus/derivative-plotter.html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08872" y="59974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https://www.mathsisfun.com/calculus/continuity.html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34035" y="4735195"/>
            <a:ext cx="791654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https://www.mathsisfun.com/calculus/integration-introduction.html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>
                <a:hlinkClick r:id="rId5"/>
              </a:rPr>
              <a:t>https://www.mathsisfun.com/calculus/differential-equations.html</a:t>
            </a:r>
            <a:br>
              <a:rPr lang="en-IN" dirty="0"/>
            </a:br>
            <a:r>
              <a:rPr lang="en-IN" dirty="0">
                <a:hlinkClick r:id="rId6"/>
              </a:rPr>
              <a:t>https://www.mathsisfun.com/algebra/functions-maxima-minima.html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353" y="473829"/>
            <a:ext cx="609765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https://www.mathsisfun.com/gradient.html</a:t>
            </a:r>
            <a:endParaRPr lang="en-IN" dirty="0"/>
          </a:p>
          <a:p>
            <a:r>
              <a:rPr lang="en-IN" dirty="0"/>
              <a:t>https://www.mathsisfun.com/y_intercept.html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820" y="336108"/>
            <a:ext cx="825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 of line</a:t>
            </a:r>
            <a:endParaRPr lang="en-US" dirty="0"/>
          </a:p>
          <a:p>
            <a:r>
              <a:rPr lang="en-US" dirty="0"/>
              <a:t>y-=</a:t>
            </a:r>
            <a:r>
              <a:rPr lang="en-US" dirty="0" err="1"/>
              <a:t>mx+c</a:t>
            </a:r>
            <a:endParaRPr lang="en-US" dirty="0"/>
          </a:p>
          <a:p>
            <a:r>
              <a:rPr lang="en-US" dirty="0"/>
              <a:t>	slope(gradient), coefficient</a:t>
            </a:r>
            <a:endParaRPr lang="en-US" dirty="0"/>
          </a:p>
          <a:p>
            <a:r>
              <a:rPr lang="en-US" dirty="0"/>
              <a:t>	intercept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3" t="24061" r="28763" b="15578"/>
          <a:stretch>
            <a:fillRect/>
          </a:stretch>
        </p:blipFill>
        <p:spPr>
          <a:xfrm>
            <a:off x="718710" y="1813450"/>
            <a:ext cx="5377069" cy="4313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213985"/>
            <a:ext cx="622871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https://www.freecodecamp.org/news/how-machine-learning-leverages-linear-algebra-to-optimize-model-trainingwhy-you-should-learn-the-fundamentals-of-linear-algebra/</a:t>
            </a:r>
            <a:r>
              <a:rPr lang="en-IN" dirty="0"/>
              <a:t>  </a:t>
            </a:r>
            <a:r>
              <a:rPr lang="en-IN" dirty="0" err="1"/>
              <a:t>usecase</a:t>
            </a:r>
            <a:r>
              <a:rPr lang="en-IN" dirty="0"/>
              <a:t> ml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255" y="263525"/>
            <a:ext cx="97663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https://www.analyticsvidhya.com/blog/2022/06/linear-algebra-for-data-science-with-python/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26667" r="20353" b="8116"/>
          <a:stretch>
            <a:fillRect/>
          </a:stretch>
        </p:blipFill>
        <p:spPr>
          <a:xfrm>
            <a:off x="643365" y="1192806"/>
            <a:ext cx="7007088" cy="44726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19DAD249-BF80-48EF-9AFB-36A11BCDC2CE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4637</Words>
  <Application>WPS Presentation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Franklin Gothic Book</vt:lpstr>
      <vt:lpstr>Bookman Old Style</vt:lpstr>
      <vt:lpstr>Microsoft YaHei</vt:lpstr>
      <vt:lpstr>Arial Unicode MS</vt:lpstr>
      <vt:lpstr>Custom</vt:lpstr>
      <vt:lpstr>MATHS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29</cp:revision>
  <dcterms:created xsi:type="dcterms:W3CDTF">2024-09-27T04:22:00Z</dcterms:created>
  <dcterms:modified xsi:type="dcterms:W3CDTF">2024-11-08T07:08:49Z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CDA204158A50450DA0FDB454BEA42558_12</vt:lpwstr>
  </property>
  <property fmtid="{D5CDD505-2E9C-101B-9397-08002B2CF9AE}" pid="4" name="KSOProductBuildVer">
    <vt:lpwstr>1033-12.2.0.18607</vt:lpwstr>
  </property>
</Properties>
</file>