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05" r:id="rId4"/>
    <p:sldId id="273" r:id="rId6"/>
    <p:sldId id="274" r:id="rId7"/>
    <p:sldId id="307" r:id="rId8"/>
    <p:sldId id="308" r:id="rId9"/>
    <p:sldId id="289" r:id="rId10"/>
    <p:sldId id="340" r:id="rId11"/>
    <p:sldId id="325" r:id="rId12"/>
    <p:sldId id="326" r:id="rId13"/>
    <p:sldId id="290" r:id="rId14"/>
    <p:sldId id="341" r:id="rId15"/>
    <p:sldId id="258" r:id="rId16"/>
    <p:sldId id="351" r:id="rId17"/>
    <p:sldId id="357" r:id="rId18"/>
    <p:sldId id="309" r:id="rId19"/>
    <p:sldId id="310" r:id="rId20"/>
    <p:sldId id="263" r:id="rId21"/>
    <p:sldId id="264" r:id="rId22"/>
    <p:sldId id="26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ustomXml" Target="../customXml/item3.xml"/><Relationship Id="rId28" Type="http://schemas.openxmlformats.org/officeDocument/2006/relationships/customXml" Target="../customXml/item2.xml"/><Relationship Id="rId27" Type="http://schemas.openxmlformats.org/officeDocument/2006/relationships/customXml" Target="../customXml/item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mathsisfun.com/gradient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freecodecamp.org/news/how-machine-learning-leverages-linear-algebra-to-optimize-model-trainingwhy-you-should-learn-the-fundamentals-of-linear-algebra/" TargetMode="Externa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hyperlink" Target="https://www.analyticsvidhya.com/blog/2022/06/linear-algebra-for-data-science-with-pyth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8354" y="747096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MATHS</a:t>
            </a:r>
            <a:br>
              <a:rPr lang="en-US" sz="8000" dirty="0"/>
            </a:br>
            <a:r>
              <a:rPr lang="en-US" sz="8000" dirty="0"/>
              <a:t>For</a:t>
            </a:r>
            <a:br>
              <a:rPr lang="en-US" sz="8000" dirty="0"/>
            </a:br>
            <a:r>
              <a:rPr lang="en-US" sz="8000" dirty="0"/>
              <a:t>ML &amp;DL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19" y="50443"/>
            <a:ext cx="6284198" cy="23933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870575" y="2336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https://setosa.io/ev/image-kernels/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53310" y="2443480"/>
            <a:ext cx="9738995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080" y="223520"/>
            <a:ext cx="78930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Calculus (ML/Deep Learning)</a:t>
            </a:r>
            <a:endParaRPr lang="en-US" sz="2400" b="1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Basic of Limits and Continuity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Differentiation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Definition of Derivative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Rules of Differentiation (Product Rule, Quotient Rule, Chain Rule)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Applications of Differentiation (Optimization, Rates of Change)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Higher Order Derivatives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Implicit Differentiation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Finding Maxima and Minima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Partial Derivatives(Optionals)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Applications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Derivatives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9080" y="514127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This is a field of mathematics that aids in the study of quantity change rates. It is concerned with improving the performance of machine learning algorithms or models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706870" y="45097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https://playground.tensorflow.org/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0" y="48780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https://adamharley.com/nn_vis/cnn/2d.html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963410" y="2000250"/>
            <a:ext cx="5228590" cy="25095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45075" y="5701665"/>
            <a:ext cx="70358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https://pianalytix.com/calculus-basics-for-machine-learning/</a:t>
            </a:r>
            <a:endParaRPr lang="en-US" sz="1600" b="1"/>
          </a:p>
          <a:p>
            <a:r>
              <a:rPr lang="en-US" sz="1600" b="1"/>
              <a:t>https://github.com/komal-SkyNET/ai-neural-networks/tree/master/gradient-visualization</a:t>
            </a:r>
            <a:endParaRPr lang="en-US" sz="1600" b="1"/>
          </a:p>
        </p:txBody>
      </p:sp>
      <p:sp>
        <p:nvSpPr>
          <p:cNvPr id="8" name="Text Box 7"/>
          <p:cNvSpPr txBox="1"/>
          <p:nvPr/>
        </p:nvSpPr>
        <p:spPr>
          <a:xfrm>
            <a:off x="121285" y="60521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https://a.co/d/76V5FWg </a:t>
            </a:r>
            <a:r>
              <a:rPr lang="en-US" b="1"/>
              <a:t>book</a:t>
            </a:r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22875" y="52362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https://www.enjoyalgorithms.com/tags/machine-learning-concepts/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t="13259" r="10250" b="13583"/>
          <a:stretch>
            <a:fillRect/>
          </a:stretch>
        </p:blipFill>
        <p:spPr>
          <a:xfrm>
            <a:off x="146685" y="259080"/>
            <a:ext cx="10942320" cy="50171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9245" y="6039485"/>
            <a:ext cx="11573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https://www.enjoyalgorithms.com/blog/chain-rule-of-calculus-for-neural-networks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33875" y="5594350"/>
            <a:ext cx="817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https://community.deeplearning.ai/t/parameters-in-neural-network/700293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3515" y="120650"/>
            <a:ext cx="6096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statistics And Probability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What is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usecase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types of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- descriptive stats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- inferential stats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What is Data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types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measurement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descriptive stats</a:t>
            </a:r>
            <a:endParaRPr lang="en-US" sz="1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measure of central tendency(mean, median,mode)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15" y="5434965"/>
            <a:ext cx="11886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https://www.graphpad.com/support/faq/what-is-the-difference-between-ordinal-interval-and-ratio-variables-why-should-i-care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13385" y="59728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https://www.toppr.com/guides/maths/statistics/data/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84150" y="247650"/>
            <a:ext cx="11436350" cy="59817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66725" y="0"/>
            <a:ext cx="10228580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5135" y="363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400" b="1">
                <a:solidFill>
                  <a:schemeClr val="tx1"/>
                </a:solidFill>
              </a:rPr>
              <a:t>Mean, Median, Mode</a:t>
            </a:r>
            <a:endParaRPr lang="en-US" sz="2400" b="1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https://www.mathsisfun.com/data/central-measures.html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https://www.mathsisfun.com/mean.html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https://www.mathsisfun.com/median.html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https://www.mathsisfun.com/mode.html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353" y="473829"/>
            <a:ext cx="60976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https://www.mathsisfun.com/gradient.html</a:t>
            </a:r>
            <a:endParaRPr lang="en-IN" dirty="0"/>
          </a:p>
          <a:p>
            <a:r>
              <a:rPr lang="en-IN" dirty="0"/>
              <a:t>https://www.mathsisfun.com/y_intercept.html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820" y="336108"/>
            <a:ext cx="825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of line</a:t>
            </a:r>
            <a:endParaRPr lang="en-US" dirty="0"/>
          </a:p>
          <a:p>
            <a:r>
              <a:rPr lang="en-US" dirty="0"/>
              <a:t>y-=</a:t>
            </a:r>
            <a:r>
              <a:rPr lang="en-US" dirty="0" err="1"/>
              <a:t>mx+c</a:t>
            </a:r>
            <a:endParaRPr lang="en-US" dirty="0"/>
          </a:p>
          <a:p>
            <a:r>
              <a:rPr lang="en-US" dirty="0"/>
              <a:t>	slope(gradient), coefficient</a:t>
            </a:r>
            <a:endParaRPr lang="en-US" dirty="0"/>
          </a:p>
          <a:p>
            <a:r>
              <a:rPr lang="en-US" dirty="0"/>
              <a:t>	intercept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24061" r="28763" b="15578"/>
          <a:stretch>
            <a:fillRect/>
          </a:stretch>
        </p:blipFill>
        <p:spPr>
          <a:xfrm>
            <a:off x="718710" y="1813450"/>
            <a:ext cx="5377069" cy="431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213985"/>
            <a:ext cx="622871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https://www.freecodecamp.org/news/how-machine-learning-leverages-linear-algebra-to-optimize-model-trainingwhy-you-should-learn-the-fundamentals-of-linear-algebra/</a:t>
            </a:r>
            <a:r>
              <a:rPr lang="en-IN" dirty="0"/>
              <a:t>  </a:t>
            </a:r>
            <a:r>
              <a:rPr lang="en-IN" dirty="0" err="1"/>
              <a:t>usecase</a:t>
            </a:r>
            <a:r>
              <a:rPr lang="en-IN" dirty="0"/>
              <a:t> ml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34365" y="0"/>
            <a:ext cx="10908665" cy="63449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834890" y="5528945"/>
            <a:ext cx="1861185" cy="208915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255" y="263525"/>
            <a:ext cx="97663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https://www.analyticsvidhya.com/blog/2022/06/linear-algebra-for-data-science-with-python/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26667" r="20353" b="8116"/>
          <a:stretch>
            <a:fillRect/>
          </a:stretch>
        </p:blipFill>
        <p:spPr>
          <a:xfrm>
            <a:off x="643365" y="1192806"/>
            <a:ext cx="7007088" cy="4472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8470" y="145669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sz="3600" b="1" dirty="0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Topics</a:t>
            </a:r>
            <a:endParaRPr lang="en-US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Statistics and probability</a:t>
            </a:r>
            <a:endParaRPr lang="en-US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Linear algebra and Matrix</a:t>
            </a:r>
            <a:endParaRPr lang="en-US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Basic of Calculus</a:t>
            </a:r>
            <a:endParaRPr lang="en-US" sz="28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016000" y="4679950"/>
            <a:ext cx="5080000" cy="2451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1200"/>
              </a:lnSpc>
              <a:spcBef>
                <a:spcPts val="600"/>
              </a:spcBef>
              <a:spcAft>
                <a:spcPts val="100"/>
              </a:spcAft>
            </a:pPr>
            <a:r>
              <a:rPr sz="1600" b="0" i="0">
                <a:latin typeface="Arial" panose="020B0604020202020204"/>
                <a:ea typeface="Arial" panose="020B0604020202020204"/>
              </a:rPr>
              <a:t>The Math Behind Machine Learning</a:t>
            </a:r>
            <a:endParaRPr sz="1600" b="0" i="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5285" y="0"/>
            <a:ext cx="5793740" cy="645414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statistics And Probability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What is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usecase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- descriptive stats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- inferential stats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What is Data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measurement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descriptive stats</a:t>
            </a:r>
            <a:endParaRPr lang="en-US" sz="1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central tendency(mean, median,mode)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Spread(variance,std div, range,percentile,IQR)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Assosiations(covariance, correlations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symmetricity (Skewness, kurtosis)</a:t>
            </a:r>
            <a:r>
              <a:rPr lang="en-US" sz="1600" b="1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 (optional)</a:t>
            </a:r>
            <a:endParaRPr lang="en-US" sz="1600" b="1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basic of Probability</a:t>
            </a:r>
            <a:endParaRPr 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what is Probapility(key terms , experiment,sample space, event,principal of Prob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Conditional Probability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Bayes Theorm (Naive/Gaussian bayes)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Distributions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Random variables(Discrete, Continous)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distributions functions</a:t>
            </a:r>
            <a:r>
              <a:rPr lang="en-US" sz="1600" b="1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 (optional )</a:t>
            </a:r>
            <a:endParaRPr lang="en-US" sz="1600" b="1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Distributions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69025" y="0"/>
            <a:ext cx="609600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Inferentical </a:t>
            </a:r>
            <a:endParaRPr 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population/ sample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sampling techniques</a:t>
            </a:r>
            <a:endParaRPr lang="en-US" sz="160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Normal/ standard normal Distributions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Central Limit Therom 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Hypothesis testing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terms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null, alternate H, level of significane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confidence Interval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Testing 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b="9315"/>
          <a:stretch>
            <a:fillRect/>
          </a:stretch>
        </p:blipFill>
        <p:spPr>
          <a:xfrm>
            <a:off x="0" y="319405"/>
            <a:ext cx="12192000" cy="6219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b="14343"/>
          <a:stretch>
            <a:fillRect/>
          </a:stretch>
        </p:blipFill>
        <p:spPr>
          <a:xfrm>
            <a:off x="0" y="81280"/>
            <a:ext cx="12192000" cy="5874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080" y="223520"/>
            <a:ext cx="6096000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Linear Algebra &amp; Matrix</a:t>
            </a:r>
            <a:endParaRPr lang="en-US" sz="2400" b="1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 Equations and Slop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Linear Algebra Terms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 Vectors &amp; Matrices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Quantities /scaler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Vectors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Vector addition, subtraction, and scalar multiplication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Vector norms and inner products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Matrices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Transpose Matrix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Inverse Matrix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Determinant Matrix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Dot Product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Linear Equations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Eigenvalues and Eigenvectors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Eigenvalue decomposition (EVD)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Singular Value decomposition (SVD) applications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Principal Component Analysis (PCA) /dimensionality reduction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91860" y="57505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https://www.irjmets.com/uploadedfiles/paper/issue_4_april_2022/21435/final/fin_irjmets1652378206.pdf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355080" y="13303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emphasis of Linear Algebra is on computation. It is utilized for Deep Learning and plays an important part in comprehending the background theory of Machine Learning</a:t>
            </a:r>
            <a:endParaRPr sz="1600"/>
          </a:p>
          <a:p>
            <a:endParaRPr sz="1600"/>
          </a:p>
          <a:p>
            <a:r>
              <a:rPr sz="1600"/>
              <a:t>It offers us a better understanding of how</a:t>
            </a:r>
            <a:endParaRPr sz="1600"/>
          </a:p>
          <a:p>
            <a:r>
              <a:rPr sz="1600"/>
              <a:t>algorithms function in real life and allows us to make better judgments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b="11444"/>
          <a:stretch>
            <a:fillRect/>
          </a:stretch>
        </p:blipFill>
        <p:spPr>
          <a:xfrm>
            <a:off x="250825" y="156210"/>
            <a:ext cx="7062470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025" y="-96520"/>
            <a:ext cx="9857740" cy="64198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87770" y="60566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https://datahacker.rs/linear-algebra-for-machine-learning/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3852</Words>
  <Application>WPS Presentation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SimSun</vt:lpstr>
      <vt:lpstr>Wingdings</vt:lpstr>
      <vt:lpstr>Calibri</vt:lpstr>
      <vt:lpstr>Arial</vt:lpstr>
      <vt:lpstr>Tomorrow</vt:lpstr>
      <vt:lpstr>Segoe Print</vt:lpstr>
      <vt:lpstr>Franklin Gothic Book</vt:lpstr>
      <vt:lpstr>Bookman Old Style</vt:lpstr>
      <vt:lpstr>Microsoft YaHei</vt:lpstr>
      <vt:lpstr>Arial Unicode MS</vt:lpstr>
      <vt:lpstr>Custom</vt:lpstr>
      <vt:lpstr>MATHS For ML &amp;DL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94</cp:revision>
  <dcterms:created xsi:type="dcterms:W3CDTF">2024-09-27T04:22:00Z</dcterms:created>
  <dcterms:modified xsi:type="dcterms:W3CDTF">2024-11-10T15:47:10Z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CDA204158A50450DA0FDB454BEA42558_12</vt:lpwstr>
  </property>
  <property fmtid="{D5CDD505-2E9C-101B-9397-08002B2CF9AE}" pid="4" name="KSOProductBuildVer">
    <vt:lpwstr>1033-12.2.0.18607</vt:lpwstr>
  </property>
</Properties>
</file>