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0" r:id="rId4"/>
    <p:sldId id="262" r:id="rId5"/>
    <p:sldId id="264" r:id="rId6"/>
    <p:sldId id="266" r:id="rId7"/>
    <p:sldId id="277" r:id="rId8"/>
    <p:sldId id="279" r:id="rId9"/>
    <p:sldId id="267" r:id="rId10"/>
    <p:sldId id="298" r:id="rId11"/>
    <p:sldId id="281" r:id="rId12"/>
    <p:sldId id="282" r:id="rId13"/>
    <p:sldId id="283" r:id="rId14"/>
    <p:sldId id="284" r:id="rId15"/>
    <p:sldId id="290" r:id="rId16"/>
    <p:sldId id="285" r:id="rId17"/>
    <p:sldId id="288" r:id="rId18"/>
    <p:sldId id="287" r:id="rId19"/>
    <p:sldId id="289" r:id="rId20"/>
    <p:sldId id="291" r:id="rId21"/>
    <p:sldId id="292" r:id="rId22"/>
    <p:sldId id="29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8">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3DCE173-50AF-4B47-BD56-E3A1B8645DE7}" type="doc">
      <dgm:prSet loTypeId="urn:microsoft.com/office/officeart/2005/8/layout/equation1" loCatId="process" qsTypeId="urn:microsoft.com/office/officeart/2005/8/quickstyle/simple1#8" qsCatId="simple" csTypeId="urn:microsoft.com/office/officeart/2005/8/colors/colorful3#8" csCatId="colorful" phldr="1"/>
      <dgm:spPr>
        <a:scene3d>
          <a:camera prst="orthographicFront">
            <a:rot lat="0" lon="0" rev="0"/>
          </a:camera>
          <a:lightRig rig="contrasting" dir="t">
            <a:rot lat="0" lon="0" rev="7800000"/>
          </a:lightRig>
        </a:scene3d>
      </dgm:spPr>
    </dgm:pt>
    <dgm:pt modelId="{A1A0476E-5EAB-483F-B102-A96AEEF07D8A}">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Data</a:t>
          </a:r>
        </a:p>
      </dgm:t>
    </dgm:pt>
    <dgm:pt modelId="{EF85B08C-31C9-4531-9E6C-E640DD31D02F}" cxnId="{044BFD11-E7BD-444D-8B6A-823E2401CCAE}" type="parTrans">
      <dgm:prSet/>
      <dgm:spPr/>
      <dgm:t>
        <a:bodyPr/>
        <a:lstStyle/>
        <a:p>
          <a:endParaRPr lang="en-IN">
            <a:latin typeface="Comic Sans MS" panose="030F0702030302020204" pitchFamily="66" charset="0"/>
          </a:endParaRPr>
        </a:p>
      </dgm:t>
    </dgm:pt>
    <dgm:pt modelId="{AAAEA268-2484-4D47-AB0A-980F0C748A11}" cxnId="{044BFD11-E7BD-444D-8B6A-823E2401CCAE}" type="sibTrans">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17E9730D-C870-46EA-9BC0-7F4ED0932515}">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Algorithm</a:t>
          </a:r>
        </a:p>
      </dgm:t>
    </dgm:pt>
    <dgm:pt modelId="{15D4E38B-1248-4E62-9C3C-9E6721FC257F}" cxnId="{3CBD716B-9F86-45AA-838C-16C55D625F4C}" type="parTrans">
      <dgm:prSet/>
      <dgm:spPr/>
      <dgm:t>
        <a:bodyPr/>
        <a:lstStyle/>
        <a:p>
          <a:endParaRPr lang="en-IN">
            <a:latin typeface="Comic Sans MS" panose="030F0702030302020204" pitchFamily="66" charset="0"/>
          </a:endParaRPr>
        </a:p>
      </dgm:t>
    </dgm:pt>
    <dgm:pt modelId="{3E00C920-7875-48FD-840E-547164B8AA82}" cxnId="{3CBD716B-9F86-45AA-838C-16C55D625F4C}" type="sibTrans">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7425B1D6-0C58-4A66-913D-ED233DBE7457}">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Model</a:t>
          </a:r>
        </a:p>
      </dgm:t>
    </dgm:pt>
    <dgm:pt modelId="{3A3296E5-E3BF-4C7B-82F5-BDB100C26C38}" cxnId="{407AFC89-F553-4D6B-86AE-016C6E061C24}" type="parTrans">
      <dgm:prSet/>
      <dgm:spPr/>
      <dgm:t>
        <a:bodyPr/>
        <a:lstStyle/>
        <a:p>
          <a:endParaRPr lang="en-IN">
            <a:latin typeface="Comic Sans MS" panose="030F0702030302020204" pitchFamily="66" charset="0"/>
          </a:endParaRPr>
        </a:p>
      </dgm:t>
    </dgm:pt>
    <dgm:pt modelId="{C92453DE-AE0C-446F-8D0E-EAC73D4D50D6}" cxnId="{407AFC89-F553-4D6B-86AE-016C6E061C24}" type="sibTrans">
      <dgm:prSet/>
      <dgm:spPr/>
      <dgm:t>
        <a:bodyPr/>
        <a:lstStyle/>
        <a:p>
          <a:endParaRPr lang="en-IN">
            <a:latin typeface="Comic Sans MS" panose="030F0702030302020204" pitchFamily="66" charset="0"/>
          </a:endParaRPr>
        </a:p>
      </dgm:t>
    </dgm:pt>
    <dgm:pt modelId="{D0018F96-37A9-4005-8956-565509AB6723}" type="pres">
      <dgm:prSet presAssocID="{23DCE173-50AF-4B47-BD56-E3A1B8645DE7}" presName="linearFlow" presStyleCnt="0">
        <dgm:presLayoutVars>
          <dgm:dir/>
          <dgm:resizeHandles val="exact"/>
        </dgm:presLayoutVars>
      </dgm:prSet>
      <dgm:spPr/>
    </dgm:pt>
    <dgm:pt modelId="{86A40825-A713-4977-8DCE-E4C593E52520}" type="pres">
      <dgm:prSet presAssocID="{A1A0476E-5EAB-483F-B102-A96AEEF07D8A}" presName="node" presStyleLbl="node1" presStyleIdx="0" presStyleCnt="3" custLinFactNeighborX="-5731" custLinFactNeighborY="464">
        <dgm:presLayoutVars>
          <dgm:bulletEnabled val="1"/>
        </dgm:presLayoutVars>
      </dgm:prSet>
      <dgm:spPr/>
    </dgm:pt>
    <dgm:pt modelId="{2E165F36-FB28-436E-BFC1-AE33597794DE}" type="pres">
      <dgm:prSet presAssocID="{AAAEA268-2484-4D47-AB0A-980F0C748A11}" presName="spacerL" presStyleCnt="0"/>
      <dgm:spPr>
        <a:scene3d>
          <a:camera prst="orthographicFront">
            <a:rot lat="0" lon="0" rev="0"/>
          </a:camera>
          <a:lightRig rig="contrasting" dir="t">
            <a:rot lat="0" lon="0" rev="7800000"/>
          </a:lightRig>
        </a:scene3d>
        <a:sp3d>
          <a:bevelT w="139700" h="139700"/>
        </a:sp3d>
      </dgm:spPr>
    </dgm:pt>
    <dgm:pt modelId="{B565CC30-A54E-4B8D-9ABE-A9CFFDA4FCCF}" type="pres">
      <dgm:prSet presAssocID="{AAAEA268-2484-4D47-AB0A-980F0C748A11}" presName="sibTrans" presStyleLbl="sibTrans2D1" presStyleIdx="0" presStyleCnt="2"/>
      <dgm:spPr/>
    </dgm:pt>
    <dgm:pt modelId="{27072221-C4F4-424B-8EE7-3E2F91027812}" type="pres">
      <dgm:prSet presAssocID="{AAAEA268-2484-4D47-AB0A-980F0C748A11}" presName="spacerR" presStyleCnt="0"/>
      <dgm:spPr>
        <a:scene3d>
          <a:camera prst="orthographicFront">
            <a:rot lat="0" lon="0" rev="0"/>
          </a:camera>
          <a:lightRig rig="contrasting" dir="t">
            <a:rot lat="0" lon="0" rev="7800000"/>
          </a:lightRig>
        </a:scene3d>
        <a:sp3d>
          <a:bevelT w="139700" h="139700"/>
        </a:sp3d>
      </dgm:spPr>
    </dgm:pt>
    <dgm:pt modelId="{95FBECA5-8E86-46DB-ACD6-7B64B8F8E1BA}" type="pres">
      <dgm:prSet presAssocID="{17E9730D-C870-46EA-9BC0-7F4ED0932515}" presName="node" presStyleLbl="node1" presStyleIdx="1" presStyleCnt="3">
        <dgm:presLayoutVars>
          <dgm:bulletEnabled val="1"/>
        </dgm:presLayoutVars>
      </dgm:prSet>
      <dgm:spPr/>
    </dgm:pt>
    <dgm:pt modelId="{1D07BA9B-44CA-4B19-AEEE-48138CB3D744}" type="pres">
      <dgm:prSet presAssocID="{3E00C920-7875-48FD-840E-547164B8AA82}" presName="spacerL" presStyleCnt="0"/>
      <dgm:spPr>
        <a:scene3d>
          <a:camera prst="orthographicFront">
            <a:rot lat="0" lon="0" rev="0"/>
          </a:camera>
          <a:lightRig rig="contrasting" dir="t">
            <a:rot lat="0" lon="0" rev="7800000"/>
          </a:lightRig>
        </a:scene3d>
        <a:sp3d>
          <a:bevelT w="139700" h="139700"/>
        </a:sp3d>
      </dgm:spPr>
    </dgm:pt>
    <dgm:pt modelId="{8C88C967-2F01-4581-8AF8-31E2D0B0A859}" type="pres">
      <dgm:prSet presAssocID="{3E00C920-7875-48FD-840E-547164B8AA82}" presName="sibTrans" presStyleLbl="sibTrans2D1" presStyleIdx="1" presStyleCnt="2"/>
      <dgm:spPr/>
    </dgm:pt>
    <dgm:pt modelId="{D6D45C35-98FB-4E4A-9D1E-811E789B2EFF}" type="pres">
      <dgm:prSet presAssocID="{3E00C920-7875-48FD-840E-547164B8AA82}" presName="spacerR" presStyleCnt="0"/>
      <dgm:spPr>
        <a:scene3d>
          <a:camera prst="orthographicFront">
            <a:rot lat="0" lon="0" rev="0"/>
          </a:camera>
          <a:lightRig rig="contrasting" dir="t">
            <a:rot lat="0" lon="0" rev="7800000"/>
          </a:lightRig>
        </a:scene3d>
        <a:sp3d>
          <a:bevelT w="139700" h="139700"/>
        </a:sp3d>
      </dgm:spPr>
    </dgm:pt>
    <dgm:pt modelId="{159CBDDA-A951-4835-AFF0-0B1A7A99EE37}" type="pres">
      <dgm:prSet presAssocID="{7425B1D6-0C58-4A66-913D-ED233DBE7457}" presName="node" presStyleLbl="node1" presStyleIdx="2" presStyleCnt="3">
        <dgm:presLayoutVars>
          <dgm:bulletEnabled val="1"/>
        </dgm:presLayoutVars>
      </dgm:prSet>
      <dgm:spPr/>
    </dgm:pt>
  </dgm:ptLst>
  <dgm:cxnLst>
    <dgm:cxn modelId="{A1993F07-9A77-4101-BB5C-268F7B570B92}" type="presOf" srcId="{17E9730D-C870-46EA-9BC0-7F4ED0932515}" destId="{95FBECA5-8E86-46DB-ACD6-7B64B8F8E1BA}" srcOrd="0" destOrd="0" presId="urn:microsoft.com/office/officeart/2005/8/layout/equation1"/>
    <dgm:cxn modelId="{044BFD11-E7BD-444D-8B6A-823E2401CCAE}" srcId="{23DCE173-50AF-4B47-BD56-E3A1B8645DE7}" destId="{A1A0476E-5EAB-483F-B102-A96AEEF07D8A}" srcOrd="0" destOrd="0" parTransId="{EF85B08C-31C9-4531-9E6C-E640DD31D02F}" sibTransId="{AAAEA268-2484-4D47-AB0A-980F0C748A11}"/>
    <dgm:cxn modelId="{E2F06C2A-0AFF-4CAC-9090-0522CE7BC5E2}" type="presOf" srcId="{AAAEA268-2484-4D47-AB0A-980F0C748A11}" destId="{B565CC30-A54E-4B8D-9ABE-A9CFFDA4FCCF}" srcOrd="0" destOrd="0" presId="urn:microsoft.com/office/officeart/2005/8/layout/equation1"/>
    <dgm:cxn modelId="{4A602563-7E73-4D14-9D8E-2C7E78FFBF9A}" type="presOf" srcId="{3E00C920-7875-48FD-840E-547164B8AA82}" destId="{8C88C967-2F01-4581-8AF8-31E2D0B0A859}" srcOrd="0" destOrd="0" presId="urn:microsoft.com/office/officeart/2005/8/layout/equation1"/>
    <dgm:cxn modelId="{2EE11764-DD9E-42D9-8E6F-5902285BFD8F}" type="presOf" srcId="{7425B1D6-0C58-4A66-913D-ED233DBE7457}" destId="{159CBDDA-A951-4835-AFF0-0B1A7A99EE37}" srcOrd="0" destOrd="0" presId="urn:microsoft.com/office/officeart/2005/8/layout/equation1"/>
    <dgm:cxn modelId="{3CBD716B-9F86-45AA-838C-16C55D625F4C}" srcId="{23DCE173-50AF-4B47-BD56-E3A1B8645DE7}" destId="{17E9730D-C870-46EA-9BC0-7F4ED0932515}" srcOrd="1" destOrd="0" parTransId="{15D4E38B-1248-4E62-9C3C-9E6721FC257F}" sibTransId="{3E00C920-7875-48FD-840E-547164B8AA82}"/>
    <dgm:cxn modelId="{407AFC89-F553-4D6B-86AE-016C6E061C24}" srcId="{23DCE173-50AF-4B47-BD56-E3A1B8645DE7}" destId="{7425B1D6-0C58-4A66-913D-ED233DBE7457}" srcOrd="2" destOrd="0" parTransId="{3A3296E5-E3BF-4C7B-82F5-BDB100C26C38}" sibTransId="{C92453DE-AE0C-446F-8D0E-EAC73D4D50D6}"/>
    <dgm:cxn modelId="{55BB05C3-6D53-4E08-8095-E08D847B8F34}" type="presOf" srcId="{A1A0476E-5EAB-483F-B102-A96AEEF07D8A}" destId="{86A40825-A713-4977-8DCE-E4C593E52520}" srcOrd="0" destOrd="0" presId="urn:microsoft.com/office/officeart/2005/8/layout/equation1"/>
    <dgm:cxn modelId="{FEDADDD2-FB13-45F0-97DA-AB33E973A308}" type="presOf" srcId="{23DCE173-50AF-4B47-BD56-E3A1B8645DE7}" destId="{D0018F96-37A9-4005-8956-565509AB6723}" srcOrd="0" destOrd="0" presId="urn:microsoft.com/office/officeart/2005/8/layout/equation1"/>
    <dgm:cxn modelId="{E0BB0401-0ECC-4A20-9BF9-62C12CE59512}" type="presParOf" srcId="{D0018F96-37A9-4005-8956-565509AB6723}" destId="{86A40825-A713-4977-8DCE-E4C593E52520}" srcOrd="0" destOrd="0" presId="urn:microsoft.com/office/officeart/2005/8/layout/equation1"/>
    <dgm:cxn modelId="{AB80F9AC-9507-476C-B0DA-D0B58A43A8D5}" type="presParOf" srcId="{D0018F96-37A9-4005-8956-565509AB6723}" destId="{2E165F36-FB28-436E-BFC1-AE33597794DE}" srcOrd="1" destOrd="0" presId="urn:microsoft.com/office/officeart/2005/8/layout/equation1"/>
    <dgm:cxn modelId="{1D535B4E-37B7-4DDB-B0D8-8E266390860E}" type="presParOf" srcId="{D0018F96-37A9-4005-8956-565509AB6723}" destId="{B565CC30-A54E-4B8D-9ABE-A9CFFDA4FCCF}" srcOrd="2" destOrd="0" presId="urn:microsoft.com/office/officeart/2005/8/layout/equation1"/>
    <dgm:cxn modelId="{671254C5-1F03-4D25-9C11-8C8951E2231B}" type="presParOf" srcId="{D0018F96-37A9-4005-8956-565509AB6723}" destId="{27072221-C4F4-424B-8EE7-3E2F91027812}" srcOrd="3" destOrd="0" presId="urn:microsoft.com/office/officeart/2005/8/layout/equation1"/>
    <dgm:cxn modelId="{D49E202A-89E9-4C2B-BD54-B96399DF87F6}" type="presParOf" srcId="{D0018F96-37A9-4005-8956-565509AB6723}" destId="{95FBECA5-8E86-46DB-ACD6-7B64B8F8E1BA}" srcOrd="4" destOrd="0" presId="urn:microsoft.com/office/officeart/2005/8/layout/equation1"/>
    <dgm:cxn modelId="{D01D458E-918E-49DB-A0C4-ABA2D7B4CDB2}" type="presParOf" srcId="{D0018F96-37A9-4005-8956-565509AB6723}" destId="{1D07BA9B-44CA-4B19-AEEE-48138CB3D744}" srcOrd="5" destOrd="0" presId="urn:microsoft.com/office/officeart/2005/8/layout/equation1"/>
    <dgm:cxn modelId="{BC103CC8-B161-4EE4-BD19-7EB64F8BC493}" type="presParOf" srcId="{D0018F96-37A9-4005-8956-565509AB6723}" destId="{8C88C967-2F01-4581-8AF8-31E2D0B0A859}" srcOrd="6" destOrd="0" presId="urn:microsoft.com/office/officeart/2005/8/layout/equation1"/>
    <dgm:cxn modelId="{97E32599-AB73-4CA1-B8D4-0AD8DA40D596}" type="presParOf" srcId="{D0018F96-37A9-4005-8956-565509AB6723}" destId="{D6D45C35-98FB-4E4A-9D1E-811E789B2EFF}" srcOrd="7" destOrd="0" presId="urn:microsoft.com/office/officeart/2005/8/layout/equation1"/>
    <dgm:cxn modelId="{196B637D-6356-4444-A391-C4687104E6D7}" type="presParOf" srcId="{D0018F96-37A9-4005-8956-565509AB6723}" destId="{159CBDDA-A951-4835-AFF0-0B1A7A99EE37}" srcOrd="8" destOrd="0" presId="urn:microsoft.com/office/officeart/2005/8/layout/equation1"/>
  </dgm:cxnLst>
  <dgm:bg/>
  <dgm:whole>
    <a:ln>
      <a:noFill/>
    </a:ln>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1" loCatId="process" qsTypeId="urn:microsoft.com/office/officeart/2005/8/quickstyle/simple1#1" qsCatId="simple" csTypeId="urn:microsoft.com/office/officeart/2005/8/colors/colorful3#1"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cxnId="{83CB5079-20E0-4E89-9B38-D8416A715EF9}" type="parTrans">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cxnId="{83CB5079-20E0-4E89-9B38-D8416A715EF9}" type="sibTrans">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cxnId="{D3E8D4E2-CC44-4471-93E8-616A265B35E5}" type="parTrans">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cxnId="{D3E8D4E2-CC44-4471-93E8-616A265B35E5}" type="sibTrans">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cxnId="{9FD93F1D-DB15-4E90-B0F7-0E301131FD8D}" type="parTrans">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cxnId="{9FD93F1D-DB15-4E90-B0F7-0E301131FD8D}" type="sibTrans">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cxnId="{2EF40D69-D0D2-45DE-9EED-F54FC6AC4041}" type="parTrans">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cxnId="{2EF40D69-D0D2-45DE-9EED-F54FC6AC4041}" type="sibTrans">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cxnId="{373A8503-A6A7-4B21-A417-49DFBC433D02}" type="parTrans">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cxnId="{373A8503-A6A7-4B21-A417-49DFBC433D02}" type="sibTrans">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cxnId="{A04B9E17-1760-4DF5-8629-1804196585FC}" type="parTrans">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cxnId="{A04B9E17-1760-4DF5-8629-1804196585FC}" type="sibTrans">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cxnId="{C0783759-32EA-4E53-8F72-F5E35B94BB5C}" type="parTrans">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cxnId="{C0783759-32EA-4E53-8F72-F5E35B94BB5C}" type="sibTrans">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1"/>
    <dgm:cxn modelId="{3B758030-625E-4297-97B6-444D9A800FFC}" type="presOf" srcId="{154589C4-8465-4BE8-9994-2345AF7A3C4E}" destId="{FC8C1081-28F8-4D6D-90ED-AD6FE4E9F51F}" srcOrd="0" destOrd="0" presId="urn:microsoft.com/office/officeart/2009/3/layout/StepUpProcess#1"/>
    <dgm:cxn modelId="{84E2A547-9640-426E-8BC6-41F1222A33E1}" type="presOf" srcId="{BDD0BDF9-CA23-4937-8D47-A1C28A540FDA}" destId="{1E10BA9A-DEA4-4075-9A03-B4C7CA82D359}" srcOrd="0" destOrd="0" presId="urn:microsoft.com/office/officeart/2009/3/layout/StepUpProcess#1"/>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1"/>
    <dgm:cxn modelId="{7D5E7C77-7CD3-418C-B3E1-84F262251FBC}" type="presOf" srcId="{73989BC7-E730-4C6F-B814-82EE6BF34A96}" destId="{7907DE3C-8D09-497B-9B0A-FF8CB0AF7D0E}" srcOrd="0" destOrd="0" presId="urn:microsoft.com/office/officeart/2009/3/layout/StepUpProcess#1"/>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1"/>
    <dgm:cxn modelId="{291AA997-F91C-46C8-8DDA-298E0EF54BE5}" type="presOf" srcId="{607403DB-CEC3-4DDC-A2F4-AB438043B4C1}" destId="{FA604DC8-01F6-4A09-8F04-1F6B7FD34130}" srcOrd="0" destOrd="0" presId="urn:microsoft.com/office/officeart/2009/3/layout/StepUpProcess#1"/>
    <dgm:cxn modelId="{7824A5D7-196F-4D34-9D24-211156FF2141}" type="presOf" srcId="{D2E82289-B61B-4929-9069-14C3E64E7328}" destId="{B46C84B0-B83D-4677-BEA9-8DD2B3EADAD0}" srcOrd="0" destOrd="0" presId="urn:microsoft.com/office/officeart/2009/3/layout/StepUpProcess#1"/>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1"/>
    <dgm:cxn modelId="{200ADA98-8D16-4379-9654-2DC143AA9D72}" type="presParOf" srcId="{949D874E-9AB0-4CF7-8A6C-FAD6D624B9B0}" destId="{8D37F63A-B17B-4F8D-A5D9-FCCE12EE492C}" srcOrd="0" destOrd="0" presId="urn:microsoft.com/office/officeart/2009/3/layout/StepUpProcess#1"/>
    <dgm:cxn modelId="{7B15194A-BD7C-4C26-B5AA-2B867FE6E546}" type="presParOf" srcId="{949D874E-9AB0-4CF7-8A6C-FAD6D624B9B0}" destId="{7907DE3C-8D09-497B-9B0A-FF8CB0AF7D0E}" srcOrd="1" destOrd="0" presId="urn:microsoft.com/office/officeart/2009/3/layout/StepUpProcess#1"/>
    <dgm:cxn modelId="{79C4A187-2F74-4626-877E-BF8682067071}" type="presParOf" srcId="{949D874E-9AB0-4CF7-8A6C-FAD6D624B9B0}" destId="{F15B5D98-4222-4531-B939-D54864A66513}" srcOrd="2" destOrd="0" presId="urn:microsoft.com/office/officeart/2009/3/layout/StepUpProcess#1"/>
    <dgm:cxn modelId="{82BE85BC-5698-4390-90C2-90E6B24CE24E}" type="presParOf" srcId="{FC8C1081-28F8-4D6D-90ED-AD6FE4E9F51F}" destId="{33B22793-80B6-4437-B10C-EB2ED4053AA3}" srcOrd="1" destOrd="0" presId="urn:microsoft.com/office/officeart/2009/3/layout/StepUpProcess#1"/>
    <dgm:cxn modelId="{618331F8-B6E0-422B-B613-422C4C66516F}" type="presParOf" srcId="{33B22793-80B6-4437-B10C-EB2ED4053AA3}" destId="{9374E0E5-1C31-4C48-8EE9-56961CC81C06}" srcOrd="0" destOrd="0" presId="urn:microsoft.com/office/officeart/2009/3/layout/StepUpProcess#1"/>
    <dgm:cxn modelId="{8B01836C-1B1A-4B9E-A553-60804481CA94}" type="presParOf" srcId="{FC8C1081-28F8-4D6D-90ED-AD6FE4E9F51F}" destId="{74551F5A-6CE9-43BD-BCD2-46FE878C6DB9}" srcOrd="2" destOrd="0" presId="urn:microsoft.com/office/officeart/2009/3/layout/StepUpProcess#1"/>
    <dgm:cxn modelId="{C2537C28-723F-4FC1-A2B7-E137F034B56E}" type="presParOf" srcId="{74551F5A-6CE9-43BD-BCD2-46FE878C6DB9}" destId="{186242D4-92C2-446C-930A-D5135B86F2A9}" srcOrd="0" destOrd="0" presId="urn:microsoft.com/office/officeart/2009/3/layout/StepUpProcess#1"/>
    <dgm:cxn modelId="{F1313E7A-1302-4133-8F94-25167BCACADB}" type="presParOf" srcId="{74551F5A-6CE9-43BD-BCD2-46FE878C6DB9}" destId="{B46C84B0-B83D-4677-BEA9-8DD2B3EADAD0}" srcOrd="1" destOrd="0" presId="urn:microsoft.com/office/officeart/2009/3/layout/StepUpProcess#1"/>
    <dgm:cxn modelId="{8D2F1427-27A4-424B-B836-D86ECA10B73C}" type="presParOf" srcId="{74551F5A-6CE9-43BD-BCD2-46FE878C6DB9}" destId="{BB2A9629-BD1A-409E-8251-A9B8DA5314E1}" srcOrd="2" destOrd="0" presId="urn:microsoft.com/office/officeart/2009/3/layout/StepUpProcess#1"/>
    <dgm:cxn modelId="{7041E243-CD1A-4631-8A0C-CE424036A6FA}" type="presParOf" srcId="{FC8C1081-28F8-4D6D-90ED-AD6FE4E9F51F}" destId="{1E0A810D-BC34-4BED-B199-8AA752DCCE28}" srcOrd="3" destOrd="0" presId="urn:microsoft.com/office/officeart/2009/3/layout/StepUpProcess#1"/>
    <dgm:cxn modelId="{FBA375D4-5411-485A-A38A-4F456617BB08}" type="presParOf" srcId="{1E0A810D-BC34-4BED-B199-8AA752DCCE28}" destId="{E2F6776B-C1E9-413C-B342-45EDD35AB6AB}" srcOrd="0" destOrd="0" presId="urn:microsoft.com/office/officeart/2009/3/layout/StepUpProcess#1"/>
    <dgm:cxn modelId="{8B66E110-F8F7-473F-8F79-C0EE8E320169}" type="presParOf" srcId="{FC8C1081-28F8-4D6D-90ED-AD6FE4E9F51F}" destId="{F66A1BC5-0EE3-476F-8FD7-E5407850E1E4}" srcOrd="4" destOrd="0" presId="urn:microsoft.com/office/officeart/2009/3/layout/StepUpProcess#1"/>
    <dgm:cxn modelId="{93C19AF5-8BCA-4024-B5C4-FF73AC165836}" type="presParOf" srcId="{F66A1BC5-0EE3-476F-8FD7-E5407850E1E4}" destId="{7ADC3927-3E0C-44DC-8E21-C190FBC67718}" srcOrd="0" destOrd="0" presId="urn:microsoft.com/office/officeart/2009/3/layout/StepUpProcess#1"/>
    <dgm:cxn modelId="{398F0110-0FB5-4EFA-810A-2CD4649202A7}" type="presParOf" srcId="{F66A1BC5-0EE3-476F-8FD7-E5407850E1E4}" destId="{1E10BA9A-DEA4-4075-9A03-B4C7CA82D359}" srcOrd="1" destOrd="0" presId="urn:microsoft.com/office/officeart/2009/3/layout/StepUpProcess#1"/>
    <dgm:cxn modelId="{A64BBD65-1978-470A-98CF-EC52AC39BC94}" type="presParOf" srcId="{F66A1BC5-0EE3-476F-8FD7-E5407850E1E4}" destId="{9FDD1F3A-4B31-4BEF-BF85-D18724D72895}" srcOrd="2" destOrd="0" presId="urn:microsoft.com/office/officeart/2009/3/layout/StepUpProcess#1"/>
    <dgm:cxn modelId="{FABD0695-8681-433A-ADEC-5F0881B38F8E}" type="presParOf" srcId="{FC8C1081-28F8-4D6D-90ED-AD6FE4E9F51F}" destId="{578FC6E0-F604-45A0-84AA-59B443429292}" srcOrd="5" destOrd="0" presId="urn:microsoft.com/office/officeart/2009/3/layout/StepUpProcess#1"/>
    <dgm:cxn modelId="{FF1D6968-55F5-49CE-A4DF-BF1AE7571AF3}" type="presParOf" srcId="{578FC6E0-F604-45A0-84AA-59B443429292}" destId="{A175D646-1BF8-49D5-9E32-A829814B35F2}" srcOrd="0" destOrd="0" presId="urn:microsoft.com/office/officeart/2009/3/layout/StepUpProcess#1"/>
    <dgm:cxn modelId="{8F25029C-54C8-4582-8E2E-9487BCD18F62}" type="presParOf" srcId="{FC8C1081-28F8-4D6D-90ED-AD6FE4E9F51F}" destId="{C5E74E59-15B2-4226-A980-7CFAD5281102}" srcOrd="6" destOrd="0" presId="urn:microsoft.com/office/officeart/2009/3/layout/StepUpProcess#1"/>
    <dgm:cxn modelId="{A3A5BA52-0EC7-4FED-9215-C404BCA977E2}" type="presParOf" srcId="{C5E74E59-15B2-4226-A980-7CFAD5281102}" destId="{A93AF2DF-A2B6-4C93-B5B5-E25BD1979074}" srcOrd="0" destOrd="0" presId="urn:microsoft.com/office/officeart/2009/3/layout/StepUpProcess#1"/>
    <dgm:cxn modelId="{BC7E28E6-EB4B-4039-A33C-25DC6E8CD288}" type="presParOf" srcId="{C5E74E59-15B2-4226-A980-7CFAD5281102}" destId="{BF6E417D-E404-41E0-B6B9-4676170C39B7}" srcOrd="1" destOrd="0" presId="urn:microsoft.com/office/officeart/2009/3/layout/StepUpProcess#1"/>
    <dgm:cxn modelId="{DA3A345B-1389-41D9-98FF-12C430340F4E}" type="presParOf" srcId="{C5E74E59-15B2-4226-A980-7CFAD5281102}" destId="{45CC6E95-BC83-44AE-9768-04350C55EE16}" srcOrd="2" destOrd="0" presId="urn:microsoft.com/office/officeart/2009/3/layout/StepUpProcess#1"/>
    <dgm:cxn modelId="{D9AA478E-A0E4-4D2F-937D-5D6AE3701572}" type="presParOf" srcId="{FC8C1081-28F8-4D6D-90ED-AD6FE4E9F51F}" destId="{1D2F3FD1-499C-435B-99FA-9332D54B68F7}" srcOrd="7" destOrd="0" presId="urn:microsoft.com/office/officeart/2009/3/layout/StepUpProcess#1"/>
    <dgm:cxn modelId="{6ACC818C-FA80-4E15-9D7E-674180C80640}" type="presParOf" srcId="{1D2F3FD1-499C-435B-99FA-9332D54B68F7}" destId="{4777D5FE-5A83-4F90-AA1C-329D4B29F37A}" srcOrd="0" destOrd="0" presId="urn:microsoft.com/office/officeart/2009/3/layout/StepUpProcess#1"/>
    <dgm:cxn modelId="{2FA78F37-16C4-48FB-8A49-232D0D29A921}" type="presParOf" srcId="{FC8C1081-28F8-4D6D-90ED-AD6FE4E9F51F}" destId="{CCD829C9-A630-44A7-AC52-D6F3F38C61BD}" srcOrd="8" destOrd="0" presId="urn:microsoft.com/office/officeart/2009/3/layout/StepUpProcess#1"/>
    <dgm:cxn modelId="{274FBC39-A523-4529-AFEA-BF610D9673B8}" type="presParOf" srcId="{CCD829C9-A630-44A7-AC52-D6F3F38C61BD}" destId="{5FBCA329-7F76-43E7-956E-21E151A4451A}" srcOrd="0" destOrd="0" presId="urn:microsoft.com/office/officeart/2009/3/layout/StepUpProcess#1"/>
    <dgm:cxn modelId="{46C9F94C-9159-451E-BE8B-B55EFBDD3517}" type="presParOf" srcId="{CCD829C9-A630-44A7-AC52-D6F3F38C61BD}" destId="{DB747E33-537E-454F-8C2F-F67E1FA7924D}" srcOrd="1" destOrd="0" presId="urn:microsoft.com/office/officeart/2009/3/layout/StepUpProcess#1"/>
    <dgm:cxn modelId="{39843B45-01AA-4D39-B573-3A3545DEB08D}" type="presParOf" srcId="{CCD829C9-A630-44A7-AC52-D6F3F38C61BD}" destId="{92BDEB0D-B153-4DB4-B8B3-FC7D0362999A}" srcOrd="2" destOrd="0" presId="urn:microsoft.com/office/officeart/2009/3/layout/StepUpProcess#1"/>
    <dgm:cxn modelId="{CB990189-75AC-4A8D-AB3B-25D80A9BCBBC}" type="presParOf" srcId="{FC8C1081-28F8-4D6D-90ED-AD6FE4E9F51F}" destId="{6CE23883-2E19-46D3-96CB-3714C0E91F47}" srcOrd="9" destOrd="0" presId="urn:microsoft.com/office/officeart/2009/3/layout/StepUpProcess#1"/>
    <dgm:cxn modelId="{10EFA159-AF52-4B70-80EF-9BAFDFD362B3}" type="presParOf" srcId="{6CE23883-2E19-46D3-96CB-3714C0E91F47}" destId="{6CF6BC80-EA22-4438-ADAF-131DEE234D6A}" srcOrd="0" destOrd="0" presId="urn:microsoft.com/office/officeart/2009/3/layout/StepUpProcess#1"/>
    <dgm:cxn modelId="{37C188FD-E76A-43B1-8293-3690E7FA7B94}" type="presParOf" srcId="{FC8C1081-28F8-4D6D-90ED-AD6FE4E9F51F}" destId="{29614CB4-133E-4BF2-8A12-E322F45D7255}" srcOrd="10" destOrd="0" presId="urn:microsoft.com/office/officeart/2009/3/layout/StepUpProcess#1"/>
    <dgm:cxn modelId="{9A72008A-0BB6-4CD8-9C6A-B3CC9B57DBEB}" type="presParOf" srcId="{29614CB4-133E-4BF2-8A12-E322F45D7255}" destId="{77A6F671-42FA-4C37-9B11-2838569C8F11}" srcOrd="0" destOrd="0" presId="urn:microsoft.com/office/officeart/2009/3/layout/StepUpProcess#1"/>
    <dgm:cxn modelId="{715B2FA2-8D00-4A4F-BCB2-87748A3906A1}" type="presParOf" srcId="{29614CB4-133E-4BF2-8A12-E322F45D7255}" destId="{E7836ADD-9EA4-4DF3-8502-89D894B85155}" srcOrd="1" destOrd="0" presId="urn:microsoft.com/office/officeart/2009/3/layout/StepUpProcess#1"/>
    <dgm:cxn modelId="{F96D9768-9B83-490C-958F-C83E11EEF287}" type="presParOf" srcId="{29614CB4-133E-4BF2-8A12-E322F45D7255}" destId="{C0A77F95-5DE9-4C11-B456-845126EAD00E}" srcOrd="2" destOrd="0" presId="urn:microsoft.com/office/officeart/2009/3/layout/StepUpProcess#1"/>
    <dgm:cxn modelId="{1EBC572B-8587-4ADE-BF9E-3A6CCCC31E7A}" type="presParOf" srcId="{FC8C1081-28F8-4D6D-90ED-AD6FE4E9F51F}" destId="{3BF472EE-1D72-4D2D-82F4-86C4DE50B319}" srcOrd="11" destOrd="0" presId="urn:microsoft.com/office/officeart/2009/3/layout/StepUpProcess#1"/>
    <dgm:cxn modelId="{DECC5D67-4185-41E5-81B6-352E44E687B5}" type="presParOf" srcId="{3BF472EE-1D72-4D2D-82F4-86C4DE50B319}" destId="{DE9E201B-FBD6-4E7A-8F3F-872324B7509B}" srcOrd="0" destOrd="0" presId="urn:microsoft.com/office/officeart/2009/3/layout/StepUpProcess#1"/>
    <dgm:cxn modelId="{C3A89951-225E-4744-B938-E5676675C09D}" type="presParOf" srcId="{FC8C1081-28F8-4D6D-90ED-AD6FE4E9F51F}" destId="{52F34C8D-8F4D-4586-AE73-C84424CF76C9}" srcOrd="12" destOrd="0" presId="urn:microsoft.com/office/officeart/2009/3/layout/StepUpProcess#1"/>
    <dgm:cxn modelId="{2054731B-D961-4B0A-BA8D-83EE15E1B696}" type="presParOf" srcId="{52F34C8D-8F4D-4586-AE73-C84424CF76C9}" destId="{550932F6-0DC2-4311-9F7D-BEBE91AD96BC}" srcOrd="0" destOrd="0" presId="urn:microsoft.com/office/officeart/2009/3/layout/StepUpProcess#1"/>
    <dgm:cxn modelId="{40A93673-1286-4E78-B379-0D67003D9FCB}" type="presParOf" srcId="{52F34C8D-8F4D-4586-AE73-C84424CF76C9}" destId="{FA604DC8-01F6-4A09-8F04-1F6B7FD34130}" srcOrd="1" destOrd="0" presId="urn:microsoft.com/office/officeart/2009/3/layout/StepUp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620261" cy="6885542"/>
        <a:chOff x="0" y="0"/>
        <a:chExt cx="10620261" cy="6885542"/>
      </a:xfrm>
      <a:scene3d>
        <a:camera prst="orthographicFront">
          <a:rot lat="0" lon="0" rev="0"/>
        </a:camera>
        <a:lightRig rig="contrasting" dir="t">
          <a:rot lat="0" lon="0" rev="7800000"/>
        </a:lightRig>
      </a:scene3d>
    </dsp:grpSpPr>
    <dsp:sp modelId="{86A40825-A713-4977-8DCE-E4C593E52520}">
      <dsp:nvSpPr>
        <dsp:cNvPr id="3" name="Oval 2"/>
        <dsp:cNvSpPr/>
      </dsp:nvSpPr>
      <dsp:spPr bwMode="white">
        <a:xfrm>
          <a:off x="0" y="2269730"/>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0"/>
            <a:satOff val="0"/>
            <a:lumOff val="0"/>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Data</a:t>
          </a:r>
        </a:p>
      </dsp:txBody>
      <dsp:txXfrm>
        <a:off x="0" y="2269730"/>
        <a:ext cx="2368057" cy="2368057"/>
      </dsp:txXfrm>
    </dsp:sp>
    <dsp:sp modelId="{B565CC30-A54E-4B8D-9ABE-A9CFFDA4FCCF}">
      <dsp:nvSpPr>
        <dsp:cNvPr id="4" name="Plus 3"/>
        <dsp:cNvSpPr/>
      </dsp:nvSpPr>
      <dsp:spPr bwMode="white">
        <a:xfrm>
          <a:off x="2560343" y="2756035"/>
          <a:ext cx="1373473" cy="1373473"/>
        </a:xfrm>
        <a:prstGeom prst="mathPlus">
          <a:avLst/>
        </a:prstGeom>
        <a:scene3d>
          <a:camera prst="orthographicFront">
            <a:rot lat="0" lon="0" rev="0"/>
          </a:camera>
          <a:lightRig rig="contrasting" dir="t">
            <a:rot lat="0" lon="0" rev="7800000"/>
          </a:lightRig>
        </a:scene3d>
        <a:sp3d>
          <a:bevelT w="139700" h="139700"/>
        </a:sp3d>
      </dsp:spPr>
      <dsp:style>
        <a:lnRef idx="0">
          <a:schemeClr val="lt1"/>
        </a:lnRef>
        <a:fillRef idx="1">
          <a:schemeClr val="accent3">
            <a:hueOff val="0"/>
            <a:satOff val="0"/>
            <a:lumOff val="0"/>
            <a:alpha val="100000"/>
          </a:schemeClr>
        </a:fillRef>
        <a:effectRef idx="0">
          <a:scrgbClr r="0" g="0" b="0"/>
        </a:effectRef>
        <a:fontRef idx="minor">
          <a:schemeClr val="lt1"/>
        </a:fontRef>
      </dsp:style>
      <dsp:txBody>
        <a:bodyPr lIns="0" tIns="0" rIns="0" bIns="0" anchor="ctr"/>
        <a:lstStyle>
          <a:lvl1pPr algn="ctr">
            <a:defRPr sz="19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endParaRPr lang="en-IN">
            <a:latin typeface="Comic Sans MS" panose="030F0702030302020204" pitchFamily="66" charset="0"/>
          </a:endParaRPr>
        </a:p>
      </dsp:txBody>
      <dsp:txXfrm>
        <a:off x="2560343" y="2756035"/>
        <a:ext cx="1373473" cy="1373473"/>
      </dsp:txXfrm>
    </dsp:sp>
    <dsp:sp modelId="{95FBECA5-8E86-46DB-ACD6-7B64B8F8E1BA}">
      <dsp:nvSpPr>
        <dsp:cNvPr id="5" name="Oval 4"/>
        <dsp:cNvSpPr/>
      </dsp:nvSpPr>
      <dsp:spPr bwMode="white">
        <a:xfrm>
          <a:off x="4126102" y="2258743"/>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1530000"/>
            <a:satOff val="-20195"/>
            <a:lumOff val="2353"/>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ML Algorithm</a:t>
          </a:r>
        </a:p>
      </dsp:txBody>
      <dsp:txXfrm>
        <a:off x="4126102" y="2258743"/>
        <a:ext cx="2368057" cy="2368057"/>
      </dsp:txXfrm>
    </dsp:sp>
    <dsp:sp modelId="{8C88C967-2F01-4581-8AF8-31E2D0B0A859}">
      <dsp:nvSpPr>
        <dsp:cNvPr id="6" name="Equal 5"/>
        <dsp:cNvSpPr/>
      </dsp:nvSpPr>
      <dsp:spPr bwMode="white">
        <a:xfrm>
          <a:off x="6686445" y="2756035"/>
          <a:ext cx="1373473" cy="1373473"/>
        </a:xfrm>
        <a:prstGeom prst="mathEqual">
          <a:avLst/>
        </a:prstGeom>
        <a:scene3d>
          <a:camera prst="orthographicFront">
            <a:rot lat="0" lon="0" rev="0"/>
          </a:camera>
          <a:lightRig rig="contrasting" dir="t">
            <a:rot lat="0" lon="0" rev="7800000"/>
          </a:lightRig>
        </a:scene3d>
        <a:sp3d>
          <a:bevelT w="139700" h="139700"/>
        </a:sp3d>
      </dsp:spPr>
      <dsp:style>
        <a:lnRef idx="0">
          <a:schemeClr val="lt1"/>
        </a:lnRef>
        <a:fillRef idx="1">
          <a:schemeClr val="accent3">
            <a:hueOff val="3060000"/>
            <a:satOff val="-40391"/>
            <a:lumOff val="4706"/>
            <a:alpha val="100000"/>
          </a:schemeClr>
        </a:fillRef>
        <a:effectRef idx="0">
          <a:scrgbClr r="0" g="0" b="0"/>
        </a:effectRef>
        <a:fontRef idx="minor">
          <a:schemeClr val="lt1"/>
        </a:fontRef>
      </dsp:style>
      <dsp:txBody>
        <a:bodyPr lIns="0" tIns="0" rIns="0" bIns="0" anchor="ctr"/>
        <a:lstStyle>
          <a:lvl1pPr algn="ctr">
            <a:defRPr sz="4900"/>
          </a:lvl1pPr>
          <a:lvl2pPr marL="285750" indent="-285750" algn="ctr">
            <a:defRPr sz="3800"/>
          </a:lvl2pPr>
          <a:lvl3pPr marL="571500" indent="-285750" algn="ctr">
            <a:defRPr sz="3800"/>
          </a:lvl3pPr>
          <a:lvl4pPr marL="857250" indent="-285750" algn="ctr">
            <a:defRPr sz="3800"/>
          </a:lvl4pPr>
          <a:lvl5pPr marL="1143000" indent="-285750" algn="ctr">
            <a:defRPr sz="3800"/>
          </a:lvl5pPr>
          <a:lvl6pPr marL="1428750" indent="-285750" algn="ctr">
            <a:defRPr sz="3800"/>
          </a:lvl6pPr>
          <a:lvl7pPr marL="1714500" indent="-285750" algn="ctr">
            <a:defRPr sz="3800"/>
          </a:lvl7pPr>
          <a:lvl8pPr marL="2000250" indent="-285750" algn="ctr">
            <a:defRPr sz="3800"/>
          </a:lvl8pPr>
          <a:lvl9pPr marL="2286000" indent="-285750" algn="ctr">
            <a:defRPr sz="3800"/>
          </a:lvl9pPr>
        </a:lstStyle>
        <a:p>
          <a:pPr lvl="0">
            <a:lnSpc>
              <a:spcPct val="100000"/>
            </a:lnSpc>
            <a:spcBef>
              <a:spcPct val="0"/>
            </a:spcBef>
            <a:spcAft>
              <a:spcPct val="35000"/>
            </a:spcAft>
          </a:pPr>
          <a:endParaRPr lang="en-IN">
            <a:latin typeface="Comic Sans MS" panose="030F0702030302020204" pitchFamily="66" charset="0"/>
          </a:endParaRPr>
        </a:p>
      </dsp:txBody>
      <dsp:txXfrm>
        <a:off x="6686445" y="2756035"/>
        <a:ext cx="1373473" cy="1373473"/>
      </dsp:txXfrm>
    </dsp:sp>
    <dsp:sp modelId="{159CBDDA-A951-4835-AFF0-0B1A7A99EE37}">
      <dsp:nvSpPr>
        <dsp:cNvPr id="7" name="Oval 6"/>
        <dsp:cNvSpPr/>
      </dsp:nvSpPr>
      <dsp:spPr bwMode="white">
        <a:xfrm>
          <a:off x="8252204" y="2258743"/>
          <a:ext cx="2368057" cy="2368057"/>
        </a:xfrm>
        <a:prstGeom prst="ellipse">
          <a:avLst/>
        </a:prstGeom>
        <a:ln>
          <a:noFill/>
        </a:ln>
        <a:scene3d>
          <a:camera prst="orthographicFront">
            <a:rot lat="0" lon="0" rev="0"/>
          </a:camera>
          <a:lightRig rig="contrasting" dir="t">
            <a:rot lat="0" lon="0" rev="7800000"/>
          </a:lightRig>
        </a:scene3d>
        <a:sp3d>
          <a:bevelT w="139700" h="139700"/>
        </a:sp3d>
      </dsp:spPr>
      <dsp:style>
        <a:lnRef idx="2">
          <a:schemeClr val="lt1"/>
        </a:lnRef>
        <a:fillRef idx="1">
          <a:schemeClr val="accent3">
            <a:hueOff val="3060000"/>
            <a:satOff val="-40391"/>
            <a:lumOff val="4706"/>
            <a:alpha val="100000"/>
          </a:schemeClr>
        </a:fillRef>
        <a:effectRef idx="0">
          <a:scrgbClr r="0" g="0" b="0"/>
        </a:effectRef>
        <a:fontRef idx="minor">
          <a:schemeClr val="lt1"/>
        </a:fontRef>
      </dsp:style>
      <dsp:txBody>
        <a:bodyPr lIns="34290" tIns="34290" rIns="34290" bIns="3429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IN" dirty="0">
              <a:latin typeface="Comic Sans MS" panose="030F0702030302020204" pitchFamily="66" charset="0"/>
            </a:rPr>
            <a:t>ML Model</a:t>
          </a:r>
        </a:p>
      </dsp:txBody>
      <dsp:txXfrm>
        <a:off x="8252204" y="2258743"/>
        <a:ext cx="2368057" cy="2368057"/>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19840" cy="5673035"/>
        <a:chOff x="0" y="0"/>
        <a:chExt cx="11419840" cy="5673035"/>
      </a:xfrm>
    </dsp:grpSpPr>
    <dsp:sp modelId="{8D37F63A-B17B-4F8D-A5D9-FCCE12EE492C}">
      <dsp:nvSpPr>
        <dsp:cNvPr id="3" name="L-Shape 2"/>
        <dsp:cNvSpPr/>
      </dsp:nvSpPr>
      <dsp:spPr bwMode="white">
        <a:xfrm rot="5400000">
          <a:off x="298487" y="3303578"/>
          <a:ext cx="899088" cy="1496062"/>
        </a:xfrm>
        <a:prstGeom prst="corner">
          <a:avLst>
            <a:gd name="adj1" fmla="val 16120"/>
            <a:gd name="adj2" fmla="val 16110"/>
          </a:avLst>
        </a:prstGeom>
      </dsp:spPr>
      <dsp:style>
        <a:lnRef idx="2">
          <a:schemeClr val="accent3">
            <a:hueOff val="0"/>
            <a:satOff val="0"/>
            <a:lumOff val="0"/>
            <a:alpha val="100000"/>
          </a:schemeClr>
        </a:lnRef>
        <a:fillRef idx="1">
          <a:schemeClr val="accent3">
            <a:hueOff val="0"/>
            <a:satOff val="0"/>
            <a:lumOff val="0"/>
            <a:alpha val="100000"/>
          </a:schemeClr>
        </a:fillRef>
        <a:effectRef idx="0">
          <a:scrgbClr r="0" g="0" b="0"/>
        </a:effectRef>
        <a:fontRef idx="minor">
          <a:schemeClr val="lt1"/>
        </a:fontRef>
      </dsp:style>
      <dsp:txXfrm rot="5400000">
        <a:off x="298487" y="3303578"/>
        <a:ext cx="899088" cy="1496062"/>
      </dsp:txXfrm>
    </dsp:sp>
    <dsp:sp modelId="{7907DE3C-8D09-497B-9B0A-FF8CB0AF7D0E}">
      <dsp:nvSpPr>
        <dsp:cNvPr id="4" name="Rectangles 3"/>
        <dsp:cNvSpPr/>
      </dsp:nvSpPr>
      <dsp:spPr bwMode="white">
        <a:xfrm>
          <a:off x="148407" y="37505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1. Data collection</a:t>
          </a:r>
          <a:endParaRPr>
            <a:solidFill>
              <a:schemeClr val="tx1"/>
            </a:solidFill>
          </a:endParaRPr>
        </a:p>
      </dsp:txBody>
      <dsp:txXfrm>
        <a:off x="148407" y="3750579"/>
        <a:ext cx="1350653" cy="1183927"/>
      </dsp:txXfrm>
    </dsp:sp>
    <dsp:sp modelId="{F15B5D98-4222-4531-B939-D54864A66513}">
      <dsp:nvSpPr>
        <dsp:cNvPr id="5" name="Isosceles Triangle 4"/>
        <dsp:cNvSpPr/>
      </dsp:nvSpPr>
      <dsp:spPr bwMode="white">
        <a:xfrm>
          <a:off x="1244220" y="3193437"/>
          <a:ext cx="254840" cy="254840"/>
        </a:xfrm>
        <a:prstGeom prst="triangle">
          <a:avLst>
            <a:gd name="adj" fmla="val 100000"/>
          </a:avLst>
        </a:prstGeom>
      </dsp:spPr>
      <dsp:style>
        <a:lnRef idx="2">
          <a:schemeClr val="accent3">
            <a:hueOff val="255000"/>
            <a:satOff val="-3365"/>
            <a:lumOff val="392"/>
            <a:alpha val="100000"/>
          </a:schemeClr>
        </a:lnRef>
        <a:fillRef idx="1">
          <a:schemeClr val="accent3">
            <a:hueOff val="255000"/>
            <a:satOff val="-3365"/>
            <a:lumOff val="392"/>
            <a:alpha val="100000"/>
          </a:schemeClr>
        </a:fillRef>
        <a:effectRef idx="0">
          <a:scrgbClr r="0" g="0" b="0"/>
        </a:effectRef>
        <a:fontRef idx="minor">
          <a:schemeClr val="lt1"/>
        </a:fontRef>
      </dsp:style>
      <dsp:txXfrm>
        <a:off x="1244220" y="3193437"/>
        <a:ext cx="254840" cy="254840"/>
      </dsp:txXfrm>
    </dsp:sp>
    <dsp:sp modelId="{186242D4-92C2-446C-930A-D5135B86F2A9}">
      <dsp:nvSpPr>
        <dsp:cNvPr id="6" name="L-Shape 5"/>
        <dsp:cNvSpPr/>
      </dsp:nvSpPr>
      <dsp:spPr bwMode="white">
        <a:xfrm rot="5400000">
          <a:off x="1951950" y="2894427"/>
          <a:ext cx="899088" cy="1496062"/>
        </a:xfrm>
        <a:prstGeom prst="corner">
          <a:avLst>
            <a:gd name="adj1" fmla="val 16120"/>
            <a:gd name="adj2" fmla="val 16110"/>
          </a:avLst>
        </a:prstGeom>
      </dsp:spPr>
      <dsp:style>
        <a:lnRef idx="2">
          <a:schemeClr val="accent3">
            <a:hueOff val="510000"/>
            <a:satOff val="-6731"/>
            <a:lumOff val="784"/>
            <a:alpha val="100000"/>
          </a:schemeClr>
        </a:lnRef>
        <a:fillRef idx="1">
          <a:schemeClr val="accent3">
            <a:hueOff val="510000"/>
            <a:satOff val="-6731"/>
            <a:lumOff val="784"/>
            <a:alpha val="100000"/>
          </a:schemeClr>
        </a:fillRef>
        <a:effectRef idx="0">
          <a:scrgbClr r="0" g="0" b="0"/>
        </a:effectRef>
        <a:fontRef idx="minor">
          <a:schemeClr val="lt1"/>
        </a:fontRef>
      </dsp:style>
      <dsp:txXfrm rot="5400000">
        <a:off x="1951950" y="2894427"/>
        <a:ext cx="899088" cy="1496062"/>
      </dsp:txXfrm>
    </dsp:sp>
    <dsp:sp modelId="{B46C84B0-B83D-4677-BEA9-8DD2B3EADAD0}">
      <dsp:nvSpPr>
        <dsp:cNvPr id="7" name="Rectangles 6"/>
        <dsp:cNvSpPr/>
      </dsp:nvSpPr>
      <dsp:spPr bwMode="white">
        <a:xfrm>
          <a:off x="1838544" y="33617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2. Data preparation</a:t>
          </a:r>
          <a:endParaRPr>
            <a:solidFill>
              <a:schemeClr val="tx1"/>
            </a:solidFill>
          </a:endParaRPr>
        </a:p>
      </dsp:txBody>
      <dsp:txXfrm>
        <a:off x="1838544" y="3361779"/>
        <a:ext cx="1350653" cy="1183927"/>
      </dsp:txXfrm>
    </dsp:sp>
    <dsp:sp modelId="{BB2A9629-BD1A-409E-8251-A9B8DA5314E1}">
      <dsp:nvSpPr>
        <dsp:cNvPr id="8" name="Isosceles Triangle 7"/>
        <dsp:cNvSpPr/>
      </dsp:nvSpPr>
      <dsp:spPr bwMode="white">
        <a:xfrm>
          <a:off x="2897683" y="2784285"/>
          <a:ext cx="254840" cy="254840"/>
        </a:xfrm>
        <a:prstGeom prst="triangle">
          <a:avLst>
            <a:gd name="adj" fmla="val 100000"/>
          </a:avLst>
        </a:prstGeom>
      </dsp:spPr>
      <dsp:style>
        <a:lnRef idx="2">
          <a:schemeClr val="accent3">
            <a:hueOff val="765000"/>
            <a:satOff val="-10097"/>
            <a:lumOff val="1176"/>
            <a:alpha val="100000"/>
          </a:schemeClr>
        </a:lnRef>
        <a:fillRef idx="1">
          <a:schemeClr val="accent3">
            <a:hueOff val="765000"/>
            <a:satOff val="-10097"/>
            <a:lumOff val="1176"/>
            <a:alpha val="100000"/>
          </a:schemeClr>
        </a:fillRef>
        <a:effectRef idx="0">
          <a:scrgbClr r="0" g="0" b="0"/>
        </a:effectRef>
        <a:fontRef idx="minor">
          <a:schemeClr val="lt1"/>
        </a:fontRef>
      </dsp:style>
      <dsp:txXfrm>
        <a:off x="2897683" y="2784285"/>
        <a:ext cx="254840" cy="254840"/>
      </dsp:txXfrm>
    </dsp:sp>
    <dsp:sp modelId="{7ADC3927-3E0C-44DC-8E21-C190FBC67718}">
      <dsp:nvSpPr>
        <dsp:cNvPr id="9" name="L-Shape 8"/>
        <dsp:cNvSpPr/>
      </dsp:nvSpPr>
      <dsp:spPr bwMode="white">
        <a:xfrm rot="5400000">
          <a:off x="3605414" y="2485276"/>
          <a:ext cx="899088" cy="1496062"/>
        </a:xfrm>
        <a:prstGeom prst="corner">
          <a:avLst>
            <a:gd name="adj1" fmla="val 16120"/>
            <a:gd name="adj2" fmla="val 16110"/>
          </a:avLst>
        </a:prstGeom>
        <a:solidFill>
          <a:srgbClr val="AC770D"/>
        </a:solidFill>
      </dsp:spPr>
      <dsp:style>
        <a:lnRef idx="2">
          <a:schemeClr val="accent3">
            <a:hueOff val="1020000"/>
            <a:satOff val="-13463"/>
            <a:lumOff val="1569"/>
            <a:alpha val="100000"/>
          </a:schemeClr>
        </a:lnRef>
        <a:fillRef idx="1">
          <a:schemeClr val="accent3">
            <a:hueOff val="1020000"/>
            <a:satOff val="-13463"/>
            <a:lumOff val="1569"/>
            <a:alpha val="100000"/>
          </a:schemeClr>
        </a:fillRef>
        <a:effectRef idx="0">
          <a:scrgbClr r="0" g="0" b="0"/>
        </a:effectRef>
        <a:fontRef idx="minor">
          <a:schemeClr val="lt1"/>
        </a:fontRef>
      </dsp:style>
      <dsp:txXfrm rot="5400000">
        <a:off x="3605414" y="2485276"/>
        <a:ext cx="899088" cy="1496062"/>
      </dsp:txXfrm>
    </dsp:sp>
    <dsp:sp modelId="{1E10BA9A-DEA4-4075-9A03-B4C7CA82D359}">
      <dsp:nvSpPr>
        <dsp:cNvPr id="10" name="Rectangles 9"/>
        <dsp:cNvSpPr/>
      </dsp:nvSpPr>
      <dsp:spPr bwMode="white">
        <a:xfrm>
          <a:off x="3455334" y="2932276"/>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3. Choose a ML model</a:t>
          </a:r>
          <a:endParaRPr>
            <a:solidFill>
              <a:schemeClr val="tx1"/>
            </a:solidFill>
          </a:endParaRPr>
        </a:p>
      </dsp:txBody>
      <dsp:txXfrm>
        <a:off x="3455334" y="2932276"/>
        <a:ext cx="1350653" cy="1183927"/>
      </dsp:txXfrm>
    </dsp:sp>
    <dsp:sp modelId="{9FDD1F3A-4B31-4BEF-BF85-D18724D72895}">
      <dsp:nvSpPr>
        <dsp:cNvPr id="11" name="Isosceles Triangle 10"/>
        <dsp:cNvSpPr/>
      </dsp:nvSpPr>
      <dsp:spPr bwMode="white">
        <a:xfrm>
          <a:off x="4551147" y="2375134"/>
          <a:ext cx="254840" cy="254840"/>
        </a:xfrm>
        <a:prstGeom prst="triangle">
          <a:avLst>
            <a:gd name="adj" fmla="val 100000"/>
          </a:avLst>
        </a:prstGeom>
      </dsp:spPr>
      <dsp:style>
        <a:lnRef idx="2">
          <a:schemeClr val="accent3">
            <a:hueOff val="1275000"/>
            <a:satOff val="-16829"/>
            <a:lumOff val="1961"/>
            <a:alpha val="100000"/>
          </a:schemeClr>
        </a:lnRef>
        <a:fillRef idx="1">
          <a:schemeClr val="accent3">
            <a:hueOff val="1275000"/>
            <a:satOff val="-16829"/>
            <a:lumOff val="1961"/>
            <a:alpha val="100000"/>
          </a:schemeClr>
        </a:fillRef>
        <a:effectRef idx="0">
          <a:scrgbClr r="0" g="0" b="0"/>
        </a:effectRef>
        <a:fontRef idx="minor">
          <a:schemeClr val="lt1"/>
        </a:fontRef>
      </dsp:style>
      <dsp:txXfrm>
        <a:off x="4551147" y="2375134"/>
        <a:ext cx="254840" cy="254840"/>
      </dsp:txXfrm>
    </dsp:sp>
    <dsp:sp modelId="{A93AF2DF-A2B6-4C93-B5B5-E25BD1979074}">
      <dsp:nvSpPr>
        <dsp:cNvPr id="12" name="L-Shape 11"/>
        <dsp:cNvSpPr/>
      </dsp:nvSpPr>
      <dsp:spPr bwMode="white">
        <a:xfrm rot="5400000">
          <a:off x="5258877" y="2076125"/>
          <a:ext cx="899088" cy="1496062"/>
        </a:xfrm>
        <a:prstGeom prst="corner">
          <a:avLst>
            <a:gd name="adj1" fmla="val 16120"/>
            <a:gd name="adj2" fmla="val 16110"/>
          </a:avLst>
        </a:prstGeom>
      </dsp:spPr>
      <dsp:style>
        <a:lnRef idx="2">
          <a:schemeClr val="accent3">
            <a:hueOff val="1530000"/>
            <a:satOff val="-20195"/>
            <a:lumOff val="2353"/>
            <a:alpha val="100000"/>
          </a:schemeClr>
        </a:lnRef>
        <a:fillRef idx="1">
          <a:schemeClr val="accent3">
            <a:hueOff val="1530000"/>
            <a:satOff val="-20195"/>
            <a:lumOff val="2353"/>
            <a:alpha val="100000"/>
          </a:schemeClr>
        </a:fillRef>
        <a:effectRef idx="0">
          <a:scrgbClr r="0" g="0" b="0"/>
        </a:effectRef>
        <a:fontRef idx="minor">
          <a:schemeClr val="lt1"/>
        </a:fontRef>
      </dsp:style>
      <dsp:txXfrm rot="5400000">
        <a:off x="5258877" y="2076125"/>
        <a:ext cx="899088" cy="1496062"/>
      </dsp:txXfrm>
    </dsp:sp>
    <dsp:sp modelId="{BF6E417D-E404-41E0-B6B9-4676170C39B7}">
      <dsp:nvSpPr>
        <dsp:cNvPr id="13" name="Rectangles 12"/>
        <dsp:cNvSpPr/>
      </dsp:nvSpPr>
      <dsp:spPr bwMode="white">
        <a:xfrm>
          <a:off x="5108797" y="2523125"/>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4. Train the model</a:t>
          </a:r>
          <a:endParaRPr>
            <a:solidFill>
              <a:schemeClr val="tx1"/>
            </a:solidFill>
          </a:endParaRPr>
        </a:p>
      </dsp:txBody>
      <dsp:txXfrm>
        <a:off x="5108797" y="2523125"/>
        <a:ext cx="1350653" cy="1183927"/>
      </dsp:txXfrm>
    </dsp:sp>
    <dsp:sp modelId="{45CC6E95-BC83-44AE-9768-04350C55EE16}">
      <dsp:nvSpPr>
        <dsp:cNvPr id="14" name="Isosceles Triangle 13"/>
        <dsp:cNvSpPr/>
      </dsp:nvSpPr>
      <dsp:spPr bwMode="white">
        <a:xfrm>
          <a:off x="6204610" y="1965983"/>
          <a:ext cx="254840" cy="254840"/>
        </a:xfrm>
        <a:prstGeom prst="triangle">
          <a:avLst>
            <a:gd name="adj" fmla="val 100000"/>
          </a:avLst>
        </a:prstGeom>
      </dsp:spPr>
      <dsp:style>
        <a:lnRef idx="2">
          <a:schemeClr val="accent3">
            <a:hueOff val="1785000"/>
            <a:satOff val="-23561"/>
            <a:lumOff val="2745"/>
            <a:alpha val="100000"/>
          </a:schemeClr>
        </a:lnRef>
        <a:fillRef idx="1">
          <a:schemeClr val="accent3">
            <a:hueOff val="1785000"/>
            <a:satOff val="-23561"/>
            <a:lumOff val="2745"/>
            <a:alpha val="100000"/>
          </a:schemeClr>
        </a:fillRef>
        <a:effectRef idx="0">
          <a:scrgbClr r="0" g="0" b="0"/>
        </a:effectRef>
        <a:fontRef idx="minor">
          <a:schemeClr val="lt1"/>
        </a:fontRef>
      </dsp:style>
      <dsp:txXfrm>
        <a:off x="6204610" y="1965983"/>
        <a:ext cx="254840" cy="254840"/>
      </dsp:txXfrm>
    </dsp:sp>
    <dsp:sp modelId="{5FBCA329-7F76-43E7-956E-21E151A4451A}">
      <dsp:nvSpPr>
        <dsp:cNvPr id="15" name="L-Shape 14"/>
        <dsp:cNvSpPr/>
      </dsp:nvSpPr>
      <dsp:spPr bwMode="white">
        <a:xfrm rot="5400000">
          <a:off x="6912340" y="1666974"/>
          <a:ext cx="899088" cy="1496062"/>
        </a:xfrm>
        <a:prstGeom prst="corner">
          <a:avLst>
            <a:gd name="adj1" fmla="val 16120"/>
            <a:gd name="adj2" fmla="val 16110"/>
          </a:avLst>
        </a:prstGeom>
      </dsp:spPr>
      <dsp:style>
        <a:lnRef idx="2">
          <a:schemeClr val="accent3">
            <a:hueOff val="2040000"/>
            <a:satOff val="-26927"/>
            <a:lumOff val="3137"/>
            <a:alpha val="100000"/>
          </a:schemeClr>
        </a:lnRef>
        <a:fillRef idx="1">
          <a:schemeClr val="accent3">
            <a:hueOff val="2040000"/>
            <a:satOff val="-26927"/>
            <a:lumOff val="3137"/>
            <a:alpha val="100000"/>
          </a:schemeClr>
        </a:fillRef>
        <a:effectRef idx="0">
          <a:scrgbClr r="0" g="0" b="0"/>
        </a:effectRef>
        <a:fontRef idx="minor">
          <a:schemeClr val="lt1"/>
        </a:fontRef>
      </dsp:style>
      <dsp:txXfrm rot="5400000">
        <a:off x="6912340" y="1666974"/>
        <a:ext cx="899088" cy="1496062"/>
      </dsp:txXfrm>
    </dsp:sp>
    <dsp:sp modelId="{DB747E33-537E-454F-8C2F-F67E1FA7924D}">
      <dsp:nvSpPr>
        <dsp:cNvPr id="16" name="Rectangles 15"/>
        <dsp:cNvSpPr/>
      </dsp:nvSpPr>
      <dsp:spPr bwMode="white">
        <a:xfrm>
          <a:off x="6762260" y="2113974"/>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5. Evaluate the model</a:t>
          </a:r>
          <a:endParaRPr>
            <a:solidFill>
              <a:schemeClr val="tx1"/>
            </a:solidFill>
          </a:endParaRPr>
        </a:p>
      </dsp:txBody>
      <dsp:txXfrm>
        <a:off x="6762260" y="2113974"/>
        <a:ext cx="1350653" cy="1183927"/>
      </dsp:txXfrm>
    </dsp:sp>
    <dsp:sp modelId="{92BDEB0D-B153-4DB4-B8B3-FC7D0362999A}">
      <dsp:nvSpPr>
        <dsp:cNvPr id="17" name="Isosceles Triangle 16"/>
        <dsp:cNvSpPr/>
      </dsp:nvSpPr>
      <dsp:spPr bwMode="white">
        <a:xfrm>
          <a:off x="7858073" y="1556832"/>
          <a:ext cx="254840" cy="254840"/>
        </a:xfrm>
        <a:prstGeom prst="triangle">
          <a:avLst>
            <a:gd name="adj" fmla="val 100000"/>
          </a:avLst>
        </a:prstGeom>
      </dsp:spPr>
      <dsp:style>
        <a:lnRef idx="2">
          <a:schemeClr val="accent3">
            <a:hueOff val="2295000"/>
            <a:satOff val="-30293"/>
            <a:lumOff val="3529"/>
            <a:alpha val="100000"/>
          </a:schemeClr>
        </a:lnRef>
        <a:fillRef idx="1">
          <a:schemeClr val="accent3">
            <a:hueOff val="2295000"/>
            <a:satOff val="-30293"/>
            <a:lumOff val="3529"/>
            <a:alpha val="100000"/>
          </a:schemeClr>
        </a:fillRef>
        <a:effectRef idx="0">
          <a:scrgbClr r="0" g="0" b="0"/>
        </a:effectRef>
        <a:fontRef idx="minor">
          <a:schemeClr val="lt1"/>
        </a:fontRef>
      </dsp:style>
      <dsp:txXfrm>
        <a:off x="7858073" y="1556832"/>
        <a:ext cx="254840" cy="254840"/>
      </dsp:txXfrm>
    </dsp:sp>
    <dsp:sp modelId="{77A6F671-42FA-4C37-9B11-2838569C8F11}">
      <dsp:nvSpPr>
        <dsp:cNvPr id="18" name="L-Shape 17"/>
        <dsp:cNvSpPr/>
      </dsp:nvSpPr>
      <dsp:spPr bwMode="white">
        <a:xfrm rot="5400000">
          <a:off x="8565804" y="1257823"/>
          <a:ext cx="899088" cy="1496062"/>
        </a:xfrm>
        <a:prstGeom prst="corner">
          <a:avLst>
            <a:gd name="adj1" fmla="val 16120"/>
            <a:gd name="adj2" fmla="val 16110"/>
          </a:avLst>
        </a:prstGeom>
      </dsp:spPr>
      <dsp:style>
        <a:lnRef idx="2">
          <a:schemeClr val="accent3">
            <a:hueOff val="2550000"/>
            <a:satOff val="-33659"/>
            <a:lumOff val="3922"/>
            <a:alpha val="100000"/>
          </a:schemeClr>
        </a:lnRef>
        <a:fillRef idx="1">
          <a:schemeClr val="accent3">
            <a:hueOff val="2550000"/>
            <a:satOff val="-33659"/>
            <a:lumOff val="3922"/>
            <a:alpha val="100000"/>
          </a:schemeClr>
        </a:fillRef>
        <a:effectRef idx="0">
          <a:scrgbClr r="0" g="0" b="0"/>
        </a:effectRef>
        <a:fontRef idx="minor">
          <a:schemeClr val="lt1"/>
        </a:fontRef>
      </dsp:style>
      <dsp:txXfrm rot="5400000">
        <a:off x="8565804" y="1257823"/>
        <a:ext cx="899088" cy="1496062"/>
      </dsp:txXfrm>
    </dsp:sp>
    <dsp:sp modelId="{E7836ADD-9EA4-4DF3-8502-89D894B85155}">
      <dsp:nvSpPr>
        <dsp:cNvPr id="19" name="Rectangles 18"/>
        <dsp:cNvSpPr/>
      </dsp:nvSpPr>
      <dsp:spPr bwMode="white">
        <a:xfrm>
          <a:off x="8535245" y="1795843"/>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6. Parameter tuning</a:t>
          </a:r>
          <a:endParaRPr>
            <a:solidFill>
              <a:schemeClr val="tx1"/>
            </a:solidFill>
          </a:endParaRPr>
        </a:p>
      </dsp:txBody>
      <dsp:txXfrm>
        <a:off x="8535245" y="1795843"/>
        <a:ext cx="1350653" cy="1183927"/>
      </dsp:txXfrm>
    </dsp:sp>
    <dsp:sp modelId="{C0A77F95-5DE9-4C11-B456-845126EAD00E}">
      <dsp:nvSpPr>
        <dsp:cNvPr id="20" name="Isosceles Triangle 19"/>
        <dsp:cNvSpPr/>
      </dsp:nvSpPr>
      <dsp:spPr bwMode="white">
        <a:xfrm>
          <a:off x="9511536" y="1147681"/>
          <a:ext cx="254840" cy="254840"/>
        </a:xfrm>
        <a:prstGeom prst="triangle">
          <a:avLst>
            <a:gd name="adj" fmla="val 100000"/>
          </a:avLst>
        </a:prstGeom>
      </dsp:spPr>
      <dsp:style>
        <a:lnRef idx="2">
          <a:schemeClr val="accent3">
            <a:hueOff val="2805000"/>
            <a:satOff val="-37025"/>
            <a:lumOff val="4314"/>
            <a:alpha val="100000"/>
          </a:schemeClr>
        </a:lnRef>
        <a:fillRef idx="1">
          <a:schemeClr val="accent3">
            <a:hueOff val="2805000"/>
            <a:satOff val="-37025"/>
            <a:lumOff val="4314"/>
            <a:alpha val="100000"/>
          </a:schemeClr>
        </a:fillRef>
        <a:effectRef idx="0">
          <a:scrgbClr r="0" g="0" b="0"/>
        </a:effectRef>
        <a:fontRef idx="minor">
          <a:schemeClr val="lt1"/>
        </a:fontRef>
      </dsp:style>
      <dsp:txXfrm>
        <a:off x="9511536" y="1147681"/>
        <a:ext cx="254840" cy="254840"/>
      </dsp:txXfrm>
    </dsp:sp>
    <dsp:sp modelId="{550932F6-0DC2-4311-9F7D-BEBE91AD96BC}">
      <dsp:nvSpPr>
        <dsp:cNvPr id="21" name="L-Shape 20"/>
        <dsp:cNvSpPr/>
      </dsp:nvSpPr>
      <dsp:spPr bwMode="white">
        <a:xfrm rot="5400000">
          <a:off x="10219267" y="848672"/>
          <a:ext cx="899088" cy="1496062"/>
        </a:xfrm>
        <a:prstGeom prst="corner">
          <a:avLst>
            <a:gd name="adj1" fmla="val 16120"/>
            <a:gd name="adj2" fmla="val 16110"/>
          </a:avLst>
        </a:prstGeom>
      </dsp:spPr>
      <dsp:style>
        <a:lnRef idx="2">
          <a:schemeClr val="accent3">
            <a:hueOff val="3060000"/>
            <a:satOff val="-40391"/>
            <a:lumOff val="4706"/>
            <a:alpha val="100000"/>
          </a:schemeClr>
        </a:lnRef>
        <a:fillRef idx="1">
          <a:schemeClr val="accent3">
            <a:hueOff val="3060000"/>
            <a:satOff val="-40391"/>
            <a:lumOff val="4706"/>
            <a:alpha val="100000"/>
          </a:schemeClr>
        </a:fillRef>
        <a:effectRef idx="0">
          <a:scrgbClr r="0" g="0" b="0"/>
        </a:effectRef>
        <a:fontRef idx="minor">
          <a:schemeClr val="lt1"/>
        </a:fontRef>
      </dsp:style>
      <dsp:txXfrm rot="5400000">
        <a:off x="10219267" y="848672"/>
        <a:ext cx="899088" cy="1496062"/>
      </dsp:txXfrm>
    </dsp:sp>
    <dsp:sp modelId="{FA604DC8-01F6-4A09-8F04-1F6B7FD34130}">
      <dsp:nvSpPr>
        <dsp:cNvPr id="22" name="Rectangles 21"/>
        <dsp:cNvSpPr/>
      </dsp:nvSpPr>
      <dsp:spPr bwMode="white">
        <a:xfrm>
          <a:off x="10069187" y="1295672"/>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7. Make predictions</a:t>
          </a:r>
          <a:endParaRPr>
            <a:solidFill>
              <a:schemeClr val="tx1"/>
            </a:solidFill>
          </a:endParaRPr>
        </a:p>
      </dsp:txBody>
      <dsp:txXfrm>
        <a:off x="10069187" y="1295672"/>
        <a:ext cx="1350653" cy="118392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cross-validation-machine-learning/" TargetMode="External"/><Relationship Id="rId3" Type="http://schemas.openxmlformats.org/officeDocument/2006/relationships/hyperlink" Target="https://www.geeksforgeeks.org/auc-roc-curve/" TargetMode="External"/><Relationship Id="rId2" Type="http://schemas.openxmlformats.org/officeDocument/2006/relationships/hyperlink" Target="https://www.geeksforgeeks.org/confusion-matrix-machine-learning/" TargetMode="External"/><Relationship Id="rId1" Type="http://schemas.openxmlformats.org/officeDocument/2006/relationships/hyperlink" Target="https://www.geeksforgeeks.org/metrics-for-machine-learning-model/" TargetMode="Externa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www.javatpoint.com/performance-metrics-in-machine-learning" TargetMode="Externa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hyperlink" Target="https://www.kaggle.com/code/prashant111/logistic-regression-classifier-tutoria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Logistic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965" y="109191"/>
            <a:ext cx="11598966" cy="6186309"/>
          </a:xfrm>
          <a:prstGeom prst="rect">
            <a:avLst/>
          </a:prstGeom>
          <a:noFill/>
        </p:spPr>
        <p:txBody>
          <a:bodyPr wrap="square">
            <a:spAutoFit/>
          </a:bodyPr>
          <a:lstStyle/>
          <a:p>
            <a:pPr algn="l" fontAlgn="base"/>
            <a:r>
              <a:rPr lang="en-US" b="1" i="0" dirty="0">
                <a:solidFill>
                  <a:srgbClr val="FF0000"/>
                </a:solidFill>
                <a:effectLst/>
                <a:latin typeface="Nunito" pitchFamily="2" charset="0"/>
              </a:rPr>
              <a:t>Linear Classifiers</a:t>
            </a:r>
            <a:endParaRPr lang="en-US" b="1" i="0" dirty="0">
              <a:solidFill>
                <a:srgbClr val="FF0000"/>
              </a:solidFill>
              <a:effectLst/>
              <a:latin typeface="Nunito" pitchFamily="2" charset="0"/>
            </a:endParaRPr>
          </a:p>
          <a:p>
            <a:pPr algn="l" rtl="0" fontAlgn="base"/>
            <a:r>
              <a:rPr lang="en-US" b="0" i="0" dirty="0">
                <a:solidFill>
                  <a:srgbClr val="273239"/>
                </a:solidFill>
                <a:effectLst/>
                <a:latin typeface="Nunito" pitchFamily="2" charset="0"/>
              </a:rPr>
              <a:t>Linear models create a linear decision boundary between classes. They are simple and computationally efficient. Some of the linear </a:t>
            </a:r>
            <a:r>
              <a:rPr lang="en-US" b="1" i="0" dirty="0">
                <a:solidFill>
                  <a:srgbClr val="273239"/>
                </a:solidFill>
                <a:effectLst/>
                <a:latin typeface="Nunito" pitchFamily="2" charset="0"/>
              </a:rPr>
              <a:t>classification </a:t>
            </a:r>
            <a:r>
              <a:rPr lang="en-US" b="0" i="0" dirty="0">
                <a:solidFill>
                  <a:srgbClr val="273239"/>
                </a:solidFill>
                <a:effectLst/>
                <a:latin typeface="Nunito" pitchFamily="2" charset="0"/>
              </a:rPr>
              <a:t>models are as follows: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Logistic Regression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Support Vector Machines having kernel = ‘linear’</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Single-layer Perceptron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Stochastic Gradient Descent (SGD) Classifier</a:t>
            </a:r>
            <a:endParaRPr lang="en-US" b="0" i="0" dirty="0">
              <a:solidFill>
                <a:srgbClr val="273239"/>
              </a:solidFill>
              <a:effectLst/>
              <a:latin typeface="Nunito" pitchFamily="2" charset="0"/>
            </a:endParaRPr>
          </a:p>
          <a:p>
            <a:pPr algn="l" fontAlgn="base">
              <a:buFont typeface="Arial" panose="020B0604020202020204" pitchFamily="34" charset="0"/>
              <a:buChar char="•"/>
            </a:pPr>
            <a:endParaRPr lang="en-US" b="0" i="0" dirty="0">
              <a:solidFill>
                <a:srgbClr val="273239"/>
              </a:solidFill>
              <a:effectLst/>
              <a:latin typeface="Nunito" pitchFamily="2" charset="0"/>
            </a:endParaRPr>
          </a:p>
          <a:p>
            <a:pPr algn="l" fontAlgn="base"/>
            <a:r>
              <a:rPr lang="en-US" b="1" i="0" dirty="0">
                <a:solidFill>
                  <a:srgbClr val="FF0000"/>
                </a:solidFill>
                <a:effectLst/>
                <a:latin typeface="Nunito" pitchFamily="2" charset="0"/>
              </a:rPr>
              <a:t>Non-linear Classifiers</a:t>
            </a:r>
            <a:endParaRPr lang="en-US" b="1" i="0" dirty="0">
              <a:solidFill>
                <a:srgbClr val="FF0000"/>
              </a:solidFill>
              <a:effectLst/>
              <a:latin typeface="Nunito" pitchFamily="2" charset="0"/>
            </a:endParaRPr>
          </a:p>
          <a:p>
            <a:pPr algn="l" rtl="0" fontAlgn="base"/>
            <a:r>
              <a:rPr lang="en-US" b="0" i="0" dirty="0">
                <a:solidFill>
                  <a:srgbClr val="273239"/>
                </a:solidFill>
                <a:effectLst/>
                <a:latin typeface="Nunito" pitchFamily="2" charset="0"/>
              </a:rPr>
              <a:t>Non-linear models create a non-linear decision boundary between classes. They can capture more complex relationships between the input features and the target variable. Some of the non-linear </a:t>
            </a:r>
            <a:r>
              <a:rPr lang="en-US" b="1" i="0" dirty="0">
                <a:solidFill>
                  <a:srgbClr val="273239"/>
                </a:solidFill>
                <a:effectLst/>
                <a:latin typeface="Nunito" pitchFamily="2" charset="0"/>
              </a:rPr>
              <a:t>classification </a:t>
            </a:r>
            <a:r>
              <a:rPr lang="en-US" b="0" i="0" dirty="0">
                <a:solidFill>
                  <a:srgbClr val="273239"/>
                </a:solidFill>
                <a:effectLst/>
                <a:latin typeface="Nunito" pitchFamily="2" charset="0"/>
              </a:rPr>
              <a:t>models are as follows: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K-Nearest </a:t>
            </a:r>
            <a:r>
              <a:rPr lang="en-US" b="0" i="0" u="sng" dirty="0" err="1">
                <a:solidFill>
                  <a:srgbClr val="273239"/>
                </a:solidFill>
                <a:effectLst/>
                <a:latin typeface="Nunito" pitchFamily="2" charset="0"/>
              </a:rPr>
              <a:t>Neighbours</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Kernel SVM</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Naive Bayes</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Decision Tree Classification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Ensemble learning classifiers: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Random Forests,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AdaBoost,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Bagging Classifier,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Voting Classifier,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Multi-layer Artificial Neural Networks</a:t>
            </a:r>
            <a:endParaRPr lang="en-US" b="0" i="0" dirty="0">
              <a:solidFill>
                <a:srgbClr val="273239"/>
              </a:solidFill>
              <a:effectLst/>
              <a:latin typeface="Nunito" pitchFamily="2" charset="0"/>
            </a:endParaRPr>
          </a:p>
        </p:txBody>
      </p:sp>
      <p:pic>
        <p:nvPicPr>
          <p:cNvPr id="8" name="Picture 7" descr="a-Linear-Classification-b-Non-Linear-Classification-63"/>
          <p:cNvPicPr>
            <a:picLocks noChangeAspect="1"/>
          </p:cNvPicPr>
          <p:nvPr/>
        </p:nvPicPr>
        <p:blipFill>
          <a:blip r:embed="rId1"/>
          <a:stretch>
            <a:fillRect/>
          </a:stretch>
        </p:blipFill>
        <p:spPr>
          <a:xfrm>
            <a:off x="5363845" y="3210560"/>
            <a:ext cx="6828155" cy="30848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158" y="272534"/>
            <a:ext cx="6097656" cy="523220"/>
          </a:xfrm>
          <a:prstGeom prst="rect">
            <a:avLst/>
          </a:prstGeom>
          <a:noFill/>
        </p:spPr>
        <p:txBody>
          <a:bodyPr wrap="square">
            <a:spAutoFit/>
          </a:bodyPr>
          <a:lstStyle/>
          <a:p>
            <a:pPr algn="l" fontAlgn="base"/>
            <a:r>
              <a:rPr lang="en-US" sz="2800" b="1" i="0" u="sng" dirty="0">
                <a:solidFill>
                  <a:srgbClr val="FF0000"/>
                </a:solidFill>
                <a:effectLst/>
                <a:latin typeface="Nunito" pitchFamily="2" charset="0"/>
              </a:rPr>
              <a:t>Logistic Regression</a:t>
            </a:r>
            <a:endParaRPr lang="en-US" sz="2800" b="1" i="0" dirty="0">
              <a:solidFill>
                <a:srgbClr val="FF0000"/>
              </a:solidFill>
              <a:effectLst/>
              <a:latin typeface="Nunito" pitchFamily="2" charset="0"/>
            </a:endParaRPr>
          </a:p>
        </p:txBody>
      </p:sp>
      <p:sp>
        <p:nvSpPr>
          <p:cNvPr id="5" name="TextBox 4"/>
          <p:cNvSpPr txBox="1"/>
          <p:nvPr/>
        </p:nvSpPr>
        <p:spPr>
          <a:xfrm>
            <a:off x="872158" y="940402"/>
            <a:ext cx="6097656" cy="1200329"/>
          </a:xfrm>
          <a:prstGeom prst="rect">
            <a:avLst/>
          </a:prstGeom>
          <a:noFill/>
        </p:spPr>
        <p:txBody>
          <a:bodyPr wrap="square">
            <a:spAutoFit/>
          </a:bodyPr>
          <a:lstStyle/>
          <a:p>
            <a:pPr algn="l"/>
            <a:r>
              <a:rPr lang="en-IN" b="0" i="0" dirty="0">
                <a:solidFill>
                  <a:srgbClr val="333333"/>
                </a:solidFill>
                <a:effectLst/>
                <a:latin typeface="Tomorrow"/>
              </a:rPr>
              <a:t>Introduction to Logistic Regression</a:t>
            </a:r>
            <a:endParaRPr lang="en-IN" b="0" i="0" dirty="0">
              <a:solidFill>
                <a:srgbClr val="333333"/>
              </a:solidFill>
              <a:effectLst/>
              <a:latin typeface="Tomorrow"/>
            </a:endParaRPr>
          </a:p>
          <a:p>
            <a:pPr algn="l"/>
            <a:r>
              <a:rPr lang="en-IN" b="0" i="0" dirty="0">
                <a:solidFill>
                  <a:srgbClr val="333333"/>
                </a:solidFill>
                <a:effectLst/>
                <a:latin typeface="Tomorrow"/>
              </a:rPr>
              <a:t>Sigmoid Function</a:t>
            </a:r>
            <a:endParaRPr lang="en-IN" b="0" i="0" dirty="0">
              <a:solidFill>
                <a:srgbClr val="333333"/>
              </a:solidFill>
              <a:effectLst/>
              <a:latin typeface="Tomorrow"/>
            </a:endParaRPr>
          </a:p>
          <a:p>
            <a:pPr algn="l"/>
            <a:r>
              <a:rPr lang="en-IN" b="0" i="0" dirty="0">
                <a:solidFill>
                  <a:srgbClr val="333333"/>
                </a:solidFill>
                <a:effectLst/>
                <a:latin typeface="Tomorrow"/>
              </a:rPr>
              <a:t>Confusion Matrix</a:t>
            </a:r>
            <a:endParaRPr lang="en-IN" b="0" i="0" dirty="0">
              <a:solidFill>
                <a:srgbClr val="333333"/>
              </a:solidFill>
              <a:effectLst/>
              <a:latin typeface="Tomorrow"/>
            </a:endParaRPr>
          </a:p>
          <a:p>
            <a:pPr algn="l"/>
            <a:r>
              <a:rPr lang="en-IN" b="0" i="0" dirty="0">
                <a:solidFill>
                  <a:srgbClr val="333333"/>
                </a:solidFill>
                <a:effectLst/>
                <a:latin typeface="Tomorrow"/>
              </a:rPr>
              <a:t>Classification Evaluation Metrics</a:t>
            </a:r>
            <a:endParaRPr lang="en-IN" b="0" i="0" dirty="0">
              <a:solidFill>
                <a:srgbClr val="333333"/>
              </a:solidFill>
              <a:effectLst/>
              <a:latin typeface="Tomorrow"/>
            </a:endParaRPr>
          </a:p>
        </p:txBody>
      </p:sp>
      <p:pic>
        <p:nvPicPr>
          <p:cNvPr id="2050" name="Picture 2" descr="Logistic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332594" y="3510998"/>
            <a:ext cx="4762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872158" y="2413338"/>
            <a:ext cx="8274326" cy="1477328"/>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Logistic regression predicts the output of a categorical dependent variable. Therefore the outcome must be a categorical or discrete value. It can be either Yes or No, 0 or 1, true or False, etc. but instead of giving the exact value as 0 and 1, </a:t>
            </a:r>
            <a:r>
              <a:rPr lang="en-US" b="1" i="0" dirty="0">
                <a:solidFill>
                  <a:srgbClr val="2B2A29"/>
                </a:solidFill>
                <a:effectLst/>
                <a:latin typeface="montserrat" panose="00000500000000000000" pitchFamily="2" charset="0"/>
              </a:rPr>
              <a:t>it gives the probabilistic values which lie between 0 and 1</a:t>
            </a:r>
            <a:r>
              <a:rPr lang="en-US" b="0" i="0" dirty="0">
                <a:solidFill>
                  <a:srgbClr val="2B2A29"/>
                </a:solidFill>
                <a:effectLst/>
                <a:latin typeface="montserrat" panose="00000500000000000000" pitchFamily="2" charset="0"/>
              </a:rPr>
              <a:t>.</a:t>
            </a:r>
            <a:endParaRPr lang="en-IN" dirty="0"/>
          </a:p>
        </p:txBody>
      </p:sp>
      <p:sp>
        <p:nvSpPr>
          <p:cNvPr id="9" name="TextBox 8"/>
          <p:cNvSpPr txBox="1"/>
          <p:nvPr/>
        </p:nvSpPr>
        <p:spPr>
          <a:xfrm>
            <a:off x="693253" y="4658283"/>
            <a:ext cx="6810789" cy="1200329"/>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Assumptions for Logistic Regression:</a:t>
            </a:r>
            <a:endParaRPr lang="en-US" b="1" i="0" dirty="0">
              <a:solidFill>
                <a:srgbClr val="1D1D27"/>
              </a:solidFill>
              <a:effectLst/>
              <a:latin typeface="montserrat" panose="00000500000000000000" pitchFamily="2" charset="0"/>
            </a:endParaRP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dependent variable must be categorical in nature.</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independent variable should not have multi-collinearity.</a:t>
            </a:r>
            <a:endParaRPr lang="en-US" b="0" i="0" dirty="0">
              <a:solidFill>
                <a:srgbClr val="2B2A29"/>
              </a:solidFill>
              <a:effectLst/>
              <a:latin typeface="montserrat" panose="00000500000000000000"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086" y="330659"/>
            <a:ext cx="6877879" cy="5308505"/>
          </a:xfrm>
          <a:prstGeom prst="rect">
            <a:avLst/>
          </a:prstGeom>
          <a:noFill/>
        </p:spPr>
        <p:txBody>
          <a:bodyPr wrap="square">
            <a:spAutoFit/>
          </a:bodyPr>
          <a:lstStyle/>
          <a:p>
            <a:pPr algn="l"/>
            <a:r>
              <a:rPr lang="en-US" b="1" i="0" dirty="0">
                <a:solidFill>
                  <a:srgbClr val="FF0000"/>
                </a:solidFill>
                <a:effectLst/>
                <a:latin typeface="montserrat" panose="00000500000000000000" pitchFamily="2" charset="0"/>
              </a:rPr>
              <a:t>Logistic Function (Sigmoid Function):</a:t>
            </a:r>
            <a:endParaRPr lang="en-US" b="1" i="0" dirty="0">
              <a:solidFill>
                <a:srgbClr val="FF0000"/>
              </a:solidFill>
              <a:effectLst/>
              <a:latin typeface="montserrat" panose="00000500000000000000" pitchFamily="2" charset="0"/>
            </a:endParaRPr>
          </a:p>
          <a:p>
            <a:pPr algn="just">
              <a:lnSpc>
                <a:spcPct val="150000"/>
              </a:lnSpc>
              <a:buFont typeface="Arial" panose="020B0604020202020204" pitchFamily="34" charset="0"/>
              <a:buChar char="•"/>
            </a:pPr>
            <a:r>
              <a:rPr lang="en-US" b="0" i="0" dirty="0">
                <a:solidFill>
                  <a:srgbClr val="2B2A29"/>
                </a:solidFill>
                <a:effectLst/>
                <a:latin typeface="montserrat" panose="00000500000000000000" pitchFamily="2" charset="0"/>
              </a:rPr>
              <a:t>The sigmoid function is a mathematical function used to map the predicted values to probabilities.</a:t>
            </a:r>
            <a:endParaRPr lang="en-US" b="0" i="0" dirty="0">
              <a:solidFill>
                <a:srgbClr val="2B2A29"/>
              </a:solidFill>
              <a:effectLst/>
              <a:latin typeface="montserrat" panose="00000500000000000000" pitchFamily="2" charset="0"/>
            </a:endParaRPr>
          </a:p>
          <a:p>
            <a:pPr algn="just">
              <a:lnSpc>
                <a:spcPct val="150000"/>
              </a:lnSpc>
              <a:buFont typeface="Arial" panose="020B0604020202020204" pitchFamily="34" charset="0"/>
              <a:buChar char="•"/>
            </a:pPr>
            <a:r>
              <a:rPr lang="en-US" b="0" i="0" dirty="0">
                <a:solidFill>
                  <a:srgbClr val="2B2A29"/>
                </a:solidFill>
                <a:effectLst/>
                <a:latin typeface="montserrat" panose="00000500000000000000" pitchFamily="2" charset="0"/>
              </a:rPr>
              <a:t>It maps any real value into another value within a range of 0 and 1.</a:t>
            </a:r>
            <a:endParaRPr lang="en-US" b="0" i="0" dirty="0">
              <a:solidFill>
                <a:srgbClr val="2B2A29"/>
              </a:solidFill>
              <a:effectLst/>
              <a:latin typeface="montserrat" panose="00000500000000000000" pitchFamily="2" charset="0"/>
            </a:endParaRPr>
          </a:p>
          <a:p>
            <a:pPr algn="just">
              <a:lnSpc>
                <a:spcPct val="150000"/>
              </a:lnSpc>
              <a:buFont typeface="Arial" panose="020B0604020202020204" pitchFamily="34" charset="0"/>
              <a:buChar char="•"/>
            </a:pPr>
            <a:r>
              <a:rPr lang="en-US" b="0" i="0" dirty="0">
                <a:solidFill>
                  <a:srgbClr val="2B2A29"/>
                </a:solidFill>
                <a:effectLst/>
                <a:latin typeface="montserrat" panose="00000500000000000000" pitchFamily="2" charset="0"/>
              </a:rPr>
              <a:t>The value of the logistic regression must be between 0 and 1, which cannot go beyond this limit, so it forms a curve like the "S" form. The S-form curve is called the Sigmoid function or the logistic function.</a:t>
            </a:r>
            <a:endParaRPr lang="en-US" b="0" i="0" dirty="0">
              <a:solidFill>
                <a:srgbClr val="2B2A29"/>
              </a:solidFill>
              <a:effectLst/>
              <a:latin typeface="montserrat" panose="00000500000000000000" pitchFamily="2" charset="0"/>
            </a:endParaRPr>
          </a:p>
          <a:p>
            <a:pPr algn="just">
              <a:lnSpc>
                <a:spcPct val="150000"/>
              </a:lnSpc>
              <a:buFont typeface="Arial" panose="020B0604020202020204" pitchFamily="34" charset="0"/>
              <a:buChar char="•"/>
            </a:pPr>
            <a:r>
              <a:rPr lang="en-US" b="0" i="0" dirty="0">
                <a:solidFill>
                  <a:srgbClr val="2B2A29"/>
                </a:solidFill>
                <a:effectLst/>
                <a:latin typeface="montserrat" panose="00000500000000000000" pitchFamily="2" charset="0"/>
              </a:rPr>
              <a:t>In logistic regression, we use the concept of the threshold value, which defines the probability of either 0 or 1. Such as values above the threshold value tends to 1, and a value below the threshold values tends to 0.</a:t>
            </a:r>
            <a:endParaRPr lang="en-US" b="0" i="0" dirty="0">
              <a:solidFill>
                <a:srgbClr val="2B2A29"/>
              </a:solidFill>
              <a:effectLst/>
              <a:latin typeface="montserrat" panose="00000500000000000000" pitchFamily="2" charset="0"/>
            </a:endParaRPr>
          </a:p>
        </p:txBody>
      </p:sp>
      <p:pic>
        <p:nvPicPr>
          <p:cNvPr id="3076" name="Picture 4" descr="Sigmoid Function: Types and Applications | BotPengui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6174" y="576470"/>
            <a:ext cx="5035826" cy="5564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9904" y="566678"/>
            <a:ext cx="11072191" cy="3693319"/>
          </a:xfrm>
          <a:prstGeom prst="rect">
            <a:avLst/>
          </a:prstGeom>
          <a:noFill/>
        </p:spPr>
        <p:txBody>
          <a:bodyPr wrap="square">
            <a:spAutoFit/>
          </a:bodyPr>
          <a:lstStyle/>
          <a:p>
            <a:pPr algn="l"/>
            <a:r>
              <a:rPr lang="en-US" b="1" i="0" dirty="0">
                <a:solidFill>
                  <a:srgbClr val="FF0000"/>
                </a:solidFill>
                <a:effectLst/>
                <a:latin typeface="montserrat" panose="00000500000000000000" pitchFamily="2" charset="0"/>
              </a:rPr>
              <a:t>Type of Logistic Regression:</a:t>
            </a:r>
            <a:endParaRPr lang="en-US" b="1" i="0" dirty="0">
              <a:solidFill>
                <a:srgbClr val="FF0000"/>
              </a:solidFill>
              <a:effectLst/>
              <a:latin typeface="montserrat" panose="00000500000000000000" pitchFamily="2" charset="0"/>
            </a:endParaRPr>
          </a:p>
          <a:p>
            <a:pPr algn="just"/>
            <a:r>
              <a:rPr lang="en-US" b="0" i="0" dirty="0">
                <a:solidFill>
                  <a:srgbClr val="2B2A29"/>
                </a:solidFill>
                <a:effectLst/>
                <a:latin typeface="montserrat" panose="00000500000000000000" pitchFamily="2" charset="0"/>
              </a:rPr>
              <a:t>On the basis of the categories, Logistic Regression can be classified into three types:</a:t>
            </a:r>
            <a:endParaRPr lang="en-US" b="0" i="0" dirty="0">
              <a:solidFill>
                <a:srgbClr val="2B2A29"/>
              </a:solidFill>
              <a:effectLst/>
              <a:latin typeface="montserrat" panose="00000500000000000000" pitchFamily="2" charset="0"/>
            </a:endParaRPr>
          </a:p>
          <a:p>
            <a:pPr algn="just"/>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Binomial:</a:t>
            </a:r>
            <a:r>
              <a:rPr lang="en-US" b="0" i="0" dirty="0">
                <a:solidFill>
                  <a:srgbClr val="2B2A29"/>
                </a:solidFill>
                <a:effectLst/>
                <a:latin typeface="montserrat" panose="00000500000000000000" pitchFamily="2" charset="0"/>
              </a:rPr>
              <a:t> In binomial Logistic regression, there can be only two possible types of the dependent variables, such as 0 or 1, Pass or Fail, etc.</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Multinomial:</a:t>
            </a:r>
            <a:r>
              <a:rPr lang="en-US" b="0" i="0" dirty="0">
                <a:solidFill>
                  <a:srgbClr val="2B2A29"/>
                </a:solidFill>
                <a:effectLst/>
                <a:latin typeface="montserrat" panose="00000500000000000000" pitchFamily="2" charset="0"/>
              </a:rPr>
              <a:t> In multinomial Logistic regression, there can be 3 or more possible unordered types of the dependent variable, such as "cat", "dogs", or "sheep"</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Ordinal:</a:t>
            </a:r>
            <a:r>
              <a:rPr lang="en-US" b="0" i="0" dirty="0">
                <a:solidFill>
                  <a:srgbClr val="2B2A29"/>
                </a:solidFill>
                <a:effectLst/>
                <a:latin typeface="montserrat" panose="00000500000000000000" pitchFamily="2" charset="0"/>
              </a:rPr>
              <a:t> In ordinal Logistic regression, there can be 3 or more possible ordered types of dependent variables, such as "low", "Medium", or "High".</a:t>
            </a:r>
            <a:endParaRPr lang="en-US" b="0" i="0" dirty="0">
              <a:solidFill>
                <a:srgbClr val="2B2A29"/>
              </a:solidFill>
              <a:effectLst/>
              <a:latin typeface="montserrat" panose="00000500000000000000" pitchFamily="2" charset="0"/>
            </a:endParaRPr>
          </a:p>
          <a:p>
            <a:br>
              <a:rPr lang="en-US" dirty="0"/>
            </a:br>
            <a:endParaRPr lang="en-IN" dirty="0"/>
          </a:p>
        </p:txBody>
      </p:sp>
      <p:sp>
        <p:nvSpPr>
          <p:cNvPr id="5" name="TextBox 4"/>
          <p:cNvSpPr txBox="1"/>
          <p:nvPr/>
        </p:nvSpPr>
        <p:spPr>
          <a:xfrm>
            <a:off x="1567896" y="4558893"/>
            <a:ext cx="8351355" cy="1200329"/>
          </a:xfrm>
          <a:prstGeom prst="rect">
            <a:avLst/>
          </a:prstGeom>
          <a:noFill/>
        </p:spPr>
        <p:txBody>
          <a:bodyPr wrap="square">
            <a:spAutoFit/>
          </a:bodyPr>
          <a:lstStyle/>
          <a:p>
            <a:pPr algn="l"/>
            <a:r>
              <a:rPr lang="en-IN" b="0" i="0" dirty="0">
                <a:solidFill>
                  <a:srgbClr val="2B2A29"/>
                </a:solidFill>
                <a:effectLst/>
                <a:latin typeface="montserrat" panose="00000500000000000000" pitchFamily="2" charset="0"/>
              </a:rPr>
              <a:t>#Fitting Logistic Regression to the training set  </a:t>
            </a:r>
            <a:endParaRPr lang="en-IN" b="0" i="0" dirty="0">
              <a:solidFill>
                <a:srgbClr val="2B2A29"/>
              </a:solidFill>
              <a:effectLst/>
              <a:latin typeface="montserrat" panose="00000500000000000000" pitchFamily="2" charset="0"/>
            </a:endParaRPr>
          </a:p>
          <a:p>
            <a:pPr algn="l"/>
            <a:r>
              <a:rPr lang="en-IN" b="0" i="0" dirty="0">
                <a:solidFill>
                  <a:srgbClr val="2B2A29"/>
                </a:solidFill>
                <a:effectLst/>
                <a:latin typeface="montserrat" panose="00000500000000000000" pitchFamily="2" charset="0"/>
              </a:rPr>
              <a:t>from </a:t>
            </a:r>
            <a:r>
              <a:rPr lang="en-IN" b="0" i="0" dirty="0" err="1">
                <a:solidFill>
                  <a:srgbClr val="2B2A29"/>
                </a:solidFill>
                <a:effectLst/>
                <a:latin typeface="montserrat" panose="00000500000000000000" pitchFamily="2" charset="0"/>
              </a:rPr>
              <a:t>sklearn.linear_model</a:t>
            </a:r>
            <a:r>
              <a:rPr lang="en-IN" b="0" i="0" dirty="0">
                <a:solidFill>
                  <a:srgbClr val="2B2A29"/>
                </a:solidFill>
                <a:effectLst/>
                <a:latin typeface="montserrat" panose="00000500000000000000" pitchFamily="2" charset="0"/>
              </a:rPr>
              <a:t> </a:t>
            </a:r>
            <a:r>
              <a:rPr lang="en-IN" b="1" i="0" dirty="0">
                <a:solidFill>
                  <a:srgbClr val="006699"/>
                </a:solidFill>
                <a:effectLst/>
                <a:latin typeface="montserrat" panose="00000500000000000000" pitchFamily="2" charset="0"/>
              </a:rPr>
              <a:t>import</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LogisticRegression</a:t>
            </a:r>
            <a:r>
              <a:rPr lang="en-IN" b="0" i="0" dirty="0">
                <a:solidFill>
                  <a:srgbClr val="2B2A29"/>
                </a:solidFill>
                <a:effectLst/>
                <a:latin typeface="montserrat" panose="00000500000000000000" pitchFamily="2" charset="0"/>
              </a:rPr>
              <a:t>  </a:t>
            </a:r>
            <a:endParaRPr lang="en-IN" b="0" i="0" dirty="0">
              <a:solidFill>
                <a:srgbClr val="2B2A29"/>
              </a:solidFill>
              <a:effectLst/>
              <a:latin typeface="montserrat" panose="00000500000000000000" pitchFamily="2" charset="0"/>
            </a:endParaRPr>
          </a:p>
          <a:p>
            <a:pPr algn="l"/>
            <a:r>
              <a:rPr lang="en-IN" b="0" i="0" dirty="0">
                <a:solidFill>
                  <a:srgbClr val="2B2A29"/>
                </a:solidFill>
                <a:effectLst/>
                <a:latin typeface="montserrat" panose="00000500000000000000" pitchFamily="2" charset="0"/>
              </a:rPr>
              <a:t>classifier= </a:t>
            </a:r>
            <a:r>
              <a:rPr lang="en-IN" b="0" i="0" dirty="0" err="1">
                <a:solidFill>
                  <a:srgbClr val="2B2A29"/>
                </a:solidFill>
                <a:effectLst/>
                <a:latin typeface="montserrat" panose="00000500000000000000" pitchFamily="2" charset="0"/>
              </a:rPr>
              <a:t>LogisticRegression</a:t>
            </a:r>
            <a:r>
              <a:rPr lang="en-IN" b="0" i="0" dirty="0">
                <a:solidFill>
                  <a:srgbClr val="2B2A29"/>
                </a:solidFill>
                <a:effectLst/>
                <a:latin typeface="montserrat" panose="00000500000000000000" pitchFamily="2" charset="0"/>
              </a:rPr>
              <a:t>(</a:t>
            </a:r>
            <a:r>
              <a:rPr lang="en-IN" b="0" i="0" dirty="0" err="1">
                <a:solidFill>
                  <a:srgbClr val="2B2A29"/>
                </a:solidFill>
                <a:effectLst/>
                <a:latin typeface="montserrat" panose="00000500000000000000" pitchFamily="2" charset="0"/>
              </a:rPr>
              <a:t>random_state</a:t>
            </a:r>
            <a:r>
              <a:rPr lang="en-IN" b="0" i="0" dirty="0">
                <a:solidFill>
                  <a:srgbClr val="2B2A29"/>
                </a:solidFill>
                <a:effectLst/>
                <a:latin typeface="montserrat" panose="00000500000000000000" pitchFamily="2" charset="0"/>
              </a:rPr>
              <a:t>=</a:t>
            </a:r>
            <a:r>
              <a:rPr lang="en-IN" b="0" i="0" dirty="0">
                <a:solidFill>
                  <a:srgbClr val="C00000"/>
                </a:solidFill>
                <a:effectLst/>
                <a:latin typeface="montserrat" panose="00000500000000000000" pitchFamily="2" charset="0"/>
              </a:rPr>
              <a:t>0</a:t>
            </a:r>
            <a:r>
              <a:rPr lang="en-IN" b="0" i="0" dirty="0">
                <a:solidFill>
                  <a:srgbClr val="2B2A29"/>
                </a:solidFill>
                <a:effectLst/>
                <a:latin typeface="montserrat" panose="00000500000000000000" pitchFamily="2" charset="0"/>
              </a:rPr>
              <a:t>)  </a:t>
            </a:r>
            <a:endParaRPr lang="en-IN" b="0" i="0" dirty="0">
              <a:solidFill>
                <a:srgbClr val="2B2A29"/>
              </a:solidFill>
              <a:effectLst/>
              <a:latin typeface="montserrat" panose="00000500000000000000" pitchFamily="2" charset="0"/>
            </a:endParaRPr>
          </a:p>
          <a:p>
            <a:pPr algn="l"/>
            <a:r>
              <a:rPr lang="en-IN" b="0" i="0" dirty="0" err="1">
                <a:solidFill>
                  <a:srgbClr val="2B2A29"/>
                </a:solidFill>
                <a:effectLst/>
                <a:latin typeface="montserrat" panose="00000500000000000000" pitchFamily="2" charset="0"/>
              </a:rPr>
              <a:t>classifier.fit</a:t>
            </a:r>
            <a:r>
              <a:rPr lang="en-IN" b="0" i="0" dirty="0">
                <a:solidFill>
                  <a:srgbClr val="2B2A29"/>
                </a:solidFill>
                <a:effectLst/>
                <a:latin typeface="montserrat" panose="00000500000000000000" pitchFamily="2" charset="0"/>
              </a:rPr>
              <a:t>(</a:t>
            </a:r>
            <a:r>
              <a:rPr lang="en-IN" b="0" i="0" dirty="0" err="1">
                <a:solidFill>
                  <a:srgbClr val="2B2A29"/>
                </a:solidFill>
                <a:effectLst/>
                <a:latin typeface="montserrat" panose="00000500000000000000" pitchFamily="2" charset="0"/>
              </a:rPr>
              <a:t>x_train</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y_train</a:t>
            </a:r>
            <a:r>
              <a:rPr lang="en-IN" b="0" i="0" dirty="0">
                <a:solidFill>
                  <a:srgbClr val="2B2A29"/>
                </a:solidFill>
                <a:effectLst/>
                <a:latin typeface="montserrat" panose="00000500000000000000" pitchFamily="2" charset="0"/>
              </a:rPr>
              <a:t>)  </a:t>
            </a:r>
            <a:endParaRPr lang="en-IN" b="0" i="0" dirty="0">
              <a:solidFill>
                <a:srgbClr val="2B2A29"/>
              </a:solidFill>
              <a:effectLst/>
              <a:latin typeface="montserrat" panose="00000500000000000000" pitchFamily="2"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1487" y="664920"/>
            <a:ext cx="6820729" cy="1754326"/>
          </a:xfrm>
          <a:prstGeom prst="rect">
            <a:avLst/>
          </a:prstGeom>
          <a:noFill/>
        </p:spPr>
        <p:txBody>
          <a:bodyPr wrap="square">
            <a:spAutoFit/>
          </a:bodyPr>
          <a:lstStyle/>
          <a:p>
            <a:pPr algn="l" fontAlgn="base"/>
            <a:r>
              <a:rPr lang="en-US" b="1" i="0" dirty="0">
                <a:solidFill>
                  <a:srgbClr val="273239"/>
                </a:solidFill>
                <a:effectLst/>
                <a:latin typeface="Nunito" pitchFamily="2" charset="0"/>
              </a:rPr>
              <a:t>Cost functions/loss function in logistic regression</a:t>
            </a:r>
            <a:endParaRPr lang="en-US" b="1" i="0" dirty="0">
              <a:solidFill>
                <a:srgbClr val="273239"/>
              </a:solidFill>
              <a:effectLst/>
              <a:latin typeface="Nunito" pitchFamily="2" charset="0"/>
            </a:endParaRPr>
          </a:p>
          <a:p>
            <a:pPr marL="285750" indent="-285750" algn="l" fontAlgn="base">
              <a:buFont typeface="Arial" panose="020B0604020202020204" pitchFamily="34" charset="0"/>
              <a:buChar char="•"/>
            </a:pPr>
            <a:r>
              <a:rPr lang="en-US" b="0" i="0" dirty="0">
                <a:solidFill>
                  <a:srgbClr val="273239"/>
                </a:solidFill>
                <a:effectLst/>
                <a:latin typeface="Nunito" pitchFamily="2" charset="0"/>
              </a:rPr>
              <a:t>Log loss</a:t>
            </a:r>
            <a:endParaRPr lang="en-US" b="0" i="0" dirty="0">
              <a:solidFill>
                <a:srgbClr val="273239"/>
              </a:solidFill>
              <a:effectLst/>
              <a:latin typeface="Nunito" pitchFamily="2" charset="0"/>
            </a:endParaRPr>
          </a:p>
          <a:p>
            <a:pPr marL="285750" indent="-285750" algn="l" fontAlgn="base">
              <a:buFont typeface="Arial" panose="020B0604020202020204" pitchFamily="34" charset="0"/>
              <a:buChar char="•"/>
            </a:pPr>
            <a:r>
              <a:rPr lang="en-US" dirty="0">
                <a:solidFill>
                  <a:srgbClr val="273239"/>
                </a:solidFill>
                <a:latin typeface="Nunito" pitchFamily="2" charset="0"/>
              </a:rPr>
              <a:t>L1 (feature selection ,lasso)and L2(reduction overfitting ridge) regularization</a:t>
            </a:r>
            <a:endParaRPr lang="en-US" dirty="0">
              <a:solidFill>
                <a:srgbClr val="273239"/>
              </a:solidFill>
              <a:latin typeface="Nunito" pitchFamily="2" charset="0"/>
            </a:endParaRPr>
          </a:p>
          <a:p>
            <a:pPr marL="285750" indent="-285750" algn="l" fontAlgn="base">
              <a:buFont typeface="Arial" panose="020B0604020202020204" pitchFamily="34" charset="0"/>
              <a:buChar char="•"/>
            </a:pPr>
            <a:endParaRPr lang="en-US" b="0" i="0" dirty="0">
              <a:solidFill>
                <a:srgbClr val="273239"/>
              </a:solidFill>
              <a:effectLst/>
              <a:latin typeface="Nunito" pitchFamily="2" charset="0"/>
            </a:endParaRPr>
          </a:p>
          <a:p>
            <a:pPr marL="285750" indent="-285750" algn="l" fontAlgn="base">
              <a:buFont typeface="Arial" panose="020B0604020202020204" pitchFamily="34" charset="0"/>
              <a:buChar char="•"/>
            </a:pPr>
            <a:r>
              <a:rPr lang="en-US" dirty="0">
                <a:solidFill>
                  <a:srgbClr val="273239"/>
                </a:solidFill>
                <a:latin typeface="Nunito" pitchFamily="2" charset="0"/>
              </a:rPr>
              <a:t>C &amp; lambda relationship (</a:t>
            </a:r>
            <a:r>
              <a:rPr lang="en-US" b="0" i="0" dirty="0">
                <a:solidFill>
                  <a:srgbClr val="273239"/>
                </a:solidFill>
                <a:effectLst/>
                <a:latin typeface="Nunito" pitchFamily="2" charset="0"/>
              </a:rPr>
              <a:t>lambda is hyper parameter )</a:t>
            </a:r>
            <a:endParaRPr lang="en-US" b="0" i="0" dirty="0">
              <a:solidFill>
                <a:srgbClr val="273239"/>
              </a:solidFill>
              <a:effectLst/>
              <a:latin typeface="Nunito"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176" y="128207"/>
            <a:ext cx="11975824" cy="5601533"/>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Models in Machine Learning</a:t>
            </a:r>
            <a:endParaRPr lang="en-US" b="1" i="0" dirty="0">
              <a:solidFill>
                <a:srgbClr val="FF0000"/>
              </a:solidFill>
              <a:effectLst/>
              <a:latin typeface="Nunito" pitchFamily="2" charset="0"/>
            </a:endParaRPr>
          </a:p>
          <a:p>
            <a:pPr algn="l" fontAlgn="base"/>
            <a:endParaRPr lang="en-US" b="1" i="0" dirty="0">
              <a:solidFill>
                <a:srgbClr val="FF0000"/>
              </a:solidFill>
              <a:effectLst/>
              <a:latin typeface="Nunito" pitchFamily="2" charset="0"/>
            </a:endParaRPr>
          </a:p>
          <a:p>
            <a:pPr algn="l" rtl="0" fontAlgn="base"/>
            <a:r>
              <a:rPr lang="en-US" sz="1400" b="0" i="0" dirty="0">
                <a:solidFill>
                  <a:srgbClr val="273239"/>
                </a:solidFill>
                <a:effectLst/>
                <a:latin typeface="Nunito" pitchFamily="2" charset="0"/>
              </a:rPr>
              <a:t>Evaluating a classification model is an important step in machine learning, as it helps to assess the performance and generalization ability of the model on new, unseen data. There are several metrics and techniques that can be used to evaluate a classification model, depending on the specific problem and requirements. Here are some commonly used evaluation metrics:</a:t>
            </a:r>
            <a:endParaRPr lang="en-US" sz="1400" b="0" i="0" dirty="0">
              <a:solidFill>
                <a:srgbClr val="273239"/>
              </a:solidFill>
              <a:effectLst/>
              <a:latin typeface="Nunito" pitchFamily="2" charset="0"/>
            </a:endParaRPr>
          </a:p>
          <a:p>
            <a:pPr algn="l" rtl="0"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Classification Accuracy:</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proportion of correctly classified instances over the total number of instances in the test set. It is a simple and intuitive metric but can be misleading in imbalanced datasets where the majority class dominates the accuracy score.</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2"/>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Confusion matrix</a:t>
            </a: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A table that shows the number of true positives, true negatives, false positives, and false negatives for each class, which can be used to calculate various evaluation metrics.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Precision and Recall:</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Precision measures the proportion of true positives over the total number of predicted positives, while recall measures the proportion of true positives over the total number of actual positives. These metrics are useful in scenarios where one class is more important than the other, or when there is a trade-off between false positives and false negatives.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F1-Score:</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harmonic mean of precision and recall, calculated as 2 x (precision x recall) / (precision + recall). It is a useful metric for imbalanced datasets where both precision and recall are important.</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3"/>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3"/>
              </a:rPr>
              <a:t>ROC curve and AUC:</a:t>
            </a:r>
            <a:r>
              <a:rPr lang="en-US" sz="1400" b="0" i="0" dirty="0">
                <a:solidFill>
                  <a:srgbClr val="273239"/>
                </a:solidFill>
                <a:effectLst/>
                <a:latin typeface="Nunito" pitchFamily="2" charset="0"/>
              </a:rPr>
              <a:t> The Receiver Operating Characteristic (ROC) curve is a plot of the true positive rate (recall) against the false positive rate (1-specificity) for different threshold values of the classifier’s decision function. The Area Under the Curve (AUC) measures the overall performance of the classifier, with values ranging from 0.5 (random guessing) to 1 (perfect classification).</a:t>
            </a:r>
            <a:endParaRPr lang="en-US" sz="1400" b="0" i="0" dirty="0">
              <a:solidFill>
                <a:srgbClr val="273239"/>
              </a:solidFill>
              <a:effectLst/>
              <a:latin typeface="Nunito" pitchFamily="2" charset="0"/>
            </a:endParaRPr>
          </a:p>
          <a:p>
            <a:pPr algn="l"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4"/>
              </a:rPr>
              <a:t>Cross-validation</a:t>
            </a:r>
            <a:r>
              <a:rPr lang="en-US" sz="1400" b="1" i="0" dirty="0">
                <a:solidFill>
                  <a:srgbClr val="273239"/>
                </a:solidFill>
                <a:effectLst/>
                <a:latin typeface="Nunito" pitchFamily="2" charset="0"/>
              </a:rPr>
              <a:t>:</a:t>
            </a:r>
            <a:r>
              <a:rPr lang="en-US" sz="1400" b="0" i="0" dirty="0">
                <a:solidFill>
                  <a:srgbClr val="273239"/>
                </a:solidFill>
                <a:effectLst/>
                <a:latin typeface="Nunito" pitchFamily="2" charset="0"/>
              </a:rPr>
              <a:t> A technique that divides the data into multiple folds and trains the model on each fold while testing on the others, to obtain a more robust estimate of the model’s performance.</a:t>
            </a:r>
            <a:endParaRPr lang="en-US" sz="1400" b="0" i="0" dirty="0">
              <a:solidFill>
                <a:srgbClr val="273239"/>
              </a:solidFill>
              <a:effectLst/>
              <a:latin typeface="Nunito" pitchFamily="2"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3924" y="5729766"/>
            <a:ext cx="11392728" cy="646331"/>
          </a:xfrm>
          <a:prstGeom prst="rect">
            <a:avLst/>
          </a:prstGeom>
          <a:noFill/>
        </p:spPr>
        <p:txBody>
          <a:bodyPr wrap="square">
            <a:spAutoFit/>
          </a:bodyPr>
          <a:lstStyle/>
          <a:p>
            <a:r>
              <a:rPr lang="en-IN" dirty="0"/>
              <a:t>https://www.analyticsvidhya.com/blog/2021/07/metrics-to-evaluate-your-classification-model-to-take-the-right-decisions/</a:t>
            </a:r>
            <a:endParaRPr lang="en-IN" dirty="0"/>
          </a:p>
        </p:txBody>
      </p:sp>
      <p:sp>
        <p:nvSpPr>
          <p:cNvPr id="5" name="TextBox 4"/>
          <p:cNvSpPr txBox="1"/>
          <p:nvPr/>
        </p:nvSpPr>
        <p:spPr>
          <a:xfrm>
            <a:off x="742950" y="297237"/>
            <a:ext cx="6097656" cy="369332"/>
          </a:xfrm>
          <a:prstGeom prst="rect">
            <a:avLst/>
          </a:prstGeom>
          <a:noFill/>
        </p:spPr>
        <p:txBody>
          <a:bodyPr wrap="square">
            <a:spAutoFit/>
          </a:bodyPr>
          <a:lstStyle/>
          <a:p>
            <a:pPr algn="l"/>
            <a:r>
              <a:rPr lang="en-US" b="1" i="0" dirty="0">
                <a:solidFill>
                  <a:srgbClr val="FF0000"/>
                </a:solidFill>
                <a:effectLst/>
                <a:latin typeface="Inter"/>
              </a:rPr>
              <a:t>Metrics to Evaluate your Classification Model</a:t>
            </a:r>
            <a:endParaRPr lang="en-US" b="1" i="0" dirty="0">
              <a:solidFill>
                <a:srgbClr val="FF0000"/>
              </a:solidFill>
              <a:effectLst/>
              <a:latin typeface="Inter"/>
            </a:endParaRPr>
          </a:p>
        </p:txBody>
      </p:sp>
      <p:pic>
        <p:nvPicPr>
          <p:cNvPr id="5122" name="Picture 2" descr="6 Useful Metrics to Evaluate Binary Classification Models – The Digital Sky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8725" y="1747838"/>
            <a:ext cx="9734550" cy="336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044" y="5829156"/>
            <a:ext cx="6097656" cy="646331"/>
          </a:xfrm>
          <a:prstGeom prst="rect">
            <a:avLst/>
          </a:prstGeom>
          <a:noFill/>
        </p:spPr>
        <p:txBody>
          <a:bodyPr wrap="square">
            <a:spAutoFit/>
          </a:bodyPr>
          <a:lstStyle/>
          <a:p>
            <a:r>
              <a:rPr lang="en-IN" dirty="0"/>
              <a:t>https://www.geeksforgeeks.org/confusion-matrix-machine-learning/</a:t>
            </a:r>
            <a:endParaRPr lang="en-IN" dirty="0"/>
          </a:p>
        </p:txBody>
      </p:sp>
      <p:pic>
        <p:nvPicPr>
          <p:cNvPr id="4098" name="Picture 2" descr="Confusion Matrix in Machine Learning - A Complete Guide (2024) - viso.a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9828" y="3989759"/>
            <a:ext cx="4687128" cy="23435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the Confusion Matrix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29" y="1121024"/>
            <a:ext cx="7487478" cy="29613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5044" y="155345"/>
            <a:ext cx="6097656" cy="369332"/>
          </a:xfrm>
          <a:prstGeom prst="rect">
            <a:avLst/>
          </a:prstGeom>
          <a:noFill/>
        </p:spPr>
        <p:txBody>
          <a:bodyPr wrap="square">
            <a:spAutoFit/>
          </a:bodyPr>
          <a:lstStyle/>
          <a:p>
            <a:r>
              <a:rPr lang="en-IN" b="1" dirty="0">
                <a:solidFill>
                  <a:srgbClr val="FF0000"/>
                </a:solidFill>
              </a:rPr>
              <a:t>confusion-matrix-machine-learning</a:t>
            </a:r>
            <a:endParaRPr lang="en-IN" b="1"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5811" y="5827705"/>
            <a:ext cx="8848311" cy="646331"/>
          </a:xfrm>
          <a:prstGeom prst="rect">
            <a:avLst/>
          </a:prstGeom>
          <a:noFill/>
        </p:spPr>
        <p:txBody>
          <a:bodyPr wrap="square">
            <a:spAutoFit/>
          </a:bodyPr>
          <a:lstStyle/>
          <a:p>
            <a:r>
              <a:rPr lang="en-IN" dirty="0">
                <a:hlinkClick r:id="rId1"/>
              </a:rPr>
              <a:t>https://www.kaggle.com/code/prashant111/logistic-regression-classifier-tutorial</a:t>
            </a:r>
            <a:endParaRPr lang="en-IN" dirty="0"/>
          </a:p>
          <a:p>
            <a:r>
              <a:rPr lang="en-IN" dirty="0"/>
              <a:t>Implementations with all in one </a:t>
            </a:r>
            <a:endParaRPr lang="en-IN" dirty="0"/>
          </a:p>
        </p:txBody>
      </p:sp>
      <p:pic>
        <p:nvPicPr>
          <p:cNvPr id="6146" name="Picture 2" descr="Performance Metric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715" y="336482"/>
            <a:ext cx="5095875" cy="6191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56590" y="879470"/>
            <a:ext cx="11469757" cy="646331"/>
          </a:xfrm>
          <a:prstGeom prst="rect">
            <a:avLst/>
          </a:prstGeom>
          <a:noFill/>
        </p:spPr>
        <p:txBody>
          <a:bodyPr wrap="square">
            <a:spAutoFit/>
          </a:bodyPr>
          <a:lstStyle/>
          <a:p>
            <a:r>
              <a:rPr lang="en-US" b="0" i="0" dirty="0">
                <a:solidFill>
                  <a:srgbClr val="7030A0"/>
                </a:solidFill>
                <a:effectLst/>
                <a:latin typeface="montserrat" panose="00000500000000000000" pitchFamily="2" charset="0"/>
              </a:rPr>
              <a:t>It is recommended not to use the Accuracy measure when the target variable majorly belongs to one class. </a:t>
            </a:r>
            <a:endParaRPr lang="en-IN" dirty="0">
              <a:solidFill>
                <a:srgbClr val="7030A0"/>
              </a:solidFill>
            </a:endParaRPr>
          </a:p>
        </p:txBody>
      </p:sp>
      <p:sp>
        <p:nvSpPr>
          <p:cNvPr id="9" name="TextBox 8"/>
          <p:cNvSpPr txBox="1"/>
          <p:nvPr/>
        </p:nvSpPr>
        <p:spPr>
          <a:xfrm>
            <a:off x="665715" y="1498595"/>
            <a:ext cx="6122504" cy="369332"/>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II. Confusion Matrix</a:t>
            </a:r>
            <a:endParaRPr lang="en-IN" b="1" i="0" dirty="0">
              <a:solidFill>
                <a:srgbClr val="FF0000"/>
              </a:solidFill>
              <a:effectLst/>
              <a:latin typeface="montserrat" panose="00000500000000000000" pitchFamily="2" charset="0"/>
            </a:endParaRPr>
          </a:p>
        </p:txBody>
      </p:sp>
      <p:pic>
        <p:nvPicPr>
          <p:cNvPr id="6148" name="Picture 4" descr="Performance Metrics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6967" y="1202635"/>
            <a:ext cx="2315968" cy="11032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665715" y="2530031"/>
            <a:ext cx="6122504" cy="369332"/>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III. Precision</a:t>
            </a:r>
            <a:endParaRPr lang="en-IN" b="1" i="0" dirty="0">
              <a:solidFill>
                <a:srgbClr val="FF0000"/>
              </a:solidFill>
              <a:effectLst/>
              <a:latin typeface="montserrat" panose="00000500000000000000" pitchFamily="2" charset="0"/>
            </a:endParaRPr>
          </a:p>
        </p:txBody>
      </p:sp>
      <p:pic>
        <p:nvPicPr>
          <p:cNvPr id="6150" name="Picture 6" descr="Performance Metrics in Machine Learni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4175" y="2192263"/>
            <a:ext cx="3171825" cy="8191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65715" y="2828836"/>
            <a:ext cx="11526285" cy="646331"/>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The precision metric is used to overcome the limitation of Accuracy. The precision determines the proportion of positive prediction that was actually correct.</a:t>
            </a:r>
            <a:endParaRPr lang="en-IN" dirty="0"/>
          </a:p>
        </p:txBody>
      </p:sp>
      <p:sp>
        <p:nvSpPr>
          <p:cNvPr id="15" name="TextBox 14"/>
          <p:cNvSpPr txBox="1"/>
          <p:nvPr/>
        </p:nvSpPr>
        <p:spPr>
          <a:xfrm>
            <a:off x="665715" y="3773972"/>
            <a:ext cx="6122504" cy="369332"/>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IV. Recall or Sensitivity</a:t>
            </a:r>
            <a:endParaRPr lang="en-IN" b="1" i="0" dirty="0">
              <a:solidFill>
                <a:srgbClr val="FF0000"/>
              </a:solidFill>
              <a:effectLst/>
              <a:latin typeface="montserrat" panose="00000500000000000000" pitchFamily="2" charset="0"/>
            </a:endParaRPr>
          </a:p>
        </p:txBody>
      </p:sp>
      <p:sp>
        <p:nvSpPr>
          <p:cNvPr id="17" name="TextBox 16"/>
          <p:cNvSpPr txBox="1"/>
          <p:nvPr/>
        </p:nvSpPr>
        <p:spPr>
          <a:xfrm>
            <a:off x="735496" y="3958638"/>
            <a:ext cx="11456504" cy="923330"/>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It is also similar to the Precision metric; however, it aims to calculate the proportion of actual positive that was identified incorrectly. It can be calculated as True Positive or predictions that are actually true to the total number of positives,</a:t>
            </a:r>
            <a:endParaRPr lang="en-IN" dirty="0"/>
          </a:p>
        </p:txBody>
      </p:sp>
      <p:pic>
        <p:nvPicPr>
          <p:cNvPr id="6152" name="Picture 8" descr="Performance Metrics in Machine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26967" y="3439588"/>
            <a:ext cx="4621903" cy="645107"/>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31200" y="5089041"/>
            <a:ext cx="10005495" cy="369332"/>
          </a:xfrm>
          <a:prstGeom prst="rect">
            <a:avLst/>
          </a:prstGeom>
          <a:noFill/>
        </p:spPr>
        <p:txBody>
          <a:bodyPr wrap="square">
            <a:spAutoFit/>
          </a:bodyPr>
          <a:lstStyle/>
          <a:p>
            <a:r>
              <a:rPr lang="en-IN" dirty="0">
                <a:hlinkClick r:id="rId6"/>
              </a:rPr>
              <a:t>https://www.javatpoint.com/performance-metrics-in-machine-learning</a:t>
            </a:r>
            <a:r>
              <a:rPr lang="en-IN" dirty="0"/>
              <a:t> </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80872" y="95575"/>
            <a:ext cx="6502676" cy="6186309"/>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 Generate the confusion matrix</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cm = </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Display the 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ConfusionMatrixDisplay</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=cm, </a:t>
            </a:r>
            <a:r>
              <a:rPr lang="en-US" b="0" i="0" dirty="0" err="1">
                <a:solidFill>
                  <a:srgbClr val="2B2A29"/>
                </a:solidFill>
                <a:effectLst/>
                <a:latin typeface="montserrat" panose="00000500000000000000" pitchFamily="2" charset="0"/>
              </a:rPr>
              <a:t>display_labels</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data.target_names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disp.plot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cmap</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plt.cm.Blues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plt.title</a:t>
            </a:r>
            <a:r>
              <a:rPr lang="en-US" b="0" i="0" dirty="0">
                <a:solidFill>
                  <a:srgbClr val="2B2A29"/>
                </a:solidFill>
                <a:effectLst/>
                <a:latin typeface="montserrat" panose="00000500000000000000" pitchFamily="2" charset="0"/>
              </a:rPr>
              <a:t>("Confusion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plt.show</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Calculate evaluation metrics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TP = </a:t>
            </a:r>
            <a:r>
              <a:rPr lang="en-US" b="0" i="0" dirty="0" err="1">
                <a:solidFill>
                  <a:srgbClr val="2B2A29"/>
                </a:solidFill>
                <a:effectLst/>
                <a:latin typeface="montserrat" panose="00000500000000000000" pitchFamily="2" charset="0"/>
              </a:rPr>
              <a:t>np.diag</a:t>
            </a:r>
            <a:r>
              <a:rPr lang="en-US" b="0" i="0" dirty="0">
                <a:solidFill>
                  <a:srgbClr val="2B2A29"/>
                </a:solidFill>
                <a:effectLst/>
                <a:latin typeface="montserrat" panose="00000500000000000000" pitchFamily="2" charset="0"/>
              </a:rPr>
              <a:t>(cm)  # True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FP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axis=0) - TP  # False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FN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axis=1) - TP  # False Negatives</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precision = TP / (TP + FP)</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recall = TP / (TP + FN)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f1_score = 2 * (precision * recall) / (precision + recall)</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print("Precision:", precision)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print("Recall:", recall)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print("F1-Score:", f1_score)</a:t>
            </a:r>
            <a:endParaRPr lang="en-US" b="0" i="0" dirty="0">
              <a:solidFill>
                <a:srgbClr val="2B2A29"/>
              </a:solidFill>
              <a:effectLst/>
              <a:latin typeface="montserrat" panose="00000500000000000000" pitchFamily="2" charset="0"/>
            </a:endParaRPr>
          </a:p>
        </p:txBody>
      </p:sp>
      <p:sp>
        <p:nvSpPr>
          <p:cNvPr id="5" name="TextBox 4"/>
          <p:cNvSpPr txBox="1"/>
          <p:nvPr/>
        </p:nvSpPr>
        <p:spPr>
          <a:xfrm>
            <a:off x="0" y="0"/>
            <a:ext cx="5980872" cy="5970865"/>
          </a:xfrm>
          <a:prstGeom prst="rect">
            <a:avLst/>
          </a:prstGeom>
          <a:noFill/>
        </p:spPr>
        <p:txBody>
          <a:bodyPr wrap="square">
            <a:spAutoFit/>
          </a:bodyPr>
          <a:lstStyle/>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numpy</a:t>
            </a:r>
            <a:r>
              <a:rPr lang="en-US" sz="1600" b="0" i="0" dirty="0">
                <a:solidFill>
                  <a:srgbClr val="2B2A29"/>
                </a:solidFill>
                <a:effectLst/>
                <a:latin typeface="montserrat" panose="00000500000000000000" pitchFamily="2" charset="0"/>
              </a:rPr>
              <a:t> as np</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matplotlib.pyplot</a:t>
            </a:r>
            <a:r>
              <a:rPr lang="en-US" sz="1600" b="0" i="0" dirty="0">
                <a:solidFill>
                  <a:srgbClr val="2B2A29"/>
                </a:solidFill>
                <a:effectLst/>
                <a:latin typeface="montserrat" panose="00000500000000000000" pitchFamily="2" charset="0"/>
              </a:rPr>
              <a:t> as </a:t>
            </a:r>
            <a:r>
              <a:rPr lang="en-US" sz="1600" b="0" i="0" dirty="0" err="1">
                <a:solidFill>
                  <a:srgbClr val="2B2A29"/>
                </a:solidFill>
                <a:effectLst/>
                <a:latin typeface="montserrat" panose="00000500000000000000" pitchFamily="2" charset="0"/>
              </a:rPr>
              <a:t>plt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sklearn.metrics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confusion_matrix</a:t>
            </a:r>
            <a:r>
              <a:rPr lang="en-US" sz="1600" b="0" i="0" dirty="0">
                <a:solidFill>
                  <a:srgbClr val="2B2A29"/>
                </a:solidFill>
                <a:effectLst/>
                <a:latin typeface="montserrat" panose="00000500000000000000" pitchFamily="2" charset="0"/>
              </a:rPr>
              <a:t>, </a:t>
            </a:r>
            <a:r>
              <a:rPr lang="en-US" sz="1600" b="0" i="0" dirty="0" err="1">
                <a:solidFill>
                  <a:srgbClr val="2B2A29"/>
                </a:solidFill>
                <a:effectLst/>
                <a:latin typeface="montserrat" panose="00000500000000000000" pitchFamily="2" charset="0"/>
              </a:rPr>
              <a:t>ConfusionMatrixDisplay</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sklearn.model_selection</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train_test_split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sklearn.datasets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load_iris</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sklearn.ensemble</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RandomForestClassifier</a:t>
            </a:r>
            <a:endParaRPr lang="en-US" sz="1600"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Load a sample dataset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data = </a:t>
            </a:r>
            <a:r>
              <a:rPr lang="en-US" b="0" i="0" dirty="0" err="1">
                <a:solidFill>
                  <a:srgbClr val="2B2A29"/>
                </a:solidFill>
                <a:effectLst/>
                <a:latin typeface="montserrat" panose="00000500000000000000" pitchFamily="2" charset="0"/>
              </a:rPr>
              <a:t>load_iris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X, y = </a:t>
            </a:r>
            <a:r>
              <a:rPr lang="en-US" b="0" i="0" dirty="0" err="1">
                <a:solidFill>
                  <a:srgbClr val="2B2A29"/>
                </a:solidFill>
                <a:effectLst/>
                <a:latin typeface="montserrat" panose="00000500000000000000" pitchFamily="2" charset="0"/>
              </a:rPr>
              <a:t>data.data</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data.target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Split the dataset into training and testing sets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train_test_split</a:t>
            </a:r>
            <a:r>
              <a:rPr lang="en-US" b="0" i="0" dirty="0">
                <a:solidFill>
                  <a:srgbClr val="2B2A29"/>
                </a:solidFill>
                <a:effectLst/>
                <a:latin typeface="montserrat" panose="00000500000000000000" pitchFamily="2" charset="0"/>
              </a:rPr>
              <a:t>(X, y, </a:t>
            </a:r>
            <a:r>
              <a:rPr lang="en-US" b="0" i="0" dirty="0" err="1">
                <a:solidFill>
                  <a:srgbClr val="2B2A29"/>
                </a:solidFill>
                <a:effectLst/>
                <a:latin typeface="montserrat" panose="00000500000000000000" pitchFamily="2" charset="0"/>
              </a:rPr>
              <a:t>test_size</a:t>
            </a:r>
            <a:r>
              <a:rPr lang="en-US" b="0" i="0" dirty="0">
                <a:solidFill>
                  <a:srgbClr val="2B2A29"/>
                </a:solidFill>
                <a:effectLst/>
                <a:latin typeface="montserrat" panose="00000500000000000000" pitchFamily="2" charset="0"/>
              </a:rPr>
              <a:t>=0.3, </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Train a classification model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model = </a:t>
            </a:r>
            <a:r>
              <a:rPr lang="en-US" b="0" i="0" dirty="0" err="1">
                <a:solidFill>
                  <a:srgbClr val="2B2A29"/>
                </a:solidFill>
                <a:effectLst/>
                <a:latin typeface="montserrat" panose="00000500000000000000" pitchFamily="2" charset="0"/>
              </a:rPr>
              <a:t>RandomForestClassifier</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model.fit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Make predictions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model.predict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p:txBody>
      </p:sp>
      <p:cxnSp>
        <p:nvCxnSpPr>
          <p:cNvPr id="7" name="Straight Connector 6"/>
          <p:cNvCxnSpPr/>
          <p:nvPr/>
        </p:nvCxnSpPr>
        <p:spPr>
          <a:xfrm>
            <a:off x="5834270" y="168965"/>
            <a:ext cx="0" cy="6112919"/>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ML </a:t>
            </a:r>
            <a:endParaRPr lang="en-IN" dirty="0"/>
          </a:p>
        </p:txBody>
      </p:sp>
      <p:sp>
        <p:nvSpPr>
          <p:cNvPr id="3" name="Content Placeholder 2"/>
          <p:cNvSpPr>
            <a:spLocks noGrp="1"/>
          </p:cNvSpPr>
          <p:nvPr>
            <p:ph idx="1"/>
          </p:nvPr>
        </p:nvSpPr>
        <p:spPr/>
        <p:txBody>
          <a:bodyPr/>
          <a:lstStyle/>
          <a:p>
            <a:pPr algn="l" fontAlgn="base"/>
            <a:r>
              <a:rPr lang="en-US" b="1" i="0" dirty="0">
                <a:effectLst/>
                <a:latin typeface="inherit"/>
              </a:rPr>
              <a:t>Machine learning</a:t>
            </a:r>
            <a:endParaRPr lang="en-US" b="1" i="0" dirty="0">
              <a:effectLst/>
              <a:latin typeface="gg sans"/>
            </a:endParaRPr>
          </a:p>
          <a:p>
            <a:r>
              <a:rPr lang="en-US" b="0" i="0" dirty="0">
                <a:effectLst/>
                <a:latin typeface="gg sans"/>
              </a:rPr>
              <a:t>Machine learning uses artificial intelligence to enable machines to learn and predict outcomes more accurately without being explicitly programmed to do so. This makes them more similar to humans. The machine learning models continuously learns and improves its performance with the use of necessary data.</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505" y="159100"/>
            <a:ext cx="11621329" cy="2031325"/>
          </a:xfrm>
          <a:prstGeom prst="rect">
            <a:avLst/>
          </a:prstGeom>
          <a:noFill/>
        </p:spPr>
        <p:txBody>
          <a:bodyPr wrap="square">
            <a:spAutoFit/>
          </a:bodyPr>
          <a:lstStyle/>
          <a:p>
            <a:r>
              <a:rPr lang="en-IN" b="1" dirty="0"/>
              <a:t>Confusion Matrix</a:t>
            </a:r>
            <a:endParaRPr lang="en-IN" b="1" dirty="0"/>
          </a:p>
          <a:p>
            <a:pPr>
              <a:buFont typeface="Arial" panose="020B0604020202020204" pitchFamily="34" charset="0"/>
              <a:buChar char="•"/>
            </a:pPr>
            <a:r>
              <a:rPr lang="en-IN" b="1" dirty="0"/>
              <a:t>Understanding Performance</a:t>
            </a:r>
            <a:r>
              <a:rPr lang="en-IN" dirty="0"/>
              <a:t>:</a:t>
            </a:r>
            <a:endParaRPr lang="en-IN" dirty="0"/>
          </a:p>
          <a:p>
            <a:pPr marL="742950" lvl="1" indent="-285750">
              <a:buFont typeface="Arial" panose="020B0604020202020204" pitchFamily="34" charset="0"/>
              <a:buChar char="•"/>
            </a:pPr>
            <a:r>
              <a:rPr lang="en-IN" dirty="0"/>
              <a:t>Provides a detailed overview of a classification model’s performance beyond simple accuracy.</a:t>
            </a:r>
            <a:endParaRPr lang="en-IN" dirty="0"/>
          </a:p>
          <a:p>
            <a:pPr marL="742950" lvl="1" indent="-285750">
              <a:buFont typeface="Arial" panose="020B0604020202020204" pitchFamily="34" charset="0"/>
              <a:buChar char="•"/>
            </a:pPr>
            <a:r>
              <a:rPr lang="en-IN" dirty="0"/>
              <a:t>Highlights true positives, true negatives, false positives, and false negatives for deeper insights.</a:t>
            </a:r>
            <a:endParaRPr lang="en-IN" dirty="0"/>
          </a:p>
          <a:p>
            <a:pPr marL="742950" lvl="1" indent="-285750">
              <a:buFont typeface="Arial" panose="020B0604020202020204" pitchFamily="34" charset="0"/>
              <a:buChar char="•"/>
            </a:pPr>
            <a:r>
              <a:rPr lang="en-IN" b="1" dirty="0"/>
              <a:t>Use Case</a:t>
            </a:r>
            <a:r>
              <a:rPr lang="en-IN" dirty="0"/>
              <a:t>:</a:t>
            </a:r>
            <a:endParaRPr lang="en-IN" dirty="0"/>
          </a:p>
          <a:p>
            <a:pPr marL="1143000" lvl="2" indent="-228600">
              <a:buFont typeface="Arial" panose="020B0604020202020204" pitchFamily="34" charset="0"/>
              <a:buChar char="•"/>
            </a:pPr>
            <a:r>
              <a:rPr lang="en-IN" b="1" dirty="0"/>
              <a:t>Medical Diagnostics</a:t>
            </a:r>
            <a:r>
              <a:rPr lang="en-IN" dirty="0"/>
              <a:t>: Identifies how many actual diseases were correctly diagnosed (true positives) vs. missed diagnoses (false negatives).</a:t>
            </a:r>
            <a:endParaRPr lang="en-IN" dirty="0"/>
          </a:p>
        </p:txBody>
      </p:sp>
      <p:sp>
        <p:nvSpPr>
          <p:cNvPr id="5" name="TextBox 4"/>
          <p:cNvSpPr txBox="1"/>
          <p:nvPr/>
        </p:nvSpPr>
        <p:spPr>
          <a:xfrm>
            <a:off x="325505" y="2190425"/>
            <a:ext cx="11621329" cy="4247317"/>
          </a:xfrm>
          <a:prstGeom prst="rect">
            <a:avLst/>
          </a:prstGeom>
          <a:noFill/>
        </p:spPr>
        <p:txBody>
          <a:bodyPr wrap="square">
            <a:spAutoFit/>
          </a:bodyPr>
          <a:lstStyle/>
          <a:p>
            <a:r>
              <a:rPr lang="en-US" b="1" dirty="0"/>
              <a:t>Precision, Recall, and F1-Score</a:t>
            </a:r>
            <a:endParaRPr lang="en-US" b="1" dirty="0"/>
          </a:p>
          <a:p>
            <a:pPr>
              <a:buFont typeface="Arial" panose="020B0604020202020204" pitchFamily="34" charset="0"/>
              <a:buChar char="•"/>
            </a:pPr>
            <a:r>
              <a:rPr lang="en-US" b="1" dirty="0"/>
              <a:t>Precision</a:t>
            </a:r>
            <a:r>
              <a:rPr lang="en-US" dirty="0"/>
              <a:t>:</a:t>
            </a:r>
            <a:endParaRPr lang="en-US" dirty="0"/>
          </a:p>
          <a:p>
            <a:pPr marL="742950" lvl="1" indent="-285750">
              <a:buFont typeface="Arial" panose="020B0604020202020204" pitchFamily="34" charset="0"/>
              <a:buChar char="•"/>
            </a:pPr>
            <a:r>
              <a:rPr lang="en-US" dirty="0"/>
              <a:t>Measures the accuracy of positive predictions, crucial when false positives are costly.</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Fraud Detection</a:t>
            </a:r>
            <a:r>
              <a:rPr lang="en-US" dirty="0"/>
              <a:t>: High precision ensures that few legitimate transactions are incorrectly flagged as fraud.</a:t>
            </a:r>
            <a:endParaRPr lang="en-US" dirty="0"/>
          </a:p>
          <a:p>
            <a:pPr>
              <a:buFont typeface="Arial" panose="020B0604020202020204" pitchFamily="34" charset="0"/>
              <a:buChar char="•"/>
            </a:pPr>
            <a:r>
              <a:rPr lang="en-US" b="1" dirty="0"/>
              <a:t>Recall</a:t>
            </a:r>
            <a:r>
              <a:rPr lang="en-US" dirty="0"/>
              <a:t>:</a:t>
            </a:r>
            <a:endParaRPr lang="en-US" dirty="0"/>
          </a:p>
          <a:p>
            <a:pPr marL="742950" lvl="1" indent="-285750">
              <a:buFont typeface="Arial" panose="020B0604020202020204" pitchFamily="34" charset="0"/>
              <a:buChar char="•"/>
            </a:pPr>
            <a:r>
              <a:rPr lang="en-US" dirty="0"/>
              <a:t>Assesses the model's ability to identify all relevant instances, vital in minimizing false negatives.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Spam Detection</a:t>
            </a:r>
            <a:r>
              <a:rPr lang="en-US" dirty="0"/>
              <a:t>: High recall ensures that most spam emails are captured, reducing user exposure to unwanted content.</a:t>
            </a:r>
            <a:endParaRPr lang="en-US" dirty="0"/>
          </a:p>
          <a:p>
            <a:pPr>
              <a:buFont typeface="Arial" panose="020B0604020202020204" pitchFamily="34" charset="0"/>
              <a:buChar char="•"/>
            </a:pPr>
            <a:r>
              <a:rPr lang="en-US" b="1" dirty="0"/>
              <a:t>F1-Score</a:t>
            </a:r>
            <a:r>
              <a:rPr lang="en-US" dirty="0"/>
              <a:t>:</a:t>
            </a:r>
            <a:endParaRPr lang="en-US" dirty="0"/>
          </a:p>
          <a:p>
            <a:pPr marL="742950" lvl="1" indent="-285750">
              <a:buFont typeface="Arial" panose="020B0604020202020204" pitchFamily="34" charset="0"/>
              <a:buChar char="•"/>
            </a:pPr>
            <a:r>
              <a:rPr lang="en-US" dirty="0"/>
              <a:t>Combines precision and recall into a single metric, particularly useful in imbalanced datasets.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Customer Churn Prediction</a:t>
            </a:r>
            <a:r>
              <a:rPr lang="en-US" dirty="0"/>
              <a:t>: Balances the need to accurately predict both churn and non-churn customers in a highly imbalanced dataset.</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136662" y="0"/>
            <a:ext cx="10856015" cy="3416320"/>
          </a:xfrm>
          <a:prstGeom prst="rect">
            <a:avLst/>
          </a:prstGeom>
          <a:noFill/>
        </p:spPr>
        <p:txBody>
          <a:bodyPr wrap="square">
            <a:spAutoFit/>
          </a:bodyPr>
          <a:lstStyle/>
          <a:p>
            <a:r>
              <a:rPr lang="en-IN" b="1" dirty="0"/>
              <a:t>ROC Curve and AUC</a:t>
            </a:r>
            <a:endParaRPr lang="en-IN" b="1" dirty="0"/>
          </a:p>
          <a:p>
            <a:r>
              <a:rPr lang="en-US" b="1" dirty="0">
                <a:solidFill>
                  <a:srgbClr val="FF0000"/>
                </a:solidFill>
              </a:rPr>
              <a:t>ROC Curve (Receiver Operating Characteristic)</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A graphical representation of a classifier's performance across different threshold values.</a:t>
            </a:r>
            <a:endParaRPr lang="en-US" dirty="0"/>
          </a:p>
          <a:p>
            <a:pPr marL="742950" lvl="1" indent="-285750">
              <a:buFont typeface="Arial" panose="020B0604020202020204" pitchFamily="34" charset="0"/>
              <a:buChar char="•"/>
            </a:pPr>
            <a:r>
              <a:rPr lang="en-US" dirty="0"/>
              <a:t>Plots the True Positive Rate (TPR) against the False Positive Rate (FPR).</a:t>
            </a:r>
            <a:endParaRPr lang="en-US" dirty="0"/>
          </a:p>
          <a:p>
            <a:r>
              <a:rPr lang="en-US" b="1" dirty="0">
                <a:solidFill>
                  <a:srgbClr val="FF0000"/>
                </a:solidFill>
              </a:rPr>
              <a:t>AUC (Area Under the Curve)</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Measures the overall performance of the classifier.</a:t>
            </a:r>
            <a:endParaRPr lang="en-US" dirty="0"/>
          </a:p>
          <a:p>
            <a:pPr marL="742950" lvl="1" indent="-285750">
              <a:buFont typeface="Arial" panose="020B0604020202020204" pitchFamily="34" charset="0"/>
              <a:buChar char="•"/>
            </a:pPr>
            <a:r>
              <a:rPr lang="en-US" dirty="0"/>
              <a:t>AUC value ranges from 0 to 1, where:</a:t>
            </a:r>
            <a:endParaRPr lang="en-US" dirty="0"/>
          </a:p>
          <a:p>
            <a:pPr marL="1143000" lvl="2" indent="-228600">
              <a:buFont typeface="Arial" panose="020B0604020202020204" pitchFamily="34" charset="0"/>
              <a:buChar char="•"/>
            </a:pPr>
            <a:r>
              <a:rPr lang="en-US" b="1" dirty="0"/>
              <a:t>0.5</a:t>
            </a:r>
            <a:r>
              <a:rPr lang="en-US" dirty="0"/>
              <a:t>: No discriminative ability (random guessing).</a:t>
            </a:r>
            <a:endParaRPr lang="en-US" dirty="0"/>
          </a:p>
          <a:p>
            <a:pPr marL="1143000" lvl="2" indent="-228600">
              <a:buFont typeface="Arial" panose="020B0604020202020204" pitchFamily="34" charset="0"/>
              <a:buChar char="•"/>
            </a:pPr>
            <a:r>
              <a:rPr lang="en-US" b="1" dirty="0"/>
              <a:t>1</a:t>
            </a:r>
            <a:r>
              <a:rPr lang="en-US" dirty="0"/>
              <a:t>: Perfect classification.</a:t>
            </a:r>
            <a:endParaRPr lang="en-US" dirty="0"/>
          </a:p>
          <a:p>
            <a:endParaRPr lang="en-IN" b="1" dirty="0"/>
          </a:p>
        </p:txBody>
      </p:sp>
      <p:sp>
        <p:nvSpPr>
          <p:cNvPr id="20" name="TextBox 19"/>
          <p:cNvSpPr txBox="1"/>
          <p:nvPr/>
        </p:nvSpPr>
        <p:spPr>
          <a:xfrm>
            <a:off x="6825696" y="2652314"/>
            <a:ext cx="6097656" cy="3816429"/>
          </a:xfrm>
          <a:prstGeom prst="rect">
            <a:avLst/>
          </a:prstGeom>
          <a:noFill/>
        </p:spPr>
        <p:txBody>
          <a:bodyPr wrap="square">
            <a:spAutoFit/>
          </a:bodyPr>
          <a:lstStyle/>
          <a:p>
            <a:endParaRPr lang="en-IN" sz="1100" dirty="0"/>
          </a:p>
          <a:p>
            <a:r>
              <a:rPr lang="en-IN" sz="1100" dirty="0"/>
              <a:t># Get predicted probabilities for the positive class</a:t>
            </a:r>
            <a:endParaRPr lang="en-IN" sz="1100" dirty="0"/>
          </a:p>
          <a:p>
            <a:r>
              <a:rPr lang="en-IN" sz="1100" dirty="0" err="1"/>
              <a:t>y_scores</a:t>
            </a:r>
            <a:r>
              <a:rPr lang="en-IN" sz="1100" dirty="0"/>
              <a:t> = </a:t>
            </a:r>
            <a:r>
              <a:rPr lang="en-IN" sz="1100" dirty="0" err="1"/>
              <a:t>model.predict_proba</a:t>
            </a:r>
            <a:r>
              <a:rPr lang="en-IN" sz="1100" dirty="0"/>
              <a:t>(</a:t>
            </a:r>
            <a:r>
              <a:rPr lang="en-IN" sz="1100" dirty="0" err="1"/>
              <a:t>X_test</a:t>
            </a:r>
            <a:r>
              <a:rPr lang="en-IN" sz="1100" dirty="0"/>
              <a:t>)[:, 1]</a:t>
            </a:r>
            <a:endParaRPr lang="en-IN" sz="1100" dirty="0"/>
          </a:p>
          <a:p>
            <a:endParaRPr lang="en-IN" sz="1100" dirty="0"/>
          </a:p>
          <a:p>
            <a:r>
              <a:rPr lang="en-IN" sz="1100" dirty="0"/>
              <a:t># Calculate ROC curve</a:t>
            </a:r>
            <a:endParaRPr lang="en-IN" sz="1100" dirty="0"/>
          </a:p>
          <a:p>
            <a:r>
              <a:rPr lang="en-IN" sz="1100" dirty="0" err="1"/>
              <a:t>fpr</a:t>
            </a:r>
            <a:r>
              <a:rPr lang="en-IN" sz="1100" dirty="0"/>
              <a:t>, </a:t>
            </a:r>
            <a:r>
              <a:rPr lang="en-IN" sz="1100" dirty="0" err="1"/>
              <a:t>tpr</a:t>
            </a:r>
            <a:r>
              <a:rPr lang="en-IN" sz="1100" dirty="0"/>
              <a:t>, thresholds = </a:t>
            </a:r>
            <a:r>
              <a:rPr lang="en-IN" sz="1100" dirty="0" err="1"/>
              <a:t>roc_curve</a:t>
            </a:r>
            <a:r>
              <a:rPr lang="en-IN" sz="1100" dirty="0"/>
              <a:t>(</a:t>
            </a:r>
            <a:r>
              <a:rPr lang="en-IN" sz="1100" dirty="0" err="1"/>
              <a:t>y_test</a:t>
            </a:r>
            <a:r>
              <a:rPr lang="en-IN" sz="1100" dirty="0"/>
              <a:t>, </a:t>
            </a:r>
            <a:r>
              <a:rPr lang="en-IN" sz="1100" dirty="0" err="1"/>
              <a:t>y_scores</a:t>
            </a:r>
            <a:r>
              <a:rPr lang="en-IN" sz="1100" dirty="0"/>
              <a:t>)</a:t>
            </a:r>
            <a:endParaRPr lang="en-IN" sz="1100" dirty="0"/>
          </a:p>
          <a:p>
            <a:endParaRPr lang="en-IN" sz="1100" dirty="0"/>
          </a:p>
          <a:p>
            <a:r>
              <a:rPr lang="en-IN" sz="1100" dirty="0"/>
              <a:t># Calculate AUC</a:t>
            </a:r>
            <a:endParaRPr lang="en-IN" sz="1100" dirty="0"/>
          </a:p>
          <a:p>
            <a:r>
              <a:rPr lang="en-IN" sz="1100" dirty="0" err="1"/>
              <a:t>roc_auc</a:t>
            </a:r>
            <a:r>
              <a:rPr lang="en-IN" sz="1100" dirty="0"/>
              <a:t> = </a:t>
            </a:r>
            <a:r>
              <a:rPr lang="en-IN" sz="1100" dirty="0" err="1"/>
              <a:t>auc</a:t>
            </a:r>
            <a:r>
              <a:rPr lang="en-IN" sz="1100" dirty="0"/>
              <a:t>(</a:t>
            </a:r>
            <a:r>
              <a:rPr lang="en-IN" sz="1100" dirty="0" err="1"/>
              <a:t>fpr</a:t>
            </a:r>
            <a:r>
              <a:rPr lang="en-IN" sz="1100" dirty="0"/>
              <a:t>, </a:t>
            </a:r>
            <a:r>
              <a:rPr lang="en-IN" sz="1100" dirty="0" err="1"/>
              <a:t>tpr</a:t>
            </a:r>
            <a:r>
              <a:rPr lang="en-IN" sz="1100" dirty="0"/>
              <a:t>)</a:t>
            </a:r>
            <a:endParaRPr lang="en-IN" sz="1100" dirty="0"/>
          </a:p>
          <a:p>
            <a:endParaRPr lang="en-IN" sz="1100" dirty="0"/>
          </a:p>
          <a:p>
            <a:r>
              <a:rPr lang="en-IN" sz="1100" dirty="0"/>
              <a:t># Plot ROC curve</a:t>
            </a:r>
            <a:endParaRPr lang="en-IN" sz="1100" dirty="0"/>
          </a:p>
          <a:p>
            <a:r>
              <a:rPr lang="en-IN" sz="1100" dirty="0" err="1"/>
              <a:t>plt.figure</a:t>
            </a:r>
            <a:r>
              <a:rPr lang="en-IN" sz="1100" dirty="0"/>
              <a:t>()</a:t>
            </a:r>
            <a:endParaRPr lang="en-IN" sz="1100" dirty="0"/>
          </a:p>
          <a:p>
            <a:r>
              <a:rPr lang="en-IN" sz="1100" dirty="0" err="1"/>
              <a:t>plt.plot</a:t>
            </a:r>
            <a:r>
              <a:rPr lang="en-IN" sz="1100" dirty="0"/>
              <a:t>(</a:t>
            </a:r>
            <a:r>
              <a:rPr lang="en-IN" sz="1100" dirty="0" err="1"/>
              <a:t>fpr</a:t>
            </a:r>
            <a:r>
              <a:rPr lang="en-IN" sz="1100" dirty="0"/>
              <a:t>, </a:t>
            </a:r>
            <a:r>
              <a:rPr lang="en-IN" sz="1100" dirty="0" err="1"/>
              <a:t>tpr</a:t>
            </a:r>
            <a:r>
              <a:rPr lang="en-IN" sz="1100" dirty="0"/>
              <a:t>, </a:t>
            </a:r>
            <a:r>
              <a:rPr lang="en-IN" sz="1100" dirty="0" err="1"/>
              <a:t>color</a:t>
            </a:r>
            <a:r>
              <a:rPr lang="en-IN" sz="1100" dirty="0"/>
              <a:t>='blue', label=</a:t>
            </a:r>
            <a:r>
              <a:rPr lang="en-IN" sz="1100" dirty="0" err="1"/>
              <a:t>f'ROC</a:t>
            </a:r>
            <a:r>
              <a:rPr lang="en-IN" sz="1100" dirty="0"/>
              <a:t> curve (AUC = {roc_auc:.2f})')</a:t>
            </a:r>
            <a:endParaRPr lang="en-IN" sz="1100" dirty="0"/>
          </a:p>
          <a:p>
            <a:r>
              <a:rPr lang="en-IN" sz="1100" dirty="0" err="1"/>
              <a:t>plt.plot</a:t>
            </a:r>
            <a:r>
              <a:rPr lang="en-IN" sz="1100" dirty="0"/>
              <a:t>([0, 1], [0, 1], </a:t>
            </a:r>
            <a:r>
              <a:rPr lang="en-IN" sz="1100" dirty="0" err="1"/>
              <a:t>color</a:t>
            </a:r>
            <a:r>
              <a:rPr lang="en-IN" sz="1100" dirty="0"/>
              <a:t>='red', </a:t>
            </a:r>
            <a:r>
              <a:rPr lang="en-IN" sz="1100" dirty="0" err="1"/>
              <a:t>linestyle</a:t>
            </a:r>
            <a:r>
              <a:rPr lang="en-IN" sz="1100" dirty="0"/>
              <a:t>='--')  # Diagonal line</a:t>
            </a:r>
            <a:endParaRPr lang="en-IN" sz="1100" dirty="0"/>
          </a:p>
          <a:p>
            <a:r>
              <a:rPr lang="en-IN" sz="1100" dirty="0" err="1"/>
              <a:t>plt.xlim</a:t>
            </a:r>
            <a:r>
              <a:rPr lang="en-IN" sz="1100" dirty="0"/>
              <a:t>([0.0, 1.0])</a:t>
            </a:r>
            <a:endParaRPr lang="en-IN" sz="1100" dirty="0"/>
          </a:p>
          <a:p>
            <a:r>
              <a:rPr lang="en-IN" sz="1100" dirty="0" err="1"/>
              <a:t>plt.ylim</a:t>
            </a:r>
            <a:r>
              <a:rPr lang="en-IN" sz="1100" dirty="0"/>
              <a:t>([0.0, 1.05])</a:t>
            </a:r>
            <a:endParaRPr lang="en-IN" sz="1100" dirty="0"/>
          </a:p>
          <a:p>
            <a:r>
              <a:rPr lang="en-IN" sz="1100" dirty="0" err="1"/>
              <a:t>plt.xlabel</a:t>
            </a:r>
            <a:r>
              <a:rPr lang="en-IN" sz="1100" dirty="0"/>
              <a:t>('False Positive Rate')</a:t>
            </a:r>
            <a:endParaRPr lang="en-IN" sz="1100" dirty="0"/>
          </a:p>
          <a:p>
            <a:r>
              <a:rPr lang="en-IN" sz="1100" dirty="0" err="1"/>
              <a:t>plt.ylabel</a:t>
            </a:r>
            <a:r>
              <a:rPr lang="en-IN" sz="1100" dirty="0"/>
              <a:t>('True Positive Rate')</a:t>
            </a:r>
            <a:endParaRPr lang="en-IN" sz="1100" dirty="0"/>
          </a:p>
          <a:p>
            <a:r>
              <a:rPr lang="en-IN" sz="1100" dirty="0" err="1"/>
              <a:t>plt.title</a:t>
            </a:r>
            <a:r>
              <a:rPr lang="en-IN" sz="1100" dirty="0"/>
              <a:t>('Receiver Operating Characteristic (ROC) Curve')</a:t>
            </a:r>
            <a:endParaRPr lang="en-IN" sz="1100" dirty="0"/>
          </a:p>
          <a:p>
            <a:r>
              <a:rPr lang="en-IN" sz="1100" dirty="0" err="1"/>
              <a:t>plt.legend</a:t>
            </a:r>
            <a:r>
              <a:rPr lang="en-IN" sz="1100" dirty="0"/>
              <a:t>(loc='lower right')</a:t>
            </a:r>
            <a:endParaRPr lang="en-IN" sz="1100" dirty="0"/>
          </a:p>
          <a:p>
            <a:r>
              <a:rPr lang="en-IN" sz="1100" dirty="0" err="1"/>
              <a:t>plt.grid</a:t>
            </a:r>
            <a:r>
              <a:rPr lang="en-IN" sz="1100" dirty="0"/>
              <a:t>()</a:t>
            </a:r>
            <a:endParaRPr lang="en-IN" sz="1100" dirty="0"/>
          </a:p>
          <a:p>
            <a:r>
              <a:rPr lang="en-IN" sz="1100" dirty="0" err="1"/>
              <a:t>plt.show</a:t>
            </a:r>
            <a:r>
              <a:rPr lang="en-IN" sz="1100" dirty="0"/>
              <a:t>()</a:t>
            </a:r>
            <a:endParaRPr lang="en-IN" sz="1100" dirty="0"/>
          </a:p>
        </p:txBody>
      </p:sp>
      <p:sp>
        <p:nvSpPr>
          <p:cNvPr id="22" name="TextBox 21"/>
          <p:cNvSpPr txBox="1"/>
          <p:nvPr/>
        </p:nvSpPr>
        <p:spPr>
          <a:xfrm>
            <a:off x="250962" y="3113832"/>
            <a:ext cx="6460434" cy="3308598"/>
          </a:xfrm>
          <a:prstGeom prst="rect">
            <a:avLst/>
          </a:prstGeom>
          <a:noFill/>
        </p:spPr>
        <p:txBody>
          <a:bodyPr wrap="square">
            <a:spAutoFit/>
          </a:bodyPr>
          <a:lstStyle/>
          <a:p>
            <a:r>
              <a:rPr lang="en-IN" sz="1100" dirty="0"/>
              <a:t>import </a:t>
            </a:r>
            <a:r>
              <a:rPr lang="en-IN" sz="1100" dirty="0" err="1"/>
              <a:t>numpy</a:t>
            </a:r>
            <a:r>
              <a:rPr lang="en-IN" sz="1100" dirty="0"/>
              <a:t> as np</a:t>
            </a:r>
            <a:endParaRPr lang="en-IN" sz="1100" dirty="0"/>
          </a:p>
          <a:p>
            <a:r>
              <a:rPr lang="en-IN" sz="1100" dirty="0"/>
              <a:t>import </a:t>
            </a:r>
            <a:r>
              <a:rPr lang="en-IN" sz="1100" dirty="0" err="1"/>
              <a:t>matplotlib.pyplot</a:t>
            </a:r>
            <a:r>
              <a:rPr lang="en-IN" sz="1100" dirty="0"/>
              <a:t> as </a:t>
            </a:r>
            <a:r>
              <a:rPr lang="en-IN" sz="1100" dirty="0" err="1"/>
              <a:t>plt</a:t>
            </a:r>
            <a:endParaRPr lang="en-IN" sz="1100" dirty="0"/>
          </a:p>
          <a:p>
            <a:r>
              <a:rPr lang="en-IN" sz="1100" dirty="0"/>
              <a:t>from </a:t>
            </a:r>
            <a:r>
              <a:rPr lang="en-IN" sz="1100" dirty="0" err="1"/>
              <a:t>sklearn.datasets</a:t>
            </a:r>
            <a:r>
              <a:rPr lang="en-IN" sz="1100" dirty="0"/>
              <a:t> import </a:t>
            </a:r>
            <a:r>
              <a:rPr lang="en-IN" sz="1100" dirty="0" err="1"/>
              <a:t>load_iris</a:t>
            </a:r>
            <a:endParaRPr lang="en-IN" sz="1100" dirty="0"/>
          </a:p>
          <a:p>
            <a:r>
              <a:rPr lang="en-IN" sz="1100" dirty="0"/>
              <a:t>from </a:t>
            </a:r>
            <a:r>
              <a:rPr lang="en-IN" sz="1100" dirty="0" err="1"/>
              <a:t>sklearn.model_selection</a:t>
            </a:r>
            <a:r>
              <a:rPr lang="en-IN" sz="1100" dirty="0"/>
              <a:t> import </a:t>
            </a:r>
            <a:r>
              <a:rPr lang="en-IN" sz="1100" dirty="0" err="1"/>
              <a:t>train_test_split</a:t>
            </a:r>
            <a:endParaRPr lang="en-IN" sz="1100" dirty="0"/>
          </a:p>
          <a:p>
            <a:r>
              <a:rPr lang="en-IN" sz="1100" dirty="0"/>
              <a:t>from </a:t>
            </a:r>
            <a:r>
              <a:rPr lang="en-IN" sz="1100" dirty="0" err="1"/>
              <a:t>sklearn.ensemble</a:t>
            </a:r>
            <a:r>
              <a:rPr lang="en-IN" sz="1100" dirty="0"/>
              <a:t> import </a:t>
            </a:r>
            <a:r>
              <a:rPr lang="en-IN" sz="1100" dirty="0" err="1"/>
              <a:t>RandomForestClassifier</a:t>
            </a:r>
            <a:endParaRPr lang="en-IN" sz="1100" dirty="0"/>
          </a:p>
          <a:p>
            <a:r>
              <a:rPr lang="en-IN" sz="1100" dirty="0"/>
              <a:t>from </a:t>
            </a:r>
            <a:r>
              <a:rPr lang="en-IN" sz="1100" dirty="0" err="1"/>
              <a:t>sklearn.metrics</a:t>
            </a:r>
            <a:r>
              <a:rPr lang="en-IN" sz="1100" dirty="0"/>
              <a:t> import </a:t>
            </a:r>
            <a:r>
              <a:rPr lang="en-IN" sz="1100" dirty="0" err="1"/>
              <a:t>roc_curve</a:t>
            </a:r>
            <a:r>
              <a:rPr lang="en-IN" sz="1100" dirty="0"/>
              <a:t>, </a:t>
            </a:r>
            <a:r>
              <a:rPr lang="en-IN" sz="1100" dirty="0" err="1"/>
              <a:t>auc</a:t>
            </a:r>
            <a:endParaRPr lang="en-IN" sz="1100" dirty="0"/>
          </a:p>
          <a:p>
            <a:endParaRPr lang="en-IN" sz="1100" dirty="0"/>
          </a:p>
          <a:p>
            <a:r>
              <a:rPr lang="en-IN" sz="1100" dirty="0"/>
              <a:t># Load the Iris dataset</a:t>
            </a:r>
            <a:endParaRPr lang="en-IN" sz="1100" dirty="0"/>
          </a:p>
          <a:p>
            <a:r>
              <a:rPr lang="en-IN" sz="1100" dirty="0"/>
              <a:t>data = </a:t>
            </a:r>
            <a:r>
              <a:rPr lang="en-IN" sz="1100" dirty="0" err="1"/>
              <a:t>load_iris</a:t>
            </a:r>
            <a:r>
              <a:rPr lang="en-IN" sz="1100" dirty="0"/>
              <a:t>()</a:t>
            </a:r>
            <a:endParaRPr lang="en-IN" sz="1100" dirty="0"/>
          </a:p>
          <a:p>
            <a:r>
              <a:rPr lang="en-IN" sz="1100" dirty="0"/>
              <a:t>X, y = </a:t>
            </a:r>
            <a:r>
              <a:rPr lang="en-IN" sz="1100" dirty="0" err="1"/>
              <a:t>data.data</a:t>
            </a:r>
            <a:r>
              <a:rPr lang="en-IN" sz="1100" dirty="0"/>
              <a:t>, </a:t>
            </a:r>
            <a:r>
              <a:rPr lang="en-IN" sz="1100" dirty="0" err="1"/>
              <a:t>data.target</a:t>
            </a:r>
            <a:endParaRPr lang="en-IN" sz="1100" dirty="0"/>
          </a:p>
          <a:p>
            <a:r>
              <a:rPr lang="en-IN" sz="1100" dirty="0"/>
              <a:t># For binary classification, let's use only two classes (0 and 1)</a:t>
            </a:r>
            <a:endParaRPr lang="en-IN" sz="1100" dirty="0"/>
          </a:p>
          <a:p>
            <a:r>
              <a:rPr lang="en-IN" sz="1100" dirty="0"/>
              <a:t>X = X[y != 2]</a:t>
            </a:r>
            <a:endParaRPr lang="en-IN" sz="1100" dirty="0"/>
          </a:p>
          <a:p>
            <a:r>
              <a:rPr lang="en-IN" sz="1100" dirty="0"/>
              <a:t>y = y[y != 2]</a:t>
            </a:r>
            <a:endParaRPr lang="en-IN" sz="1100" dirty="0"/>
          </a:p>
          <a:p>
            <a:endParaRPr lang="en-IN" sz="1100" dirty="0"/>
          </a:p>
          <a:p>
            <a:r>
              <a:rPr lang="en-IN" sz="1100" dirty="0"/>
              <a:t># Split the dataset into training and testing sets</a:t>
            </a:r>
            <a:endParaRPr lang="en-IN" sz="1100" dirty="0"/>
          </a:p>
          <a:p>
            <a:r>
              <a:rPr lang="en-IN" sz="1100" dirty="0" err="1"/>
              <a:t>X_train</a:t>
            </a:r>
            <a:r>
              <a:rPr lang="en-IN" sz="1100" dirty="0"/>
              <a:t>, </a:t>
            </a:r>
            <a:r>
              <a:rPr lang="en-IN" sz="1100" dirty="0" err="1"/>
              <a:t>X_test</a:t>
            </a:r>
            <a:r>
              <a:rPr lang="en-IN" sz="1100" dirty="0"/>
              <a:t>, </a:t>
            </a:r>
            <a:r>
              <a:rPr lang="en-IN" sz="1100" dirty="0" err="1"/>
              <a:t>y_train</a:t>
            </a:r>
            <a:r>
              <a:rPr lang="en-IN" sz="1100" dirty="0"/>
              <a:t>, </a:t>
            </a:r>
            <a:r>
              <a:rPr lang="en-IN" sz="1100" dirty="0" err="1"/>
              <a:t>y_test</a:t>
            </a:r>
            <a:r>
              <a:rPr lang="en-IN" sz="1100" dirty="0"/>
              <a:t> = </a:t>
            </a:r>
            <a:r>
              <a:rPr lang="en-IN" sz="1100" dirty="0" err="1"/>
              <a:t>train_test_split</a:t>
            </a:r>
            <a:r>
              <a:rPr lang="en-IN" sz="1100" dirty="0"/>
              <a:t>(X, y, </a:t>
            </a:r>
            <a:r>
              <a:rPr lang="en-IN" sz="1100" dirty="0" err="1"/>
              <a:t>test_size</a:t>
            </a:r>
            <a:r>
              <a:rPr lang="en-IN" sz="1100" dirty="0"/>
              <a:t>=0.3, </a:t>
            </a:r>
            <a:r>
              <a:rPr lang="en-IN" sz="1100" dirty="0" err="1"/>
              <a:t>random_state</a:t>
            </a:r>
            <a:r>
              <a:rPr lang="en-IN" sz="1100" dirty="0"/>
              <a:t>=42)</a:t>
            </a:r>
            <a:endParaRPr lang="en-IN" sz="1100" dirty="0"/>
          </a:p>
          <a:p>
            <a:r>
              <a:rPr lang="en-IN" sz="1100" dirty="0"/>
              <a:t># Train a Random Forest classifier</a:t>
            </a:r>
            <a:endParaRPr lang="en-IN" sz="1100" dirty="0"/>
          </a:p>
          <a:p>
            <a:r>
              <a:rPr lang="en-IN" sz="1100" dirty="0"/>
              <a:t>model = </a:t>
            </a:r>
            <a:r>
              <a:rPr lang="en-IN" sz="1100" dirty="0" err="1"/>
              <a:t>RandomForestClassifier</a:t>
            </a:r>
            <a:r>
              <a:rPr lang="en-IN" sz="1100" dirty="0"/>
              <a:t>(</a:t>
            </a:r>
            <a:r>
              <a:rPr lang="en-IN" sz="1100" dirty="0" err="1"/>
              <a:t>random_state</a:t>
            </a:r>
            <a:r>
              <a:rPr lang="en-IN" sz="1100" dirty="0"/>
              <a:t>=42)</a:t>
            </a:r>
            <a:endParaRPr lang="en-IN" sz="1100" dirty="0"/>
          </a:p>
          <a:p>
            <a:r>
              <a:rPr lang="en-IN" sz="1100" dirty="0" err="1"/>
              <a:t>model.fit</a:t>
            </a:r>
            <a:r>
              <a:rPr lang="en-IN" sz="1100" dirty="0"/>
              <a:t>(</a:t>
            </a:r>
            <a:r>
              <a:rPr lang="en-IN" sz="1100" dirty="0" err="1"/>
              <a:t>X_train</a:t>
            </a:r>
            <a:r>
              <a:rPr lang="en-IN" sz="1100" dirty="0"/>
              <a:t>, </a:t>
            </a:r>
            <a:r>
              <a:rPr lang="en-IN" sz="1100" dirty="0" err="1"/>
              <a:t>y_train</a:t>
            </a:r>
            <a:r>
              <a:rPr lang="en-IN" sz="1100" dirty="0"/>
              <a:t>)</a:t>
            </a:r>
            <a:endParaRPr lang="en-IN"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11108" y="0"/>
            <a:ext cx="8369784" cy="6056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L typ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2652" y="141535"/>
            <a:ext cx="7331627" cy="5493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p:cNvSpPr>
            <a:spLocks noChangeAspect="1" noChangeArrowheads="1"/>
          </p:cNvSpPr>
          <p:nvPr/>
        </p:nvSpPr>
        <p:spPr bwMode="auto">
          <a:xfrm>
            <a:off x="5887192" y="3220192"/>
            <a:ext cx="361208" cy="3612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5" name="AutoShape 4"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p:cNvSpPr>
            <a:spLocks noChangeAspect="1" noChangeArrowheads="1"/>
          </p:cNvSpPr>
          <p:nvPr/>
        </p:nvSpPr>
        <p:spPr bwMode="auto">
          <a:xfrm>
            <a:off x="6095999" y="3428999"/>
            <a:ext cx="4747591" cy="47475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6150" name="Picture 6"/>
          <p:cNvPicPr>
            <a:picLocks noChangeAspect="1" noChangeArrowheads="1"/>
          </p:cNvPicPr>
          <p:nvPr/>
        </p:nvPicPr>
        <p:blipFill rotWithShape="1">
          <a:blip r:embed="rId1">
            <a:extLst>
              <a:ext uri="{28A0092B-C50C-407E-A947-70E740481C1C}">
                <a14:useLocalDpi xmlns:a14="http://schemas.microsoft.com/office/drawing/2010/main" val="0"/>
              </a:ext>
            </a:extLst>
          </a:blip>
          <a:srcRect t="18376" r="50518" b="-4897"/>
          <a:stretch>
            <a:fillRect/>
          </a:stretch>
        </p:blipFill>
        <p:spPr bwMode="auto">
          <a:xfrm>
            <a:off x="2368394" y="735496"/>
            <a:ext cx="5394067" cy="5104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766721" y="2651159"/>
            <a:ext cx="6702399" cy="3701768"/>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3" name="Straight Arrow Connector 2"/>
          <p:cNvCxnSpPr/>
          <p:nvPr/>
        </p:nvCxnSpPr>
        <p:spPr>
          <a:xfrm>
            <a:off x="2115211" y="1922585"/>
            <a:ext cx="2736355" cy="6279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2115211" y="1922585"/>
            <a:ext cx="3963656" cy="71530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140611" y="1922585"/>
            <a:ext cx="5448833" cy="66864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9001760" y="1922585"/>
            <a:ext cx="1170331" cy="90189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23"/>
          <p:cNvSpPr txBox="1"/>
          <p:nvPr/>
        </p:nvSpPr>
        <p:spPr>
          <a:xfrm>
            <a:off x="798041" y="1291330"/>
            <a:ext cx="2185327"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Features</a:t>
            </a:r>
            <a:endParaRPr lang="en-IN" sz="4000" dirty="0">
              <a:latin typeface="Comic Sans MS" panose="030F0702030302020204" pitchFamily="66" charset="0"/>
            </a:endParaRPr>
          </a:p>
        </p:txBody>
      </p:sp>
      <p:sp>
        <p:nvSpPr>
          <p:cNvPr id="8" name="TextBox 24"/>
          <p:cNvSpPr txBox="1"/>
          <p:nvPr/>
        </p:nvSpPr>
        <p:spPr>
          <a:xfrm>
            <a:off x="9444167" y="1291330"/>
            <a:ext cx="194979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Label</a:t>
            </a:r>
            <a:endParaRPr lang="en-IN" sz="4000" dirty="0">
              <a:latin typeface="Comic Sans MS" panose="030F0702030302020204" pitchFamily="66" charset="0"/>
            </a:endParaRPr>
          </a:p>
        </p:txBody>
      </p:sp>
      <p:sp>
        <p:nvSpPr>
          <p:cNvPr id="9" name="TextBox 26"/>
          <p:cNvSpPr txBox="1"/>
          <p:nvPr/>
        </p:nvSpPr>
        <p:spPr>
          <a:xfrm>
            <a:off x="282550" y="269029"/>
            <a:ext cx="1092994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latin typeface="Comic Sans MS" panose="030F0702030302020204" pitchFamily="66" charset="0"/>
              </a:rPr>
              <a:t>Tabular data to predict whether car is stolen or not?</a:t>
            </a:r>
            <a:endParaRPr lang="en-IN" sz="3600" dirty="0">
              <a:latin typeface="Comic Sans MS" panose="030F0702030302020204" pitchFamily="66"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785869" y="-13771"/>
          <a:ext cx="10620261" cy="688554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635000" y="787400"/>
          <a:ext cx="11419840" cy="56730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Flowchart: Document 4"/>
          <p:cNvSpPr/>
          <p:nvPr/>
        </p:nvSpPr>
        <p:spPr>
          <a:xfrm>
            <a:off x="137160" y="14732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6600" dirty="0">
                <a:latin typeface="Comic Sans MS" panose="030F0702030302020204" pitchFamily="66" charset="0"/>
              </a:rPr>
              <a:t>Steps in ML</a:t>
            </a:r>
            <a:endParaRPr lang="en-IN" sz="6600" dirty="0">
              <a:latin typeface="Comic Sans MS" panose="030F0702030302020204" pitchFamily="66" charset="0"/>
            </a:endParaRPr>
          </a:p>
        </p:txBody>
      </p:sp>
      <p:sp>
        <p:nvSpPr>
          <p:cNvPr id="2" name="Oval 1"/>
          <p:cNvSpPr/>
          <p:nvPr/>
        </p:nvSpPr>
        <p:spPr>
          <a:xfrm>
            <a:off x="3884295" y="3417570"/>
            <a:ext cx="1609725" cy="1285875"/>
          </a:xfrm>
          <a:prstGeom prst="ellipse">
            <a:avLst/>
          </a:prstGeom>
          <a:noFill/>
          <a:ln w="5715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Up Arrow 2"/>
          <p:cNvSpPr/>
          <p:nvPr/>
        </p:nvSpPr>
        <p:spPr>
          <a:xfrm>
            <a:off x="4365625" y="4864100"/>
            <a:ext cx="402590" cy="981075"/>
          </a:xfrm>
          <a:prstGeom prst="upArrow">
            <a:avLst/>
          </a:prstGeom>
          <a:solidFill>
            <a:srgbClr val="FFFF00"/>
          </a:solidFill>
          <a:ln>
            <a:solidFill>
              <a:srgbClr val="FFFF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a:xfrm>
            <a:off x="875886" y="539122"/>
            <a:ext cx="6097656" cy="2461260"/>
          </a:xfrm>
          <a:prstGeom prst="rect">
            <a:avLst/>
          </a:prstGeom>
          <a:noFill/>
        </p:spPr>
        <p:txBody>
          <a:bodyPr wrap="square">
            <a:spAutoFit/>
          </a:bodyPr>
          <a:p>
            <a:pPr algn="l"/>
            <a:r>
              <a:rPr lang="en-IN" sz="2800" b="1" i="0" dirty="0">
                <a:solidFill>
                  <a:srgbClr val="FF0000"/>
                </a:solidFill>
                <a:effectLst/>
                <a:latin typeface="Tomorrow"/>
              </a:rPr>
              <a:t>Introduction to Classification </a:t>
            </a:r>
            <a:endParaRPr lang="en-IN" sz="2800" b="1" i="0" dirty="0">
              <a:solidFill>
                <a:srgbClr val="FF0000"/>
              </a:solidFill>
              <a:effectLst/>
              <a:latin typeface="Tomorrow"/>
            </a:endParaRPr>
          </a:p>
          <a:p>
            <a:pPr algn="l"/>
            <a:endParaRPr lang="en-IN" b="0" i="0" dirty="0">
              <a:solidFill>
                <a:srgbClr val="333333"/>
              </a:solidFill>
              <a:effectLst/>
              <a:latin typeface="Tomorrow"/>
            </a:endParaRPr>
          </a:p>
          <a:p>
            <a:pPr algn="l"/>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INSURANCE CLAIM ANALYSIS</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Introduction to Logistic Regression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Sigmoid Function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Confusion Matrix</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Classification Evaluation Metrics</a:t>
            </a:r>
            <a:endParaRPr lang="en-IN" b="0" i="0" dirty="0">
              <a:solidFill>
                <a:srgbClr val="333333"/>
              </a:solidFill>
              <a:effectLst/>
              <a:latin typeface="Tomorrow"/>
            </a:endParaRPr>
          </a:p>
        </p:txBody>
      </p:sp>
      <p:sp>
        <p:nvSpPr>
          <p:cNvPr id="8" name="TextBox 7"/>
          <p:cNvSpPr txBox="1"/>
          <p:nvPr/>
        </p:nvSpPr>
        <p:spPr>
          <a:xfrm>
            <a:off x="521803" y="5640313"/>
            <a:ext cx="10351605" cy="369332"/>
          </a:xfrm>
          <a:prstGeom prst="rect">
            <a:avLst/>
          </a:prstGeom>
          <a:noFill/>
        </p:spPr>
        <p:txBody>
          <a:bodyPr wrap="square">
            <a:spAutoFit/>
          </a:bodyPr>
          <a:p>
            <a:r>
              <a:rPr lang="en-IN" dirty="0"/>
              <a:t>https://www.kaggle.com/code/prashant111/logistic-regression-classifier-tutorial</a:t>
            </a:r>
            <a:endParaRPr lang="en-IN" dirty="0"/>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{C1F586F6-F4D7-452B-886A-E9A4E37E0B18}tf56160789_win32</Template>
  <TotalTime>0</TotalTime>
  <Words>10603</Words>
  <Application>WPS Presentation</Application>
  <PresentationFormat>Widescreen</PresentationFormat>
  <Paragraphs>245</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SimSun</vt:lpstr>
      <vt:lpstr>Wingdings</vt:lpstr>
      <vt:lpstr>Calibri</vt:lpstr>
      <vt:lpstr>inherit</vt:lpstr>
      <vt:lpstr>Segoe Print</vt:lpstr>
      <vt:lpstr>gg sans</vt:lpstr>
      <vt:lpstr>Comic Sans MS</vt:lpstr>
      <vt:lpstr>Nunito</vt:lpstr>
      <vt:lpstr>Franklin Gothic Book</vt:lpstr>
      <vt:lpstr>Bookman Old Style</vt:lpstr>
      <vt:lpstr>Microsoft YaHei</vt:lpstr>
      <vt:lpstr>Arial Unicode MS</vt:lpstr>
      <vt:lpstr>Tomorrow</vt:lpstr>
      <vt:lpstr>montserrat</vt:lpstr>
      <vt:lpstr>Inter</vt:lpstr>
      <vt:lpstr>Custom</vt:lpstr>
      <vt:lpstr>Logistic Regression</vt:lpstr>
      <vt:lpstr>ML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57</cp:revision>
  <dcterms:created xsi:type="dcterms:W3CDTF">2024-09-27T03:26:00Z</dcterms:created>
  <dcterms:modified xsi:type="dcterms:W3CDTF">2024-11-19T09:06:31Z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9CA0AD31001F4F84988D563A925EBA27_12</vt:lpwstr>
  </property>
  <property fmtid="{D5CDD505-2E9C-101B-9397-08002B2CF9AE}" pid="4" name="KSOProductBuildVer">
    <vt:lpwstr>1033-12.2.0.18911</vt:lpwstr>
  </property>
</Properties>
</file>