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62" r:id="rId6"/>
    <p:sldId id="258" r:id="rId7"/>
    <p:sldId id="260" r:id="rId8"/>
    <p:sldId id="261" r:id="rId9"/>
    <p:sldId id="287" r:id="rId10"/>
    <p:sldId id="278" r:id="rId11"/>
    <p:sldId id="280" r:id="rId12"/>
    <p:sldId id="283" r:id="rId13"/>
    <p:sldId id="284" r:id="rId14"/>
    <p:sldId id="285" r:id="rId15"/>
    <p:sldId id="286" r:id="rId16"/>
    <p:sldId id="259" r:id="rId17"/>
    <p:sldId id="264" r:id="rId18"/>
    <p:sldId id="265" r:id="rId19"/>
    <p:sldId id="263" r:id="rId20"/>
    <p:sldId id="270" r:id="rId21"/>
    <p:sldId id="266" r:id="rId22"/>
    <p:sldId id="290" r:id="rId23"/>
    <p:sldId id="268" r:id="rId24"/>
    <p:sldId id="271" r:id="rId25"/>
    <p:sldId id="272" r:id="rId26"/>
    <p:sldId id="273" r:id="rId27"/>
    <p:sldId id="274" r:id="rId28"/>
    <p:sldId id="275" r:id="rId29"/>
    <p:sldId id="276" r:id="rId30"/>
    <p:sldId id="277" r:id="rId31"/>
    <p:sldId id="288" r:id="rId32"/>
    <p:sldId id="311"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268"/>
    <a:srgbClr val="FBE5D6"/>
    <a:srgbClr val="82ABD8"/>
    <a:srgbClr val="2A6592"/>
    <a:srgbClr val="435269"/>
    <a:srgbClr val="B14300"/>
    <a:srgbClr val="AF5200"/>
    <a:srgbClr val="B09151"/>
    <a:srgbClr val="333F50"/>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40" autoAdjust="0"/>
    <p:restoredTop sz="94660"/>
  </p:normalViewPr>
  <p:slideViewPr>
    <p:cSldViewPr snapToGrid="0">
      <p:cViewPr varScale="1">
        <p:scale>
          <a:sx n="58" d="100"/>
          <a:sy n="58" d="100"/>
        </p:scale>
        <p:origin x="4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2BE78DE-8431-48C6-9F94-172B26C49C23}" type="doc">
      <dgm:prSet loTypeId="urn:microsoft.com/office/officeart/2005/8/layout/matrix1" loCatId="matrix" qsTypeId="urn:microsoft.com/office/officeart/2005/8/quickstyle/simple5" qsCatId="simple" csTypeId="urn:microsoft.com/office/officeart/2005/8/colors/colorful2" csCatId="colorful" phldr="1"/>
      <dgm:spPr/>
      <dgm:t>
        <a:bodyPr/>
        <a:lstStyle/>
        <a:p>
          <a:endParaRPr lang="en-IN"/>
        </a:p>
      </dgm:t>
    </dgm:pt>
    <dgm:pt modelId="{A8F89531-935C-4A92-90AD-814D9D7FE119}">
      <dgm:prSet phldrT="[Text]" custT="1"/>
      <dgm:spPr/>
      <dgm:t>
        <a:bodyPr/>
        <a:lstStyle/>
        <a:p>
          <a:r>
            <a:rPr lang="en-IN" sz="2800" dirty="0">
              <a:latin typeface="Comic Sans MS" panose="030F0702030302020204" pitchFamily="66" charset="0"/>
            </a:rPr>
            <a:t>Types of Machine Learning</a:t>
          </a:r>
        </a:p>
      </dgm:t>
    </dgm:pt>
    <dgm:pt modelId="{6AC65786-EAD7-4D3E-9202-36560496378D}" cxnId="{CBF852D6-BFAA-415D-833D-D1F2B8B305B7}" type="parTrans">
      <dgm:prSet/>
      <dgm:spPr/>
      <dgm:t>
        <a:bodyPr/>
        <a:lstStyle/>
        <a:p>
          <a:endParaRPr lang="en-IN"/>
        </a:p>
      </dgm:t>
    </dgm:pt>
    <dgm:pt modelId="{6F5F93BD-66B7-452E-9B3E-FBC7F911AAEB}" cxnId="{CBF852D6-BFAA-415D-833D-D1F2B8B305B7}" type="sibTrans">
      <dgm:prSet/>
      <dgm:spPr/>
      <dgm:t>
        <a:bodyPr/>
        <a:lstStyle/>
        <a:p>
          <a:endParaRPr lang="en-IN"/>
        </a:p>
      </dgm:t>
    </dgm:pt>
    <dgm:pt modelId="{813EDFD6-1E70-49D0-B0D6-84E4D32F3BD8}">
      <dgm:prSet phldrT="[Text]" custT="1"/>
      <dgm:spPr/>
      <dgm:t>
        <a:bodyPr/>
        <a:lstStyle/>
        <a:p>
          <a:r>
            <a:rPr lang="en-IN" sz="3600" dirty="0">
              <a:latin typeface="Comic Sans MS" panose="030F0702030302020204" pitchFamily="66" charset="0"/>
            </a:rPr>
            <a:t>Supervised</a:t>
          </a:r>
        </a:p>
      </dgm:t>
    </dgm:pt>
    <dgm:pt modelId="{19E17205-B553-4636-84F3-CA250FFC7273}" cxnId="{F7DC6FA2-C365-498E-8F49-EF7AFDDC4CD6}" type="parTrans">
      <dgm:prSet/>
      <dgm:spPr/>
      <dgm:t>
        <a:bodyPr/>
        <a:lstStyle/>
        <a:p>
          <a:endParaRPr lang="en-IN"/>
        </a:p>
      </dgm:t>
    </dgm:pt>
    <dgm:pt modelId="{8B3D02FC-E061-4E9D-80AD-2C40947B86E8}" cxnId="{F7DC6FA2-C365-498E-8F49-EF7AFDDC4CD6}" type="sibTrans">
      <dgm:prSet/>
      <dgm:spPr/>
      <dgm:t>
        <a:bodyPr/>
        <a:lstStyle/>
        <a:p>
          <a:endParaRPr lang="en-IN"/>
        </a:p>
      </dgm:t>
    </dgm:pt>
    <dgm:pt modelId="{FD08FD6D-86DC-45F7-B7B7-B9B231BEA81B}">
      <dgm:prSet phldrT="[Text]" custT="1"/>
      <dgm:spPr/>
      <dgm:t>
        <a:bodyPr/>
        <a:lstStyle/>
        <a:p>
          <a:r>
            <a:rPr lang="en-IN" sz="3600" dirty="0">
              <a:latin typeface="Comic Sans MS" panose="030F0702030302020204" pitchFamily="66" charset="0"/>
            </a:rPr>
            <a:t>Unsupervised</a:t>
          </a:r>
        </a:p>
      </dgm:t>
    </dgm:pt>
    <dgm:pt modelId="{1C6C1B18-502D-4F75-8711-5E094BDC6870}" cxnId="{B7D57CD8-C611-43FC-8ECF-22EE75268C66}" type="parTrans">
      <dgm:prSet/>
      <dgm:spPr/>
      <dgm:t>
        <a:bodyPr/>
        <a:lstStyle/>
        <a:p>
          <a:endParaRPr lang="en-IN"/>
        </a:p>
      </dgm:t>
    </dgm:pt>
    <dgm:pt modelId="{42F36464-ECF7-4B63-9B51-7194EFB2A305}" cxnId="{B7D57CD8-C611-43FC-8ECF-22EE75268C66}" type="sibTrans">
      <dgm:prSet/>
      <dgm:spPr/>
      <dgm:t>
        <a:bodyPr/>
        <a:lstStyle/>
        <a:p>
          <a:endParaRPr lang="en-IN"/>
        </a:p>
      </dgm:t>
    </dgm:pt>
    <dgm:pt modelId="{AEC8B70E-4CC3-413F-8DF3-01C8A7CC577A}">
      <dgm:prSet phldrT="[Text]" custT="1"/>
      <dgm:spPr/>
      <dgm:t>
        <a:bodyPr/>
        <a:lstStyle/>
        <a:p>
          <a:r>
            <a:rPr lang="en-IN" sz="3600" dirty="0">
              <a:latin typeface="Comic Sans MS" panose="030F0702030302020204" pitchFamily="66" charset="0"/>
            </a:rPr>
            <a:t>Semi-supervised</a:t>
          </a:r>
        </a:p>
      </dgm:t>
    </dgm:pt>
    <dgm:pt modelId="{D48A9FEB-17CC-4E14-B702-77CE82CE10EF}" cxnId="{AF0F2301-117B-4CCC-9E01-56EAB8CBF896}" type="parTrans">
      <dgm:prSet/>
      <dgm:spPr/>
      <dgm:t>
        <a:bodyPr/>
        <a:lstStyle/>
        <a:p>
          <a:endParaRPr lang="en-IN"/>
        </a:p>
      </dgm:t>
    </dgm:pt>
    <dgm:pt modelId="{DC21F627-3A59-4C27-B3C1-5F106BCA9BAE}" cxnId="{AF0F2301-117B-4CCC-9E01-56EAB8CBF896}" type="sibTrans">
      <dgm:prSet/>
      <dgm:spPr/>
      <dgm:t>
        <a:bodyPr/>
        <a:lstStyle/>
        <a:p>
          <a:endParaRPr lang="en-IN"/>
        </a:p>
      </dgm:t>
    </dgm:pt>
    <dgm:pt modelId="{82E33FE9-D8E3-42FD-9B59-AAC5F29F06EB}">
      <dgm:prSet phldrT="[Text]" custT="1"/>
      <dgm:spPr/>
      <dgm:t>
        <a:bodyPr/>
        <a:lstStyle/>
        <a:p>
          <a:r>
            <a:rPr lang="en-IN" sz="3600" dirty="0">
              <a:latin typeface="Comic Sans MS" panose="030F0702030302020204" pitchFamily="66" charset="0"/>
            </a:rPr>
            <a:t>Reinforcement</a:t>
          </a:r>
        </a:p>
      </dgm:t>
    </dgm:pt>
    <dgm:pt modelId="{D664920E-64BC-4F72-8675-0C5F484C6FBC}" cxnId="{9B56AEBD-335E-4FD4-8BCD-81E9B7C4879F}" type="parTrans">
      <dgm:prSet/>
      <dgm:spPr/>
      <dgm:t>
        <a:bodyPr/>
        <a:lstStyle/>
        <a:p>
          <a:endParaRPr lang="en-IN"/>
        </a:p>
      </dgm:t>
    </dgm:pt>
    <dgm:pt modelId="{5633E9F0-F940-40E3-9409-46CB351ABB54}" cxnId="{9B56AEBD-335E-4FD4-8BCD-81E9B7C4879F}" type="sibTrans">
      <dgm:prSet/>
      <dgm:spPr/>
      <dgm:t>
        <a:bodyPr/>
        <a:lstStyle/>
        <a:p>
          <a:endParaRPr lang="en-IN"/>
        </a:p>
      </dgm:t>
    </dgm:pt>
    <dgm:pt modelId="{B1020955-86BD-4634-917C-88B198FF1D5B}" type="pres">
      <dgm:prSet presAssocID="{D2BE78DE-8431-48C6-9F94-172B26C49C23}" presName="diagram" presStyleCnt="0">
        <dgm:presLayoutVars>
          <dgm:chMax val="1"/>
          <dgm:dir/>
          <dgm:animLvl val="ctr"/>
          <dgm:resizeHandles val="exact"/>
        </dgm:presLayoutVars>
      </dgm:prSet>
      <dgm:spPr/>
    </dgm:pt>
    <dgm:pt modelId="{ECDD9D68-D185-46D8-800C-D5E173512A3A}" type="pres">
      <dgm:prSet presAssocID="{D2BE78DE-8431-48C6-9F94-172B26C49C23}" presName="matrix" presStyleCnt="0"/>
      <dgm:spPr/>
    </dgm:pt>
    <dgm:pt modelId="{A8C672F8-E9B5-41FA-9ECE-5144319D8303}" type="pres">
      <dgm:prSet presAssocID="{D2BE78DE-8431-48C6-9F94-172B26C49C23}" presName="tile1" presStyleLbl="node1" presStyleIdx="0" presStyleCnt="4"/>
      <dgm:spPr/>
    </dgm:pt>
    <dgm:pt modelId="{AC691124-13AA-4EBD-BF34-760325FE7C0F}" type="pres">
      <dgm:prSet presAssocID="{D2BE78DE-8431-48C6-9F94-172B26C49C23}" presName="tile1text" presStyleLbl="node1" presStyleIdx="0" presStyleCnt="4">
        <dgm:presLayoutVars>
          <dgm:chMax val="0"/>
          <dgm:chPref val="0"/>
          <dgm:bulletEnabled val="1"/>
        </dgm:presLayoutVars>
      </dgm:prSet>
      <dgm:spPr/>
    </dgm:pt>
    <dgm:pt modelId="{32694AD5-3389-4D39-9FCE-C4F44E10F454}" type="pres">
      <dgm:prSet presAssocID="{D2BE78DE-8431-48C6-9F94-172B26C49C23}" presName="tile2" presStyleLbl="node1" presStyleIdx="1" presStyleCnt="4"/>
      <dgm:spPr/>
    </dgm:pt>
    <dgm:pt modelId="{283E5227-0D60-465A-AE8E-E67CD2D6AAA1}" type="pres">
      <dgm:prSet presAssocID="{D2BE78DE-8431-48C6-9F94-172B26C49C23}" presName="tile2text" presStyleLbl="node1" presStyleIdx="1" presStyleCnt="4">
        <dgm:presLayoutVars>
          <dgm:chMax val="0"/>
          <dgm:chPref val="0"/>
          <dgm:bulletEnabled val="1"/>
        </dgm:presLayoutVars>
      </dgm:prSet>
      <dgm:spPr/>
    </dgm:pt>
    <dgm:pt modelId="{6C5693A4-D587-47DE-B908-9B816AC4BD69}" type="pres">
      <dgm:prSet presAssocID="{D2BE78DE-8431-48C6-9F94-172B26C49C23}" presName="tile3" presStyleLbl="node1" presStyleIdx="2" presStyleCnt="4"/>
      <dgm:spPr/>
    </dgm:pt>
    <dgm:pt modelId="{1DBC675C-A8B2-4A5E-9D68-015E07179431}" type="pres">
      <dgm:prSet presAssocID="{D2BE78DE-8431-48C6-9F94-172B26C49C23}" presName="tile3text" presStyleLbl="node1" presStyleIdx="2" presStyleCnt="4">
        <dgm:presLayoutVars>
          <dgm:chMax val="0"/>
          <dgm:chPref val="0"/>
          <dgm:bulletEnabled val="1"/>
        </dgm:presLayoutVars>
      </dgm:prSet>
      <dgm:spPr/>
    </dgm:pt>
    <dgm:pt modelId="{52CC7DBA-DBB6-47C9-ABA1-ADEA79003B63}" type="pres">
      <dgm:prSet presAssocID="{D2BE78DE-8431-48C6-9F94-172B26C49C23}" presName="tile4" presStyleLbl="node1" presStyleIdx="3" presStyleCnt="4" custLinFactNeighborY="0"/>
      <dgm:spPr/>
    </dgm:pt>
    <dgm:pt modelId="{1BFF3878-8CEA-4C53-9693-F475632E4815}" type="pres">
      <dgm:prSet presAssocID="{D2BE78DE-8431-48C6-9F94-172B26C49C23}" presName="tile4text" presStyleLbl="node1" presStyleIdx="3" presStyleCnt="4">
        <dgm:presLayoutVars>
          <dgm:chMax val="0"/>
          <dgm:chPref val="0"/>
          <dgm:bulletEnabled val="1"/>
        </dgm:presLayoutVars>
      </dgm:prSet>
      <dgm:spPr/>
    </dgm:pt>
    <dgm:pt modelId="{0B4755DC-4B92-4B59-9DC0-CB6DB300F6B7}" type="pres">
      <dgm:prSet presAssocID="{D2BE78DE-8431-48C6-9F94-172B26C49C23}" presName="centerTile" presStyleLbl="fgShp" presStyleIdx="0" presStyleCnt="1" custScaleX="133333" custScaleY="122249">
        <dgm:presLayoutVars>
          <dgm:chMax val="0"/>
          <dgm:chPref val="0"/>
        </dgm:presLayoutVars>
      </dgm:prSet>
      <dgm:spPr/>
    </dgm:pt>
  </dgm:ptLst>
  <dgm:cxnLst>
    <dgm:cxn modelId="{AF0F2301-117B-4CCC-9E01-56EAB8CBF896}" srcId="{A8F89531-935C-4A92-90AD-814D9D7FE119}" destId="{AEC8B70E-4CC3-413F-8DF3-01C8A7CC577A}" srcOrd="2" destOrd="0" parTransId="{D48A9FEB-17CC-4E14-B702-77CE82CE10EF}" sibTransId="{DC21F627-3A59-4C27-B3C1-5F106BCA9BAE}"/>
    <dgm:cxn modelId="{1B3A960F-5AF1-4C76-85BC-014ED8324040}" type="presOf" srcId="{813EDFD6-1E70-49D0-B0D6-84E4D32F3BD8}" destId="{AC691124-13AA-4EBD-BF34-760325FE7C0F}" srcOrd="1" destOrd="0" presId="urn:microsoft.com/office/officeart/2005/8/layout/matrix1"/>
    <dgm:cxn modelId="{F2E65D2D-01C8-4562-B4D4-7A6D0DABBA06}" type="presOf" srcId="{AEC8B70E-4CC3-413F-8DF3-01C8A7CC577A}" destId="{1DBC675C-A8B2-4A5E-9D68-015E07179431}" srcOrd="1" destOrd="0" presId="urn:microsoft.com/office/officeart/2005/8/layout/matrix1"/>
    <dgm:cxn modelId="{8261E431-C37D-474D-987C-4310B4362A74}" type="presOf" srcId="{FD08FD6D-86DC-45F7-B7B7-B9B231BEA81B}" destId="{32694AD5-3389-4D39-9FCE-C4F44E10F454}" srcOrd="0" destOrd="0" presId="urn:microsoft.com/office/officeart/2005/8/layout/matrix1"/>
    <dgm:cxn modelId="{BEB0447E-F2DE-4716-BC24-687E594EEA6B}" type="presOf" srcId="{82E33FE9-D8E3-42FD-9B59-AAC5F29F06EB}" destId="{52CC7DBA-DBB6-47C9-ABA1-ADEA79003B63}" srcOrd="0" destOrd="0" presId="urn:microsoft.com/office/officeart/2005/8/layout/matrix1"/>
    <dgm:cxn modelId="{7C03FE88-3B5C-4B9B-8A53-0CFCD8C48B9F}" type="presOf" srcId="{FD08FD6D-86DC-45F7-B7B7-B9B231BEA81B}" destId="{283E5227-0D60-465A-AE8E-E67CD2D6AAA1}" srcOrd="1" destOrd="0" presId="urn:microsoft.com/office/officeart/2005/8/layout/matrix1"/>
    <dgm:cxn modelId="{EE92B891-82AC-4904-B425-2FE0A6043AF1}" type="presOf" srcId="{D2BE78DE-8431-48C6-9F94-172B26C49C23}" destId="{B1020955-86BD-4634-917C-88B198FF1D5B}" srcOrd="0" destOrd="0" presId="urn:microsoft.com/office/officeart/2005/8/layout/matrix1"/>
    <dgm:cxn modelId="{F7DC6FA2-C365-498E-8F49-EF7AFDDC4CD6}" srcId="{A8F89531-935C-4A92-90AD-814D9D7FE119}" destId="{813EDFD6-1E70-49D0-B0D6-84E4D32F3BD8}" srcOrd="0" destOrd="0" parTransId="{19E17205-B553-4636-84F3-CA250FFC7273}" sibTransId="{8B3D02FC-E061-4E9D-80AD-2C40947B86E8}"/>
    <dgm:cxn modelId="{1381E3A2-B8D5-4BFB-8947-3A6165C37A6B}" type="presOf" srcId="{A8F89531-935C-4A92-90AD-814D9D7FE119}" destId="{0B4755DC-4B92-4B59-9DC0-CB6DB300F6B7}" srcOrd="0" destOrd="0" presId="urn:microsoft.com/office/officeart/2005/8/layout/matrix1"/>
    <dgm:cxn modelId="{9B56AEBD-335E-4FD4-8BCD-81E9B7C4879F}" srcId="{A8F89531-935C-4A92-90AD-814D9D7FE119}" destId="{82E33FE9-D8E3-42FD-9B59-AAC5F29F06EB}" srcOrd="3" destOrd="0" parTransId="{D664920E-64BC-4F72-8675-0C5F484C6FBC}" sibTransId="{5633E9F0-F940-40E3-9409-46CB351ABB54}"/>
    <dgm:cxn modelId="{51607BC7-32D4-4CD7-90A7-B062208C6D0C}" type="presOf" srcId="{813EDFD6-1E70-49D0-B0D6-84E4D32F3BD8}" destId="{A8C672F8-E9B5-41FA-9ECE-5144319D8303}" srcOrd="0" destOrd="0" presId="urn:microsoft.com/office/officeart/2005/8/layout/matrix1"/>
    <dgm:cxn modelId="{CBF852D6-BFAA-415D-833D-D1F2B8B305B7}" srcId="{D2BE78DE-8431-48C6-9F94-172B26C49C23}" destId="{A8F89531-935C-4A92-90AD-814D9D7FE119}" srcOrd="0" destOrd="0" parTransId="{6AC65786-EAD7-4D3E-9202-36560496378D}" sibTransId="{6F5F93BD-66B7-452E-9B3E-FBC7F911AAEB}"/>
    <dgm:cxn modelId="{B7D57CD8-C611-43FC-8ECF-22EE75268C66}" srcId="{A8F89531-935C-4A92-90AD-814D9D7FE119}" destId="{FD08FD6D-86DC-45F7-B7B7-B9B231BEA81B}" srcOrd="1" destOrd="0" parTransId="{1C6C1B18-502D-4F75-8711-5E094BDC6870}" sibTransId="{42F36464-ECF7-4B63-9B51-7194EFB2A305}"/>
    <dgm:cxn modelId="{5D4BEFD8-9D48-4793-9AB8-C4254D743AD0}" type="presOf" srcId="{82E33FE9-D8E3-42FD-9B59-AAC5F29F06EB}" destId="{1BFF3878-8CEA-4C53-9693-F475632E4815}" srcOrd="1" destOrd="0" presId="urn:microsoft.com/office/officeart/2005/8/layout/matrix1"/>
    <dgm:cxn modelId="{FF60A6E8-7138-4783-A516-AAEC63E53FC6}" type="presOf" srcId="{AEC8B70E-4CC3-413F-8DF3-01C8A7CC577A}" destId="{6C5693A4-D587-47DE-B908-9B816AC4BD69}" srcOrd="0" destOrd="0" presId="urn:microsoft.com/office/officeart/2005/8/layout/matrix1"/>
    <dgm:cxn modelId="{069B7EF4-3E0B-4321-9180-74C1A5C8AC5E}" type="presParOf" srcId="{B1020955-86BD-4634-917C-88B198FF1D5B}" destId="{ECDD9D68-D185-46D8-800C-D5E173512A3A}" srcOrd="0" destOrd="0" presId="urn:microsoft.com/office/officeart/2005/8/layout/matrix1"/>
    <dgm:cxn modelId="{E867BDD6-A987-42A8-B03A-96DB3600D6B6}" type="presParOf" srcId="{ECDD9D68-D185-46D8-800C-D5E173512A3A}" destId="{A8C672F8-E9B5-41FA-9ECE-5144319D8303}" srcOrd="0" destOrd="0" presId="urn:microsoft.com/office/officeart/2005/8/layout/matrix1"/>
    <dgm:cxn modelId="{A9659BB5-0FCD-43F9-84C9-F1DCCB4D5BE0}" type="presParOf" srcId="{ECDD9D68-D185-46D8-800C-D5E173512A3A}" destId="{AC691124-13AA-4EBD-BF34-760325FE7C0F}" srcOrd="1" destOrd="0" presId="urn:microsoft.com/office/officeart/2005/8/layout/matrix1"/>
    <dgm:cxn modelId="{FFB0C26F-0136-400F-9C1C-AA84DF7B16C0}" type="presParOf" srcId="{ECDD9D68-D185-46D8-800C-D5E173512A3A}" destId="{32694AD5-3389-4D39-9FCE-C4F44E10F454}" srcOrd="2" destOrd="0" presId="urn:microsoft.com/office/officeart/2005/8/layout/matrix1"/>
    <dgm:cxn modelId="{287F9182-D48D-4019-B554-41BBAFA61933}" type="presParOf" srcId="{ECDD9D68-D185-46D8-800C-D5E173512A3A}" destId="{283E5227-0D60-465A-AE8E-E67CD2D6AAA1}" srcOrd="3" destOrd="0" presId="urn:microsoft.com/office/officeart/2005/8/layout/matrix1"/>
    <dgm:cxn modelId="{DDAF7CED-4481-4A3B-982D-BD5DF979FA17}" type="presParOf" srcId="{ECDD9D68-D185-46D8-800C-D5E173512A3A}" destId="{6C5693A4-D587-47DE-B908-9B816AC4BD69}" srcOrd="4" destOrd="0" presId="urn:microsoft.com/office/officeart/2005/8/layout/matrix1"/>
    <dgm:cxn modelId="{80A96277-621D-4373-874B-2792B694D5AC}" type="presParOf" srcId="{ECDD9D68-D185-46D8-800C-D5E173512A3A}" destId="{1DBC675C-A8B2-4A5E-9D68-015E07179431}" srcOrd="5" destOrd="0" presId="urn:microsoft.com/office/officeart/2005/8/layout/matrix1"/>
    <dgm:cxn modelId="{29AD8730-5082-4BED-B083-CBE8BD8F641D}" type="presParOf" srcId="{ECDD9D68-D185-46D8-800C-D5E173512A3A}" destId="{52CC7DBA-DBB6-47C9-ABA1-ADEA79003B63}" srcOrd="6" destOrd="0" presId="urn:microsoft.com/office/officeart/2005/8/layout/matrix1"/>
    <dgm:cxn modelId="{65B6E9D8-496D-4FAD-87E7-E777EFF53478}" type="presParOf" srcId="{ECDD9D68-D185-46D8-800C-D5E173512A3A}" destId="{1BFF3878-8CEA-4C53-9693-F475632E4815}" srcOrd="7" destOrd="0" presId="urn:microsoft.com/office/officeart/2005/8/layout/matrix1"/>
    <dgm:cxn modelId="{0366D553-9D28-41B8-AF21-988420F251A2}" type="presParOf" srcId="{B1020955-86BD-4634-917C-88B198FF1D5B}" destId="{0B4755DC-4B92-4B59-9DC0-CB6DB300F6B7}" srcOrd="1" destOrd="0" presId="urn:microsoft.com/office/officeart/2005/8/layout/matrix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 qsCatId="simple" csTypeId="urn:microsoft.com/office/officeart/2005/8/colors/colorful3"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cxnId="{044BFD11-E7BD-444D-8B6A-823E2401CCAE}" type="parTrans">
      <dgm:prSet/>
      <dgm:spPr/>
      <dgm:t>
        <a:bodyPr/>
        <a:lstStyle/>
        <a:p>
          <a:endParaRPr lang="en-IN">
            <a:latin typeface="Comic Sans MS" panose="030F0702030302020204" pitchFamily="66" charset="0"/>
          </a:endParaRPr>
        </a:p>
      </dgm:t>
    </dgm:pt>
    <dgm:pt modelId="{AAAEA268-2484-4D47-AB0A-980F0C748A11}" cxnId="{044BFD11-E7BD-444D-8B6A-823E2401CCAE}"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cxnId="{3CBD716B-9F86-45AA-838C-16C55D625F4C}" type="parTrans">
      <dgm:prSet/>
      <dgm:spPr/>
      <dgm:t>
        <a:bodyPr/>
        <a:lstStyle/>
        <a:p>
          <a:endParaRPr lang="en-IN">
            <a:latin typeface="Comic Sans MS" panose="030F0702030302020204" pitchFamily="66" charset="0"/>
          </a:endParaRPr>
        </a:p>
      </dgm:t>
    </dgm:pt>
    <dgm:pt modelId="{3E00C920-7875-48FD-840E-547164B8AA82}" cxnId="{3CBD716B-9F86-45AA-838C-16C55D625F4C}"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cxnId="{407AFC89-F553-4D6B-86AE-016C6E061C24}" type="parTrans">
      <dgm:prSet/>
      <dgm:spPr/>
      <dgm:t>
        <a:bodyPr/>
        <a:lstStyle/>
        <a:p>
          <a:endParaRPr lang="en-IN">
            <a:latin typeface="Comic Sans MS" panose="030F0702030302020204" pitchFamily="66" charset="0"/>
          </a:endParaRPr>
        </a:p>
      </dgm:t>
    </dgm:pt>
    <dgm:pt modelId="{C92453DE-AE0C-446F-8D0E-EAC73D4D50D6}" cxnId="{407AFC89-F553-4D6B-86AE-016C6E061C24}" type="sibTrans">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
    <dgm:cxn modelId="{3B758030-625E-4297-97B6-444D9A800FFC}" type="presOf" srcId="{154589C4-8465-4BE8-9994-2345AF7A3C4E}" destId="{FC8C1081-28F8-4D6D-90ED-AD6FE4E9F51F}" srcOrd="0" destOrd="0" presId="urn:microsoft.com/office/officeart/2009/3/layout/StepUpProcess"/>
    <dgm:cxn modelId="{84E2A547-9640-426E-8BC6-41F1222A33E1}" type="presOf" srcId="{BDD0BDF9-CA23-4937-8D47-A1C28A540FDA}" destId="{1E10BA9A-DEA4-4075-9A03-B4C7CA82D359}" srcOrd="0" destOrd="0" presId="urn:microsoft.com/office/officeart/2009/3/layout/StepUpProcess"/>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
    <dgm:cxn modelId="{7D5E7C77-7CD3-418C-B3E1-84F262251FBC}" type="presOf" srcId="{73989BC7-E730-4C6F-B814-82EE6BF34A96}" destId="{7907DE3C-8D09-497B-9B0A-FF8CB0AF7D0E}" srcOrd="0" destOrd="0" presId="urn:microsoft.com/office/officeart/2009/3/layout/StepUpProcess"/>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
    <dgm:cxn modelId="{291AA997-F91C-46C8-8DDA-298E0EF54BE5}" type="presOf" srcId="{607403DB-CEC3-4DDC-A2F4-AB438043B4C1}" destId="{FA604DC8-01F6-4A09-8F04-1F6B7FD34130}" srcOrd="0" destOrd="0" presId="urn:microsoft.com/office/officeart/2009/3/layout/StepUpProcess"/>
    <dgm:cxn modelId="{7824A5D7-196F-4D34-9D24-211156FF2141}" type="presOf" srcId="{D2E82289-B61B-4929-9069-14C3E64E7328}" destId="{B46C84B0-B83D-4677-BEA9-8DD2B3EADAD0}" srcOrd="0" destOrd="0" presId="urn:microsoft.com/office/officeart/2009/3/layout/StepUpProcess"/>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
    <dgm:cxn modelId="{200ADA98-8D16-4379-9654-2DC143AA9D72}" type="presParOf" srcId="{949D874E-9AB0-4CF7-8A6C-FAD6D624B9B0}" destId="{8D37F63A-B17B-4F8D-A5D9-FCCE12EE492C}" srcOrd="0" destOrd="0" presId="urn:microsoft.com/office/officeart/2009/3/layout/StepUpProcess"/>
    <dgm:cxn modelId="{7B15194A-BD7C-4C26-B5AA-2B867FE6E546}" type="presParOf" srcId="{949D874E-9AB0-4CF7-8A6C-FAD6D624B9B0}" destId="{7907DE3C-8D09-497B-9B0A-FF8CB0AF7D0E}" srcOrd="1" destOrd="0" presId="urn:microsoft.com/office/officeart/2009/3/layout/StepUpProcess"/>
    <dgm:cxn modelId="{79C4A187-2F74-4626-877E-BF8682067071}" type="presParOf" srcId="{949D874E-9AB0-4CF7-8A6C-FAD6D624B9B0}" destId="{F15B5D98-4222-4531-B939-D54864A66513}" srcOrd="2" destOrd="0" presId="urn:microsoft.com/office/officeart/2009/3/layout/StepUpProcess"/>
    <dgm:cxn modelId="{82BE85BC-5698-4390-90C2-90E6B24CE24E}" type="presParOf" srcId="{FC8C1081-28F8-4D6D-90ED-AD6FE4E9F51F}" destId="{33B22793-80B6-4437-B10C-EB2ED4053AA3}" srcOrd="1" destOrd="0" presId="urn:microsoft.com/office/officeart/2009/3/layout/StepUpProcess"/>
    <dgm:cxn modelId="{618331F8-B6E0-422B-B613-422C4C66516F}" type="presParOf" srcId="{33B22793-80B6-4437-B10C-EB2ED4053AA3}" destId="{9374E0E5-1C31-4C48-8EE9-56961CC81C06}" srcOrd="0" destOrd="0" presId="urn:microsoft.com/office/officeart/2009/3/layout/StepUpProcess"/>
    <dgm:cxn modelId="{8B01836C-1B1A-4B9E-A553-60804481CA94}" type="presParOf" srcId="{FC8C1081-28F8-4D6D-90ED-AD6FE4E9F51F}" destId="{74551F5A-6CE9-43BD-BCD2-46FE878C6DB9}" srcOrd="2" destOrd="0" presId="urn:microsoft.com/office/officeart/2009/3/layout/StepUpProcess"/>
    <dgm:cxn modelId="{C2537C28-723F-4FC1-A2B7-E137F034B56E}" type="presParOf" srcId="{74551F5A-6CE9-43BD-BCD2-46FE878C6DB9}" destId="{186242D4-92C2-446C-930A-D5135B86F2A9}" srcOrd="0" destOrd="0" presId="urn:microsoft.com/office/officeart/2009/3/layout/StepUpProcess"/>
    <dgm:cxn modelId="{F1313E7A-1302-4133-8F94-25167BCACADB}" type="presParOf" srcId="{74551F5A-6CE9-43BD-BCD2-46FE878C6DB9}" destId="{B46C84B0-B83D-4677-BEA9-8DD2B3EADAD0}" srcOrd="1" destOrd="0" presId="urn:microsoft.com/office/officeart/2009/3/layout/StepUpProcess"/>
    <dgm:cxn modelId="{8D2F1427-27A4-424B-B836-D86ECA10B73C}" type="presParOf" srcId="{74551F5A-6CE9-43BD-BCD2-46FE878C6DB9}" destId="{BB2A9629-BD1A-409E-8251-A9B8DA5314E1}" srcOrd="2" destOrd="0" presId="urn:microsoft.com/office/officeart/2009/3/layout/StepUpProcess"/>
    <dgm:cxn modelId="{7041E243-CD1A-4631-8A0C-CE424036A6FA}" type="presParOf" srcId="{FC8C1081-28F8-4D6D-90ED-AD6FE4E9F51F}" destId="{1E0A810D-BC34-4BED-B199-8AA752DCCE28}" srcOrd="3" destOrd="0" presId="urn:microsoft.com/office/officeart/2009/3/layout/StepUpProcess"/>
    <dgm:cxn modelId="{FBA375D4-5411-485A-A38A-4F456617BB08}" type="presParOf" srcId="{1E0A810D-BC34-4BED-B199-8AA752DCCE28}" destId="{E2F6776B-C1E9-413C-B342-45EDD35AB6AB}" srcOrd="0" destOrd="0" presId="urn:microsoft.com/office/officeart/2009/3/layout/StepUpProcess"/>
    <dgm:cxn modelId="{8B66E110-F8F7-473F-8F79-C0EE8E320169}" type="presParOf" srcId="{FC8C1081-28F8-4D6D-90ED-AD6FE4E9F51F}" destId="{F66A1BC5-0EE3-476F-8FD7-E5407850E1E4}" srcOrd="4" destOrd="0" presId="urn:microsoft.com/office/officeart/2009/3/layout/StepUpProcess"/>
    <dgm:cxn modelId="{93C19AF5-8BCA-4024-B5C4-FF73AC165836}" type="presParOf" srcId="{F66A1BC5-0EE3-476F-8FD7-E5407850E1E4}" destId="{7ADC3927-3E0C-44DC-8E21-C190FBC67718}" srcOrd="0" destOrd="0" presId="urn:microsoft.com/office/officeart/2009/3/layout/StepUpProcess"/>
    <dgm:cxn modelId="{398F0110-0FB5-4EFA-810A-2CD4649202A7}" type="presParOf" srcId="{F66A1BC5-0EE3-476F-8FD7-E5407850E1E4}" destId="{1E10BA9A-DEA4-4075-9A03-B4C7CA82D359}" srcOrd="1" destOrd="0" presId="urn:microsoft.com/office/officeart/2009/3/layout/StepUpProcess"/>
    <dgm:cxn modelId="{A64BBD65-1978-470A-98CF-EC52AC39BC94}" type="presParOf" srcId="{F66A1BC5-0EE3-476F-8FD7-E5407850E1E4}" destId="{9FDD1F3A-4B31-4BEF-BF85-D18724D72895}" srcOrd="2" destOrd="0" presId="urn:microsoft.com/office/officeart/2009/3/layout/StepUpProcess"/>
    <dgm:cxn modelId="{FABD0695-8681-433A-ADEC-5F0881B38F8E}" type="presParOf" srcId="{FC8C1081-28F8-4D6D-90ED-AD6FE4E9F51F}" destId="{578FC6E0-F604-45A0-84AA-59B443429292}" srcOrd="5" destOrd="0" presId="urn:microsoft.com/office/officeart/2009/3/layout/StepUpProcess"/>
    <dgm:cxn modelId="{FF1D6968-55F5-49CE-A4DF-BF1AE7571AF3}" type="presParOf" srcId="{578FC6E0-F604-45A0-84AA-59B443429292}" destId="{A175D646-1BF8-49D5-9E32-A829814B35F2}" srcOrd="0" destOrd="0" presId="urn:microsoft.com/office/officeart/2009/3/layout/StepUpProcess"/>
    <dgm:cxn modelId="{8F25029C-54C8-4582-8E2E-9487BCD18F62}" type="presParOf" srcId="{FC8C1081-28F8-4D6D-90ED-AD6FE4E9F51F}" destId="{C5E74E59-15B2-4226-A980-7CFAD5281102}" srcOrd="6" destOrd="0" presId="urn:microsoft.com/office/officeart/2009/3/layout/StepUpProcess"/>
    <dgm:cxn modelId="{A3A5BA52-0EC7-4FED-9215-C404BCA977E2}" type="presParOf" srcId="{C5E74E59-15B2-4226-A980-7CFAD5281102}" destId="{A93AF2DF-A2B6-4C93-B5B5-E25BD1979074}" srcOrd="0" destOrd="0" presId="urn:microsoft.com/office/officeart/2009/3/layout/StepUpProcess"/>
    <dgm:cxn modelId="{BC7E28E6-EB4B-4039-A33C-25DC6E8CD288}" type="presParOf" srcId="{C5E74E59-15B2-4226-A980-7CFAD5281102}" destId="{BF6E417D-E404-41E0-B6B9-4676170C39B7}" srcOrd="1" destOrd="0" presId="urn:microsoft.com/office/officeart/2009/3/layout/StepUpProcess"/>
    <dgm:cxn modelId="{DA3A345B-1389-41D9-98FF-12C430340F4E}" type="presParOf" srcId="{C5E74E59-15B2-4226-A980-7CFAD5281102}" destId="{45CC6E95-BC83-44AE-9768-04350C55EE16}" srcOrd="2" destOrd="0" presId="urn:microsoft.com/office/officeart/2009/3/layout/StepUpProcess"/>
    <dgm:cxn modelId="{D9AA478E-A0E4-4D2F-937D-5D6AE3701572}" type="presParOf" srcId="{FC8C1081-28F8-4D6D-90ED-AD6FE4E9F51F}" destId="{1D2F3FD1-499C-435B-99FA-9332D54B68F7}" srcOrd="7" destOrd="0" presId="urn:microsoft.com/office/officeart/2009/3/layout/StepUpProcess"/>
    <dgm:cxn modelId="{6ACC818C-FA80-4E15-9D7E-674180C80640}" type="presParOf" srcId="{1D2F3FD1-499C-435B-99FA-9332D54B68F7}" destId="{4777D5FE-5A83-4F90-AA1C-329D4B29F37A}" srcOrd="0" destOrd="0" presId="urn:microsoft.com/office/officeart/2009/3/layout/StepUpProcess"/>
    <dgm:cxn modelId="{2FA78F37-16C4-48FB-8A49-232D0D29A921}" type="presParOf" srcId="{FC8C1081-28F8-4D6D-90ED-AD6FE4E9F51F}" destId="{CCD829C9-A630-44A7-AC52-D6F3F38C61BD}" srcOrd="8" destOrd="0" presId="urn:microsoft.com/office/officeart/2009/3/layout/StepUpProcess"/>
    <dgm:cxn modelId="{274FBC39-A523-4529-AFEA-BF610D9673B8}" type="presParOf" srcId="{CCD829C9-A630-44A7-AC52-D6F3F38C61BD}" destId="{5FBCA329-7F76-43E7-956E-21E151A4451A}" srcOrd="0" destOrd="0" presId="urn:microsoft.com/office/officeart/2009/3/layout/StepUpProcess"/>
    <dgm:cxn modelId="{46C9F94C-9159-451E-BE8B-B55EFBDD3517}" type="presParOf" srcId="{CCD829C9-A630-44A7-AC52-D6F3F38C61BD}" destId="{DB747E33-537E-454F-8C2F-F67E1FA7924D}" srcOrd="1" destOrd="0" presId="urn:microsoft.com/office/officeart/2009/3/layout/StepUpProcess"/>
    <dgm:cxn modelId="{39843B45-01AA-4D39-B573-3A3545DEB08D}" type="presParOf" srcId="{CCD829C9-A630-44A7-AC52-D6F3F38C61BD}" destId="{92BDEB0D-B153-4DB4-B8B3-FC7D0362999A}" srcOrd="2" destOrd="0" presId="urn:microsoft.com/office/officeart/2009/3/layout/StepUpProcess"/>
    <dgm:cxn modelId="{CB990189-75AC-4A8D-AB3B-25D80A9BCBBC}" type="presParOf" srcId="{FC8C1081-28F8-4D6D-90ED-AD6FE4E9F51F}" destId="{6CE23883-2E19-46D3-96CB-3714C0E91F47}" srcOrd="9" destOrd="0" presId="urn:microsoft.com/office/officeart/2009/3/layout/StepUpProcess"/>
    <dgm:cxn modelId="{10EFA159-AF52-4B70-80EF-9BAFDFD362B3}" type="presParOf" srcId="{6CE23883-2E19-46D3-96CB-3714C0E91F47}" destId="{6CF6BC80-EA22-4438-ADAF-131DEE234D6A}" srcOrd="0" destOrd="0" presId="urn:microsoft.com/office/officeart/2009/3/layout/StepUpProcess"/>
    <dgm:cxn modelId="{37C188FD-E76A-43B1-8293-3690E7FA7B94}" type="presParOf" srcId="{FC8C1081-28F8-4D6D-90ED-AD6FE4E9F51F}" destId="{29614CB4-133E-4BF2-8A12-E322F45D7255}" srcOrd="10" destOrd="0" presId="urn:microsoft.com/office/officeart/2009/3/layout/StepUpProcess"/>
    <dgm:cxn modelId="{9A72008A-0BB6-4CD8-9C6A-B3CC9B57DBEB}" type="presParOf" srcId="{29614CB4-133E-4BF2-8A12-E322F45D7255}" destId="{77A6F671-42FA-4C37-9B11-2838569C8F11}" srcOrd="0" destOrd="0" presId="urn:microsoft.com/office/officeart/2009/3/layout/StepUpProcess"/>
    <dgm:cxn modelId="{715B2FA2-8D00-4A4F-BCB2-87748A3906A1}" type="presParOf" srcId="{29614CB4-133E-4BF2-8A12-E322F45D7255}" destId="{E7836ADD-9EA4-4DF3-8502-89D894B85155}" srcOrd="1" destOrd="0" presId="urn:microsoft.com/office/officeart/2009/3/layout/StepUpProcess"/>
    <dgm:cxn modelId="{F96D9768-9B83-490C-958F-C83E11EEF287}" type="presParOf" srcId="{29614CB4-133E-4BF2-8A12-E322F45D7255}" destId="{C0A77F95-5DE9-4C11-B456-845126EAD00E}" srcOrd="2" destOrd="0" presId="urn:microsoft.com/office/officeart/2009/3/layout/StepUpProcess"/>
    <dgm:cxn modelId="{1EBC572B-8587-4ADE-BF9E-3A6CCCC31E7A}" type="presParOf" srcId="{FC8C1081-28F8-4D6D-90ED-AD6FE4E9F51F}" destId="{3BF472EE-1D72-4D2D-82F4-86C4DE50B319}" srcOrd="11" destOrd="0" presId="urn:microsoft.com/office/officeart/2009/3/layout/StepUpProcess"/>
    <dgm:cxn modelId="{DECC5D67-4185-41E5-81B6-352E44E687B5}" type="presParOf" srcId="{3BF472EE-1D72-4D2D-82F4-86C4DE50B319}" destId="{DE9E201B-FBD6-4E7A-8F3F-872324B7509B}" srcOrd="0" destOrd="0" presId="urn:microsoft.com/office/officeart/2009/3/layout/StepUpProcess"/>
    <dgm:cxn modelId="{C3A89951-225E-4744-B938-E5676675C09D}" type="presParOf" srcId="{FC8C1081-28F8-4D6D-90ED-AD6FE4E9F51F}" destId="{52F34C8D-8F4D-4586-AE73-C84424CF76C9}" srcOrd="12" destOrd="0" presId="urn:microsoft.com/office/officeart/2009/3/layout/StepUpProcess"/>
    <dgm:cxn modelId="{2054731B-D961-4B0A-BA8D-83EE15E1B696}" type="presParOf" srcId="{52F34C8D-8F4D-4586-AE73-C84424CF76C9}" destId="{550932F6-0DC2-4311-9F7D-BEBE91AD96BC}" srcOrd="0" destOrd="0" presId="urn:microsoft.com/office/officeart/2009/3/layout/StepUpProcess"/>
    <dgm:cxn modelId="{40A93673-1286-4E78-B379-0D67003D9FCB}" type="presParOf" srcId="{52F34C8D-8F4D-4586-AE73-C84424CF76C9}" destId="{FA604DC8-01F6-4A09-8F04-1F6B7FD34130}" srcOrd="1"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87360" cy="5396654"/>
        <a:chOff x="0" y="0"/>
        <a:chExt cx="8087360" cy="5396654"/>
      </a:xfrm>
    </dsp:grpSpPr>
    <dsp:sp modelId="{A8C672F8-E9B5-41FA-9ECE-5144319D8303}">
      <dsp:nvSpPr>
        <dsp:cNvPr id="3" name="Round Single Corner Rectangle 2"/>
        <dsp:cNvSpPr/>
      </dsp:nvSpPr>
      <dsp:spPr bwMode="white">
        <a:xfrm rot="16200000">
          <a:off x="672677" y="-672677"/>
          <a:ext cx="2698327" cy="4043680"/>
        </a:xfrm>
        <a:prstGeom prst="round1Rect">
          <a:avLst/>
        </a:prstGeom>
      </dsp:spPr>
      <dsp:style>
        <a:lnRef idx="0">
          <a:schemeClr val="lt1"/>
        </a:lnRef>
        <a:fillRef idx="3">
          <a:schemeClr val="accent2">
            <a:hueOff val="0"/>
            <a:satOff val="0"/>
            <a:lumOff val="0"/>
            <a:alpha val="100000"/>
          </a:schemeClr>
        </a:fillRef>
        <a:effectRef idx="3">
          <a:scrgbClr r="0" g="0" b="0"/>
        </a:effectRef>
        <a:fontRef idx="minor">
          <a:schemeClr val="lt1"/>
        </a:fontRef>
      </dsp:style>
      <dsp:txBody>
        <a:bodyPr rot="5400000" lIns="256032" tIns="256032" rIns="256032" bIns="25603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3600" dirty="0">
              <a:latin typeface="Comic Sans MS" panose="030F0702030302020204" pitchFamily="66" charset="0"/>
            </a:rPr>
            <a:t>Supervised</a:t>
          </a:r>
        </a:p>
      </dsp:txBody>
      <dsp:txXfrm rot="16200000">
        <a:off x="672677" y="-672677"/>
        <a:ext cx="2698327" cy="4043680"/>
      </dsp:txXfrm>
    </dsp:sp>
    <dsp:sp modelId="{32694AD5-3389-4D39-9FCE-C4F44E10F454}">
      <dsp:nvSpPr>
        <dsp:cNvPr id="4" name="Round Single Corner Rectangle 3"/>
        <dsp:cNvSpPr/>
      </dsp:nvSpPr>
      <dsp:spPr bwMode="white">
        <a:xfrm>
          <a:off x="4043680" y="0"/>
          <a:ext cx="4043680" cy="2698327"/>
        </a:xfrm>
        <a:prstGeom prst="round1Rect">
          <a:avLst/>
        </a:prstGeom>
      </dsp:spPr>
      <dsp:style>
        <a:lnRef idx="0">
          <a:schemeClr val="lt1"/>
        </a:lnRef>
        <a:fillRef idx="3">
          <a:schemeClr val="accent2">
            <a:hueOff val="-499999"/>
            <a:satOff val="-27973"/>
            <a:lumOff val="2876"/>
            <a:alpha val="100000"/>
          </a:schemeClr>
        </a:fillRef>
        <a:effectRef idx="3">
          <a:scrgbClr r="0" g="0" b="0"/>
        </a:effectRef>
        <a:fontRef idx="minor">
          <a:schemeClr val="lt1"/>
        </a:fontRef>
      </dsp:style>
      <dsp:txBody>
        <a:bodyPr lIns="256032" tIns="256032" rIns="256032" bIns="25603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3600" dirty="0">
              <a:latin typeface="Comic Sans MS" panose="030F0702030302020204" pitchFamily="66" charset="0"/>
            </a:rPr>
            <a:t>Unsupervised</a:t>
          </a:r>
        </a:p>
      </dsp:txBody>
      <dsp:txXfrm>
        <a:off x="4043680" y="0"/>
        <a:ext cx="4043680" cy="2698327"/>
      </dsp:txXfrm>
    </dsp:sp>
    <dsp:sp modelId="{6C5693A4-D587-47DE-B908-9B816AC4BD69}">
      <dsp:nvSpPr>
        <dsp:cNvPr id="5" name="Round Single Corner Rectangle 4"/>
        <dsp:cNvSpPr/>
      </dsp:nvSpPr>
      <dsp:spPr bwMode="white">
        <a:xfrm rot="10800000">
          <a:off x="0" y="2698327"/>
          <a:ext cx="4043680" cy="2698327"/>
        </a:xfrm>
        <a:prstGeom prst="round1Rect">
          <a:avLst/>
        </a:prstGeom>
      </dsp:spPr>
      <dsp:style>
        <a:lnRef idx="0">
          <a:schemeClr val="lt1"/>
        </a:lnRef>
        <a:fillRef idx="3">
          <a:schemeClr val="accent2">
            <a:hueOff val="-999999"/>
            <a:satOff val="-55947"/>
            <a:lumOff val="5752"/>
            <a:alpha val="100000"/>
          </a:schemeClr>
        </a:fillRef>
        <a:effectRef idx="3">
          <a:scrgbClr r="0" g="0" b="0"/>
        </a:effectRef>
        <a:fontRef idx="minor">
          <a:schemeClr val="lt1"/>
        </a:fontRef>
      </dsp:style>
      <dsp:txBody>
        <a:bodyPr rot="10800000" lIns="256032" tIns="256032" rIns="256032" bIns="25603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3600" dirty="0">
              <a:latin typeface="Comic Sans MS" panose="030F0702030302020204" pitchFamily="66" charset="0"/>
            </a:rPr>
            <a:t>Semi-supervised</a:t>
          </a:r>
        </a:p>
      </dsp:txBody>
      <dsp:txXfrm rot="10800000">
        <a:off x="0" y="2698327"/>
        <a:ext cx="4043680" cy="2698327"/>
      </dsp:txXfrm>
    </dsp:sp>
    <dsp:sp modelId="{52CC7DBA-DBB6-47C9-ABA1-ADEA79003B63}">
      <dsp:nvSpPr>
        <dsp:cNvPr id="6" name="Round Single Corner Rectangle 5"/>
        <dsp:cNvSpPr/>
      </dsp:nvSpPr>
      <dsp:spPr bwMode="white">
        <a:xfrm rot="5400000">
          <a:off x="4716357" y="2025650"/>
          <a:ext cx="2698327" cy="4043680"/>
        </a:xfrm>
        <a:prstGeom prst="round1Rect">
          <a:avLst/>
        </a:prstGeom>
      </dsp:spPr>
      <dsp:style>
        <a:lnRef idx="0">
          <a:schemeClr val="lt1"/>
        </a:lnRef>
        <a:fillRef idx="3">
          <a:schemeClr val="accent2">
            <a:hueOff val="-1500000"/>
            <a:satOff val="-83921"/>
            <a:lumOff val="8627"/>
            <a:alpha val="100000"/>
          </a:schemeClr>
        </a:fillRef>
        <a:effectRef idx="3">
          <a:scrgbClr r="0" g="0" b="0"/>
        </a:effectRef>
        <a:fontRef idx="minor">
          <a:schemeClr val="lt1"/>
        </a:fontRef>
      </dsp:style>
      <dsp:txBody>
        <a:bodyPr rot="-5400000" lIns="256032" tIns="256032" rIns="256032" bIns="25603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3600" dirty="0">
              <a:latin typeface="Comic Sans MS" panose="030F0702030302020204" pitchFamily="66" charset="0"/>
            </a:rPr>
            <a:t>Reinforcement</a:t>
          </a:r>
        </a:p>
      </dsp:txBody>
      <dsp:txXfrm rot="5400000">
        <a:off x="4716357" y="2025650"/>
        <a:ext cx="2698327" cy="4043680"/>
      </dsp:txXfrm>
    </dsp:sp>
    <dsp:sp modelId="{0B4755DC-4B92-4B59-9DC0-CB6DB300F6B7}">
      <dsp:nvSpPr>
        <dsp:cNvPr id="7" name="Rounded Rectangle 6"/>
        <dsp:cNvSpPr/>
      </dsp:nvSpPr>
      <dsp:spPr bwMode="white">
        <a:xfrm>
          <a:off x="2830576" y="2023745"/>
          <a:ext cx="2426208" cy="1349163"/>
        </a:xfrm>
        <a:prstGeom prst="roundRect">
          <a:avLst/>
        </a:prstGeom>
      </dsp:spPr>
      <dsp:style>
        <a:lnRef idx="0">
          <a:schemeClr val="lt1"/>
        </a:lnRef>
        <a:fillRef idx="3">
          <a:schemeClr val="accent2">
            <a:tint val="40000"/>
          </a:schemeClr>
        </a:fillRef>
        <a:effectRef idx="3">
          <a:scrgbClr r="0" g="0" b="0"/>
        </a:effectRef>
        <a:fontRef idx="minor"/>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2800" dirty="0">
              <a:solidFill>
                <a:schemeClr val="dk1"/>
              </a:solidFill>
              <a:latin typeface="Comic Sans MS" panose="030F0702030302020204" pitchFamily="66" charset="0"/>
            </a:rPr>
            <a:t>Types of Machine Learning</a:t>
          </a:r>
          <a:endParaRPr>
            <a:solidFill>
              <a:schemeClr val="dk1"/>
            </a:solidFill>
          </a:endParaRPr>
        </a:p>
      </dsp:txBody>
      <dsp:txXfrm>
        <a:off x="2830576" y="2023745"/>
        <a:ext cx="2426208" cy="1349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20261" cy="6885542"/>
        <a:chOff x="0" y="0"/>
        <a:chExt cx="10620261" cy="6885542"/>
      </a:xfrm>
      <a:scene3d>
        <a:camera prst="orthographicFront">
          <a:rot lat="0" lon="0" rev="0"/>
        </a:camera>
        <a:lightRig rig="contrasting" dir="t">
          <a:rot lat="0" lon="0" rev="7800000"/>
        </a:lightRig>
      </a:scene3d>
    </dsp:grpSpPr>
    <dsp:sp modelId="{86A40825-A713-4977-8DCE-E4C593E52520}">
      <dsp:nvSpPr>
        <dsp:cNvPr id="3" name="Oval 2"/>
        <dsp:cNvSpPr/>
      </dsp:nvSpPr>
      <dsp:spPr bwMode="white">
        <a:xfrm>
          <a:off x="0" y="2269730"/>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Data</a:t>
          </a:r>
        </a:p>
      </dsp:txBody>
      <dsp:txXfrm>
        <a:off x="0" y="2269730"/>
        <a:ext cx="2368057" cy="2368057"/>
      </dsp:txXfrm>
    </dsp:sp>
    <dsp:sp modelId="{B565CC30-A54E-4B8D-9ABE-A9CFFDA4FCCF}">
      <dsp:nvSpPr>
        <dsp:cNvPr id="4" name="Plus 3"/>
        <dsp:cNvSpPr/>
      </dsp:nvSpPr>
      <dsp:spPr bwMode="white">
        <a:xfrm>
          <a:off x="2560343" y="2756035"/>
          <a:ext cx="1373473" cy="1373473"/>
        </a:xfrm>
        <a:prstGeom prst="mathPlus">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0"/>
            <a:satOff val="0"/>
            <a:lumOff val="0"/>
            <a:alpha val="100000"/>
          </a:schemeClr>
        </a:fillRef>
        <a:effectRef idx="0">
          <a:scrgbClr r="0" g="0" b="0"/>
        </a:effectRef>
        <a:fontRef idx="minor">
          <a:schemeClr val="lt1"/>
        </a:fontRef>
      </dsp:style>
      <dsp:txBody>
        <a:bodyPr lIns="0" tIns="0" rIns="0" bIns="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IN">
            <a:latin typeface="Comic Sans MS" panose="030F0702030302020204" pitchFamily="66" charset="0"/>
          </a:endParaRPr>
        </a:p>
      </dsp:txBody>
      <dsp:txXfrm>
        <a:off x="2560343" y="2756035"/>
        <a:ext cx="1373473" cy="1373473"/>
      </dsp:txXfrm>
    </dsp:sp>
    <dsp:sp modelId="{95FBECA5-8E86-46DB-ACD6-7B64B8F8E1BA}">
      <dsp:nvSpPr>
        <dsp:cNvPr id="5" name="Oval 4"/>
        <dsp:cNvSpPr/>
      </dsp:nvSpPr>
      <dsp:spPr bwMode="white">
        <a:xfrm>
          <a:off x="4126102"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1380000"/>
            <a:satOff val="50000"/>
            <a:lumOff val="-7254"/>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Algorithm</a:t>
          </a:r>
        </a:p>
      </dsp:txBody>
      <dsp:txXfrm>
        <a:off x="4126102" y="2258743"/>
        <a:ext cx="2368057" cy="2368057"/>
      </dsp:txXfrm>
    </dsp:sp>
    <dsp:sp modelId="{8C88C967-2F01-4581-8AF8-31E2D0B0A859}">
      <dsp:nvSpPr>
        <dsp:cNvPr id="6" name="Equal 5"/>
        <dsp:cNvSpPr/>
      </dsp:nvSpPr>
      <dsp:spPr bwMode="white">
        <a:xfrm>
          <a:off x="6686445" y="2756035"/>
          <a:ext cx="1373473" cy="1373473"/>
        </a:xfrm>
        <a:prstGeom prst="mathEqual">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2760000"/>
            <a:satOff val="100000"/>
            <a:lumOff val="-14509"/>
            <a:alpha val="100000"/>
          </a:schemeClr>
        </a:fillRef>
        <a:effectRef idx="0">
          <a:scrgbClr r="0" g="0" b="0"/>
        </a:effectRef>
        <a:fontRef idx="minor">
          <a:schemeClr val="lt1"/>
        </a:fontRef>
      </dsp:style>
      <dsp:txBody>
        <a:bodyPr lIns="0" tIns="0" rIns="0" bIns="0" anchor="ctr"/>
        <a:lstStyle>
          <a:lvl1pPr algn="ctr">
            <a:defRPr sz="4900"/>
          </a:lvl1pPr>
          <a:lvl2pPr marL="285750" indent="-285750" algn="ctr">
            <a:defRPr sz="3800"/>
          </a:lvl2pPr>
          <a:lvl3pPr marL="571500" indent="-285750" algn="ctr">
            <a:defRPr sz="3800"/>
          </a:lvl3pPr>
          <a:lvl4pPr marL="857250" indent="-285750" algn="ctr">
            <a:defRPr sz="3800"/>
          </a:lvl4pPr>
          <a:lvl5pPr marL="1143000" indent="-285750" algn="ctr">
            <a:defRPr sz="3800"/>
          </a:lvl5pPr>
          <a:lvl6pPr marL="1428750" indent="-285750" algn="ctr">
            <a:defRPr sz="3800"/>
          </a:lvl6pPr>
          <a:lvl7pPr marL="1714500" indent="-285750" algn="ctr">
            <a:defRPr sz="3800"/>
          </a:lvl7pPr>
          <a:lvl8pPr marL="2000250" indent="-285750" algn="ctr">
            <a:defRPr sz="3800"/>
          </a:lvl8pPr>
          <a:lvl9pPr marL="2286000" indent="-285750" algn="ctr">
            <a:defRPr sz="3800"/>
          </a:lvl9pPr>
        </a:lstStyle>
        <a:p>
          <a:pPr lvl="0">
            <a:lnSpc>
              <a:spcPct val="100000"/>
            </a:lnSpc>
            <a:spcBef>
              <a:spcPct val="0"/>
            </a:spcBef>
            <a:spcAft>
              <a:spcPct val="35000"/>
            </a:spcAft>
          </a:pPr>
          <a:endParaRPr lang="en-IN">
            <a:latin typeface="Comic Sans MS" panose="030F0702030302020204" pitchFamily="66" charset="0"/>
          </a:endParaRPr>
        </a:p>
      </dsp:txBody>
      <dsp:txXfrm>
        <a:off x="6686445" y="2756035"/>
        <a:ext cx="1373473" cy="1373473"/>
      </dsp:txXfrm>
    </dsp:sp>
    <dsp:sp modelId="{159CBDDA-A951-4835-AFF0-0B1A7A99EE37}">
      <dsp:nvSpPr>
        <dsp:cNvPr id="7" name="Oval 6"/>
        <dsp:cNvSpPr/>
      </dsp:nvSpPr>
      <dsp:spPr bwMode="white">
        <a:xfrm>
          <a:off x="8252204"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2760000"/>
            <a:satOff val="100000"/>
            <a:lumOff val="-14509"/>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Model</a:t>
          </a:r>
        </a:p>
      </dsp:txBody>
      <dsp:txXfrm>
        <a:off x="8252204" y="2258743"/>
        <a:ext cx="2368057" cy="2368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923280"/>
        <a:chOff x="0" y="0"/>
        <a:chExt cx="11419840" cy="5923280"/>
      </a:xfrm>
    </dsp:grpSpPr>
    <dsp:sp modelId="{8D37F63A-B17B-4F8D-A5D9-FCCE12EE492C}">
      <dsp:nvSpPr>
        <dsp:cNvPr id="3" name="L-Shape 2"/>
        <dsp:cNvSpPr/>
      </dsp:nvSpPr>
      <dsp:spPr bwMode="white">
        <a:xfrm rot="5400000">
          <a:off x="298487" y="3428701"/>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428701"/>
        <a:ext cx="899088" cy="1496062"/>
      </dsp:txXfrm>
    </dsp:sp>
    <dsp:sp modelId="{7907DE3C-8D09-497B-9B0A-FF8CB0AF7D0E}">
      <dsp:nvSpPr>
        <dsp:cNvPr id="4" name="Rectangles 3"/>
        <dsp:cNvSpPr/>
      </dsp:nvSpPr>
      <dsp:spPr bwMode="white">
        <a:xfrm>
          <a:off x="148407" y="3875701"/>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875701"/>
        <a:ext cx="1350653" cy="1183927"/>
      </dsp:txXfrm>
    </dsp:sp>
    <dsp:sp modelId="{F15B5D98-4222-4531-B939-D54864A66513}">
      <dsp:nvSpPr>
        <dsp:cNvPr id="5" name="Isosceles Triangle 4"/>
        <dsp:cNvSpPr/>
      </dsp:nvSpPr>
      <dsp:spPr bwMode="white">
        <a:xfrm>
          <a:off x="1244220" y="3318559"/>
          <a:ext cx="254840" cy="254840"/>
        </a:xfrm>
        <a:prstGeom prst="triangle">
          <a:avLst>
            <a:gd name="adj" fmla="val 100000"/>
          </a:avLst>
        </a:prstGeom>
      </dsp:spPr>
      <dsp:style>
        <a:lnRef idx="2">
          <a:schemeClr val="accent3">
            <a:hueOff val="229999"/>
            <a:satOff val="8333"/>
            <a:lumOff val="-1208"/>
            <a:alpha val="100000"/>
          </a:schemeClr>
        </a:lnRef>
        <a:fillRef idx="1">
          <a:schemeClr val="accent3">
            <a:hueOff val="229999"/>
            <a:satOff val="8333"/>
            <a:lumOff val="-1208"/>
            <a:alpha val="100000"/>
          </a:schemeClr>
        </a:fillRef>
        <a:effectRef idx="0">
          <a:scrgbClr r="0" g="0" b="0"/>
        </a:effectRef>
        <a:fontRef idx="minor">
          <a:schemeClr val="lt1"/>
        </a:fontRef>
      </dsp:style>
      <dsp:txXfrm>
        <a:off x="1244220" y="3318559"/>
        <a:ext cx="254840" cy="254840"/>
      </dsp:txXfrm>
    </dsp:sp>
    <dsp:sp modelId="{186242D4-92C2-446C-930A-D5135B86F2A9}">
      <dsp:nvSpPr>
        <dsp:cNvPr id="6" name="L-Shape 5"/>
        <dsp:cNvSpPr/>
      </dsp:nvSpPr>
      <dsp:spPr bwMode="white">
        <a:xfrm rot="5400000">
          <a:off x="1951950" y="3019550"/>
          <a:ext cx="899088" cy="1496062"/>
        </a:xfrm>
        <a:prstGeom prst="corner">
          <a:avLst>
            <a:gd name="adj1" fmla="val 16120"/>
            <a:gd name="adj2" fmla="val 16110"/>
          </a:avLst>
        </a:prstGeom>
      </dsp:spPr>
      <dsp:style>
        <a:lnRef idx="2">
          <a:schemeClr val="accent3">
            <a:hueOff val="459999"/>
            <a:satOff val="16667"/>
            <a:lumOff val="-2417"/>
            <a:alpha val="100000"/>
          </a:schemeClr>
        </a:lnRef>
        <a:fillRef idx="1">
          <a:schemeClr val="accent3">
            <a:hueOff val="459999"/>
            <a:satOff val="16667"/>
            <a:lumOff val="-2417"/>
            <a:alpha val="100000"/>
          </a:schemeClr>
        </a:fillRef>
        <a:effectRef idx="0">
          <a:scrgbClr r="0" g="0" b="0"/>
        </a:effectRef>
        <a:fontRef idx="minor">
          <a:schemeClr val="lt1"/>
        </a:fontRef>
      </dsp:style>
      <dsp:txXfrm rot="5400000">
        <a:off x="1951950" y="3019550"/>
        <a:ext cx="899088" cy="1496062"/>
      </dsp:txXfrm>
    </dsp:sp>
    <dsp:sp modelId="{B46C84B0-B83D-4677-BEA9-8DD2B3EADAD0}">
      <dsp:nvSpPr>
        <dsp:cNvPr id="7" name="Rectangles 6"/>
        <dsp:cNvSpPr/>
      </dsp:nvSpPr>
      <dsp:spPr bwMode="white">
        <a:xfrm>
          <a:off x="1838544" y="348690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486902"/>
        <a:ext cx="1350653" cy="1183927"/>
      </dsp:txXfrm>
    </dsp:sp>
    <dsp:sp modelId="{BB2A9629-BD1A-409E-8251-A9B8DA5314E1}">
      <dsp:nvSpPr>
        <dsp:cNvPr id="8" name="Isosceles Triangle 7"/>
        <dsp:cNvSpPr/>
      </dsp:nvSpPr>
      <dsp:spPr bwMode="white">
        <a:xfrm>
          <a:off x="2897683" y="2909408"/>
          <a:ext cx="254840" cy="254840"/>
        </a:xfrm>
        <a:prstGeom prst="triangle">
          <a:avLst>
            <a:gd name="adj" fmla="val 100000"/>
          </a:avLst>
        </a:prstGeom>
      </dsp:spPr>
      <dsp:style>
        <a:lnRef idx="2">
          <a:schemeClr val="accent3">
            <a:hueOff val="690000"/>
            <a:satOff val="25000"/>
            <a:lumOff val="-3626"/>
            <a:alpha val="100000"/>
          </a:schemeClr>
        </a:lnRef>
        <a:fillRef idx="1">
          <a:schemeClr val="accent3">
            <a:hueOff val="690000"/>
            <a:satOff val="25000"/>
            <a:lumOff val="-3626"/>
            <a:alpha val="100000"/>
          </a:schemeClr>
        </a:fillRef>
        <a:effectRef idx="0">
          <a:scrgbClr r="0" g="0" b="0"/>
        </a:effectRef>
        <a:fontRef idx="minor">
          <a:schemeClr val="lt1"/>
        </a:fontRef>
      </dsp:style>
      <dsp:txXfrm>
        <a:off x="2897683" y="2909408"/>
        <a:ext cx="254840" cy="254840"/>
      </dsp:txXfrm>
    </dsp:sp>
    <dsp:sp modelId="{7ADC3927-3E0C-44DC-8E21-C190FBC67718}">
      <dsp:nvSpPr>
        <dsp:cNvPr id="9" name="L-Shape 8"/>
        <dsp:cNvSpPr/>
      </dsp:nvSpPr>
      <dsp:spPr bwMode="white">
        <a:xfrm rot="5400000">
          <a:off x="3605414" y="2610399"/>
          <a:ext cx="899088" cy="1496062"/>
        </a:xfrm>
        <a:prstGeom prst="corner">
          <a:avLst>
            <a:gd name="adj1" fmla="val 16120"/>
            <a:gd name="adj2" fmla="val 16110"/>
          </a:avLst>
        </a:prstGeom>
        <a:solidFill>
          <a:srgbClr val="AC770D"/>
        </a:solidFill>
      </dsp:spPr>
      <dsp:style>
        <a:lnRef idx="2">
          <a:schemeClr val="accent3">
            <a:hueOff val="919999"/>
            <a:satOff val="33333"/>
            <a:lumOff val="-4836"/>
            <a:alpha val="100000"/>
          </a:schemeClr>
        </a:lnRef>
        <a:fillRef idx="1">
          <a:schemeClr val="accent3">
            <a:hueOff val="919999"/>
            <a:satOff val="33333"/>
            <a:lumOff val="-4836"/>
            <a:alpha val="100000"/>
          </a:schemeClr>
        </a:fillRef>
        <a:effectRef idx="0">
          <a:scrgbClr r="0" g="0" b="0"/>
        </a:effectRef>
        <a:fontRef idx="minor">
          <a:schemeClr val="lt1"/>
        </a:fontRef>
      </dsp:style>
      <dsp:txXfrm rot="5400000">
        <a:off x="3605414" y="2610399"/>
        <a:ext cx="899088" cy="1496062"/>
      </dsp:txXfrm>
    </dsp:sp>
    <dsp:sp modelId="{1E10BA9A-DEA4-4075-9A03-B4C7CA82D359}">
      <dsp:nvSpPr>
        <dsp:cNvPr id="10" name="Rectangles 9"/>
        <dsp:cNvSpPr/>
      </dsp:nvSpPr>
      <dsp:spPr bwMode="white">
        <a:xfrm>
          <a:off x="3455334" y="305739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3057399"/>
        <a:ext cx="1350653" cy="1183927"/>
      </dsp:txXfrm>
    </dsp:sp>
    <dsp:sp modelId="{9FDD1F3A-4B31-4BEF-BF85-D18724D72895}">
      <dsp:nvSpPr>
        <dsp:cNvPr id="11" name="Isosceles Triangle 10"/>
        <dsp:cNvSpPr/>
      </dsp:nvSpPr>
      <dsp:spPr bwMode="white">
        <a:xfrm>
          <a:off x="4551147" y="2500257"/>
          <a:ext cx="254840" cy="254840"/>
        </a:xfrm>
        <a:prstGeom prst="triangle">
          <a:avLst>
            <a:gd name="adj" fmla="val 100000"/>
          </a:avLst>
        </a:prstGeom>
      </dsp:spPr>
      <dsp:style>
        <a:lnRef idx="2">
          <a:schemeClr val="accent3">
            <a:hueOff val="1150000"/>
            <a:satOff val="41667"/>
            <a:lumOff val="-6045"/>
            <a:alpha val="100000"/>
          </a:schemeClr>
        </a:lnRef>
        <a:fillRef idx="1">
          <a:schemeClr val="accent3">
            <a:hueOff val="1150000"/>
            <a:satOff val="41667"/>
            <a:lumOff val="-6045"/>
            <a:alpha val="100000"/>
          </a:schemeClr>
        </a:fillRef>
        <a:effectRef idx="0">
          <a:scrgbClr r="0" g="0" b="0"/>
        </a:effectRef>
        <a:fontRef idx="minor">
          <a:schemeClr val="lt1"/>
        </a:fontRef>
      </dsp:style>
      <dsp:txXfrm>
        <a:off x="4551147" y="2500257"/>
        <a:ext cx="254840" cy="254840"/>
      </dsp:txXfrm>
    </dsp:sp>
    <dsp:sp modelId="{A93AF2DF-A2B6-4C93-B5B5-E25BD1979074}">
      <dsp:nvSpPr>
        <dsp:cNvPr id="12" name="L-Shape 11"/>
        <dsp:cNvSpPr/>
      </dsp:nvSpPr>
      <dsp:spPr bwMode="white">
        <a:xfrm rot="5400000">
          <a:off x="5258877" y="2201247"/>
          <a:ext cx="899088" cy="1496062"/>
        </a:xfrm>
        <a:prstGeom prst="corner">
          <a:avLst>
            <a:gd name="adj1" fmla="val 16120"/>
            <a:gd name="adj2" fmla="val 16110"/>
          </a:avLst>
        </a:prstGeom>
      </dsp:spPr>
      <dsp:style>
        <a:lnRef idx="2">
          <a:schemeClr val="accent3">
            <a:hueOff val="1380000"/>
            <a:satOff val="50000"/>
            <a:lumOff val="-7254"/>
            <a:alpha val="100000"/>
          </a:schemeClr>
        </a:lnRef>
        <a:fillRef idx="1">
          <a:schemeClr val="accent3">
            <a:hueOff val="1380000"/>
            <a:satOff val="50000"/>
            <a:lumOff val="-7254"/>
            <a:alpha val="100000"/>
          </a:schemeClr>
        </a:fillRef>
        <a:effectRef idx="0">
          <a:scrgbClr r="0" g="0" b="0"/>
        </a:effectRef>
        <a:fontRef idx="minor">
          <a:schemeClr val="lt1"/>
        </a:fontRef>
      </dsp:style>
      <dsp:txXfrm rot="5400000">
        <a:off x="5258877" y="2201247"/>
        <a:ext cx="899088" cy="1496062"/>
      </dsp:txXfrm>
    </dsp:sp>
    <dsp:sp modelId="{BF6E417D-E404-41E0-B6B9-4676170C39B7}">
      <dsp:nvSpPr>
        <dsp:cNvPr id="13" name="Rectangles 12"/>
        <dsp:cNvSpPr/>
      </dsp:nvSpPr>
      <dsp:spPr bwMode="white">
        <a:xfrm>
          <a:off x="5108797" y="2648248"/>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648248"/>
        <a:ext cx="1350653" cy="1183927"/>
      </dsp:txXfrm>
    </dsp:sp>
    <dsp:sp modelId="{45CC6E95-BC83-44AE-9768-04350C55EE16}">
      <dsp:nvSpPr>
        <dsp:cNvPr id="14" name="Isosceles Triangle 13"/>
        <dsp:cNvSpPr/>
      </dsp:nvSpPr>
      <dsp:spPr bwMode="white">
        <a:xfrm>
          <a:off x="6204610" y="2091106"/>
          <a:ext cx="254840" cy="254840"/>
        </a:xfrm>
        <a:prstGeom prst="triangle">
          <a:avLst>
            <a:gd name="adj" fmla="val 100000"/>
          </a:avLst>
        </a:prstGeom>
      </dsp:spPr>
      <dsp:style>
        <a:lnRef idx="2">
          <a:schemeClr val="accent3">
            <a:hueOff val="1610000"/>
            <a:satOff val="58333"/>
            <a:lumOff val="-8463"/>
            <a:alpha val="100000"/>
          </a:schemeClr>
        </a:lnRef>
        <a:fillRef idx="1">
          <a:schemeClr val="accent3">
            <a:hueOff val="1610000"/>
            <a:satOff val="58333"/>
            <a:lumOff val="-8463"/>
            <a:alpha val="100000"/>
          </a:schemeClr>
        </a:fillRef>
        <a:effectRef idx="0">
          <a:scrgbClr r="0" g="0" b="0"/>
        </a:effectRef>
        <a:fontRef idx="minor">
          <a:schemeClr val="lt1"/>
        </a:fontRef>
      </dsp:style>
      <dsp:txXfrm>
        <a:off x="6204610" y="2091106"/>
        <a:ext cx="254840" cy="254840"/>
      </dsp:txXfrm>
    </dsp:sp>
    <dsp:sp modelId="{5FBCA329-7F76-43E7-956E-21E151A4451A}">
      <dsp:nvSpPr>
        <dsp:cNvPr id="15" name="L-Shape 14"/>
        <dsp:cNvSpPr/>
      </dsp:nvSpPr>
      <dsp:spPr bwMode="white">
        <a:xfrm rot="5400000">
          <a:off x="6912340" y="1792096"/>
          <a:ext cx="899088" cy="1496062"/>
        </a:xfrm>
        <a:prstGeom prst="corner">
          <a:avLst>
            <a:gd name="adj1" fmla="val 16120"/>
            <a:gd name="adj2" fmla="val 16110"/>
          </a:avLst>
        </a:prstGeom>
      </dsp:spPr>
      <dsp:style>
        <a:lnRef idx="2">
          <a:schemeClr val="accent3">
            <a:hueOff val="1839999"/>
            <a:satOff val="66667"/>
            <a:lumOff val="-9672"/>
            <a:alpha val="100000"/>
          </a:schemeClr>
        </a:lnRef>
        <a:fillRef idx="1">
          <a:schemeClr val="accent3">
            <a:hueOff val="1839999"/>
            <a:satOff val="66667"/>
            <a:lumOff val="-9672"/>
            <a:alpha val="100000"/>
          </a:schemeClr>
        </a:fillRef>
        <a:effectRef idx="0">
          <a:scrgbClr r="0" g="0" b="0"/>
        </a:effectRef>
        <a:fontRef idx="minor">
          <a:schemeClr val="lt1"/>
        </a:fontRef>
      </dsp:style>
      <dsp:txXfrm rot="5400000">
        <a:off x="6912340" y="1792096"/>
        <a:ext cx="899088" cy="1496062"/>
      </dsp:txXfrm>
    </dsp:sp>
    <dsp:sp modelId="{DB747E33-537E-454F-8C2F-F67E1FA7924D}">
      <dsp:nvSpPr>
        <dsp:cNvPr id="16" name="Rectangles 15"/>
        <dsp:cNvSpPr/>
      </dsp:nvSpPr>
      <dsp:spPr bwMode="white">
        <a:xfrm>
          <a:off x="6762260" y="2239097"/>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239097"/>
        <a:ext cx="1350653" cy="1183927"/>
      </dsp:txXfrm>
    </dsp:sp>
    <dsp:sp modelId="{92BDEB0D-B153-4DB4-B8B3-FC7D0362999A}">
      <dsp:nvSpPr>
        <dsp:cNvPr id="17" name="Isosceles Triangle 16"/>
        <dsp:cNvSpPr/>
      </dsp:nvSpPr>
      <dsp:spPr bwMode="white">
        <a:xfrm>
          <a:off x="7858073" y="1681955"/>
          <a:ext cx="254840" cy="254840"/>
        </a:xfrm>
        <a:prstGeom prst="triangle">
          <a:avLst>
            <a:gd name="adj" fmla="val 100000"/>
          </a:avLst>
        </a:prstGeom>
      </dsp:spPr>
      <dsp:style>
        <a:lnRef idx="2">
          <a:schemeClr val="accent3">
            <a:hueOff val="2070000"/>
            <a:satOff val="75000"/>
            <a:lumOff val="-10881"/>
            <a:alpha val="100000"/>
          </a:schemeClr>
        </a:lnRef>
        <a:fillRef idx="1">
          <a:schemeClr val="accent3">
            <a:hueOff val="2070000"/>
            <a:satOff val="75000"/>
            <a:lumOff val="-10881"/>
            <a:alpha val="100000"/>
          </a:schemeClr>
        </a:fillRef>
        <a:effectRef idx="0">
          <a:scrgbClr r="0" g="0" b="0"/>
        </a:effectRef>
        <a:fontRef idx="minor">
          <a:schemeClr val="lt1"/>
        </a:fontRef>
      </dsp:style>
      <dsp:txXfrm>
        <a:off x="7858073" y="1681955"/>
        <a:ext cx="254840" cy="254840"/>
      </dsp:txXfrm>
    </dsp:sp>
    <dsp:sp modelId="{77A6F671-42FA-4C37-9B11-2838569C8F11}">
      <dsp:nvSpPr>
        <dsp:cNvPr id="18" name="L-Shape 17"/>
        <dsp:cNvSpPr/>
      </dsp:nvSpPr>
      <dsp:spPr bwMode="white">
        <a:xfrm rot="5400000">
          <a:off x="8565804" y="1382945"/>
          <a:ext cx="899088" cy="1496062"/>
        </a:xfrm>
        <a:prstGeom prst="corner">
          <a:avLst>
            <a:gd name="adj1" fmla="val 16120"/>
            <a:gd name="adj2" fmla="val 16110"/>
          </a:avLst>
        </a:prstGeom>
      </dsp:spPr>
      <dsp:style>
        <a:lnRef idx="2">
          <a:schemeClr val="accent3">
            <a:hueOff val="2300000"/>
            <a:satOff val="83333"/>
            <a:lumOff val="-12091"/>
            <a:alpha val="100000"/>
          </a:schemeClr>
        </a:lnRef>
        <a:fillRef idx="1">
          <a:schemeClr val="accent3">
            <a:hueOff val="2300000"/>
            <a:satOff val="83333"/>
            <a:lumOff val="-12091"/>
            <a:alpha val="100000"/>
          </a:schemeClr>
        </a:fillRef>
        <a:effectRef idx="0">
          <a:scrgbClr r="0" g="0" b="0"/>
        </a:effectRef>
        <a:fontRef idx="minor">
          <a:schemeClr val="lt1"/>
        </a:fontRef>
      </dsp:style>
      <dsp:txXfrm rot="5400000">
        <a:off x="8565804" y="1382945"/>
        <a:ext cx="899088" cy="1496062"/>
      </dsp:txXfrm>
    </dsp:sp>
    <dsp:sp modelId="{E7836ADD-9EA4-4DF3-8502-89D894B85155}">
      <dsp:nvSpPr>
        <dsp:cNvPr id="19" name="Rectangles 18"/>
        <dsp:cNvSpPr/>
      </dsp:nvSpPr>
      <dsp:spPr bwMode="white">
        <a:xfrm>
          <a:off x="8535245" y="192096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920966"/>
        <a:ext cx="1350653" cy="1183927"/>
      </dsp:txXfrm>
    </dsp:sp>
    <dsp:sp modelId="{C0A77F95-5DE9-4C11-B456-845126EAD00E}">
      <dsp:nvSpPr>
        <dsp:cNvPr id="20" name="Isosceles Triangle 19"/>
        <dsp:cNvSpPr/>
      </dsp:nvSpPr>
      <dsp:spPr bwMode="white">
        <a:xfrm>
          <a:off x="9511536" y="1272803"/>
          <a:ext cx="254840" cy="254840"/>
        </a:xfrm>
        <a:prstGeom prst="triangle">
          <a:avLst>
            <a:gd name="adj" fmla="val 100000"/>
          </a:avLst>
        </a:prstGeom>
      </dsp:spPr>
      <dsp:style>
        <a:lnRef idx="2">
          <a:schemeClr val="accent3">
            <a:hueOff val="2530000"/>
            <a:satOff val="91667"/>
            <a:lumOff val="-13300"/>
            <a:alpha val="100000"/>
          </a:schemeClr>
        </a:lnRef>
        <a:fillRef idx="1">
          <a:schemeClr val="accent3">
            <a:hueOff val="2530000"/>
            <a:satOff val="91667"/>
            <a:lumOff val="-13300"/>
            <a:alpha val="100000"/>
          </a:schemeClr>
        </a:fillRef>
        <a:effectRef idx="0">
          <a:scrgbClr r="0" g="0" b="0"/>
        </a:effectRef>
        <a:fontRef idx="minor">
          <a:schemeClr val="lt1"/>
        </a:fontRef>
      </dsp:style>
      <dsp:txXfrm>
        <a:off x="9511536" y="1272803"/>
        <a:ext cx="254840" cy="254840"/>
      </dsp:txXfrm>
    </dsp:sp>
    <dsp:sp modelId="{550932F6-0DC2-4311-9F7D-BEBE91AD96BC}">
      <dsp:nvSpPr>
        <dsp:cNvPr id="21" name="L-Shape 20"/>
        <dsp:cNvSpPr/>
      </dsp:nvSpPr>
      <dsp:spPr bwMode="white">
        <a:xfrm rot="5400000">
          <a:off x="10219267" y="973794"/>
          <a:ext cx="899088" cy="1496062"/>
        </a:xfrm>
        <a:prstGeom prst="corner">
          <a:avLst>
            <a:gd name="adj1" fmla="val 16120"/>
            <a:gd name="adj2" fmla="val 16110"/>
          </a:avLst>
        </a:prstGeom>
      </dsp:spPr>
      <dsp:style>
        <a:lnRef idx="2">
          <a:schemeClr val="accent3">
            <a:hueOff val="2760000"/>
            <a:satOff val="100000"/>
            <a:lumOff val="-14509"/>
            <a:alpha val="100000"/>
          </a:schemeClr>
        </a:lnRef>
        <a:fillRef idx="1">
          <a:schemeClr val="accent3">
            <a:hueOff val="2760000"/>
            <a:satOff val="100000"/>
            <a:lumOff val="-14509"/>
            <a:alpha val="100000"/>
          </a:schemeClr>
        </a:fillRef>
        <a:effectRef idx="0">
          <a:scrgbClr r="0" g="0" b="0"/>
        </a:effectRef>
        <a:fontRef idx="minor">
          <a:schemeClr val="lt1"/>
        </a:fontRef>
      </dsp:style>
      <dsp:txXfrm rot="5400000">
        <a:off x="10219267" y="973794"/>
        <a:ext cx="899088" cy="1496062"/>
      </dsp:txXfrm>
    </dsp:sp>
    <dsp:sp modelId="{FA604DC8-01F6-4A09-8F04-1F6B7FD34130}">
      <dsp:nvSpPr>
        <dsp:cNvPr id="22" name="Rectangles 21"/>
        <dsp:cNvSpPr/>
      </dsp:nvSpPr>
      <dsp:spPr bwMode="white">
        <a:xfrm>
          <a:off x="10069187" y="142079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420794"/>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90FE8F-66D4-4AAE-9939-03EDB3D405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90FE8F-66D4-4AAE-9939-03EDB3D405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90FE8F-66D4-4AAE-9939-03EDB3D405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90FE8F-66D4-4AAE-9939-03EDB3D405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90FE8F-66D4-4AAE-9939-03EDB3D405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590FE8F-66D4-4AAE-9939-03EDB3D4059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590FE8F-66D4-4AAE-9939-03EDB3D4059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90FE8F-66D4-4AAE-9939-03EDB3D4059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0FE8F-66D4-4AAE-9939-03EDB3D4059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90FE8F-66D4-4AAE-9939-03EDB3D4059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90FE8F-66D4-4AAE-9939-03EDB3D4059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E8191-7C1A-40AA-B0E0-66FE9C1BBC3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0FE8F-66D4-4AAE-9939-03EDB3D4059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E8191-7C1A-40AA-B0E0-66FE9C1BBC3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1760" y="0"/>
            <a:ext cx="9144000" cy="2387600"/>
          </a:xfrm>
        </p:spPr>
        <p:txBody>
          <a:bodyPr>
            <a:normAutofit fontScale="90000"/>
          </a:bodyPr>
          <a:lstStyle/>
          <a:p>
            <a:r>
              <a:rPr lang="en-IN" sz="8800" dirty="0">
                <a:latin typeface="Comic Sans MS" panose="030F0702030302020204" pitchFamily="66" charset="0"/>
                <a:ea typeface="Roboto" panose="02000000000000000000" pitchFamily="2" charset="0"/>
              </a:rPr>
              <a:t>Machine Learning</a:t>
            </a:r>
            <a:endParaRPr lang="en-IN" sz="8800" dirty="0">
              <a:latin typeface="Comic Sans MS" panose="030F0702030302020204" pitchFamily="66" charset="0"/>
              <a:ea typeface="Roboto" panose="02000000000000000000" pitchFamily="2" charset="0"/>
            </a:endParaRPr>
          </a:p>
        </p:txBody>
      </p:sp>
      <p:pic>
        <p:nvPicPr>
          <p:cNvPr id="5" name="Picture 4"/>
          <p:cNvPicPr>
            <a:picLocks noChangeAspect="1"/>
          </p:cNvPicPr>
          <p:nvPr/>
        </p:nvPicPr>
        <p:blipFill>
          <a:blip r:embed="rId1"/>
          <a:stretch>
            <a:fillRect/>
          </a:stretch>
        </p:blipFill>
        <p:spPr>
          <a:xfrm>
            <a:off x="2875280" y="2387600"/>
            <a:ext cx="6001067" cy="4836074"/>
          </a:xfrm>
          <a:prstGeom prst="rect">
            <a:avLst/>
          </a:prstGeom>
        </p:spPr>
      </p:pic>
      <p:sp>
        <p:nvSpPr>
          <p:cNvPr id="6" name="TextBox 5"/>
          <p:cNvSpPr txBox="1"/>
          <p:nvPr/>
        </p:nvSpPr>
        <p:spPr>
          <a:xfrm>
            <a:off x="4316410" y="2304534"/>
            <a:ext cx="3559179" cy="369332"/>
          </a:xfrm>
          <a:prstGeom prst="rect">
            <a:avLst/>
          </a:prstGeom>
          <a:noFill/>
        </p:spPr>
        <p:txBody>
          <a:bodyPr wrap="none" rtlCol="0">
            <a:spAutoFit/>
          </a:bodyPr>
          <a:lstStyle/>
          <a:p>
            <a:r>
              <a:rPr lang="en-IN" dirty="0">
                <a:solidFill>
                  <a:schemeClr val="bg1">
                    <a:lumMod val="50000"/>
                  </a:schemeClr>
                </a:solidFill>
                <a:latin typeface="Verdana" panose="020B0604030504040204" pitchFamily="34" charset="0"/>
                <a:ea typeface="Verdana" panose="020B0604030504040204" pitchFamily="34" charset="0"/>
              </a:rPr>
              <a:t>PPT made By : Swati Tripathi</a:t>
            </a:r>
            <a:endParaRPr lang="en-IN" dirty="0">
              <a:solidFill>
                <a:schemeClr val="bg1">
                  <a:lumMod val="50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3" name="Group 2"/>
          <p:cNvGrpSpPr/>
          <p:nvPr/>
        </p:nvGrpSpPr>
        <p:grpSpPr>
          <a:xfrm>
            <a:off x="132080" y="200236"/>
            <a:ext cx="4043680" cy="2698327"/>
            <a:chOff x="0" y="0"/>
            <a:chExt cx="4043680" cy="2698327"/>
          </a:xfrm>
        </p:grpSpPr>
        <p:sp>
          <p:nvSpPr>
            <p:cNvPr id="4" name="Rectangle: Single Corner Rounded 3"/>
            <p:cNvSpPr/>
            <p:nvPr/>
          </p:nvSpPr>
          <p:spPr>
            <a:xfrm rot="16200000">
              <a:off x="672676" y="-672676"/>
              <a:ext cx="2698327" cy="4043680"/>
            </a:xfrm>
            <a:prstGeom prst="round1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5" name="Rectangle: Single Corner Rounded 4"/>
            <p:cNvSpPr txBox="1"/>
            <p:nvPr/>
          </p:nvSpPr>
          <p:spPr>
            <a:xfrm rot="21600000">
              <a:off x="0" y="0"/>
              <a:ext cx="4043680" cy="2023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Comic Sans MS" panose="030F0702030302020204" pitchFamily="66" charset="0"/>
                </a:rPr>
                <a:t>Supervised</a:t>
              </a:r>
              <a:endParaRPr lang="en-IN" sz="3600" kern="1200" dirty="0">
                <a:latin typeface="Comic Sans MS" panose="030F0702030302020204" pitchFamily="66" charset="0"/>
              </a:endParaRPr>
            </a:p>
          </p:txBody>
        </p:sp>
      </p:grpSp>
      <p:sp>
        <p:nvSpPr>
          <p:cNvPr id="6" name="TextBox 5"/>
          <p:cNvSpPr txBox="1"/>
          <p:nvPr/>
        </p:nvSpPr>
        <p:spPr>
          <a:xfrm>
            <a:off x="4175760" y="117693"/>
            <a:ext cx="8138160" cy="6740307"/>
          </a:xfrm>
          <a:prstGeom prst="rect">
            <a:avLst/>
          </a:prstGeom>
          <a:noFill/>
        </p:spPr>
        <p:txBody>
          <a:bodyPr wrap="square" rtlCol="0">
            <a:spAutoFit/>
          </a:bodyPr>
          <a:lstStyle/>
          <a:p>
            <a:pPr marL="457200" indent="-457200" algn="l">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In Supervised learning, you train the machine using data which is well </a:t>
            </a:r>
            <a:r>
              <a:rPr lang="en-US" sz="2400" b="1" i="0" dirty="0">
                <a:solidFill>
                  <a:schemeClr val="bg1">
                    <a:lumMod val="85000"/>
                  </a:schemeClr>
                </a:solidFill>
                <a:effectLst/>
                <a:latin typeface="Comic Sans MS" panose="030F0702030302020204" pitchFamily="66" charset="0"/>
              </a:rPr>
              <a:t>"labeled</a:t>
            </a:r>
            <a:r>
              <a:rPr lang="en-US" sz="2400" b="0" i="0" dirty="0">
                <a:solidFill>
                  <a:schemeClr val="bg1">
                    <a:lumMod val="85000"/>
                  </a:schemeClr>
                </a:solidFill>
                <a:effectLst/>
                <a:latin typeface="Comic Sans MS" panose="030F0702030302020204" pitchFamily="66" charset="0"/>
              </a:rPr>
              <a:t>." </a:t>
            </a: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It means data is already tagged with the correct answer. </a:t>
            </a: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It can be compared to learning which takes place in the presence of a supervisor or a teacher.</a:t>
            </a: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endParaRPr lang="en-US" sz="2400" b="0" i="0" dirty="0">
              <a:solidFill>
                <a:schemeClr val="bg1">
                  <a:lumMod val="85000"/>
                </a:schemeClr>
              </a:solidFill>
              <a:effectLst/>
              <a:latin typeface="Comic Sans MS" panose="030F0702030302020204" pitchFamily="66" charset="0"/>
            </a:endParaRPr>
          </a:p>
          <a:p>
            <a:pPr marL="457200" indent="-457200" algn="l">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A supervised learning algorithm learns from labeled training data, helps you to predict outcomes for unforeseen data.</a:t>
            </a:r>
            <a:endParaRPr lang="en-US" sz="2400" b="0" i="0" dirty="0">
              <a:solidFill>
                <a:schemeClr val="bg1">
                  <a:lumMod val="85000"/>
                </a:schemeClr>
              </a:solidFill>
              <a:effectLst/>
              <a:latin typeface="Comic Sans MS" panose="030F0702030302020204" pitchFamily="66" charset="0"/>
            </a:endParaRPr>
          </a:p>
          <a:p>
            <a:pPr marL="285750" indent="-285750">
              <a:buFont typeface="Arial" panose="020B0604020202020204" pitchFamily="34" charset="0"/>
              <a:buChar char="•"/>
            </a:pPr>
            <a:endParaRPr lang="en-IN" sz="2400" dirty="0">
              <a:solidFill>
                <a:schemeClr val="bg1">
                  <a:lumMod val="85000"/>
                </a:schemeClr>
              </a:solidFill>
              <a:latin typeface="Comic Sans MS" panose="030F0702030302020204" pitchFamily="66" charset="0"/>
            </a:endParaRPr>
          </a:p>
          <a:p>
            <a:pPr marL="285750" indent="-285750">
              <a:buFont typeface="Arial" panose="020B0604020202020204" pitchFamily="34" charset="0"/>
              <a:buChar char="•"/>
            </a:pPr>
            <a:r>
              <a:rPr lang="en-US" sz="2400" dirty="0">
                <a:solidFill>
                  <a:schemeClr val="bg1">
                    <a:lumMod val="85000"/>
                  </a:schemeClr>
                </a:solidFill>
                <a:latin typeface="Comic Sans MS" panose="030F0702030302020204" pitchFamily="66" charset="0"/>
              </a:rPr>
              <a:t>One </a:t>
            </a:r>
            <a:r>
              <a:rPr lang="en-US" sz="2400" b="0" i="0" dirty="0">
                <a:solidFill>
                  <a:schemeClr val="bg1">
                    <a:lumMod val="85000"/>
                  </a:schemeClr>
                </a:solidFill>
                <a:effectLst/>
                <a:latin typeface="Comic Sans MS" panose="030F0702030302020204" pitchFamily="66" charset="0"/>
              </a:rPr>
              <a:t>disadvantage of this learning method is that the dataset has to be hand-labeled either by a Machine Learning Engineer or a Data Scientist. This is a very </a:t>
            </a:r>
            <a:r>
              <a:rPr lang="en-US" sz="2400" b="0" i="1" dirty="0">
                <a:solidFill>
                  <a:schemeClr val="bg1">
                    <a:lumMod val="85000"/>
                  </a:schemeClr>
                </a:solidFill>
                <a:effectLst/>
                <a:latin typeface="Comic Sans MS" panose="030F0702030302020204" pitchFamily="66" charset="0"/>
              </a:rPr>
              <a:t>costly process</a:t>
            </a:r>
            <a:r>
              <a:rPr lang="en-US" sz="2400" b="0" i="0" dirty="0">
                <a:solidFill>
                  <a:schemeClr val="bg1">
                    <a:lumMod val="85000"/>
                  </a:schemeClr>
                </a:solidFill>
                <a:effectLst/>
                <a:latin typeface="Comic Sans MS" panose="030F0702030302020204" pitchFamily="66" charset="0"/>
              </a:rPr>
              <a:t>, especially when dealing with large volumes of data. </a:t>
            </a:r>
            <a:endParaRPr lang="en-IN" sz="2400" dirty="0">
              <a:solidFill>
                <a:schemeClr val="bg1">
                  <a:lumMod val="85000"/>
                </a:schemeClr>
              </a:solidFill>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3" name="Group 2"/>
          <p:cNvGrpSpPr/>
          <p:nvPr/>
        </p:nvGrpSpPr>
        <p:grpSpPr>
          <a:xfrm>
            <a:off x="528320" y="352636"/>
            <a:ext cx="4043680" cy="2698327"/>
            <a:chOff x="4043680" y="0"/>
            <a:chExt cx="4043680" cy="2698327"/>
          </a:xfrm>
        </p:grpSpPr>
        <p:sp>
          <p:nvSpPr>
            <p:cNvPr id="4" name="Rectangle: Single Corner Rounded 3"/>
            <p:cNvSpPr/>
            <p:nvPr/>
          </p:nvSpPr>
          <p:spPr>
            <a:xfrm>
              <a:off x="4043680" y="0"/>
              <a:ext cx="4043680" cy="2698327"/>
            </a:xfrm>
            <a:prstGeom prst="round1Rect">
              <a:avLst/>
            </a:prstGeom>
          </p:spPr>
          <p:style>
            <a:lnRef idx="0">
              <a:schemeClr val="lt1">
                <a:hueOff val="0"/>
                <a:satOff val="0"/>
                <a:lumOff val="0"/>
                <a:alphaOff val="0"/>
              </a:schemeClr>
            </a:lnRef>
            <a:fillRef idx="3">
              <a:schemeClr val="accent2">
                <a:hueOff val="-485121"/>
                <a:satOff val="-27975"/>
                <a:lumOff val="2876"/>
                <a:alphaOff val="0"/>
              </a:schemeClr>
            </a:fillRef>
            <a:effectRef idx="3">
              <a:schemeClr val="accent2">
                <a:hueOff val="-485121"/>
                <a:satOff val="-27975"/>
                <a:lumOff val="2876"/>
                <a:alphaOff val="0"/>
              </a:schemeClr>
            </a:effectRef>
            <a:fontRef idx="minor">
              <a:schemeClr val="lt1"/>
            </a:fontRef>
          </p:style>
        </p:sp>
        <p:sp>
          <p:nvSpPr>
            <p:cNvPr id="5" name="Rectangle: Single Corner Rounded 4"/>
            <p:cNvSpPr txBox="1"/>
            <p:nvPr/>
          </p:nvSpPr>
          <p:spPr>
            <a:xfrm>
              <a:off x="4043680" y="0"/>
              <a:ext cx="4043680" cy="2023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Comic Sans MS" panose="030F0702030302020204" pitchFamily="66" charset="0"/>
                </a:rPr>
                <a:t>Unsupervised</a:t>
              </a:r>
              <a:endParaRPr lang="en-IN" sz="3600" kern="1200" dirty="0">
                <a:latin typeface="Comic Sans MS" panose="030F0702030302020204" pitchFamily="66" charset="0"/>
              </a:endParaRPr>
            </a:p>
          </p:txBody>
        </p:sp>
      </p:grpSp>
      <p:sp>
        <p:nvSpPr>
          <p:cNvPr id="6" name="TextBox 5"/>
          <p:cNvSpPr txBox="1"/>
          <p:nvPr/>
        </p:nvSpPr>
        <p:spPr>
          <a:xfrm>
            <a:off x="4998720" y="243512"/>
            <a:ext cx="6664960" cy="6370975"/>
          </a:xfrm>
          <a:prstGeom prst="rect">
            <a:avLst/>
          </a:prstGeom>
          <a:noFill/>
        </p:spPr>
        <p:txBody>
          <a:bodyPr wrap="square" rtlCol="0">
            <a:spAutoFit/>
          </a:bodyPr>
          <a:lstStyle/>
          <a:p>
            <a:pPr marL="342900" indent="-342900">
              <a:buFont typeface="Arial" panose="020B0604020202020204" pitchFamily="34" charset="0"/>
              <a:buChar char="•"/>
            </a:pPr>
            <a:r>
              <a:rPr lang="en-US" sz="2400" i="0" dirty="0">
                <a:solidFill>
                  <a:schemeClr val="bg1">
                    <a:lumMod val="85000"/>
                  </a:schemeClr>
                </a:solidFill>
                <a:effectLst/>
                <a:latin typeface="Comic Sans MS" panose="030F0702030302020204" pitchFamily="66" charset="0"/>
              </a:rPr>
              <a:t>Unsupervised Learning is a machine learning technique in which the users do not need to supervise the model.</a:t>
            </a:r>
            <a:endParaRPr lang="en-US" sz="240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endParaRPr lang="en-US" sz="240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r>
              <a:rPr lang="en-US" sz="2400" i="0" dirty="0">
                <a:solidFill>
                  <a:schemeClr val="bg1">
                    <a:lumMod val="85000"/>
                  </a:schemeClr>
                </a:solidFill>
                <a:effectLst/>
                <a:latin typeface="Comic Sans MS" panose="030F0702030302020204" pitchFamily="66" charset="0"/>
              </a:rPr>
              <a:t>Instead, it allows the model to work on its own to discover patterns and information that was previously undetected. </a:t>
            </a:r>
            <a:endParaRPr lang="en-US" sz="240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endParaRPr lang="en-US" sz="240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r>
              <a:rPr lang="en-US" sz="2400" i="0" dirty="0">
                <a:solidFill>
                  <a:schemeClr val="bg1">
                    <a:lumMod val="85000"/>
                  </a:schemeClr>
                </a:solidFill>
                <a:effectLst/>
                <a:latin typeface="Comic Sans MS" panose="030F0702030302020204" pitchFamily="66" charset="0"/>
              </a:rPr>
              <a:t>It mainly deals with the unlabeled data.</a:t>
            </a:r>
            <a:endParaRPr lang="en-US" sz="240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endParaRPr lang="en-US" sz="2400" dirty="0">
              <a:solidFill>
                <a:schemeClr val="bg1">
                  <a:lumMod val="85000"/>
                </a:schemeClr>
              </a:solidFill>
              <a:latin typeface="Comic Sans MS" panose="030F0702030302020204" pitchFamily="66" charset="0"/>
            </a:endParaRPr>
          </a:p>
          <a:p>
            <a:pPr marL="342900" indent="-342900">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Unsupervised learning problems are grouped into clustering and association problems.</a:t>
            </a:r>
            <a:endParaRPr lang="en-US" sz="2400" b="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endParaRPr lang="en-US" sz="2400" dirty="0">
              <a:solidFill>
                <a:schemeClr val="bg1">
                  <a:lumMod val="85000"/>
                </a:schemeClr>
              </a:solidFill>
              <a:latin typeface="Comic Sans MS" panose="030F0702030302020204" pitchFamily="66" charset="0"/>
            </a:endParaRPr>
          </a:p>
          <a:p>
            <a:pPr marL="342900" indent="-342900">
              <a:buFont typeface="Arial" panose="020B0604020202020204" pitchFamily="34" charset="0"/>
              <a:buChar char="•"/>
            </a:pPr>
            <a:r>
              <a:rPr lang="en-US" sz="2400" i="0" dirty="0">
                <a:solidFill>
                  <a:schemeClr val="bg1">
                    <a:lumMod val="85000"/>
                  </a:schemeClr>
                </a:solidFill>
                <a:effectLst/>
                <a:latin typeface="Comic Sans MS" panose="030F0702030302020204" pitchFamily="66" charset="0"/>
              </a:rPr>
              <a:t>The most basic disadvantage of any Unsupervised Learning is that it’s application spectrum is limited.</a:t>
            </a:r>
            <a:endParaRPr lang="en-IN" sz="2400" dirty="0">
              <a:solidFill>
                <a:schemeClr val="bg1">
                  <a:lumMod val="85000"/>
                </a:schemeClr>
              </a:solidFill>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3" name="Group 2"/>
          <p:cNvGrpSpPr/>
          <p:nvPr/>
        </p:nvGrpSpPr>
        <p:grpSpPr>
          <a:xfrm>
            <a:off x="243840" y="261197"/>
            <a:ext cx="4043680" cy="2698327"/>
            <a:chOff x="0" y="2698327"/>
            <a:chExt cx="4043680" cy="2698327"/>
          </a:xfrm>
        </p:grpSpPr>
        <p:sp>
          <p:nvSpPr>
            <p:cNvPr id="4" name="Rectangle: Single Corner Rounded 3"/>
            <p:cNvSpPr/>
            <p:nvPr/>
          </p:nvSpPr>
          <p:spPr>
            <a:xfrm rot="10800000">
              <a:off x="0" y="2698327"/>
              <a:ext cx="4043680" cy="2698327"/>
            </a:xfrm>
            <a:prstGeom prst="round1Rect">
              <a:avLst/>
            </a:prstGeom>
          </p:spPr>
          <p:style>
            <a:lnRef idx="0">
              <a:schemeClr val="lt1">
                <a:hueOff val="0"/>
                <a:satOff val="0"/>
                <a:lumOff val="0"/>
                <a:alphaOff val="0"/>
              </a:schemeClr>
            </a:lnRef>
            <a:fillRef idx="3">
              <a:schemeClr val="accent2">
                <a:hueOff val="-970242"/>
                <a:satOff val="-55951"/>
                <a:lumOff val="5752"/>
                <a:alphaOff val="0"/>
              </a:schemeClr>
            </a:fillRef>
            <a:effectRef idx="3">
              <a:schemeClr val="accent2">
                <a:hueOff val="-970242"/>
                <a:satOff val="-55951"/>
                <a:lumOff val="5752"/>
                <a:alphaOff val="0"/>
              </a:schemeClr>
            </a:effectRef>
            <a:fontRef idx="minor">
              <a:schemeClr val="lt1"/>
            </a:fontRef>
          </p:style>
        </p:sp>
        <p:sp>
          <p:nvSpPr>
            <p:cNvPr id="5" name="Rectangle: Single Corner Rounded 4"/>
            <p:cNvSpPr txBox="1"/>
            <p:nvPr/>
          </p:nvSpPr>
          <p:spPr>
            <a:xfrm rot="21600000">
              <a:off x="0" y="3372908"/>
              <a:ext cx="4043680" cy="2023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Comic Sans MS" panose="030F0702030302020204" pitchFamily="66" charset="0"/>
                </a:rPr>
                <a:t>Semi-supervised</a:t>
              </a:r>
              <a:endParaRPr lang="en-IN" sz="3600" kern="1200" dirty="0">
                <a:latin typeface="Comic Sans MS" panose="030F0702030302020204" pitchFamily="66" charset="0"/>
              </a:endParaRPr>
            </a:p>
          </p:txBody>
        </p:sp>
      </p:grpSp>
      <p:sp>
        <p:nvSpPr>
          <p:cNvPr id="6" name="TextBox 5"/>
          <p:cNvSpPr txBox="1"/>
          <p:nvPr/>
        </p:nvSpPr>
        <p:spPr>
          <a:xfrm>
            <a:off x="4673600" y="651298"/>
            <a:ext cx="7051040" cy="6001643"/>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Semi-supervised learning is the type of machine learning that uses a combination of a small amount of labeled data and a large amount of unlabeled data to train models. </a:t>
            </a:r>
            <a:endParaRPr lang="en-US" sz="2400" b="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endParaRPr lang="en-US" sz="2400" dirty="0">
              <a:solidFill>
                <a:schemeClr val="bg1">
                  <a:lumMod val="85000"/>
                </a:schemeClr>
              </a:solidFill>
              <a:latin typeface="Comic Sans MS" panose="030F0702030302020204" pitchFamily="66" charset="0"/>
            </a:endParaRPr>
          </a:p>
          <a:p>
            <a:r>
              <a:rPr lang="en-US" sz="2400" b="0" i="0" dirty="0">
                <a:solidFill>
                  <a:schemeClr val="bg1">
                    <a:lumMod val="85000"/>
                  </a:schemeClr>
                </a:solidFill>
                <a:effectLst/>
                <a:latin typeface="Comic Sans MS" panose="030F0702030302020204" pitchFamily="66" charset="0"/>
              </a:rPr>
              <a:t>Intuitively, one may imagine the three types of learning algorithms as :</a:t>
            </a:r>
            <a:endParaRPr lang="en-US" sz="2400" b="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Supervised learning where a student is under the supervision of a teacher at both home and school.</a:t>
            </a:r>
            <a:endParaRPr lang="en-US" sz="2400" b="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Unsupervised learning where a student has to figure out a concept himself.</a:t>
            </a:r>
            <a:endParaRPr lang="en-US" sz="2400" b="0" i="0" dirty="0">
              <a:solidFill>
                <a:schemeClr val="bg1">
                  <a:lumMod val="85000"/>
                </a:schemeClr>
              </a:solidFill>
              <a:effectLst/>
              <a:latin typeface="Comic Sans MS" panose="030F0702030302020204" pitchFamily="66" charset="0"/>
            </a:endParaRPr>
          </a:p>
          <a:p>
            <a:pPr marL="342900" indent="-342900">
              <a:buFont typeface="Arial" panose="020B0604020202020204" pitchFamily="34" charset="0"/>
              <a:buChar char="•"/>
            </a:pPr>
            <a:r>
              <a:rPr lang="en-US" sz="2400" b="0" i="0" dirty="0">
                <a:solidFill>
                  <a:schemeClr val="bg1">
                    <a:lumMod val="85000"/>
                  </a:schemeClr>
                </a:solidFill>
                <a:effectLst/>
                <a:latin typeface="Comic Sans MS" panose="030F0702030302020204" pitchFamily="66" charset="0"/>
              </a:rPr>
              <a:t>Semi-Supervised learning where a teacher teaches a few concepts in class and gives questions as homework which are based on similar concepts.</a:t>
            </a:r>
            <a:endParaRPr lang="en-IN" sz="2400" dirty="0">
              <a:solidFill>
                <a:schemeClr val="bg1">
                  <a:lumMod val="85000"/>
                </a:schemeClr>
              </a:solidFill>
              <a:latin typeface="Comic Sans MS" panose="030F0702030302020204"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6" name="Group 5"/>
          <p:cNvGrpSpPr/>
          <p:nvPr/>
        </p:nvGrpSpPr>
        <p:grpSpPr>
          <a:xfrm>
            <a:off x="152400" y="139277"/>
            <a:ext cx="4043680" cy="2698327"/>
            <a:chOff x="4043680" y="2698326"/>
            <a:chExt cx="4043680" cy="2698327"/>
          </a:xfrm>
        </p:grpSpPr>
        <p:sp>
          <p:nvSpPr>
            <p:cNvPr id="7" name="Rectangle: Single Corner Rounded 6"/>
            <p:cNvSpPr/>
            <p:nvPr/>
          </p:nvSpPr>
          <p:spPr>
            <a:xfrm rot="5400000">
              <a:off x="4716356" y="2025650"/>
              <a:ext cx="2698327" cy="4043680"/>
            </a:xfrm>
            <a:prstGeom prst="round1Rect">
              <a:avLst/>
            </a:prstGeom>
          </p:spPr>
          <p:style>
            <a:lnRef idx="0">
              <a:schemeClr val="lt1">
                <a:hueOff val="0"/>
                <a:satOff val="0"/>
                <a:lumOff val="0"/>
                <a:alphaOff val="0"/>
              </a:schemeClr>
            </a:lnRef>
            <a:fillRef idx="3">
              <a:schemeClr val="accent2">
                <a:hueOff val="-1455363"/>
                <a:satOff val="-83927"/>
                <a:lumOff val="8628"/>
                <a:alphaOff val="0"/>
              </a:schemeClr>
            </a:fillRef>
            <a:effectRef idx="3">
              <a:schemeClr val="accent2">
                <a:hueOff val="-1455363"/>
                <a:satOff val="-83927"/>
                <a:lumOff val="8628"/>
                <a:alphaOff val="0"/>
              </a:schemeClr>
            </a:effectRef>
            <a:fontRef idx="minor">
              <a:schemeClr val="lt1"/>
            </a:fontRef>
          </p:style>
        </p:sp>
        <p:sp>
          <p:nvSpPr>
            <p:cNvPr id="8" name="Rectangle: Single Corner Rounded 4"/>
            <p:cNvSpPr txBox="1"/>
            <p:nvPr/>
          </p:nvSpPr>
          <p:spPr>
            <a:xfrm>
              <a:off x="4043680" y="3372908"/>
              <a:ext cx="4043680" cy="2023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Comic Sans MS" panose="030F0702030302020204" pitchFamily="66" charset="0"/>
                </a:rPr>
                <a:t>Reinforcement</a:t>
              </a:r>
              <a:endParaRPr lang="en-IN" sz="3600" kern="1200" dirty="0">
                <a:latin typeface="Comic Sans MS" panose="030F0702030302020204" pitchFamily="66" charset="0"/>
              </a:endParaRPr>
            </a:p>
          </p:txBody>
        </p:sp>
      </p:grpSp>
      <p:sp>
        <p:nvSpPr>
          <p:cNvPr id="9" name="TextBox 8"/>
          <p:cNvSpPr txBox="1"/>
          <p:nvPr/>
        </p:nvSpPr>
        <p:spPr>
          <a:xfrm flipH="1">
            <a:off x="4196080" y="333137"/>
            <a:ext cx="8072119" cy="6524863"/>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D3D3D3"/>
                </a:solidFill>
                <a:effectLst/>
                <a:latin typeface="Comic Sans MS" panose="030F0702030302020204" pitchFamily="66" charset="0"/>
              </a:rPr>
              <a:t>Reinforcement learning is the training of machine learning models to make a sequence of decisions. </a:t>
            </a:r>
            <a:endParaRPr lang="en-US" sz="2200" b="0" i="0" dirty="0">
              <a:solidFill>
                <a:srgbClr val="D3D3D3"/>
              </a:solidFill>
              <a:effectLst/>
              <a:latin typeface="Comic Sans MS" panose="030F0702030302020204" pitchFamily="66" charset="0"/>
            </a:endParaRPr>
          </a:p>
          <a:p>
            <a:pPr marL="342900" indent="-342900">
              <a:buFont typeface="Arial" panose="020B0604020202020204" pitchFamily="34" charset="0"/>
              <a:buChar char="•"/>
            </a:pP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r>
              <a:rPr lang="en-US" sz="2200" b="0" i="0" dirty="0">
                <a:solidFill>
                  <a:srgbClr val="D3D3D3"/>
                </a:solidFill>
                <a:effectLst/>
                <a:latin typeface="Comic Sans MS" panose="030F0702030302020204" pitchFamily="66" charset="0"/>
              </a:rPr>
              <a:t>In this approach, machine learning models are trained to make a series of decisions based on the rewards and feedback they receive for their actions. </a:t>
            </a: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r>
              <a:rPr lang="en-US" sz="2200" b="0" i="0" dirty="0">
                <a:solidFill>
                  <a:srgbClr val="D3D3D3"/>
                </a:solidFill>
                <a:effectLst/>
                <a:latin typeface="Comic Sans MS" panose="030F0702030302020204" pitchFamily="66" charset="0"/>
              </a:rPr>
              <a:t>The machine learns to achieve a goal in complex and uncertain situations and is rewarded each time it achieves it during the learning period. </a:t>
            </a: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r>
              <a:rPr lang="en-US" sz="2200" b="0" i="0" dirty="0">
                <a:solidFill>
                  <a:srgbClr val="D3D3D3"/>
                </a:solidFill>
                <a:effectLst/>
                <a:latin typeface="Comic Sans MS" panose="030F0702030302020204" pitchFamily="66" charset="0"/>
              </a:rPr>
              <a:t>Reinforcement learning is different from supervised learning in the sense that there is no answer available, so the reinforcement agent decides the steps to perform a task. </a:t>
            </a:r>
            <a:endParaRPr lang="en-US" sz="2200" b="0" i="0" dirty="0">
              <a:solidFill>
                <a:srgbClr val="D3D3D3"/>
              </a:solidFill>
              <a:effectLst/>
              <a:latin typeface="Comic Sans MS" panose="030F0702030302020204" pitchFamily="66" charset="0"/>
            </a:endParaRPr>
          </a:p>
          <a:p>
            <a:pPr marL="342900" indent="-342900" algn="l">
              <a:buFont typeface="Arial" panose="020B0604020202020204" pitchFamily="34" charset="0"/>
              <a:buChar char="•"/>
            </a:pPr>
            <a:endParaRPr lang="en-US" sz="2200" dirty="0">
              <a:solidFill>
                <a:srgbClr val="D3D3D3"/>
              </a:solidFill>
              <a:latin typeface="Comic Sans MS" panose="030F0702030302020204" pitchFamily="66" charset="0"/>
            </a:endParaRPr>
          </a:p>
          <a:p>
            <a:pPr marL="342900" indent="-342900" algn="l">
              <a:buFont typeface="Arial" panose="020B0604020202020204" pitchFamily="34" charset="0"/>
              <a:buChar char="•"/>
            </a:pPr>
            <a:r>
              <a:rPr lang="en-US" sz="2200" b="0" i="0" dirty="0">
                <a:solidFill>
                  <a:srgbClr val="D3D3D3"/>
                </a:solidFill>
                <a:effectLst/>
                <a:latin typeface="Comic Sans MS" panose="030F0702030302020204" pitchFamily="66" charset="0"/>
              </a:rPr>
              <a:t>The machine learns from its own experiences when there is no training data set present.</a:t>
            </a:r>
            <a:endParaRPr lang="en-US" sz="2200" b="0" i="0" dirty="0">
              <a:solidFill>
                <a:srgbClr val="D3D3D3"/>
              </a:solidFill>
              <a:effectLst/>
              <a:latin typeface="Comic Sans MS" panose="030F0702030302020204" pitchFamily="66" charset="0"/>
            </a:endParaRPr>
          </a:p>
          <a:p>
            <a:pPr marL="342900" indent="-342900">
              <a:buFont typeface="Arial" panose="020B0604020202020204" pitchFamily="34" charset="0"/>
              <a:buChar char="•"/>
            </a:pPr>
            <a:endParaRPr lang="en-IN" sz="2200" dirty="0">
              <a:solidFill>
                <a:schemeClr val="bg1">
                  <a:lumMod val="85000"/>
                </a:schemeClr>
              </a:solidFill>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5269"/>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91884" y="436750"/>
          <a:ext cx="8808231" cy="5984500"/>
        </p:xfrm>
        <a:graphic>
          <a:graphicData uri="http://schemas.openxmlformats.org/drawingml/2006/table">
            <a:tbl>
              <a:tblPr>
                <a:tableStyleId>{5940675A-B579-460E-94D1-54222C63F5DA}</a:tableStyleId>
              </a:tblPr>
              <a:tblGrid>
                <a:gridCol w="2936077"/>
                <a:gridCol w="2936077"/>
                <a:gridCol w="2936077"/>
              </a:tblGrid>
              <a:tr h="1028974">
                <a:tc>
                  <a:txBody>
                    <a:bodyPr/>
                    <a:lstStyle/>
                    <a:p>
                      <a:pPr algn="l" fontAlgn="t"/>
                      <a:r>
                        <a:rPr lang="en-IN" sz="2800" b="0" dirty="0">
                          <a:solidFill>
                            <a:schemeClr val="bg1">
                              <a:lumMod val="95000"/>
                            </a:schemeClr>
                          </a:solidFill>
                          <a:effectLst/>
                          <a:latin typeface="Comic Sans MS" panose="030F0702030302020204" pitchFamily="66" charset="0"/>
                        </a:rPr>
                        <a:t>Based On</a:t>
                      </a:r>
                      <a:endParaRPr lang="en-IN" sz="2800" b="0" dirty="0">
                        <a:solidFill>
                          <a:schemeClr val="bg1">
                            <a:lumMod val="95000"/>
                          </a:schemeClr>
                        </a:solidFill>
                        <a:effectLst/>
                        <a:latin typeface="Comic Sans MS" panose="030F0702030302020204" pitchFamily="66" charset="0"/>
                      </a:endParaRPr>
                    </a:p>
                  </a:txBody>
                  <a:tcPr marL="43601" marR="43601" marT="43601" marB="43601">
                    <a:solidFill>
                      <a:schemeClr val="bg2">
                        <a:lumMod val="50000"/>
                      </a:schemeClr>
                    </a:solidFill>
                  </a:tcPr>
                </a:tc>
                <a:tc>
                  <a:txBody>
                    <a:bodyPr/>
                    <a:lstStyle/>
                    <a:p>
                      <a:pPr algn="l" fontAlgn="t"/>
                      <a:r>
                        <a:rPr lang="en-IN" sz="2800" b="0" dirty="0">
                          <a:solidFill>
                            <a:schemeClr val="bg1">
                              <a:lumMod val="95000"/>
                            </a:schemeClr>
                          </a:solidFill>
                          <a:effectLst/>
                          <a:latin typeface="Comic Sans MS" panose="030F0702030302020204" pitchFamily="66" charset="0"/>
                        </a:rPr>
                        <a:t>Supervised machine learning </a:t>
                      </a:r>
                      <a:endParaRPr lang="en-IN" sz="2800" b="0" dirty="0">
                        <a:solidFill>
                          <a:schemeClr val="bg1">
                            <a:lumMod val="95000"/>
                          </a:schemeClr>
                        </a:solidFill>
                        <a:effectLst/>
                        <a:latin typeface="Comic Sans MS" panose="030F0702030302020204" pitchFamily="66" charset="0"/>
                      </a:endParaRPr>
                    </a:p>
                  </a:txBody>
                  <a:tcPr marL="43601" marR="43601" marT="43601" marB="43601">
                    <a:solidFill>
                      <a:schemeClr val="bg2">
                        <a:lumMod val="50000"/>
                      </a:schemeClr>
                    </a:solidFill>
                  </a:tcPr>
                </a:tc>
                <a:tc>
                  <a:txBody>
                    <a:bodyPr/>
                    <a:lstStyle/>
                    <a:p>
                      <a:pPr algn="l" fontAlgn="t"/>
                      <a:r>
                        <a:rPr lang="en-IN" sz="2800" b="0" dirty="0">
                          <a:solidFill>
                            <a:schemeClr val="bg1">
                              <a:lumMod val="95000"/>
                            </a:schemeClr>
                          </a:solidFill>
                          <a:effectLst/>
                          <a:latin typeface="Comic Sans MS" panose="030F0702030302020204" pitchFamily="66" charset="0"/>
                        </a:rPr>
                        <a:t>Unsupervised machine learning </a:t>
                      </a:r>
                      <a:endParaRPr lang="en-IN" sz="2800" b="0" dirty="0">
                        <a:solidFill>
                          <a:schemeClr val="bg1">
                            <a:lumMod val="95000"/>
                          </a:schemeClr>
                        </a:solidFill>
                        <a:effectLst/>
                        <a:latin typeface="Comic Sans MS" panose="030F0702030302020204" pitchFamily="66" charset="0"/>
                      </a:endParaRPr>
                    </a:p>
                  </a:txBody>
                  <a:tcPr marL="43601" marR="43601" marT="43601" marB="43601">
                    <a:solidFill>
                      <a:schemeClr val="bg2">
                        <a:lumMod val="50000"/>
                      </a:schemeClr>
                    </a:solidFill>
                  </a:tcPr>
                </a:tc>
              </a:tr>
              <a:tr h="1264417">
                <a:tc>
                  <a:txBody>
                    <a:bodyPr/>
                    <a:lstStyle/>
                    <a:p>
                      <a:pPr algn="l" fontAlgn="t"/>
                      <a:r>
                        <a:rPr lang="en-IN" sz="2800" b="0" dirty="0">
                          <a:effectLst/>
                          <a:latin typeface="Comic Sans MS" panose="030F0702030302020204" pitchFamily="66" charset="0"/>
                        </a:rPr>
                        <a:t>Input Data</a:t>
                      </a:r>
                      <a:endParaRPr lang="en-IN" sz="2800" b="0" dirty="0">
                        <a:effectLst/>
                        <a:latin typeface="Comic Sans MS" panose="030F0702030302020204" pitchFamily="66" charset="0"/>
                      </a:endParaRPr>
                    </a:p>
                  </a:txBody>
                  <a:tcPr marL="43601" marR="43601" marT="43601" marB="43601">
                    <a:solidFill>
                      <a:schemeClr val="bg2">
                        <a:lumMod val="90000"/>
                      </a:schemeClr>
                    </a:solidFill>
                  </a:tcPr>
                </a:tc>
                <a:tc>
                  <a:txBody>
                    <a:bodyPr/>
                    <a:lstStyle/>
                    <a:p>
                      <a:pPr algn="l" fontAlgn="t"/>
                      <a:r>
                        <a:rPr lang="en-US" sz="2800" b="0" dirty="0">
                          <a:effectLst/>
                          <a:latin typeface="Comic Sans MS" panose="030F0702030302020204" pitchFamily="66" charset="0"/>
                        </a:rPr>
                        <a:t>Algorithms are trained using labeled data.</a:t>
                      </a:r>
                      <a:endParaRPr lang="en-US" sz="2800" b="0" dirty="0">
                        <a:effectLst/>
                        <a:latin typeface="Comic Sans MS" panose="030F0702030302020204" pitchFamily="66" charset="0"/>
                      </a:endParaRPr>
                    </a:p>
                  </a:txBody>
                  <a:tcPr marL="43601" marR="43601" marT="43601" marB="43601">
                    <a:solidFill>
                      <a:srgbClr val="B09151"/>
                    </a:solidFill>
                  </a:tcPr>
                </a:tc>
                <a:tc>
                  <a:txBody>
                    <a:bodyPr/>
                    <a:lstStyle/>
                    <a:p>
                      <a:pPr algn="l" fontAlgn="t"/>
                      <a:r>
                        <a:rPr lang="en-US" sz="2800" b="0" dirty="0">
                          <a:effectLst/>
                          <a:latin typeface="Comic Sans MS" panose="030F0702030302020204" pitchFamily="66" charset="0"/>
                        </a:rPr>
                        <a:t>Algorithms are used against data which is not labelled</a:t>
                      </a:r>
                      <a:endParaRPr lang="en-US" sz="2800" b="0" dirty="0">
                        <a:effectLst/>
                        <a:latin typeface="Comic Sans MS" panose="030F0702030302020204" pitchFamily="66" charset="0"/>
                      </a:endParaRPr>
                    </a:p>
                  </a:txBody>
                  <a:tcPr marL="43601" marR="43601" marT="43601" marB="43601">
                    <a:solidFill>
                      <a:srgbClr val="B09151"/>
                    </a:solidFill>
                  </a:tcPr>
                </a:tc>
              </a:tr>
              <a:tr h="1028974">
                <a:tc>
                  <a:txBody>
                    <a:bodyPr/>
                    <a:lstStyle/>
                    <a:p>
                      <a:pPr algn="l" fontAlgn="t"/>
                      <a:r>
                        <a:rPr lang="en-IN" sz="2800" b="0">
                          <a:effectLst/>
                          <a:latin typeface="Comic Sans MS" panose="030F0702030302020204" pitchFamily="66" charset="0"/>
                        </a:rPr>
                        <a:t>Computational Complexity</a:t>
                      </a:r>
                      <a:endParaRPr lang="en-IN" sz="2800" b="0">
                        <a:effectLst/>
                        <a:latin typeface="Comic Sans MS" panose="030F0702030302020204" pitchFamily="66" charset="0"/>
                      </a:endParaRPr>
                    </a:p>
                  </a:txBody>
                  <a:tcPr marL="43601" marR="43601" marT="43601" marB="43601">
                    <a:solidFill>
                      <a:schemeClr val="bg2">
                        <a:lumMod val="90000"/>
                      </a:schemeClr>
                    </a:solidFill>
                  </a:tcPr>
                </a:tc>
                <a:tc>
                  <a:txBody>
                    <a:bodyPr/>
                    <a:lstStyle/>
                    <a:p>
                      <a:pPr algn="l" fontAlgn="t"/>
                      <a:r>
                        <a:rPr lang="en-US" sz="2800" b="0">
                          <a:effectLst/>
                          <a:latin typeface="Comic Sans MS" panose="030F0702030302020204" pitchFamily="66" charset="0"/>
                        </a:rPr>
                        <a:t>Supervised learning is a simpler method.</a:t>
                      </a:r>
                      <a:endParaRPr lang="en-US" sz="2800" b="0">
                        <a:effectLst/>
                        <a:latin typeface="Comic Sans MS" panose="030F0702030302020204" pitchFamily="66" charset="0"/>
                      </a:endParaRPr>
                    </a:p>
                  </a:txBody>
                  <a:tcPr marL="43601" marR="43601" marT="43601" marB="43601">
                    <a:solidFill>
                      <a:srgbClr val="B09151"/>
                    </a:solidFill>
                  </a:tcPr>
                </a:tc>
                <a:tc>
                  <a:txBody>
                    <a:bodyPr/>
                    <a:lstStyle/>
                    <a:p>
                      <a:pPr algn="l" fontAlgn="t"/>
                      <a:r>
                        <a:rPr lang="en-US" sz="2800" b="0">
                          <a:effectLst/>
                          <a:latin typeface="Comic Sans MS" panose="030F0702030302020204" pitchFamily="66" charset="0"/>
                        </a:rPr>
                        <a:t>Unsupervised learning is computationally complex</a:t>
                      </a:r>
                      <a:endParaRPr lang="en-US" sz="2800" b="0">
                        <a:effectLst/>
                        <a:latin typeface="Comic Sans MS" panose="030F0702030302020204" pitchFamily="66" charset="0"/>
                      </a:endParaRPr>
                    </a:p>
                  </a:txBody>
                  <a:tcPr marL="43601" marR="43601" marT="43601" marB="43601">
                    <a:solidFill>
                      <a:srgbClr val="B09151"/>
                    </a:solidFill>
                  </a:tcPr>
                </a:tc>
              </a:tr>
              <a:tr h="1028974">
                <a:tc>
                  <a:txBody>
                    <a:bodyPr/>
                    <a:lstStyle/>
                    <a:p>
                      <a:pPr algn="l" fontAlgn="t"/>
                      <a:r>
                        <a:rPr lang="en-IN" sz="2800" b="0" dirty="0">
                          <a:effectLst/>
                          <a:latin typeface="Comic Sans MS" panose="030F0702030302020204" pitchFamily="66" charset="0"/>
                        </a:rPr>
                        <a:t>Accuracy</a:t>
                      </a:r>
                      <a:endParaRPr lang="en-IN" sz="2800" b="0" dirty="0">
                        <a:effectLst/>
                        <a:latin typeface="Comic Sans MS" panose="030F0702030302020204" pitchFamily="66" charset="0"/>
                      </a:endParaRPr>
                    </a:p>
                  </a:txBody>
                  <a:tcPr marL="43601" marR="43601" marT="43601" marB="43601">
                    <a:solidFill>
                      <a:schemeClr val="bg2">
                        <a:lumMod val="90000"/>
                      </a:schemeClr>
                    </a:solidFill>
                  </a:tcPr>
                </a:tc>
                <a:tc>
                  <a:txBody>
                    <a:bodyPr/>
                    <a:lstStyle/>
                    <a:p>
                      <a:pPr algn="l" fontAlgn="t"/>
                      <a:r>
                        <a:rPr lang="en-US" sz="2800" b="0">
                          <a:effectLst/>
                          <a:latin typeface="Comic Sans MS" panose="030F0702030302020204" pitchFamily="66" charset="0"/>
                        </a:rPr>
                        <a:t>Highly accurate and trustworthy method.</a:t>
                      </a:r>
                      <a:endParaRPr lang="en-US" sz="2800" b="0">
                        <a:effectLst/>
                        <a:latin typeface="Comic Sans MS" panose="030F0702030302020204" pitchFamily="66" charset="0"/>
                      </a:endParaRPr>
                    </a:p>
                  </a:txBody>
                  <a:tcPr marL="43601" marR="43601" marT="43601" marB="43601">
                    <a:solidFill>
                      <a:srgbClr val="B09151"/>
                    </a:solidFill>
                  </a:tcPr>
                </a:tc>
                <a:tc>
                  <a:txBody>
                    <a:bodyPr/>
                    <a:lstStyle/>
                    <a:p>
                      <a:pPr algn="l" fontAlgn="t"/>
                      <a:r>
                        <a:rPr lang="en-US" sz="2800" b="0" dirty="0">
                          <a:effectLst/>
                          <a:latin typeface="Comic Sans MS" panose="030F0702030302020204" pitchFamily="66" charset="0"/>
                        </a:rPr>
                        <a:t>Less accurate and trustworthy method.</a:t>
                      </a:r>
                      <a:endParaRPr lang="en-US" sz="2800" b="0" dirty="0">
                        <a:effectLst/>
                        <a:latin typeface="Comic Sans MS" panose="030F0702030302020204" pitchFamily="66" charset="0"/>
                      </a:endParaRPr>
                    </a:p>
                  </a:txBody>
                  <a:tcPr marL="43601" marR="43601" marT="43601" marB="43601">
                    <a:solidFill>
                      <a:srgbClr val="B0915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671320" y="792480"/>
            <a:ext cx="8849360" cy="5078313"/>
          </a:xfrm>
          <a:prstGeom prst="rect">
            <a:avLst/>
          </a:prstGeom>
          <a:solidFill>
            <a:schemeClr val="bg2">
              <a:lumMod val="75000"/>
            </a:schemeClr>
          </a:solidFill>
        </p:spPr>
        <p:txBody>
          <a:bodyPr wrap="square" rtlCol="0">
            <a:spAutoFit/>
          </a:bodyPr>
          <a:lstStyle/>
          <a:p>
            <a:pPr algn="l"/>
            <a:endParaRPr lang="en-IN" sz="3600" b="0" i="0" u="none" strike="noStrike" baseline="0" dirty="0">
              <a:solidFill>
                <a:srgbClr val="000000"/>
              </a:solidFill>
              <a:latin typeface="Comic Sans MS" panose="030F0702030302020204" pitchFamily="66" charset="0"/>
            </a:endParaRPr>
          </a:p>
          <a:p>
            <a:r>
              <a:rPr lang="en-US" sz="3600" b="0" i="0" u="none" strike="noStrike" baseline="0" dirty="0">
                <a:latin typeface="Comic Sans MS" panose="030F0702030302020204" pitchFamily="66" charset="0"/>
              </a:rPr>
              <a:t>The </a:t>
            </a:r>
            <a:r>
              <a:rPr lang="en-US" sz="3600" b="0" i="0" u="none" strike="noStrike" baseline="0" dirty="0">
                <a:solidFill>
                  <a:schemeClr val="accent2">
                    <a:lumMod val="50000"/>
                  </a:schemeClr>
                </a:solidFill>
                <a:latin typeface="Comic Sans MS" panose="030F0702030302020204" pitchFamily="66" charset="0"/>
              </a:rPr>
              <a:t>goal   of machine learning </a:t>
            </a:r>
            <a:r>
              <a:rPr lang="en-US" sz="3600" b="0" i="0" u="none" strike="noStrike" baseline="0" dirty="0">
                <a:latin typeface="Comic Sans MS" panose="030F0702030302020204" pitchFamily="66" charset="0"/>
              </a:rPr>
              <a:t>is to </a:t>
            </a:r>
            <a:r>
              <a:rPr lang="en-US" sz="3600" b="0" i="0" strike="noStrike" baseline="0" dirty="0">
                <a:solidFill>
                  <a:schemeClr val="tx2">
                    <a:lumMod val="75000"/>
                  </a:schemeClr>
                </a:solidFill>
                <a:latin typeface="Comic Sans MS" panose="030F0702030302020204" pitchFamily="66" charset="0"/>
              </a:rPr>
              <a:t>develop methods that can automatically detect patterns in data</a:t>
            </a:r>
            <a:r>
              <a:rPr lang="en-US" sz="3600" b="0" i="0" strike="noStrike" baseline="0" dirty="0">
                <a:latin typeface="Comic Sans MS" panose="030F0702030302020204" pitchFamily="66" charset="0"/>
              </a:rPr>
              <a:t>, and </a:t>
            </a:r>
            <a:r>
              <a:rPr lang="en-US" sz="3600" b="0" i="0" strike="noStrike" baseline="0" dirty="0">
                <a:solidFill>
                  <a:schemeClr val="accent3">
                    <a:lumMod val="50000"/>
                  </a:schemeClr>
                </a:solidFill>
                <a:latin typeface="Comic Sans MS" panose="030F0702030302020204" pitchFamily="66" charset="0"/>
              </a:rPr>
              <a:t>then to use the uncovered patterns to predict future data</a:t>
            </a:r>
            <a:r>
              <a:rPr lang="en-US" sz="3600" b="0" i="0" strike="noStrike" baseline="0" dirty="0">
                <a:solidFill>
                  <a:schemeClr val="tx2">
                    <a:lumMod val="75000"/>
                  </a:schemeClr>
                </a:solidFill>
                <a:latin typeface="Comic Sans MS" panose="030F0702030302020204" pitchFamily="66" charset="0"/>
              </a:rPr>
              <a:t> </a:t>
            </a:r>
            <a:r>
              <a:rPr lang="en-US" sz="3600" b="0" i="0" u="none" strike="noStrike" baseline="0" dirty="0">
                <a:latin typeface="Comic Sans MS" panose="030F0702030302020204" pitchFamily="66" charset="0"/>
              </a:rPr>
              <a:t>or other outcomes of interest. </a:t>
            </a:r>
            <a:endParaRPr lang="en-US" sz="3600" b="0" i="0" u="none" strike="noStrike" baseline="0" dirty="0">
              <a:latin typeface="Comic Sans MS" panose="030F0702030302020204" pitchFamily="66" charset="0"/>
            </a:endParaRPr>
          </a:p>
          <a:p>
            <a:endParaRPr lang="en-US" sz="3600" b="0" i="0" u="none" strike="noStrike" baseline="0" dirty="0">
              <a:latin typeface="Comic Sans MS" panose="030F0702030302020204" pitchFamily="66" charset="0"/>
            </a:endParaRPr>
          </a:p>
          <a:p>
            <a:pPr algn="r"/>
            <a:r>
              <a:rPr lang="en-IN" sz="3600" b="0" i="0" u="none" strike="noStrike" baseline="0" dirty="0">
                <a:latin typeface="Comic Sans MS" panose="030F0702030302020204" pitchFamily="66" charset="0"/>
              </a:rPr>
              <a:t>-- Kevin P. Murphy </a:t>
            </a:r>
            <a:endParaRPr lang="en-IN" sz="3600" dirty="0">
              <a:latin typeface="Comic Sans MS" panose="030F0702030302020204"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Oval 1"/>
          <p:cNvSpPr/>
          <p:nvPr/>
        </p:nvSpPr>
        <p:spPr>
          <a:xfrm>
            <a:off x="3535680" y="1183640"/>
            <a:ext cx="4551680" cy="4328160"/>
          </a:xfrm>
          <a:prstGeom prst="ellipse">
            <a:avLst/>
          </a:prstGeom>
          <a:solidFill>
            <a:schemeClr val="tx2">
              <a:lumMod val="20000"/>
              <a:lumOff val="80000"/>
            </a:schemeClr>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333F50"/>
                </a:solidFill>
                <a:latin typeface="Comic Sans MS" panose="030F0702030302020204" pitchFamily="66" charset="0"/>
              </a:rPr>
              <a:t>ML key terms that you must know!</a:t>
            </a:r>
            <a:endParaRPr lang="en-IN" sz="3200" dirty="0">
              <a:solidFill>
                <a:srgbClr val="333F50"/>
              </a:solidFill>
              <a:latin typeface="Comic Sans MS" panose="030F07020303020202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TextBox 1"/>
          <p:cNvSpPr txBox="1"/>
          <p:nvPr/>
        </p:nvSpPr>
        <p:spPr>
          <a:xfrm>
            <a:off x="0" y="0"/>
            <a:ext cx="4361793" cy="3554373"/>
          </a:xfrm>
          <a:prstGeom prst="flowChartDocument">
            <a:avLst/>
          </a:prstGeom>
          <a:solidFill>
            <a:srgbClr val="333F50"/>
          </a:solidFill>
        </p:spPr>
        <p:txBody>
          <a:bodyPr wrap="square" rtlCol="0">
            <a:spAutoFit/>
          </a:bodyPr>
          <a:lstStyle/>
          <a:p>
            <a:pPr algn="ctr"/>
            <a:endParaRPr lang="en-IN" sz="6000" dirty="0">
              <a:latin typeface="Comic Sans MS" panose="030F0702030302020204" pitchFamily="66" charset="0"/>
            </a:endParaRPr>
          </a:p>
          <a:p>
            <a:pPr algn="ctr"/>
            <a:r>
              <a:rPr lang="en-IN" sz="6000" dirty="0">
                <a:solidFill>
                  <a:srgbClr val="FBE5D6"/>
                </a:solidFill>
                <a:latin typeface="Comic Sans MS" panose="030F0702030302020204" pitchFamily="66" charset="0"/>
              </a:rPr>
              <a:t>Features</a:t>
            </a:r>
            <a:endParaRPr lang="en-IN" sz="6000" dirty="0">
              <a:solidFill>
                <a:srgbClr val="FBE5D6"/>
              </a:solidFill>
              <a:latin typeface="Comic Sans MS" panose="030F0702030302020204" pitchFamily="66" charset="0"/>
            </a:endParaRPr>
          </a:p>
          <a:p>
            <a:pPr algn="ctr"/>
            <a:endParaRPr lang="en-IN" sz="6000" dirty="0">
              <a:latin typeface="Comic Sans MS" panose="030F0702030302020204" pitchFamily="66" charset="0"/>
            </a:endParaRPr>
          </a:p>
        </p:txBody>
      </p:sp>
      <p:sp>
        <p:nvSpPr>
          <p:cNvPr id="3" name="TextBox 2"/>
          <p:cNvSpPr txBox="1"/>
          <p:nvPr/>
        </p:nvSpPr>
        <p:spPr>
          <a:xfrm>
            <a:off x="4853035" y="243512"/>
            <a:ext cx="7338965" cy="6370975"/>
          </a:xfrm>
          <a:prstGeom prst="rect">
            <a:avLst/>
          </a:prstGeom>
          <a:noFill/>
        </p:spPr>
        <p:txBody>
          <a:bodyPr wrap="square" rtlCol="0">
            <a:spAutoFit/>
          </a:bodyPr>
          <a:lstStyle/>
          <a:p>
            <a:pPr marL="342900" indent="-342900">
              <a:buSzPct val="113000"/>
              <a:buFont typeface="Arial" panose="020B0604020202020204" pitchFamily="34" charset="0"/>
              <a:buChar char="•"/>
            </a:pPr>
            <a:r>
              <a:rPr lang="en-US" sz="2400" b="0" i="0" dirty="0">
                <a:solidFill>
                  <a:srgbClr val="242729"/>
                </a:solidFill>
                <a:effectLst/>
                <a:latin typeface="Comic Sans MS" panose="030F0702030302020204" pitchFamily="66" charset="0"/>
              </a:rPr>
              <a:t>Features are the fields used as input.</a:t>
            </a:r>
            <a:endParaRPr lang="en-US" sz="2400" b="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b="0" i="0" dirty="0">
                <a:solidFill>
                  <a:srgbClr val="242729"/>
                </a:solidFill>
                <a:effectLst/>
                <a:latin typeface="Comic Sans MS" panose="030F0702030302020204" pitchFamily="66" charset="0"/>
              </a:rPr>
              <a:t>A feature is one column of the data in your input set.</a:t>
            </a:r>
            <a:endParaRPr lang="en-US" sz="2400" b="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b="0" i="0" dirty="0">
                <a:solidFill>
                  <a:srgbClr val="242729"/>
                </a:solidFill>
                <a:effectLst/>
                <a:latin typeface="Comic Sans MS" panose="030F0702030302020204" pitchFamily="66" charset="0"/>
              </a:rPr>
              <a:t>For instance, if you're trying to predict the type of pet someone will choose, your input features might include age, home region, family income, etc.</a:t>
            </a:r>
            <a:endParaRPr lang="en-US" sz="2400" b="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b="0" i="0" dirty="0">
                <a:solidFill>
                  <a:srgbClr val="242729"/>
                </a:solidFill>
                <a:effectLst/>
                <a:latin typeface="Comic Sans MS" panose="030F0702030302020204" pitchFamily="66" charset="0"/>
              </a:rPr>
              <a:t>Feature means property of your training data.</a:t>
            </a:r>
            <a:endParaRPr lang="en-US" sz="2400" b="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b="0" i="0" dirty="0">
                <a:solidFill>
                  <a:srgbClr val="242729"/>
                </a:solidFill>
                <a:effectLst/>
                <a:latin typeface="Comic Sans MS" panose="030F0702030302020204" pitchFamily="66" charset="0"/>
              </a:rPr>
              <a:t>A feature is the input you have fed to the model or system.</a:t>
            </a:r>
            <a:endParaRPr lang="en-US" sz="2400" b="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dirty="0">
                <a:solidFill>
                  <a:srgbClr val="242729"/>
                </a:solidFill>
                <a:latin typeface="Comic Sans MS" panose="030F0702030302020204" pitchFamily="66" charset="0"/>
              </a:rPr>
              <a:t>The value of x variable in simple linear regression are the features.</a:t>
            </a:r>
            <a:endParaRPr lang="en-IN" sz="2400" dirty="0">
              <a:latin typeface="Comic Sans MS" panose="030F0702030302020204"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TextBox 1"/>
          <p:cNvSpPr txBox="1"/>
          <p:nvPr/>
        </p:nvSpPr>
        <p:spPr>
          <a:xfrm>
            <a:off x="0" y="0"/>
            <a:ext cx="4361793" cy="3554373"/>
          </a:xfrm>
          <a:prstGeom prst="flowChartDocument">
            <a:avLst/>
          </a:prstGeom>
          <a:solidFill>
            <a:srgbClr val="333F50"/>
          </a:solidFill>
        </p:spPr>
        <p:txBody>
          <a:bodyPr wrap="square" rtlCol="0">
            <a:spAutoFit/>
          </a:bodyPr>
          <a:lstStyle/>
          <a:p>
            <a:pPr algn="ctr"/>
            <a:endParaRPr lang="en-IN" sz="6000" dirty="0">
              <a:latin typeface="Comic Sans MS" panose="030F0702030302020204" pitchFamily="66" charset="0"/>
            </a:endParaRPr>
          </a:p>
          <a:p>
            <a:pPr algn="ctr"/>
            <a:r>
              <a:rPr lang="en-IN" sz="6000" dirty="0">
                <a:solidFill>
                  <a:srgbClr val="FBE5D6"/>
                </a:solidFill>
                <a:latin typeface="Comic Sans MS" panose="030F0702030302020204" pitchFamily="66" charset="0"/>
              </a:rPr>
              <a:t>Label</a:t>
            </a:r>
            <a:endParaRPr lang="en-IN" sz="6000" dirty="0">
              <a:solidFill>
                <a:srgbClr val="FBE5D6"/>
              </a:solidFill>
              <a:latin typeface="Comic Sans MS" panose="030F0702030302020204" pitchFamily="66" charset="0"/>
            </a:endParaRPr>
          </a:p>
          <a:p>
            <a:pPr algn="ctr"/>
            <a:endParaRPr lang="en-IN" sz="6000" dirty="0">
              <a:latin typeface="Comic Sans MS" panose="030F0702030302020204" pitchFamily="66" charset="0"/>
            </a:endParaRPr>
          </a:p>
        </p:txBody>
      </p:sp>
      <p:sp>
        <p:nvSpPr>
          <p:cNvPr id="3" name="TextBox 2"/>
          <p:cNvSpPr txBox="1"/>
          <p:nvPr/>
        </p:nvSpPr>
        <p:spPr>
          <a:xfrm>
            <a:off x="5160693" y="922883"/>
            <a:ext cx="6076267" cy="5262979"/>
          </a:xfrm>
          <a:prstGeom prst="rect">
            <a:avLst/>
          </a:prstGeom>
          <a:noFill/>
        </p:spPr>
        <p:txBody>
          <a:bodyPr wrap="square" rtlCol="0">
            <a:spAutoFit/>
          </a:bodyPr>
          <a:lstStyle/>
          <a:p>
            <a:pPr marL="342900" indent="-342900">
              <a:buSzPct val="113000"/>
              <a:buFont typeface="Arial" panose="020B0604020202020204" pitchFamily="34" charset="0"/>
              <a:buChar char="•"/>
            </a:pPr>
            <a:r>
              <a:rPr lang="en-US" sz="2400" i="0" dirty="0">
                <a:solidFill>
                  <a:srgbClr val="242729"/>
                </a:solidFill>
                <a:effectLst/>
                <a:latin typeface="Comic Sans MS" panose="030F0702030302020204" pitchFamily="66" charset="0"/>
              </a:rPr>
              <a:t>The output you get from your model after training is called a label.</a:t>
            </a:r>
            <a:endParaRPr lang="en-US" sz="240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i="0" dirty="0">
                <a:solidFill>
                  <a:srgbClr val="202124"/>
                </a:solidFill>
                <a:effectLst/>
                <a:latin typeface="Comic Sans MS" panose="030F0702030302020204" pitchFamily="66" charset="0"/>
              </a:rPr>
              <a:t>A label is the thing we're predicting</a:t>
            </a:r>
            <a:r>
              <a:rPr lang="en-US" sz="2400" i="0" dirty="0">
                <a:solidFill>
                  <a:srgbClr val="242729"/>
                </a:solidFill>
                <a:effectLst/>
                <a:latin typeface="Comic Sans MS" panose="030F0702030302020204" pitchFamily="66" charset="0"/>
              </a:rPr>
              <a:t>.</a:t>
            </a:r>
            <a:endParaRPr lang="en-US" sz="2400" i="0" dirty="0">
              <a:solidFill>
                <a:srgbClr val="242729"/>
              </a:solidFill>
              <a:effectLst/>
              <a:latin typeface="Comic Sans MS" panose="030F0702030302020204" pitchFamily="66" charset="0"/>
            </a:endParaRPr>
          </a:p>
          <a:p>
            <a:pPr>
              <a:buSzPct val="113000"/>
            </a:pPr>
            <a:endParaRPr lang="en-US" sz="240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r>
              <a:rPr lang="en-US" sz="2400" i="0" dirty="0">
                <a:solidFill>
                  <a:srgbClr val="242729"/>
                </a:solidFill>
                <a:effectLst/>
                <a:latin typeface="Comic Sans MS" panose="030F0702030302020204" pitchFamily="66" charset="0"/>
              </a:rPr>
              <a:t>For example the value of y variable in simple linear regression model is the label.</a:t>
            </a:r>
            <a:endParaRPr lang="en-US" sz="2400" i="0" dirty="0">
              <a:solidFill>
                <a:srgbClr val="242729"/>
              </a:solidFill>
              <a:effectLst/>
              <a:latin typeface="Comic Sans MS" panose="030F0702030302020204" pitchFamily="66" charset="0"/>
            </a:endParaRPr>
          </a:p>
          <a:p>
            <a:pPr marL="342900" indent="-342900">
              <a:buSzPct val="113000"/>
              <a:buFont typeface="Arial" panose="020B0604020202020204" pitchFamily="34" charset="0"/>
              <a:buChar char="•"/>
            </a:pPr>
            <a:endParaRPr lang="en-US" sz="2400" dirty="0">
              <a:solidFill>
                <a:srgbClr val="242729"/>
              </a:solidFill>
              <a:latin typeface="Comic Sans MS" panose="030F0702030302020204" pitchFamily="66" charset="0"/>
            </a:endParaRPr>
          </a:p>
          <a:p>
            <a:pPr marL="342900" indent="-342900">
              <a:buSzPct val="113000"/>
              <a:buFont typeface="Arial" panose="020B0604020202020204" pitchFamily="34" charset="0"/>
              <a:buChar char="•"/>
            </a:pPr>
            <a:r>
              <a:rPr lang="en-US" sz="2400" dirty="0">
                <a:solidFill>
                  <a:srgbClr val="242729"/>
                </a:solidFill>
                <a:latin typeface="Comic Sans MS" panose="030F0702030302020204" pitchFamily="66" charset="0"/>
              </a:rPr>
              <a:t>Suppose you give your model data like a person’s age, height, hair length and then your model predicts whether the person is male or female. Then male or female is called the label.</a:t>
            </a:r>
            <a:endParaRPr lang="en-IN" sz="2400" dirty="0">
              <a:latin typeface="Comic Sans MS" panose="030F0702030302020204"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917190" y="2608173"/>
            <a:ext cx="7129780" cy="393781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6" name="Straight Arrow Connector 5"/>
          <p:cNvCxnSpPr/>
          <p:nvPr/>
        </p:nvCxnSpPr>
        <p:spPr>
          <a:xfrm>
            <a:off x="2265680" y="1879600"/>
            <a:ext cx="2910840" cy="72857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5680" y="1879600"/>
            <a:ext cx="4216400" cy="82990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91080" y="1879600"/>
            <a:ext cx="5796280" cy="77576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284970" y="1879600"/>
            <a:ext cx="1037590" cy="775766"/>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8510" y="1248345"/>
            <a:ext cx="2324675" cy="707886"/>
          </a:xfrm>
          <a:prstGeom prst="rect">
            <a:avLst/>
          </a:prstGeom>
          <a:noFill/>
        </p:spPr>
        <p:txBody>
          <a:bodyPr wrap="none" rtlCol="0">
            <a:spAutoFit/>
          </a:bodyPr>
          <a:lstStyle/>
          <a:p>
            <a:r>
              <a:rPr lang="en-IN" sz="4000" dirty="0">
                <a:latin typeface="Comic Sans MS" panose="030F0702030302020204" pitchFamily="66" charset="0"/>
              </a:rPr>
              <a:t>Features</a:t>
            </a:r>
            <a:endParaRPr lang="en-IN" sz="4000" dirty="0">
              <a:latin typeface="Comic Sans MS" panose="030F0702030302020204" pitchFamily="66" charset="0"/>
            </a:endParaRPr>
          </a:p>
        </p:txBody>
      </p:sp>
      <p:sp>
        <p:nvSpPr>
          <p:cNvPr id="25" name="TextBox 24"/>
          <p:cNvSpPr txBox="1"/>
          <p:nvPr/>
        </p:nvSpPr>
        <p:spPr>
          <a:xfrm>
            <a:off x="9594636" y="1248345"/>
            <a:ext cx="1455848" cy="707886"/>
          </a:xfrm>
          <a:prstGeom prst="rect">
            <a:avLst/>
          </a:prstGeom>
          <a:noFill/>
        </p:spPr>
        <p:txBody>
          <a:bodyPr wrap="none" rtlCol="0">
            <a:spAutoFit/>
          </a:bodyPr>
          <a:lstStyle/>
          <a:p>
            <a:r>
              <a:rPr lang="en-IN" sz="4000" dirty="0">
                <a:latin typeface="Comic Sans MS" panose="030F0702030302020204" pitchFamily="66" charset="0"/>
              </a:rPr>
              <a:t>Label</a:t>
            </a:r>
            <a:endParaRPr lang="en-IN" sz="4000" dirty="0">
              <a:latin typeface="Comic Sans MS" panose="030F0702030302020204" pitchFamily="66" charset="0"/>
            </a:endParaRPr>
          </a:p>
        </p:txBody>
      </p:sp>
      <p:sp>
        <p:nvSpPr>
          <p:cNvPr id="27" name="TextBox 26"/>
          <p:cNvSpPr txBox="1"/>
          <p:nvPr/>
        </p:nvSpPr>
        <p:spPr>
          <a:xfrm>
            <a:off x="433019" y="226044"/>
            <a:ext cx="11626901" cy="646331"/>
          </a:xfrm>
          <a:prstGeom prst="rect">
            <a:avLst/>
          </a:prstGeom>
          <a:noFill/>
        </p:spPr>
        <p:txBody>
          <a:bodyPr wrap="none" rtlCol="0">
            <a:spAutoFit/>
          </a:bodyPr>
          <a:lstStyle/>
          <a:p>
            <a:r>
              <a:rPr lang="en-IN" sz="3600" dirty="0">
                <a:latin typeface="Comic Sans MS" panose="030F0702030302020204" pitchFamily="66" charset="0"/>
              </a:rPr>
              <a:t>Tabular data to predict whether car is stolen or not?</a:t>
            </a:r>
            <a:endParaRPr lang="en-IN" sz="3600" dirty="0">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CBAD"/>
        </a:solidFill>
        <a:effectLst/>
      </p:bgPr>
    </p:bg>
    <p:spTree>
      <p:nvGrpSpPr>
        <p:cNvPr id="1" name=""/>
        <p:cNvGrpSpPr/>
        <p:nvPr/>
      </p:nvGrpSpPr>
      <p:grpSpPr>
        <a:xfrm>
          <a:off x="0" y="0"/>
          <a:ext cx="0" cy="0"/>
          <a:chOff x="0" y="0"/>
          <a:chExt cx="0" cy="0"/>
        </a:xfrm>
      </p:grpSpPr>
      <p:sp>
        <p:nvSpPr>
          <p:cNvPr id="2" name="TextBox 1"/>
          <p:cNvSpPr txBox="1"/>
          <p:nvPr/>
        </p:nvSpPr>
        <p:spPr>
          <a:xfrm>
            <a:off x="-71120" y="-965200"/>
            <a:ext cx="12334240" cy="3803511"/>
          </a:xfrm>
          <a:prstGeom prst="doubleWave">
            <a:avLst/>
          </a:prstGeom>
          <a:solidFill>
            <a:schemeClr val="tx2">
              <a:lumMod val="75000"/>
            </a:schemeClr>
          </a:solidFill>
        </p:spPr>
        <p:txBody>
          <a:bodyPr wrap="square" rtlCol="0">
            <a:spAutoFit/>
          </a:bodyPr>
          <a:lstStyle/>
          <a:p>
            <a:pPr algn="ctr"/>
            <a:endParaRPr lang="en-IN" sz="6000" dirty="0">
              <a:solidFill>
                <a:schemeClr val="bg1">
                  <a:lumMod val="85000"/>
                </a:schemeClr>
              </a:solidFill>
              <a:latin typeface="Verdana" panose="020B0604030504040204" pitchFamily="34" charset="0"/>
              <a:ea typeface="Verdana" panose="020B0604030504040204" pitchFamily="34" charset="0"/>
            </a:endParaRPr>
          </a:p>
          <a:p>
            <a:pPr algn="ctr"/>
            <a:r>
              <a:rPr lang="en-IN" sz="6000" dirty="0">
                <a:solidFill>
                  <a:schemeClr val="bg1">
                    <a:lumMod val="85000"/>
                  </a:schemeClr>
                </a:solidFill>
                <a:latin typeface="Comic Sans MS" panose="030F0702030302020204" pitchFamily="66" charset="0"/>
                <a:ea typeface="Verdana" panose="020B0604030504040204" pitchFamily="34" charset="0"/>
              </a:rPr>
              <a:t>What is </a:t>
            </a:r>
            <a:endParaRPr lang="en-IN" sz="6000" dirty="0">
              <a:solidFill>
                <a:schemeClr val="bg1">
                  <a:lumMod val="85000"/>
                </a:schemeClr>
              </a:solidFill>
              <a:latin typeface="Comic Sans MS" panose="030F0702030302020204" pitchFamily="66" charset="0"/>
              <a:ea typeface="Verdana" panose="020B0604030504040204" pitchFamily="34" charset="0"/>
            </a:endParaRPr>
          </a:p>
          <a:p>
            <a:pPr algn="ctr"/>
            <a:r>
              <a:rPr lang="en-IN" sz="6000" dirty="0">
                <a:solidFill>
                  <a:schemeClr val="accent2">
                    <a:lumMod val="40000"/>
                    <a:lumOff val="60000"/>
                  </a:schemeClr>
                </a:solidFill>
                <a:latin typeface="Comic Sans MS" panose="030F0702030302020204" pitchFamily="66" charset="0"/>
                <a:ea typeface="Verdana" panose="020B0604030504040204" pitchFamily="34" charset="0"/>
              </a:rPr>
              <a:t>Machine Learning </a:t>
            </a:r>
            <a:r>
              <a:rPr lang="en-IN" sz="6000" dirty="0">
                <a:solidFill>
                  <a:schemeClr val="bg1">
                    <a:lumMod val="85000"/>
                  </a:schemeClr>
                </a:solidFill>
                <a:latin typeface="Comic Sans MS" panose="030F0702030302020204" pitchFamily="66" charset="0"/>
                <a:ea typeface="Verdana" panose="020B0604030504040204" pitchFamily="34" charset="0"/>
              </a:rPr>
              <a:t>(M.L.) ? </a:t>
            </a:r>
            <a:endParaRPr lang="en-IN" sz="6000" dirty="0">
              <a:solidFill>
                <a:schemeClr val="bg1">
                  <a:lumMod val="85000"/>
                </a:schemeClr>
              </a:solidFill>
              <a:latin typeface="Comic Sans MS" panose="030F0702030302020204" pitchFamily="66" charset="0"/>
              <a:ea typeface="Verdana" panose="020B0604030504040204" pitchFamily="34" charset="0"/>
            </a:endParaRPr>
          </a:p>
        </p:txBody>
      </p:sp>
      <p:sp>
        <p:nvSpPr>
          <p:cNvPr id="8" name="TextBox 7"/>
          <p:cNvSpPr txBox="1"/>
          <p:nvPr/>
        </p:nvSpPr>
        <p:spPr>
          <a:xfrm>
            <a:off x="2042160" y="3820159"/>
            <a:ext cx="8890000" cy="1815882"/>
          </a:xfrm>
          <a:prstGeom prst="rect">
            <a:avLst/>
          </a:prstGeom>
          <a:noFill/>
        </p:spPr>
        <p:txBody>
          <a:bodyPr wrap="square" rtlCol="0">
            <a:spAutoFit/>
          </a:bodyPr>
          <a:lstStyle/>
          <a:p>
            <a:r>
              <a:rPr lang="en-US" sz="2800" b="0" i="0" dirty="0">
                <a:solidFill>
                  <a:srgbClr val="000000"/>
                </a:solidFill>
                <a:effectLst/>
                <a:latin typeface="Comic Sans MS" panose="030F0702030302020204" pitchFamily="66" charset="0"/>
                <a:ea typeface="Verdana" panose="020B0604030504040204" pitchFamily="34" charset="0"/>
              </a:rPr>
              <a:t>Machine learning is an application of artificial intelligence (AI) which gives devices the ability to </a:t>
            </a:r>
            <a:r>
              <a:rPr lang="en-US" sz="2800" i="0" u="sng" dirty="0">
                <a:solidFill>
                  <a:srgbClr val="000000"/>
                </a:solidFill>
                <a:effectLst/>
                <a:latin typeface="Comic Sans MS" panose="030F0702030302020204" pitchFamily="66" charset="0"/>
                <a:ea typeface="Verdana" panose="020B0604030504040204" pitchFamily="34" charset="0"/>
              </a:rPr>
              <a:t>learn from their experiences</a:t>
            </a:r>
            <a:r>
              <a:rPr lang="en-US" sz="2800" i="0" dirty="0">
                <a:solidFill>
                  <a:srgbClr val="000000"/>
                </a:solidFill>
                <a:effectLst/>
                <a:latin typeface="Comic Sans MS" panose="030F0702030302020204" pitchFamily="66" charset="0"/>
                <a:ea typeface="Verdana" panose="020B0604030504040204" pitchFamily="34" charset="0"/>
              </a:rPr>
              <a:t> </a:t>
            </a:r>
            <a:r>
              <a:rPr lang="en-US" sz="2800" b="0" i="0" dirty="0">
                <a:solidFill>
                  <a:srgbClr val="000000"/>
                </a:solidFill>
                <a:effectLst/>
                <a:latin typeface="Comic Sans MS" panose="030F0702030302020204" pitchFamily="66" charset="0"/>
                <a:ea typeface="Verdana" panose="020B0604030504040204" pitchFamily="34" charset="0"/>
              </a:rPr>
              <a:t>and </a:t>
            </a:r>
            <a:r>
              <a:rPr lang="en-US" sz="2800" b="0" i="0" u="sng" dirty="0">
                <a:solidFill>
                  <a:srgbClr val="000000"/>
                </a:solidFill>
                <a:effectLst/>
                <a:latin typeface="Comic Sans MS" panose="030F0702030302020204" pitchFamily="66" charset="0"/>
                <a:ea typeface="Verdana" panose="020B0604030504040204" pitchFamily="34" charset="0"/>
              </a:rPr>
              <a:t>improve their self without doing any coding</a:t>
            </a:r>
            <a:endParaRPr lang="en-IN" sz="2800" u="sng" dirty="0">
              <a:latin typeface="Comic Sans MS" panose="030F0702030302020204" pitchFamily="66" charset="0"/>
              <a:ea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TextBox 1"/>
          <p:cNvSpPr txBox="1"/>
          <p:nvPr/>
        </p:nvSpPr>
        <p:spPr>
          <a:xfrm>
            <a:off x="1" y="1"/>
            <a:ext cx="3728719" cy="3554373"/>
          </a:xfrm>
          <a:prstGeom prst="flowChartDocument">
            <a:avLst/>
          </a:prstGeom>
          <a:solidFill>
            <a:srgbClr val="333F50"/>
          </a:solidFill>
        </p:spPr>
        <p:txBody>
          <a:bodyPr wrap="square" rtlCol="0">
            <a:spAutoFit/>
          </a:bodyPr>
          <a:lstStyle/>
          <a:p>
            <a:pPr algn="ctr"/>
            <a:endParaRPr lang="en-IN" sz="6000" dirty="0">
              <a:latin typeface="Comic Sans MS" panose="030F0702030302020204" pitchFamily="66" charset="0"/>
            </a:endParaRPr>
          </a:p>
          <a:p>
            <a:pPr algn="ctr"/>
            <a:r>
              <a:rPr lang="en-IN" sz="6000" dirty="0">
                <a:solidFill>
                  <a:srgbClr val="FBE5D6"/>
                </a:solidFill>
                <a:latin typeface="Comic Sans MS" panose="030F0702030302020204" pitchFamily="66" charset="0"/>
              </a:rPr>
              <a:t>Model</a:t>
            </a:r>
            <a:endParaRPr lang="en-IN" sz="6000" dirty="0">
              <a:solidFill>
                <a:srgbClr val="FBE5D6"/>
              </a:solidFill>
              <a:latin typeface="Comic Sans MS" panose="030F0702030302020204" pitchFamily="66" charset="0"/>
            </a:endParaRPr>
          </a:p>
          <a:p>
            <a:pPr algn="ctr"/>
            <a:endParaRPr lang="en-IN" sz="6000" dirty="0">
              <a:solidFill>
                <a:srgbClr val="FBE5D6"/>
              </a:solidFill>
              <a:latin typeface="Comic Sans MS" panose="030F0702030302020204" pitchFamily="66" charset="0"/>
            </a:endParaRPr>
          </a:p>
        </p:txBody>
      </p:sp>
      <p:sp>
        <p:nvSpPr>
          <p:cNvPr id="3" name="TextBox 2"/>
          <p:cNvSpPr txBox="1"/>
          <p:nvPr/>
        </p:nvSpPr>
        <p:spPr>
          <a:xfrm>
            <a:off x="3880532" y="273992"/>
            <a:ext cx="8311467" cy="6740307"/>
          </a:xfrm>
          <a:prstGeom prst="rect">
            <a:avLst/>
          </a:prstGeom>
          <a:noFill/>
        </p:spPr>
        <p:txBody>
          <a:bodyPr wrap="square" rtlCol="0">
            <a:spAutoFit/>
          </a:bodyPr>
          <a:lstStyle/>
          <a:p>
            <a:pPr marL="342900" indent="-342900">
              <a:buSzPct val="113000"/>
              <a:buFont typeface="Arial" panose="020B0604020202020204" pitchFamily="34" charset="0"/>
              <a:buChar char="•"/>
            </a:pPr>
            <a:r>
              <a:rPr lang="en-US" sz="2400" i="0" dirty="0">
                <a:effectLst/>
                <a:latin typeface="Comic Sans MS" panose="030F0702030302020204" pitchFamily="66" charset="0"/>
              </a:rPr>
              <a:t>A model is the relationship between features and the label.</a:t>
            </a:r>
            <a:endParaRPr lang="en-US" sz="2400" dirty="0">
              <a:latin typeface="Comic Sans MS" panose="030F0702030302020204" pitchFamily="66" charset="0"/>
            </a:endParaRPr>
          </a:p>
          <a:p>
            <a:pPr marL="342900" indent="-342900">
              <a:buSzPct val="113000"/>
              <a:buFont typeface="Arial" panose="020B0604020202020204" pitchFamily="34" charset="0"/>
              <a:buChar char="•"/>
            </a:pPr>
            <a:endParaRPr lang="en-IN" sz="2400" dirty="0">
              <a:latin typeface="Comic Sans MS" panose="030F0702030302020204" pitchFamily="66" charset="0"/>
            </a:endParaRPr>
          </a:p>
          <a:p>
            <a:pPr marL="342900" indent="-342900">
              <a:buSzPct val="113000"/>
              <a:buFont typeface="Arial" panose="020B0604020202020204" pitchFamily="34" charset="0"/>
              <a:buChar char="•"/>
            </a:pPr>
            <a:r>
              <a:rPr lang="en-US" sz="2400" i="0" dirty="0">
                <a:effectLst/>
                <a:latin typeface="Comic Sans MS" panose="030F0702030302020204" pitchFamily="66" charset="0"/>
              </a:rPr>
              <a:t>An ML model is a mathematical model that generates predictions by finding patterns in your data.</a:t>
            </a:r>
            <a:endParaRPr lang="en-IN" sz="2400" i="0" dirty="0">
              <a:effectLst/>
              <a:latin typeface="Comic Sans MS" panose="030F0702030302020204" pitchFamily="66" charset="0"/>
            </a:endParaRPr>
          </a:p>
          <a:p>
            <a:pPr marL="342900" indent="-342900">
              <a:buSzPct val="113000"/>
              <a:buFont typeface="Arial" panose="020B0604020202020204" pitchFamily="34" charset="0"/>
              <a:buChar char="•"/>
            </a:pPr>
            <a:endParaRPr lang="en-IN" sz="2400" dirty="0">
              <a:latin typeface="Comic Sans MS" panose="030F0702030302020204" pitchFamily="66" charset="0"/>
            </a:endParaRPr>
          </a:p>
          <a:p>
            <a:pPr marL="342900" indent="-342900">
              <a:buSzPct val="113000"/>
              <a:buFont typeface="Arial" panose="020B0604020202020204" pitchFamily="34" charset="0"/>
              <a:buChar char="•"/>
            </a:pPr>
            <a:r>
              <a:rPr lang="en-US" sz="2400" i="0" dirty="0">
                <a:effectLst/>
                <a:latin typeface="Comic Sans MS" panose="030F0702030302020204" pitchFamily="66" charset="0"/>
              </a:rPr>
              <a:t>ML Models generate predictions using the patterns extracted from the input data. </a:t>
            </a:r>
            <a:endParaRPr lang="en-IN" sz="2400" i="0" dirty="0">
              <a:effectLst/>
              <a:latin typeface="Comic Sans MS" panose="030F0702030302020204" pitchFamily="66" charset="0"/>
            </a:endParaRPr>
          </a:p>
          <a:p>
            <a:pPr marL="342900" indent="-342900">
              <a:buSzPct val="113000"/>
              <a:buFont typeface="Arial" panose="020B0604020202020204" pitchFamily="34" charset="0"/>
              <a:buChar char="•"/>
            </a:pPr>
            <a:endParaRPr lang="en-IN" sz="2400" dirty="0">
              <a:latin typeface="Comic Sans MS" panose="030F0702030302020204" pitchFamily="66" charset="0"/>
            </a:endParaRPr>
          </a:p>
          <a:p>
            <a:pPr marL="342900" indent="-342900">
              <a:buSzPct val="113000"/>
              <a:buFont typeface="Arial" panose="020B0604020202020204" pitchFamily="34" charset="0"/>
              <a:buChar char="•"/>
            </a:pPr>
            <a:r>
              <a:rPr lang="en-US" sz="2400" i="0" dirty="0">
                <a:effectLst/>
                <a:latin typeface="Comic Sans MS" panose="030F0702030302020204" pitchFamily="66" charset="0"/>
              </a:rPr>
              <a:t>A model represents what was learned by a machine learning algorithm. </a:t>
            </a:r>
            <a:endParaRPr lang="en-IN" sz="2400" i="0" dirty="0">
              <a:effectLst/>
              <a:latin typeface="Comic Sans MS" panose="030F0702030302020204" pitchFamily="66" charset="0"/>
            </a:endParaRPr>
          </a:p>
          <a:p>
            <a:pPr marL="342900" indent="-342900">
              <a:buSzPct val="113000"/>
              <a:buFont typeface="Arial" panose="020B0604020202020204" pitchFamily="34" charset="0"/>
              <a:buChar char="•"/>
            </a:pPr>
            <a:endParaRPr lang="en-IN" sz="2400" dirty="0">
              <a:latin typeface="Comic Sans MS" panose="030F0702030302020204" pitchFamily="66" charset="0"/>
            </a:endParaRPr>
          </a:p>
          <a:p>
            <a:pPr marL="342900" indent="-342900">
              <a:buSzPct val="113000"/>
              <a:buFont typeface="Arial" panose="020B0604020202020204" pitchFamily="34" charset="0"/>
              <a:buChar char="•"/>
            </a:pPr>
            <a:r>
              <a:rPr lang="en-US" sz="2400" i="0" dirty="0">
                <a:effectLst/>
                <a:latin typeface="Comic Sans MS" panose="030F0702030302020204" pitchFamily="66" charset="0"/>
              </a:rPr>
              <a:t>The model is the “thing” that is saved after running a machine learning algorithm on training data and represents the rules, numbers, and any other algorithm-specific data structures required to make predictions.</a:t>
            </a:r>
            <a:endParaRPr lang="en-IN" sz="2400" dirty="0">
              <a:latin typeface="Comic Sans MS" panose="030F0702030302020204" pitchFamily="66" charset="0"/>
            </a:endParaRPr>
          </a:p>
          <a:p>
            <a:pPr marL="342900" indent="-342900">
              <a:buSzPct val="113000"/>
              <a:buFont typeface="Arial" panose="020B0604020202020204" pitchFamily="34" charset="0"/>
              <a:buChar char="•"/>
            </a:pPr>
            <a:endParaRPr lang="en-IN" sz="2400" dirty="0">
              <a:latin typeface="Comic Sans MS" panose="030F0702030302020204"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25268"/>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785869" y="99152"/>
          <a:ext cx="10620261" cy="68855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476250" y="640080"/>
          <a:ext cx="11419840" cy="5923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Flowchart: Document 2"/>
          <p:cNvSpPr/>
          <p:nvPr/>
        </p:nvSpPr>
        <p:spPr>
          <a:xfrm>
            <a:off x="-21590" y="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1. Data collection</a:t>
            </a:r>
            <a:endParaRPr lang="en-IN" sz="3600" dirty="0">
              <a:latin typeface="Comic Sans MS" panose="030F0702030302020204" pitchFamily="66" charset="0"/>
            </a:endParaRPr>
          </a:p>
        </p:txBody>
      </p:sp>
      <p:sp>
        <p:nvSpPr>
          <p:cNvPr id="6" name="TextBox 5"/>
          <p:cNvSpPr txBox="1"/>
          <p:nvPr/>
        </p:nvSpPr>
        <p:spPr>
          <a:xfrm>
            <a:off x="4976038" y="1174188"/>
            <a:ext cx="5858540" cy="4893647"/>
          </a:xfrm>
          <a:prstGeom prst="rect">
            <a:avLst/>
          </a:prstGeom>
          <a:noFill/>
        </p:spPr>
        <p:txBody>
          <a:bodyPr wrap="square" rtlCol="0">
            <a:spAutoFit/>
          </a:bodyPr>
          <a:lstStyle/>
          <a:p>
            <a:pPr algn="just"/>
            <a:r>
              <a:rPr lang="en-US" sz="2400" i="0" dirty="0">
                <a:solidFill>
                  <a:srgbClr val="202124"/>
                </a:solidFill>
                <a:effectLst/>
                <a:latin typeface="Comic Sans MS" panose="030F0702030302020204" pitchFamily="66" charset="0"/>
              </a:rPr>
              <a:t>Data collection is the process of gathering and measuring information from countless different sources.</a:t>
            </a:r>
            <a:endParaRPr lang="en-US" sz="2400" i="0" dirty="0">
              <a:solidFill>
                <a:srgbClr val="202124"/>
              </a:solidFill>
              <a:effectLst/>
              <a:latin typeface="Comic Sans MS" panose="030F0702030302020204" pitchFamily="66" charset="0"/>
            </a:endParaRPr>
          </a:p>
          <a:p>
            <a:pPr algn="just"/>
            <a:endParaRPr lang="en-US" sz="2400" i="0" dirty="0">
              <a:solidFill>
                <a:srgbClr val="202124"/>
              </a:solidFill>
              <a:effectLst/>
              <a:latin typeface="Comic Sans MS" panose="030F0702030302020204" pitchFamily="66" charset="0"/>
            </a:endParaRPr>
          </a:p>
          <a:p>
            <a:pPr algn="just"/>
            <a:r>
              <a:rPr lang="en-US" sz="2400" i="0" dirty="0">
                <a:solidFill>
                  <a:srgbClr val="222222"/>
                </a:solidFill>
                <a:effectLst/>
                <a:latin typeface="Comic Sans MS" panose="030F0702030302020204" pitchFamily="66" charset="0"/>
              </a:rPr>
              <a:t>This is a critical first step that involves gathering data from various sources such as databases, files, and external repositories. </a:t>
            </a:r>
            <a:endParaRPr lang="en-US" sz="2400" i="0" dirty="0">
              <a:solidFill>
                <a:srgbClr val="222222"/>
              </a:solidFill>
              <a:effectLst/>
              <a:latin typeface="Comic Sans MS" panose="030F0702030302020204" pitchFamily="66" charset="0"/>
            </a:endParaRPr>
          </a:p>
          <a:p>
            <a:pPr algn="just"/>
            <a:endParaRPr lang="en-US" sz="2400" dirty="0">
              <a:solidFill>
                <a:srgbClr val="222222"/>
              </a:solidFill>
              <a:latin typeface="Comic Sans MS" panose="030F0702030302020204" pitchFamily="66" charset="0"/>
            </a:endParaRPr>
          </a:p>
          <a:p>
            <a:pPr algn="just"/>
            <a:r>
              <a:rPr lang="en-US" sz="2400" i="0" dirty="0">
                <a:solidFill>
                  <a:srgbClr val="222222"/>
                </a:solidFill>
                <a:effectLst/>
                <a:latin typeface="Comic Sans MS" panose="030F0702030302020204" pitchFamily="66" charset="0"/>
              </a:rPr>
              <a:t>Before starting the data collection process, it’s important to articulate the problem you want to solve </a:t>
            </a:r>
            <a:r>
              <a:rPr lang="en-US" sz="2400" b="0" i="0" dirty="0">
                <a:solidFill>
                  <a:srgbClr val="222222"/>
                </a:solidFill>
                <a:effectLst/>
                <a:latin typeface="Comic Sans MS" panose="030F0702030302020204" pitchFamily="66" charset="0"/>
              </a:rPr>
              <a:t>with an ML model. </a:t>
            </a:r>
            <a:endParaRPr lang="en-IN" sz="2400" dirty="0">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a:solidFill>
            <a:srgbClr val="B09151"/>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2. Data Preparation</a:t>
            </a:r>
            <a:endParaRPr lang="en-IN" sz="3600" dirty="0">
              <a:latin typeface="Comic Sans MS" panose="030F0702030302020204" pitchFamily="66" charset="0"/>
            </a:endParaRPr>
          </a:p>
        </p:txBody>
      </p:sp>
      <p:sp>
        <p:nvSpPr>
          <p:cNvPr id="3" name="TextBox 2"/>
          <p:cNvSpPr txBox="1"/>
          <p:nvPr/>
        </p:nvSpPr>
        <p:spPr>
          <a:xfrm>
            <a:off x="4211372" y="552892"/>
            <a:ext cx="7347098" cy="6001643"/>
          </a:xfrm>
          <a:prstGeom prst="rect">
            <a:avLst/>
          </a:prstGeom>
          <a:noFill/>
        </p:spPr>
        <p:txBody>
          <a:bodyPr wrap="square" rtlCol="0">
            <a:spAutoFit/>
          </a:bodyPr>
          <a:lstStyle/>
          <a:p>
            <a:pPr algn="just"/>
            <a:r>
              <a:rPr lang="en-US" sz="2400" i="1" dirty="0">
                <a:effectLst/>
                <a:latin typeface="Comic Sans MS" panose="030F0702030302020204" pitchFamily="66" charset="0"/>
              </a:rPr>
              <a:t>Data </a:t>
            </a:r>
            <a:r>
              <a:rPr lang="en-US" sz="2400" i="0" dirty="0">
                <a:effectLst/>
                <a:latin typeface="Comic Sans MS" panose="030F0702030302020204" pitchFamily="66" charset="0"/>
              </a:rPr>
              <a:t>preparation/</a:t>
            </a:r>
            <a:r>
              <a:rPr lang="en-US" sz="2400" i="1" dirty="0">
                <a:effectLst/>
                <a:latin typeface="Comic Sans MS" panose="030F0702030302020204" pitchFamily="66" charset="0"/>
              </a:rPr>
              <a:t>pre-processing techniques generally refer to the addition, deletion, or transformation of training set data.</a:t>
            </a:r>
            <a:endParaRPr lang="en-US" sz="2400" i="1" dirty="0">
              <a:effectLst/>
              <a:latin typeface="Comic Sans MS" panose="030F0702030302020204" pitchFamily="66" charset="0"/>
            </a:endParaRPr>
          </a:p>
          <a:p>
            <a:pPr algn="just"/>
            <a:endParaRPr lang="en-US" sz="2400" i="1" dirty="0">
              <a:latin typeface="Comic Sans MS" panose="030F0702030302020204" pitchFamily="66" charset="0"/>
            </a:endParaRPr>
          </a:p>
          <a:p>
            <a:pPr algn="just"/>
            <a:r>
              <a:rPr lang="en-US" sz="2400" i="0" dirty="0">
                <a:effectLst/>
                <a:latin typeface="Comic Sans MS" panose="030F0702030302020204" pitchFamily="66" charset="0"/>
              </a:rPr>
              <a:t>Since the collected data may be in an undesired format, unorganized, or extremely large, further steps are needed to enhance its quality. The three common steps for preprocessing data are formatting, cleaning, and sampling.</a:t>
            </a:r>
            <a:endParaRPr lang="en-US" sz="2400" i="1" dirty="0">
              <a:effectLst/>
              <a:latin typeface="Comic Sans MS" panose="030F0702030302020204" pitchFamily="66" charset="0"/>
            </a:endParaRPr>
          </a:p>
          <a:p>
            <a:pPr algn="just"/>
            <a:endParaRPr lang="en-US" sz="2400" i="1" dirty="0">
              <a:effectLst/>
              <a:latin typeface="Comic Sans MS" panose="030F0702030302020204" pitchFamily="66" charset="0"/>
            </a:endParaRPr>
          </a:p>
          <a:p>
            <a:pPr algn="just"/>
            <a:r>
              <a:rPr lang="en-US" sz="2400" i="0" dirty="0">
                <a:effectLst/>
                <a:latin typeface="Comic Sans MS" panose="030F0702030302020204" pitchFamily="66" charset="0"/>
              </a:rPr>
              <a:t>Data preparation (also referred to as “data preprocessing”) is the process of transforming raw data so that data scientists and analysts can run it through machine learning algorithms to uncover insights or make predictions.</a:t>
            </a:r>
            <a:endParaRPr lang="en-IN" sz="2400" dirty="0">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a:solidFill>
            <a:srgbClr val="AC770D"/>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3. Choose a ML model</a:t>
            </a:r>
            <a:endParaRPr lang="en-IN" sz="3600" dirty="0">
              <a:latin typeface="Comic Sans MS" panose="030F0702030302020204" pitchFamily="66" charset="0"/>
            </a:endParaRPr>
          </a:p>
        </p:txBody>
      </p:sp>
      <p:sp>
        <p:nvSpPr>
          <p:cNvPr id="3" name="TextBox 2"/>
          <p:cNvSpPr txBox="1"/>
          <p:nvPr/>
        </p:nvSpPr>
        <p:spPr>
          <a:xfrm>
            <a:off x="4945483" y="1443207"/>
            <a:ext cx="6070294" cy="4524315"/>
          </a:xfrm>
          <a:prstGeom prst="rect">
            <a:avLst/>
          </a:prstGeom>
          <a:noFill/>
        </p:spPr>
        <p:txBody>
          <a:bodyPr wrap="square" rtlCol="0">
            <a:spAutoFit/>
          </a:bodyPr>
          <a:lstStyle/>
          <a:p>
            <a:pPr algn="just"/>
            <a:r>
              <a:rPr lang="en-US" sz="2400" dirty="0">
                <a:solidFill>
                  <a:srgbClr val="111111"/>
                </a:solidFill>
                <a:latin typeface="Comic Sans MS" panose="030F0702030302020204" pitchFamily="66" charset="0"/>
              </a:rPr>
              <a:t>For different purpose, different ML models are available. So it depends on the need that which ML model must be selected.</a:t>
            </a:r>
            <a:endParaRPr lang="en-US" sz="2400" dirty="0">
              <a:solidFill>
                <a:srgbClr val="111111"/>
              </a:solidFill>
              <a:latin typeface="Comic Sans MS" panose="030F0702030302020204" pitchFamily="66" charset="0"/>
            </a:endParaRPr>
          </a:p>
          <a:p>
            <a:pPr algn="just"/>
            <a:endParaRPr lang="en-US" sz="2400" dirty="0">
              <a:solidFill>
                <a:srgbClr val="111111"/>
              </a:solidFill>
              <a:latin typeface="Comic Sans MS" panose="030F0702030302020204" pitchFamily="66" charset="0"/>
            </a:endParaRPr>
          </a:p>
          <a:p>
            <a:pPr algn="just"/>
            <a:r>
              <a:rPr lang="en-US" sz="2400" dirty="0">
                <a:solidFill>
                  <a:srgbClr val="111111"/>
                </a:solidFill>
                <a:latin typeface="Comic Sans MS" panose="030F0702030302020204" pitchFamily="66" charset="0"/>
              </a:rPr>
              <a:t>The choice of ML model to be selected depends </a:t>
            </a:r>
            <a:r>
              <a:rPr lang="en-US" sz="2400" b="0" i="0" dirty="0">
                <a:solidFill>
                  <a:srgbClr val="111111"/>
                </a:solidFill>
                <a:effectLst/>
                <a:latin typeface="Comic Sans MS" panose="030F0702030302020204" pitchFamily="66" charset="0"/>
              </a:rPr>
              <a:t>on many factors like the problem statement and the kind of output you want, type and size of the data, the available computational time, number of features, and observations in the data, etc.</a:t>
            </a:r>
            <a:endParaRPr lang="en-IN" sz="2400" dirty="0">
              <a:latin typeface="Comic Sans MS" panose="030F07020303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69089" y="171809"/>
            <a:ext cx="1855970" cy="3042971"/>
          </a:xfrm>
          <a:prstGeom prst="corner">
            <a:avLst>
              <a:gd name="adj1" fmla="val 16120"/>
              <a:gd name="adj2" fmla="val 16110"/>
            </a:avLst>
          </a:prstGeom>
          <a:solidFill>
            <a:srgbClr val="AD6300"/>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4. Train the model</a:t>
            </a:r>
            <a:endParaRPr lang="en-IN" sz="3600" dirty="0">
              <a:latin typeface="Comic Sans MS" panose="030F0702030302020204" pitchFamily="66" charset="0"/>
            </a:endParaRPr>
          </a:p>
        </p:txBody>
      </p:sp>
      <p:sp>
        <p:nvSpPr>
          <p:cNvPr id="3" name="TextBox 2"/>
          <p:cNvSpPr txBox="1"/>
          <p:nvPr/>
        </p:nvSpPr>
        <p:spPr>
          <a:xfrm>
            <a:off x="3551105" y="2088300"/>
            <a:ext cx="8402198" cy="4524315"/>
          </a:xfrm>
          <a:prstGeom prst="rect">
            <a:avLst/>
          </a:prstGeom>
          <a:noFill/>
        </p:spPr>
        <p:txBody>
          <a:bodyPr wrap="square" rtlCol="0">
            <a:spAutoFit/>
          </a:bodyPr>
          <a:lstStyle/>
          <a:p>
            <a:pPr algn="just"/>
            <a:r>
              <a:rPr lang="en-US" sz="2400" b="0" i="0" dirty="0">
                <a:solidFill>
                  <a:srgbClr val="16191F"/>
                </a:solidFill>
                <a:effectLst/>
                <a:latin typeface="Comic Sans MS" panose="030F0702030302020204" pitchFamily="66" charset="0"/>
              </a:rPr>
              <a:t>The process of training an ML model involves providing an ML algorithm (that is, the </a:t>
            </a:r>
            <a:r>
              <a:rPr lang="en-US" sz="2400" b="0" i="1" dirty="0">
                <a:solidFill>
                  <a:srgbClr val="16191F"/>
                </a:solidFill>
                <a:effectLst/>
                <a:latin typeface="Comic Sans MS" panose="030F0702030302020204" pitchFamily="66" charset="0"/>
              </a:rPr>
              <a:t>learning algorithm</a:t>
            </a:r>
            <a:r>
              <a:rPr lang="en-US" sz="2400" b="0" i="0" dirty="0">
                <a:solidFill>
                  <a:srgbClr val="16191F"/>
                </a:solidFill>
                <a:effectLst/>
                <a:latin typeface="Comic Sans MS" panose="030F0702030302020204" pitchFamily="66" charset="0"/>
              </a:rPr>
              <a:t>) with training data to learn from. </a:t>
            </a:r>
            <a:endParaRPr lang="en-US" sz="2400" b="0" i="0" dirty="0">
              <a:solidFill>
                <a:srgbClr val="16191F"/>
              </a:solidFill>
              <a:effectLst/>
              <a:latin typeface="Comic Sans MS" panose="030F0702030302020204" pitchFamily="66" charset="0"/>
            </a:endParaRPr>
          </a:p>
          <a:p>
            <a:pPr algn="just"/>
            <a:endParaRPr lang="en-US" sz="2400" dirty="0">
              <a:solidFill>
                <a:srgbClr val="16191F"/>
              </a:solidFill>
              <a:latin typeface="Comic Sans MS" panose="030F0702030302020204" pitchFamily="66" charset="0"/>
            </a:endParaRPr>
          </a:p>
          <a:p>
            <a:pPr algn="just"/>
            <a:r>
              <a:rPr lang="en-US" sz="2400" dirty="0">
                <a:solidFill>
                  <a:srgbClr val="16191F"/>
                </a:solidFill>
                <a:latin typeface="Comic Sans MS" panose="030F0702030302020204" pitchFamily="66" charset="0"/>
              </a:rPr>
              <a:t>L</a:t>
            </a:r>
            <a:r>
              <a:rPr lang="en-US" sz="2400" b="0" i="0" dirty="0">
                <a:solidFill>
                  <a:srgbClr val="16191F"/>
                </a:solidFill>
                <a:effectLst/>
                <a:latin typeface="Comic Sans MS" panose="030F0702030302020204" pitchFamily="66" charset="0"/>
              </a:rPr>
              <a:t>et's say that you want to train an ML model to predict if an email is spam or not spam. </a:t>
            </a:r>
            <a:endParaRPr lang="en-US" sz="2400" b="0" i="0" dirty="0">
              <a:solidFill>
                <a:srgbClr val="16191F"/>
              </a:solidFill>
              <a:effectLst/>
              <a:latin typeface="Comic Sans MS" panose="030F0702030302020204" pitchFamily="66" charset="0"/>
            </a:endParaRPr>
          </a:p>
          <a:p>
            <a:pPr algn="just"/>
            <a:r>
              <a:rPr lang="en-US" sz="2400" b="0" i="0" dirty="0">
                <a:solidFill>
                  <a:srgbClr val="16191F"/>
                </a:solidFill>
                <a:effectLst/>
                <a:latin typeface="Comic Sans MS" panose="030F0702030302020204" pitchFamily="66" charset="0"/>
              </a:rPr>
              <a:t>You would provide ML model with training data that contains emails for which you know the target (that is, a label that tells whether an email is spam or not spam). Then the model should be trained by using this data, resulting in a model that attempts to predict whether new email will be spam or not spam.</a:t>
            </a:r>
            <a:endParaRPr lang="en-US" sz="2400" b="0" i="0" dirty="0">
              <a:solidFill>
                <a:srgbClr val="16191F"/>
              </a:solidFill>
              <a:effectLst/>
              <a:latin typeface="Comic Sans MS" panose="030F0702030302020204"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a:solidFill>
            <a:srgbClr val="AF5200"/>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5. Evaluate the model</a:t>
            </a:r>
            <a:endParaRPr lang="en-IN" sz="3600" dirty="0">
              <a:latin typeface="Comic Sans MS" panose="030F0702030302020204" pitchFamily="66" charset="0"/>
            </a:endParaRPr>
          </a:p>
        </p:txBody>
      </p:sp>
      <p:sp>
        <p:nvSpPr>
          <p:cNvPr id="3" name="TextBox 2"/>
          <p:cNvSpPr txBox="1"/>
          <p:nvPr/>
        </p:nvSpPr>
        <p:spPr>
          <a:xfrm>
            <a:off x="4185319" y="2291508"/>
            <a:ext cx="7590622" cy="3785652"/>
          </a:xfrm>
          <a:prstGeom prst="rect">
            <a:avLst/>
          </a:prstGeom>
          <a:noFill/>
        </p:spPr>
        <p:txBody>
          <a:bodyPr wrap="square" rtlCol="0">
            <a:spAutoFit/>
          </a:bodyPr>
          <a:lstStyle/>
          <a:p>
            <a:pPr algn="just"/>
            <a:r>
              <a:rPr lang="en-US" sz="2400" i="0" dirty="0">
                <a:solidFill>
                  <a:srgbClr val="212529"/>
                </a:solidFill>
                <a:effectLst/>
                <a:latin typeface="Comic Sans MS" panose="030F0702030302020204" pitchFamily="66" charset="0"/>
              </a:rPr>
              <a:t>Model evaluation is a method of assessing the correctness of models on test data. The test data consists of data points that have not been seen by the model before. </a:t>
            </a:r>
            <a:endParaRPr lang="en-US" sz="2400" i="0" dirty="0">
              <a:solidFill>
                <a:srgbClr val="212529"/>
              </a:solidFill>
              <a:effectLst/>
              <a:latin typeface="Comic Sans MS" panose="030F0702030302020204" pitchFamily="66" charset="0"/>
            </a:endParaRPr>
          </a:p>
          <a:p>
            <a:pPr algn="just"/>
            <a:endParaRPr lang="en-US" sz="2400" dirty="0">
              <a:solidFill>
                <a:srgbClr val="212529"/>
              </a:solidFill>
              <a:latin typeface="Comic Sans MS" panose="030F0702030302020204" pitchFamily="66" charset="0"/>
            </a:endParaRPr>
          </a:p>
          <a:p>
            <a:pPr algn="just"/>
            <a:r>
              <a:rPr lang="en-US" sz="2400" i="0" dirty="0">
                <a:solidFill>
                  <a:srgbClr val="000000"/>
                </a:solidFill>
                <a:effectLst/>
                <a:latin typeface="Comic Sans MS" panose="030F0702030302020204" pitchFamily="66" charset="0"/>
              </a:rPr>
              <a:t>There are two methods of evaluating models in data science, Hold-Out and Cross-Validation. </a:t>
            </a:r>
            <a:endParaRPr lang="en-US" sz="2400" i="0" dirty="0">
              <a:solidFill>
                <a:srgbClr val="000000"/>
              </a:solidFill>
              <a:effectLst/>
              <a:latin typeface="Comic Sans MS" panose="030F0702030302020204" pitchFamily="66" charset="0"/>
            </a:endParaRPr>
          </a:p>
          <a:p>
            <a:pPr algn="just"/>
            <a:r>
              <a:rPr lang="en-US" sz="2400" i="0" dirty="0">
                <a:solidFill>
                  <a:srgbClr val="000000"/>
                </a:solidFill>
                <a:effectLst/>
                <a:latin typeface="Comic Sans MS" panose="030F0702030302020204" pitchFamily="66" charset="0"/>
              </a:rPr>
              <a:t>To avoid overfitting, both methods use a test set (not seen by the model) to evaluate model performance.</a:t>
            </a:r>
            <a:endParaRPr lang="en-IN" sz="2400" dirty="0">
              <a:latin typeface="Comic Sans MS" panose="030F0702030302020204"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a:solidFill>
            <a:srgbClr val="B14300"/>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IN"/>
          </a:p>
        </p:txBody>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6. Parameter Tuning</a:t>
            </a:r>
            <a:endParaRPr lang="en-IN" sz="3600" dirty="0">
              <a:latin typeface="Comic Sans MS" panose="030F0702030302020204" pitchFamily="66" charset="0"/>
            </a:endParaRPr>
          </a:p>
        </p:txBody>
      </p:sp>
      <p:sp>
        <p:nvSpPr>
          <p:cNvPr id="3" name="TextBox 2"/>
          <p:cNvSpPr txBox="1"/>
          <p:nvPr/>
        </p:nvSpPr>
        <p:spPr>
          <a:xfrm>
            <a:off x="4465994" y="804231"/>
            <a:ext cx="7432223" cy="5539978"/>
          </a:xfrm>
          <a:prstGeom prst="rect">
            <a:avLst/>
          </a:prstGeom>
          <a:noFill/>
        </p:spPr>
        <p:txBody>
          <a:bodyPr wrap="square" rtlCol="0">
            <a:spAutoFit/>
          </a:bodyPr>
          <a:lstStyle/>
          <a:p>
            <a:pPr algn="just"/>
            <a:endParaRPr lang="en-US" sz="2400" dirty="0">
              <a:solidFill>
                <a:srgbClr val="000000"/>
              </a:solidFill>
              <a:latin typeface="Comic Sans MS" panose="030F0702030302020204" pitchFamily="66" charset="0"/>
            </a:endParaRPr>
          </a:p>
          <a:p>
            <a:pPr algn="just"/>
            <a:r>
              <a:rPr lang="en-US" sz="2400" b="0" i="0" dirty="0">
                <a:solidFill>
                  <a:srgbClr val="000000"/>
                </a:solidFill>
                <a:effectLst/>
                <a:latin typeface="Comic Sans MS" panose="030F0702030302020204" pitchFamily="66" charset="0"/>
              </a:rPr>
              <a:t>Each model has its own sets of parameters that need to be tuned to get optimal output. </a:t>
            </a:r>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algn="just"/>
            <a:r>
              <a:rPr lang="en-US" sz="2400" b="0" i="0" dirty="0">
                <a:solidFill>
                  <a:srgbClr val="000000"/>
                </a:solidFill>
                <a:effectLst/>
                <a:latin typeface="Comic Sans MS" panose="030F0702030302020204" pitchFamily="66" charset="0"/>
              </a:rPr>
              <a:t>For every model, our goal is to minimize the error or say to have predictions as close as possible to actual values. This is one of the cores or say the major objective of hyperparameter tuning.</a:t>
            </a:r>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algn="just"/>
            <a:r>
              <a:rPr lang="en-US" sz="2400" b="0" i="0" dirty="0">
                <a:solidFill>
                  <a:srgbClr val="000000"/>
                </a:solidFill>
                <a:effectLst/>
                <a:latin typeface="Comic Sans MS" panose="030F0702030302020204" pitchFamily="66" charset="0"/>
              </a:rPr>
              <a:t>There are following three approaches to Hyperparameter tuning:</a:t>
            </a:r>
            <a:endParaRPr lang="en-US" sz="2400" b="0" i="0" dirty="0">
              <a:solidFill>
                <a:srgbClr val="000000"/>
              </a:solidFill>
              <a:effectLst/>
              <a:latin typeface="Comic Sans MS" panose="030F0702030302020204" pitchFamily="66" charset="0"/>
            </a:endParaRPr>
          </a:p>
          <a:p>
            <a:pPr algn="just">
              <a:buFont typeface="Arial" panose="020B0604020202020204" pitchFamily="34" charset="0"/>
              <a:buChar char="•"/>
            </a:pPr>
            <a:r>
              <a:rPr lang="en-US" sz="2400" b="0" i="0" dirty="0">
                <a:solidFill>
                  <a:srgbClr val="000000"/>
                </a:solidFill>
                <a:effectLst/>
                <a:latin typeface="Comic Sans MS" panose="030F0702030302020204" pitchFamily="66" charset="0"/>
              </a:rPr>
              <a:t>Manual Search</a:t>
            </a:r>
            <a:endParaRPr lang="en-US" sz="2400" b="0" i="0" dirty="0">
              <a:solidFill>
                <a:srgbClr val="000000"/>
              </a:solidFill>
              <a:effectLst/>
              <a:latin typeface="Comic Sans MS" panose="030F0702030302020204" pitchFamily="66" charset="0"/>
            </a:endParaRPr>
          </a:p>
          <a:p>
            <a:pPr algn="just">
              <a:buFont typeface="Arial" panose="020B0604020202020204" pitchFamily="34" charset="0"/>
              <a:buChar char="•"/>
            </a:pPr>
            <a:r>
              <a:rPr lang="en-US" sz="2400" b="0" i="0" dirty="0">
                <a:solidFill>
                  <a:srgbClr val="000000"/>
                </a:solidFill>
                <a:effectLst/>
                <a:latin typeface="Comic Sans MS" panose="030F0702030302020204" pitchFamily="66" charset="0"/>
              </a:rPr>
              <a:t>Random Search</a:t>
            </a:r>
            <a:endParaRPr lang="en-US" sz="2400" b="0" i="0" dirty="0">
              <a:solidFill>
                <a:srgbClr val="000000"/>
              </a:solidFill>
              <a:effectLst/>
              <a:latin typeface="Comic Sans MS" panose="030F0702030302020204" pitchFamily="66" charset="0"/>
            </a:endParaRPr>
          </a:p>
          <a:p>
            <a:pPr algn="just">
              <a:buFont typeface="Arial" panose="020B0604020202020204" pitchFamily="34" charset="0"/>
              <a:buChar char="•"/>
            </a:pPr>
            <a:r>
              <a:rPr lang="en-US" sz="2400" b="0" i="0" dirty="0">
                <a:solidFill>
                  <a:srgbClr val="000000"/>
                </a:solidFill>
                <a:effectLst/>
                <a:latin typeface="Comic Sans MS" panose="030F0702030302020204" pitchFamily="66" charset="0"/>
              </a:rPr>
              <a:t>Grid Search</a:t>
            </a:r>
            <a:endParaRPr lang="en-US" sz="2400" b="0" i="0" dirty="0">
              <a:solidFill>
                <a:srgbClr val="000000"/>
              </a:solidFill>
              <a:effectLst/>
              <a:latin typeface="Comic Sans MS" panose="030F0702030302020204" pitchFamily="66"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L-Shape 1"/>
          <p:cNvSpPr/>
          <p:nvPr/>
        </p:nvSpPr>
        <p:spPr>
          <a:xfrm rot="5400000">
            <a:off x="1279249" y="131169"/>
            <a:ext cx="1855970" cy="3042971"/>
          </a:xfrm>
          <a:prstGeom prst="corner">
            <a:avLst>
              <a:gd name="adj1" fmla="val 16120"/>
              <a:gd name="adj2" fmla="val 16110"/>
            </a:avLst>
          </a:prstGeom>
          <a:solidFill>
            <a:srgbClr val="B43500"/>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TextBox 4"/>
          <p:cNvSpPr txBox="1"/>
          <p:nvPr/>
        </p:nvSpPr>
        <p:spPr>
          <a:xfrm>
            <a:off x="1168400" y="1307214"/>
            <a:ext cx="3042972" cy="1200329"/>
          </a:xfrm>
          <a:prstGeom prst="rect">
            <a:avLst/>
          </a:prstGeom>
          <a:noFill/>
        </p:spPr>
        <p:txBody>
          <a:bodyPr wrap="square">
            <a:spAutoFit/>
          </a:bodyPr>
          <a:lstStyle/>
          <a:p>
            <a:pPr lvl="0"/>
            <a:r>
              <a:rPr lang="en-IN" sz="3600" dirty="0">
                <a:latin typeface="Comic Sans MS" panose="030F0702030302020204" pitchFamily="66" charset="0"/>
              </a:rPr>
              <a:t>7. Make predictions </a:t>
            </a:r>
            <a:endParaRPr lang="en-IN" sz="3600" dirty="0">
              <a:latin typeface="Comic Sans MS" panose="030F0702030302020204" pitchFamily="66" charset="0"/>
            </a:endParaRPr>
          </a:p>
        </p:txBody>
      </p:sp>
      <p:sp>
        <p:nvSpPr>
          <p:cNvPr id="3" name="TextBox 2"/>
          <p:cNvSpPr txBox="1"/>
          <p:nvPr/>
        </p:nvSpPr>
        <p:spPr>
          <a:xfrm>
            <a:off x="4247375" y="317044"/>
            <a:ext cx="7466509" cy="6740307"/>
          </a:xfrm>
          <a:prstGeom prst="rect">
            <a:avLst/>
          </a:prstGeom>
          <a:noFill/>
        </p:spPr>
        <p:txBody>
          <a:bodyPr wrap="square" rtlCol="0">
            <a:spAutoFit/>
          </a:bodyPr>
          <a:lstStyle/>
          <a:p>
            <a:pPr algn="just"/>
            <a:r>
              <a:rPr lang="en-US" sz="2400" b="0" i="0" dirty="0">
                <a:effectLst/>
                <a:latin typeface="Comic Sans MS" panose="030F0702030302020204" pitchFamily="66" charset="0"/>
              </a:rPr>
              <a:t>“Prediction” refers to the output of an </a:t>
            </a:r>
            <a:r>
              <a:rPr lang="en-US" sz="2400" b="0" i="0" u="none" strike="noStrike" dirty="0">
                <a:effectLst/>
                <a:latin typeface="Comic Sans MS" panose="030F0702030302020204" pitchFamily="66" charset="0"/>
              </a:rPr>
              <a:t>algorithm</a:t>
            </a:r>
            <a:r>
              <a:rPr lang="en-US" sz="2400" b="0" i="0" dirty="0">
                <a:effectLst/>
                <a:latin typeface="Comic Sans MS" panose="030F0702030302020204" pitchFamily="66" charset="0"/>
              </a:rPr>
              <a:t> after it has been </a:t>
            </a:r>
            <a:r>
              <a:rPr lang="en-US" sz="2400" b="0" i="0" u="none" strike="noStrike" dirty="0">
                <a:effectLst/>
                <a:latin typeface="Comic Sans MS" panose="030F0702030302020204" pitchFamily="66" charset="0"/>
              </a:rPr>
              <a:t>trained</a:t>
            </a:r>
            <a:r>
              <a:rPr lang="en-US" sz="2400" b="0" i="0" dirty="0">
                <a:effectLst/>
                <a:latin typeface="Comic Sans MS" panose="030F0702030302020204" pitchFamily="66" charset="0"/>
              </a:rPr>
              <a:t> on a historical dataset.</a:t>
            </a:r>
            <a:endParaRPr lang="en-US" sz="2400" b="0" i="0" dirty="0">
              <a:effectLst/>
              <a:latin typeface="Comic Sans MS" panose="030F0702030302020204" pitchFamily="66" charset="0"/>
            </a:endParaRPr>
          </a:p>
          <a:p>
            <a:pPr algn="just"/>
            <a:endParaRPr lang="en-US" sz="2400" b="0" i="0" dirty="0">
              <a:effectLst/>
              <a:latin typeface="Comic Sans MS" panose="030F0702030302020204" pitchFamily="66" charset="0"/>
            </a:endParaRPr>
          </a:p>
          <a:p>
            <a:pPr algn="just"/>
            <a:r>
              <a:rPr lang="en-US" sz="2400" b="0" i="0" dirty="0">
                <a:solidFill>
                  <a:srgbClr val="222222"/>
                </a:solidFill>
                <a:effectLst/>
                <a:latin typeface="Comic Sans MS" panose="030F0702030302020204" pitchFamily="66" charset="0"/>
              </a:rPr>
              <a:t>Machine learning has two main goals: </a:t>
            </a:r>
            <a:endParaRPr lang="en-US" sz="2400" b="0" i="0" dirty="0">
              <a:solidFill>
                <a:srgbClr val="222222"/>
              </a:solidFill>
              <a:effectLst/>
              <a:latin typeface="Comic Sans MS" panose="030F0702030302020204" pitchFamily="66" charset="0"/>
            </a:endParaRPr>
          </a:p>
          <a:p>
            <a:pPr algn="just"/>
            <a:r>
              <a:rPr lang="en-US" sz="2400" b="0" i="1" dirty="0">
                <a:solidFill>
                  <a:srgbClr val="222222"/>
                </a:solidFill>
                <a:effectLst/>
                <a:latin typeface="Comic Sans MS" panose="030F0702030302020204" pitchFamily="66" charset="0"/>
              </a:rPr>
              <a:t>prediction</a:t>
            </a:r>
            <a:r>
              <a:rPr lang="en-US" sz="2400" b="0" i="0" dirty="0">
                <a:solidFill>
                  <a:srgbClr val="222222"/>
                </a:solidFill>
                <a:effectLst/>
                <a:latin typeface="Comic Sans MS" panose="030F0702030302020204" pitchFamily="66" charset="0"/>
              </a:rPr>
              <a:t> and </a:t>
            </a:r>
            <a:r>
              <a:rPr lang="en-US" sz="2400" b="0" i="1" dirty="0">
                <a:solidFill>
                  <a:srgbClr val="222222"/>
                </a:solidFill>
                <a:effectLst/>
                <a:latin typeface="Comic Sans MS" panose="030F0702030302020204" pitchFamily="66" charset="0"/>
              </a:rPr>
              <a:t>inference</a:t>
            </a:r>
            <a:r>
              <a:rPr lang="en-US" sz="2400" b="0" i="0" dirty="0">
                <a:solidFill>
                  <a:srgbClr val="222222"/>
                </a:solidFill>
                <a:effectLst/>
                <a:latin typeface="Comic Sans MS" panose="030F0702030302020204" pitchFamily="66" charset="0"/>
              </a:rPr>
              <a:t>.</a:t>
            </a:r>
            <a:endParaRPr lang="en-US" sz="2400" b="0" i="0" dirty="0">
              <a:solidFill>
                <a:srgbClr val="222222"/>
              </a:solidFill>
              <a:effectLst/>
              <a:latin typeface="Comic Sans MS" panose="030F0702030302020204" pitchFamily="66" charset="0"/>
            </a:endParaRPr>
          </a:p>
          <a:p>
            <a:pPr algn="just"/>
            <a:endParaRPr lang="en-US" sz="2400" b="0" i="0" dirty="0">
              <a:effectLst/>
              <a:latin typeface="Comic Sans MS" panose="030F0702030302020204" pitchFamily="66" charset="0"/>
            </a:endParaRPr>
          </a:p>
          <a:p>
            <a:pPr algn="just"/>
            <a:r>
              <a:rPr lang="en-US" sz="2400" b="0" i="0" dirty="0">
                <a:solidFill>
                  <a:srgbClr val="222222"/>
                </a:solidFill>
                <a:effectLst/>
                <a:latin typeface="Comic Sans MS" panose="030F0702030302020204" pitchFamily="66" charset="0"/>
              </a:rPr>
              <a:t>After you have a model, you can use that model to generate predictions which means to give your model the inputs it has never seen before and obtain the answer the model has predicted.</a:t>
            </a:r>
            <a:endParaRPr lang="en-US" sz="2400" b="0" i="0" dirty="0">
              <a:solidFill>
                <a:srgbClr val="222222"/>
              </a:solidFill>
              <a:effectLst/>
              <a:latin typeface="Comic Sans MS" panose="030F0702030302020204" pitchFamily="66" charset="0"/>
            </a:endParaRPr>
          </a:p>
          <a:p>
            <a:pPr algn="just"/>
            <a:endParaRPr lang="en-US" sz="2400" b="0" i="0" dirty="0">
              <a:effectLst/>
              <a:latin typeface="Comic Sans MS" panose="030F0702030302020204" pitchFamily="66" charset="0"/>
            </a:endParaRPr>
          </a:p>
          <a:p>
            <a:pPr algn="just"/>
            <a:r>
              <a:rPr lang="en-US" sz="2400" b="0" i="0" dirty="0">
                <a:solidFill>
                  <a:srgbClr val="222222"/>
                </a:solidFill>
                <a:effectLst/>
                <a:latin typeface="Comic Sans MS" panose="030F0702030302020204" pitchFamily="66" charset="0"/>
              </a:rPr>
              <a:t>In addition to making predictions on new data, you can use machine-learning models to better understand the relationships between the input features and the output target which is known as inference.</a:t>
            </a:r>
            <a:endParaRPr lang="en-US" sz="2400" b="0" i="0" dirty="0">
              <a:effectLst/>
              <a:latin typeface="Comic Sans MS" panose="030F0702030302020204" pitchFamily="66" charset="0"/>
            </a:endParaRPr>
          </a:p>
          <a:p>
            <a:pPr algn="just"/>
            <a:endParaRPr lang="en-IN" sz="24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8" name="Rectangle: Rounded Corners 7"/>
          <p:cNvSpPr/>
          <p:nvPr/>
        </p:nvSpPr>
        <p:spPr>
          <a:xfrm>
            <a:off x="3982720" y="1262380"/>
            <a:ext cx="3545840" cy="17983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omic Sans MS" panose="030F0702030302020204" pitchFamily="66" charset="0"/>
              </a:rPr>
              <a:t>COMPUTER</a:t>
            </a:r>
            <a:endParaRPr lang="en-IN" sz="2400" dirty="0">
              <a:latin typeface="Comic Sans MS" panose="030F0702030302020204" pitchFamily="66" charset="0"/>
            </a:endParaRPr>
          </a:p>
        </p:txBody>
      </p:sp>
      <p:sp>
        <p:nvSpPr>
          <p:cNvPr id="9" name="Arrow: Right 8"/>
          <p:cNvSpPr/>
          <p:nvPr/>
        </p:nvSpPr>
        <p:spPr>
          <a:xfrm>
            <a:off x="2326640" y="2161540"/>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p:cNvSpPr/>
          <p:nvPr/>
        </p:nvSpPr>
        <p:spPr>
          <a:xfrm>
            <a:off x="2326640" y="1521460"/>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p:cNvSpPr/>
          <p:nvPr/>
        </p:nvSpPr>
        <p:spPr>
          <a:xfrm>
            <a:off x="7528560" y="1856740"/>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p:cNvSpPr/>
          <p:nvPr/>
        </p:nvSpPr>
        <p:spPr>
          <a:xfrm>
            <a:off x="3982720" y="4480132"/>
            <a:ext cx="3545840" cy="17983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omic Sans MS" panose="030F0702030302020204" pitchFamily="66" charset="0"/>
              </a:rPr>
              <a:t>COMPUTER</a:t>
            </a:r>
            <a:endParaRPr lang="en-IN" sz="2400" dirty="0">
              <a:latin typeface="Comic Sans MS" panose="030F0702030302020204" pitchFamily="66" charset="0"/>
            </a:endParaRPr>
          </a:p>
        </p:txBody>
      </p:sp>
      <p:sp>
        <p:nvSpPr>
          <p:cNvPr id="14" name="Arrow: Right 13"/>
          <p:cNvSpPr/>
          <p:nvPr/>
        </p:nvSpPr>
        <p:spPr>
          <a:xfrm>
            <a:off x="2326640" y="5298011"/>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p:cNvSpPr/>
          <p:nvPr/>
        </p:nvSpPr>
        <p:spPr>
          <a:xfrm>
            <a:off x="2326640" y="4657931"/>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p:cNvSpPr/>
          <p:nvPr/>
        </p:nvSpPr>
        <p:spPr>
          <a:xfrm>
            <a:off x="7528560" y="4993211"/>
            <a:ext cx="1656080" cy="609600"/>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106249" y="4701121"/>
            <a:ext cx="982961" cy="523220"/>
          </a:xfrm>
          <a:prstGeom prst="rect">
            <a:avLst/>
          </a:prstGeom>
          <a:noFill/>
        </p:spPr>
        <p:txBody>
          <a:bodyPr wrap="none" rtlCol="0">
            <a:spAutoFit/>
          </a:bodyPr>
          <a:lstStyle/>
          <a:p>
            <a:r>
              <a:rPr lang="en-IN" sz="2800" dirty="0">
                <a:latin typeface="Comic Sans MS" panose="030F0702030302020204" pitchFamily="66" charset="0"/>
              </a:rPr>
              <a:t>Data</a:t>
            </a:r>
            <a:endParaRPr lang="en-IN" sz="2800" dirty="0">
              <a:latin typeface="Comic Sans MS" panose="030F0702030302020204" pitchFamily="66" charset="0"/>
            </a:endParaRPr>
          </a:p>
        </p:txBody>
      </p:sp>
      <p:sp>
        <p:nvSpPr>
          <p:cNvPr id="23" name="TextBox 22"/>
          <p:cNvSpPr txBox="1"/>
          <p:nvPr/>
        </p:nvSpPr>
        <p:spPr>
          <a:xfrm>
            <a:off x="1106249" y="1526540"/>
            <a:ext cx="982961" cy="523220"/>
          </a:xfrm>
          <a:prstGeom prst="rect">
            <a:avLst/>
          </a:prstGeom>
          <a:noFill/>
        </p:spPr>
        <p:txBody>
          <a:bodyPr wrap="none" rtlCol="0">
            <a:spAutoFit/>
          </a:bodyPr>
          <a:lstStyle/>
          <a:p>
            <a:r>
              <a:rPr lang="en-IN" sz="2800" dirty="0">
                <a:latin typeface="Comic Sans MS" panose="030F0702030302020204" pitchFamily="66" charset="0"/>
              </a:rPr>
              <a:t>Data</a:t>
            </a:r>
            <a:endParaRPr lang="en-IN" sz="2800" dirty="0">
              <a:latin typeface="Comic Sans MS" panose="030F0702030302020204" pitchFamily="66" charset="0"/>
            </a:endParaRPr>
          </a:p>
        </p:txBody>
      </p:sp>
      <p:sp>
        <p:nvSpPr>
          <p:cNvPr id="24" name="TextBox 23"/>
          <p:cNvSpPr txBox="1"/>
          <p:nvPr/>
        </p:nvSpPr>
        <p:spPr>
          <a:xfrm>
            <a:off x="950942" y="5298011"/>
            <a:ext cx="1375698" cy="523220"/>
          </a:xfrm>
          <a:prstGeom prst="rect">
            <a:avLst/>
          </a:prstGeom>
          <a:noFill/>
        </p:spPr>
        <p:txBody>
          <a:bodyPr wrap="none" rtlCol="0">
            <a:spAutoFit/>
          </a:bodyPr>
          <a:lstStyle/>
          <a:p>
            <a:r>
              <a:rPr lang="en-IN" sz="2800" dirty="0">
                <a:latin typeface="Comic Sans MS" panose="030F0702030302020204" pitchFamily="66" charset="0"/>
              </a:rPr>
              <a:t>Output</a:t>
            </a:r>
            <a:endParaRPr lang="en-IN" sz="2800" dirty="0">
              <a:latin typeface="Comic Sans MS" panose="030F0702030302020204" pitchFamily="66" charset="0"/>
            </a:endParaRPr>
          </a:p>
        </p:txBody>
      </p:sp>
      <p:sp>
        <p:nvSpPr>
          <p:cNvPr id="25" name="TextBox 24"/>
          <p:cNvSpPr txBox="1"/>
          <p:nvPr/>
        </p:nvSpPr>
        <p:spPr>
          <a:xfrm>
            <a:off x="764994" y="2179330"/>
            <a:ext cx="1561646" cy="523220"/>
          </a:xfrm>
          <a:prstGeom prst="rect">
            <a:avLst/>
          </a:prstGeom>
          <a:noFill/>
        </p:spPr>
        <p:txBody>
          <a:bodyPr wrap="none" rtlCol="0">
            <a:spAutoFit/>
          </a:bodyPr>
          <a:lstStyle/>
          <a:p>
            <a:r>
              <a:rPr lang="en-IN" sz="2800" dirty="0">
                <a:latin typeface="Comic Sans MS" panose="030F0702030302020204" pitchFamily="66" charset="0"/>
              </a:rPr>
              <a:t>Program</a:t>
            </a:r>
            <a:endParaRPr lang="en-IN" sz="2800" dirty="0">
              <a:latin typeface="Comic Sans MS" panose="030F0702030302020204" pitchFamily="66" charset="0"/>
            </a:endParaRPr>
          </a:p>
        </p:txBody>
      </p:sp>
      <p:sp>
        <p:nvSpPr>
          <p:cNvPr id="26" name="TextBox 25"/>
          <p:cNvSpPr txBox="1"/>
          <p:nvPr/>
        </p:nvSpPr>
        <p:spPr>
          <a:xfrm>
            <a:off x="9329096" y="1943120"/>
            <a:ext cx="1375698" cy="523220"/>
          </a:xfrm>
          <a:prstGeom prst="rect">
            <a:avLst/>
          </a:prstGeom>
          <a:noFill/>
        </p:spPr>
        <p:txBody>
          <a:bodyPr wrap="none" rtlCol="0">
            <a:spAutoFit/>
          </a:bodyPr>
          <a:lstStyle/>
          <a:p>
            <a:r>
              <a:rPr lang="en-IN" sz="2800" dirty="0">
                <a:latin typeface="Comic Sans MS" panose="030F0702030302020204" pitchFamily="66" charset="0"/>
              </a:rPr>
              <a:t>Output</a:t>
            </a:r>
            <a:endParaRPr lang="en-IN" sz="2800" dirty="0">
              <a:latin typeface="Comic Sans MS" panose="030F0702030302020204" pitchFamily="66" charset="0"/>
            </a:endParaRPr>
          </a:p>
        </p:txBody>
      </p:sp>
      <p:sp>
        <p:nvSpPr>
          <p:cNvPr id="27" name="TextBox 26"/>
          <p:cNvSpPr txBox="1"/>
          <p:nvPr/>
        </p:nvSpPr>
        <p:spPr>
          <a:xfrm>
            <a:off x="9329096" y="5117682"/>
            <a:ext cx="1561646" cy="523220"/>
          </a:xfrm>
          <a:prstGeom prst="rect">
            <a:avLst/>
          </a:prstGeom>
          <a:noFill/>
        </p:spPr>
        <p:txBody>
          <a:bodyPr wrap="none" rtlCol="0">
            <a:spAutoFit/>
          </a:bodyPr>
          <a:lstStyle/>
          <a:p>
            <a:r>
              <a:rPr lang="en-IN" sz="2800" dirty="0">
                <a:latin typeface="Comic Sans MS" panose="030F0702030302020204" pitchFamily="66" charset="0"/>
              </a:rPr>
              <a:t>Program</a:t>
            </a:r>
            <a:endParaRPr lang="en-IN" sz="2800" dirty="0">
              <a:latin typeface="Comic Sans MS" panose="030F0702030302020204" pitchFamily="66" charset="0"/>
            </a:endParaRPr>
          </a:p>
        </p:txBody>
      </p:sp>
      <p:sp>
        <p:nvSpPr>
          <p:cNvPr id="28" name="TextBox 27"/>
          <p:cNvSpPr txBox="1"/>
          <p:nvPr/>
        </p:nvSpPr>
        <p:spPr>
          <a:xfrm>
            <a:off x="3310173" y="476652"/>
            <a:ext cx="4851008" cy="584775"/>
          </a:xfrm>
          <a:prstGeom prst="rect">
            <a:avLst/>
          </a:prstGeom>
          <a:noFill/>
        </p:spPr>
        <p:txBody>
          <a:bodyPr wrap="none" rtlCol="0">
            <a:spAutoFit/>
          </a:bodyPr>
          <a:lstStyle/>
          <a:p>
            <a:r>
              <a:rPr lang="en-IN" sz="3200" dirty="0">
                <a:solidFill>
                  <a:schemeClr val="accent1">
                    <a:lumMod val="50000"/>
                  </a:schemeClr>
                </a:solidFill>
                <a:latin typeface="Comic Sans MS" panose="030F0702030302020204" pitchFamily="66" charset="0"/>
              </a:rPr>
              <a:t>Traditional Programming</a:t>
            </a:r>
            <a:endParaRPr lang="en-IN" sz="3200" dirty="0">
              <a:solidFill>
                <a:schemeClr val="accent1">
                  <a:lumMod val="50000"/>
                </a:schemeClr>
              </a:solidFill>
              <a:latin typeface="Comic Sans MS" panose="030F0702030302020204" pitchFamily="66" charset="0"/>
            </a:endParaRPr>
          </a:p>
        </p:txBody>
      </p:sp>
      <p:sp>
        <p:nvSpPr>
          <p:cNvPr id="29" name="TextBox 28"/>
          <p:cNvSpPr txBox="1"/>
          <p:nvPr/>
        </p:nvSpPr>
        <p:spPr>
          <a:xfrm>
            <a:off x="3983434" y="3603228"/>
            <a:ext cx="3504486" cy="584775"/>
          </a:xfrm>
          <a:prstGeom prst="rect">
            <a:avLst/>
          </a:prstGeom>
          <a:noFill/>
        </p:spPr>
        <p:txBody>
          <a:bodyPr wrap="none" rtlCol="0">
            <a:spAutoFit/>
          </a:bodyPr>
          <a:lstStyle/>
          <a:p>
            <a:r>
              <a:rPr lang="en-IN" sz="3200" dirty="0">
                <a:solidFill>
                  <a:schemeClr val="accent1">
                    <a:lumMod val="50000"/>
                  </a:schemeClr>
                </a:solidFill>
                <a:latin typeface="Comic Sans MS" panose="030F0702030302020204" pitchFamily="66" charset="0"/>
              </a:rPr>
              <a:t>Machine Learning</a:t>
            </a:r>
            <a:endParaRPr lang="en-IN" sz="3200" dirty="0">
              <a:solidFill>
                <a:schemeClr val="accent1">
                  <a:lumMod val="50000"/>
                </a:schemeClr>
              </a:solidFill>
              <a:latin typeface="Comic Sans MS" panose="030F0702030302020204" pitchFamily="66" charset="0"/>
            </a:endParaRPr>
          </a:p>
        </p:txBody>
      </p:sp>
      <p:cxnSp>
        <p:nvCxnSpPr>
          <p:cNvPr id="31" name="Straight Connector 30"/>
          <p:cNvCxnSpPr/>
          <p:nvPr/>
        </p:nvCxnSpPr>
        <p:spPr>
          <a:xfrm>
            <a:off x="0" y="3361928"/>
            <a:ext cx="12263120" cy="0"/>
          </a:xfrm>
          <a:prstGeom prst="line">
            <a:avLst/>
          </a:prstGeom>
          <a:ln w="57150">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2ABD8"/>
        </a:solidFill>
        <a:effectLst/>
      </p:bgPr>
    </p:bg>
    <p:spTree>
      <p:nvGrpSpPr>
        <p:cNvPr id="1" name=""/>
        <p:cNvGrpSpPr/>
        <p:nvPr/>
      </p:nvGrpSpPr>
      <p:grpSpPr>
        <a:xfrm>
          <a:off x="0" y="0"/>
          <a:ext cx="0" cy="0"/>
          <a:chOff x="0" y="0"/>
          <a:chExt cx="0" cy="0"/>
        </a:xfrm>
      </p:grpSpPr>
      <p:sp>
        <p:nvSpPr>
          <p:cNvPr id="2" name="TextBox 1"/>
          <p:cNvSpPr txBox="1"/>
          <p:nvPr/>
        </p:nvSpPr>
        <p:spPr>
          <a:xfrm>
            <a:off x="4924541" y="870332"/>
            <a:ext cx="6176691" cy="5786199"/>
          </a:xfrm>
          <a:prstGeom prst="rect">
            <a:avLst/>
          </a:prstGeom>
          <a:noFill/>
        </p:spPr>
        <p:txBody>
          <a:bodyPr wrap="none" rtlCol="0">
            <a:spAutoFit/>
          </a:bodyPr>
          <a:lstStyle/>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Traffic Alerts</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Social Media</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Transportation and Commuting</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Products Recommendations</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Virtual Personal Assistants</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Self Driving Cars</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Dynamic Pricing</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Google Translate</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Online Video Streaming</a:t>
            </a:r>
            <a:endParaRPr lang="en-IN" sz="3200" b="0" i="0" dirty="0">
              <a:solidFill>
                <a:srgbClr val="425268"/>
              </a:solidFill>
              <a:effectLst/>
              <a:latin typeface="Comic Sans MS" panose="030F0702030302020204" pitchFamily="66" charset="0"/>
            </a:endParaRPr>
          </a:p>
          <a:p>
            <a:pPr algn="l">
              <a:buFont typeface="Arial" panose="020B0604020202020204" pitchFamily="34" charset="0"/>
              <a:buChar char="•"/>
            </a:pPr>
            <a:r>
              <a:rPr lang="en-IN" sz="3200" b="0" i="0" u="none" strike="noStrike" dirty="0">
                <a:solidFill>
                  <a:srgbClr val="425268"/>
                </a:solidFill>
                <a:effectLst/>
                <a:latin typeface="Comic Sans MS" panose="030F0702030302020204" pitchFamily="66" charset="0"/>
              </a:rPr>
              <a:t>Fraud Detection</a:t>
            </a:r>
            <a:endParaRPr lang="en-IN" sz="3200" b="0" i="0" dirty="0">
              <a:solidFill>
                <a:srgbClr val="425268"/>
              </a:solidFill>
              <a:effectLst/>
              <a:latin typeface="Comic Sans MS" panose="030F0702030302020204" pitchFamily="66" charset="0"/>
            </a:endParaRPr>
          </a:p>
          <a:p>
            <a:pPr algn="l"/>
            <a:r>
              <a:rPr lang="en-IN" sz="3200" b="0" i="0" dirty="0">
                <a:solidFill>
                  <a:srgbClr val="425268"/>
                </a:solidFill>
                <a:effectLst/>
                <a:latin typeface="Comic Sans MS" panose="030F0702030302020204" pitchFamily="66" charset="0"/>
              </a:rPr>
              <a:t> </a:t>
            </a:r>
            <a:endParaRPr lang="en-IN" sz="3200" b="0" i="0" dirty="0">
              <a:solidFill>
                <a:srgbClr val="425268"/>
              </a:solidFill>
              <a:effectLst/>
              <a:latin typeface="Comic Sans MS" panose="030F0702030302020204" pitchFamily="66" charset="0"/>
            </a:endParaRPr>
          </a:p>
          <a:p>
            <a:endParaRPr lang="en-IN" dirty="0"/>
          </a:p>
        </p:txBody>
      </p:sp>
      <p:sp>
        <p:nvSpPr>
          <p:cNvPr id="3" name="Flowchart: Off-page Connector 2"/>
          <p:cNvSpPr/>
          <p:nvPr/>
        </p:nvSpPr>
        <p:spPr>
          <a:xfrm>
            <a:off x="528809" y="994272"/>
            <a:ext cx="3822853" cy="4869455"/>
          </a:xfrm>
          <a:prstGeom prst="flowChartOffpageConnector">
            <a:avLst/>
          </a:prstGeom>
          <a:solidFill>
            <a:srgbClr val="435269"/>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latin typeface="Comic Sans MS" panose="030F0702030302020204" pitchFamily="66" charset="0"/>
              </a:rPr>
              <a:t>Applications </a:t>
            </a:r>
            <a:endParaRPr lang="en-IN" sz="4400" dirty="0">
              <a:latin typeface="Comic Sans MS" panose="030F0702030302020204" pitchFamily="66" charset="0"/>
            </a:endParaRPr>
          </a:p>
          <a:p>
            <a:pPr algn="ctr"/>
            <a:r>
              <a:rPr lang="en-IN" sz="4400" dirty="0">
                <a:latin typeface="Comic Sans MS" panose="030F0702030302020204" pitchFamily="66" charset="0"/>
              </a:rPr>
              <a:t>Of</a:t>
            </a:r>
            <a:endParaRPr lang="en-IN" sz="4400" dirty="0">
              <a:latin typeface="Comic Sans MS" panose="030F0702030302020204" pitchFamily="66" charset="0"/>
            </a:endParaRPr>
          </a:p>
          <a:p>
            <a:pPr algn="ctr"/>
            <a:r>
              <a:rPr lang="en-IN" sz="4400" dirty="0">
                <a:latin typeface="Comic Sans MS" panose="030F0702030302020204" pitchFamily="66" charset="0"/>
              </a:rPr>
              <a:t> ML</a:t>
            </a:r>
            <a:endParaRPr lang="en-IN" sz="4400" dirty="0">
              <a:latin typeface="Comic Sans MS" panose="030F0702030302020204"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109980" y="683260"/>
            <a:ext cx="9020175" cy="59842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E5D6"/>
        </a:solidFill>
        <a:effectLst/>
      </p:bgPr>
    </p:bg>
    <p:spTree>
      <p:nvGrpSpPr>
        <p:cNvPr id="1" name=""/>
        <p:cNvGrpSpPr/>
        <p:nvPr/>
      </p:nvGrpSpPr>
      <p:grpSpPr>
        <a:xfrm>
          <a:off x="0" y="0"/>
          <a:ext cx="0" cy="0"/>
          <a:chOff x="0" y="0"/>
          <a:chExt cx="0" cy="0"/>
        </a:xfrm>
      </p:grpSpPr>
      <p:sp>
        <p:nvSpPr>
          <p:cNvPr id="2" name="Rectangle: Folded Corner 1"/>
          <p:cNvSpPr/>
          <p:nvPr/>
        </p:nvSpPr>
        <p:spPr>
          <a:xfrm>
            <a:off x="3062689" y="795969"/>
            <a:ext cx="6066622" cy="5266062"/>
          </a:xfrm>
          <a:prstGeom prst="foldedCorner">
            <a:avLst/>
          </a:prstGeom>
          <a:solidFill>
            <a:srgbClr val="4252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Comic Sans MS" panose="030F0702030302020204" pitchFamily="66" charset="0"/>
              </a:rPr>
              <a:t>Thank you for reading till end!</a:t>
            </a:r>
            <a:endParaRPr lang="en-IN" sz="3200" dirty="0">
              <a:latin typeface="Comic Sans MS" panose="030F0702030302020204" pitchFamily="66" charset="0"/>
            </a:endParaRPr>
          </a:p>
          <a:p>
            <a:pPr algn="ctr"/>
            <a:r>
              <a:rPr lang="en-IN" sz="3200" dirty="0">
                <a:latin typeface="Comic Sans MS" panose="030F0702030302020204" pitchFamily="66" charset="0"/>
              </a:rPr>
              <a:t>Hope the ppt was helpful.</a:t>
            </a:r>
            <a:endParaRPr lang="en-IN" sz="3200" dirty="0">
              <a:latin typeface="Comic Sans MS" panose="030F0702030302020204" pitchFamily="66" charset="0"/>
            </a:endParaRPr>
          </a:p>
          <a:p>
            <a:pPr algn="ctr"/>
            <a:endParaRPr lang="en-IN" sz="3200" dirty="0">
              <a:latin typeface="Comic Sans MS" panose="030F0702030302020204" pitchFamily="66" charset="0"/>
            </a:endParaRPr>
          </a:p>
          <a:p>
            <a:pPr algn="ctr"/>
            <a:r>
              <a:rPr lang="en-IN" sz="3200" dirty="0">
                <a:latin typeface="Comic Sans MS" panose="030F0702030302020204" pitchFamily="66" charset="0"/>
              </a:rPr>
              <a:t>PPT is made by </a:t>
            </a:r>
            <a:r>
              <a:rPr lang="en-IN" sz="3200" dirty="0">
                <a:solidFill>
                  <a:srgbClr val="FBE5D6"/>
                </a:solidFill>
                <a:latin typeface="Comic Sans MS" panose="030F0702030302020204" pitchFamily="66" charset="0"/>
              </a:rPr>
              <a:t>Swati Tripathi</a:t>
            </a:r>
            <a:endParaRPr lang="en-IN" sz="3200" dirty="0">
              <a:solidFill>
                <a:srgbClr val="FBE5D6"/>
              </a:solidFill>
              <a:latin typeface="Comic Sans MS" panose="030F0702030302020204" pitchFamily="66" charset="0"/>
            </a:endParaRPr>
          </a:p>
          <a:p>
            <a:pPr algn="ctr"/>
            <a:r>
              <a:rPr lang="en-IN" sz="3200" dirty="0">
                <a:latin typeface="Comic Sans MS" panose="030F0702030302020204" pitchFamily="66" charset="0"/>
              </a:rPr>
              <a:t>Follow me on SlideShare </a:t>
            </a:r>
            <a:endParaRPr lang="en-IN" sz="3200" dirty="0">
              <a:latin typeface="Comic Sans MS" panose="030F0702030302020204" pitchFamily="66" charset="0"/>
            </a:endParaRPr>
          </a:p>
          <a:p>
            <a:pPr algn="ctr"/>
            <a:r>
              <a:rPr lang="en-IN" sz="3200" dirty="0">
                <a:latin typeface="Comic Sans MS" panose="030F0702030302020204" pitchFamily="66" charset="0"/>
              </a:rPr>
              <a:t>for more PPT like this.</a:t>
            </a:r>
            <a:endParaRPr lang="en-IN" sz="3200" dirty="0">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sp>
        <p:nvSpPr>
          <p:cNvPr id="2" name="Oval 1"/>
          <p:cNvSpPr/>
          <p:nvPr/>
        </p:nvSpPr>
        <p:spPr>
          <a:xfrm>
            <a:off x="3535680" y="1183640"/>
            <a:ext cx="4551680" cy="4328160"/>
          </a:xfrm>
          <a:prstGeom prst="ellipse">
            <a:avLst/>
          </a:prstGeom>
          <a:solidFill>
            <a:schemeClr val="tx2">
              <a:lumMod val="20000"/>
              <a:lumOff val="80000"/>
            </a:schemeClr>
          </a:solidFill>
          <a:ln>
            <a:solidFill>
              <a:srgbClr val="F8CB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333F50"/>
                </a:solidFill>
                <a:latin typeface="Comic Sans MS" panose="030F0702030302020204" pitchFamily="66" charset="0"/>
              </a:rPr>
              <a:t>OTHER DEFINITIONS </a:t>
            </a:r>
            <a:endParaRPr lang="en-IN" sz="3200" dirty="0">
              <a:solidFill>
                <a:srgbClr val="333F50"/>
              </a:solidFill>
              <a:latin typeface="Comic Sans MS" panose="030F0702030302020204" pitchFamily="66" charset="0"/>
            </a:endParaRPr>
          </a:p>
          <a:p>
            <a:pPr algn="ctr"/>
            <a:r>
              <a:rPr lang="en-IN" sz="3200" dirty="0">
                <a:solidFill>
                  <a:srgbClr val="333F50"/>
                </a:solidFill>
                <a:latin typeface="Comic Sans MS" panose="030F0702030302020204" pitchFamily="66" charset="0"/>
              </a:rPr>
              <a:t>OF ML</a:t>
            </a:r>
            <a:endParaRPr lang="en-IN" sz="3200" dirty="0">
              <a:solidFill>
                <a:srgbClr val="333F50"/>
              </a:solidFill>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98320" y="949374"/>
            <a:ext cx="9174480" cy="4737556"/>
          </a:xfrm>
          <a:prstGeom prst="flowChartMultidocument">
            <a:avLst/>
          </a:prstGeom>
          <a:solidFill>
            <a:schemeClr val="tx2">
              <a:lumMod val="75000"/>
            </a:schemeClr>
          </a:solidFill>
          <a:ln w="38100">
            <a:solidFill>
              <a:srgbClr val="FBE5D6"/>
            </a:solidFill>
          </a:ln>
        </p:spPr>
        <p:txBody>
          <a:bodyPr wrap="square" rtlCol="0">
            <a:spAutoFit/>
          </a:bodyPr>
          <a:lstStyle/>
          <a:p>
            <a:r>
              <a:rPr lang="en-US" sz="4000" b="0" i="0" dirty="0">
                <a:solidFill>
                  <a:schemeClr val="tx2">
                    <a:lumMod val="20000"/>
                    <a:lumOff val="80000"/>
                  </a:schemeClr>
                </a:solidFill>
                <a:effectLst/>
                <a:latin typeface="Comic Sans MS" panose="030F0702030302020204" pitchFamily="66" charset="0"/>
              </a:rPr>
              <a:t>Machine learning refers to</a:t>
            </a:r>
            <a:endParaRPr lang="en-US" sz="4000" b="0" i="0" dirty="0">
              <a:solidFill>
                <a:schemeClr val="tx2">
                  <a:lumMod val="20000"/>
                  <a:lumOff val="80000"/>
                </a:schemeClr>
              </a:solidFill>
              <a:effectLst/>
              <a:latin typeface="Comic Sans MS" panose="030F0702030302020204" pitchFamily="66" charset="0"/>
            </a:endParaRPr>
          </a:p>
          <a:p>
            <a:r>
              <a:rPr lang="en-US" sz="4000" b="0" i="0" dirty="0">
                <a:solidFill>
                  <a:schemeClr val="accent2">
                    <a:lumMod val="20000"/>
                    <a:lumOff val="80000"/>
                  </a:schemeClr>
                </a:solidFill>
                <a:effectLst/>
                <a:latin typeface="Comic Sans MS" panose="030F0702030302020204" pitchFamily="66" charset="0"/>
              </a:rPr>
              <a:t>a class of computer algorithms </a:t>
            </a:r>
            <a:r>
              <a:rPr lang="en-US" sz="4000" b="0" i="0" dirty="0">
                <a:solidFill>
                  <a:schemeClr val="tx2">
                    <a:lumMod val="20000"/>
                    <a:lumOff val="80000"/>
                  </a:schemeClr>
                </a:solidFill>
                <a:effectLst/>
                <a:latin typeface="Comic Sans MS" panose="030F0702030302020204" pitchFamily="66" charset="0"/>
              </a:rPr>
              <a:t>that </a:t>
            </a:r>
            <a:r>
              <a:rPr lang="en-US" sz="4000" b="0" i="0" u="sng" dirty="0">
                <a:solidFill>
                  <a:schemeClr val="tx2">
                    <a:lumMod val="20000"/>
                    <a:lumOff val="80000"/>
                  </a:schemeClr>
                </a:solidFill>
                <a:effectLst/>
                <a:latin typeface="Comic Sans MS" panose="030F0702030302020204" pitchFamily="66" charset="0"/>
              </a:rPr>
              <a:t>learn from examples </a:t>
            </a:r>
            <a:endParaRPr lang="en-US" sz="4000" b="0" i="0" u="sng" dirty="0">
              <a:solidFill>
                <a:schemeClr val="tx2">
                  <a:lumMod val="20000"/>
                  <a:lumOff val="80000"/>
                </a:schemeClr>
              </a:solidFill>
              <a:effectLst/>
              <a:latin typeface="Comic Sans MS" panose="030F0702030302020204" pitchFamily="66" charset="0"/>
            </a:endParaRPr>
          </a:p>
          <a:p>
            <a:r>
              <a:rPr lang="en-US" sz="4000" b="0" i="0" dirty="0">
                <a:solidFill>
                  <a:schemeClr val="accent2">
                    <a:lumMod val="20000"/>
                    <a:lumOff val="80000"/>
                  </a:schemeClr>
                </a:solidFill>
                <a:effectLst/>
                <a:latin typeface="Comic Sans MS" panose="030F0702030302020204" pitchFamily="66" charset="0"/>
              </a:rPr>
              <a:t>rather than being explicitly </a:t>
            </a:r>
            <a:r>
              <a:rPr lang="en-US" sz="4000" b="0" i="0" dirty="0">
                <a:solidFill>
                  <a:schemeClr val="tx2">
                    <a:lumMod val="20000"/>
                    <a:lumOff val="80000"/>
                  </a:schemeClr>
                </a:solidFill>
                <a:effectLst/>
                <a:latin typeface="Comic Sans MS" panose="030F0702030302020204" pitchFamily="66" charset="0"/>
              </a:rPr>
              <a:t>programmed to perform a task</a:t>
            </a:r>
            <a:r>
              <a:rPr lang="en-US" sz="4000" b="0" i="0" dirty="0">
                <a:solidFill>
                  <a:schemeClr val="tx2">
                    <a:lumMod val="20000"/>
                    <a:lumOff val="80000"/>
                  </a:schemeClr>
                </a:solidFill>
                <a:effectLst/>
                <a:latin typeface="NexusSans"/>
              </a:rPr>
              <a:t>.</a:t>
            </a:r>
            <a:endParaRPr lang="en-US" sz="4000" b="0" i="0" dirty="0">
              <a:solidFill>
                <a:schemeClr val="tx2">
                  <a:lumMod val="20000"/>
                  <a:lumOff val="80000"/>
                </a:schemeClr>
              </a:solidFill>
              <a:effectLst/>
              <a:latin typeface="NexusSans"/>
            </a:endParaRPr>
          </a:p>
          <a:p>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18640" y="908734"/>
            <a:ext cx="9174480" cy="4737556"/>
          </a:xfrm>
          <a:prstGeom prst="flowChartMultidocument">
            <a:avLst/>
          </a:prstGeom>
          <a:solidFill>
            <a:schemeClr val="tx2">
              <a:lumMod val="75000"/>
            </a:schemeClr>
          </a:solidFill>
          <a:ln w="38100">
            <a:solidFill>
              <a:srgbClr val="FFF2CC"/>
            </a:solidFill>
          </a:ln>
        </p:spPr>
        <p:txBody>
          <a:bodyPr wrap="square" rtlCol="0">
            <a:spAutoFit/>
          </a:bodyPr>
          <a:lstStyle/>
          <a:p>
            <a:r>
              <a:rPr lang="en-US" sz="4000" b="0" i="0" dirty="0">
                <a:solidFill>
                  <a:schemeClr val="accent3">
                    <a:lumMod val="60000"/>
                    <a:lumOff val="40000"/>
                  </a:schemeClr>
                </a:solidFill>
                <a:effectLst/>
                <a:latin typeface="Comic Sans MS" panose="030F0702030302020204" pitchFamily="66" charset="0"/>
              </a:rPr>
              <a:t>Machine learning </a:t>
            </a:r>
            <a:r>
              <a:rPr lang="en-US" sz="4000" dirty="0">
                <a:solidFill>
                  <a:schemeClr val="accent3">
                    <a:lumMod val="60000"/>
                    <a:lumOff val="40000"/>
                  </a:schemeClr>
                </a:solidFill>
                <a:latin typeface="Comic Sans MS" panose="030F0702030302020204" pitchFamily="66" charset="0"/>
              </a:rPr>
              <a:t>is a field </a:t>
            </a:r>
            <a:r>
              <a:rPr lang="en-US" sz="4000" b="0" i="0" dirty="0">
                <a:solidFill>
                  <a:schemeClr val="accent3">
                    <a:lumMod val="60000"/>
                    <a:lumOff val="40000"/>
                  </a:schemeClr>
                </a:solidFill>
                <a:effectLst/>
                <a:latin typeface="Comic Sans MS" panose="030F0702030302020204" pitchFamily="66" charset="0"/>
              </a:rPr>
              <a:t>which </a:t>
            </a:r>
            <a:r>
              <a:rPr lang="en-US" sz="4000" b="0" i="0" dirty="0">
                <a:solidFill>
                  <a:schemeClr val="accent2">
                    <a:lumMod val="20000"/>
                    <a:lumOff val="80000"/>
                  </a:schemeClr>
                </a:solidFill>
                <a:effectLst/>
                <a:latin typeface="Comic Sans MS" panose="030F0702030302020204" pitchFamily="66" charset="0"/>
              </a:rPr>
              <a:t>focuses on the use of data and algorithms</a:t>
            </a:r>
            <a:r>
              <a:rPr lang="en-US" sz="4000" b="0" i="0" dirty="0">
                <a:solidFill>
                  <a:schemeClr val="accent3">
                    <a:lumMod val="60000"/>
                    <a:lumOff val="40000"/>
                  </a:schemeClr>
                </a:solidFill>
                <a:effectLst/>
                <a:latin typeface="Comic Sans MS" panose="030F0702030302020204" pitchFamily="66" charset="0"/>
              </a:rPr>
              <a:t> to </a:t>
            </a:r>
            <a:r>
              <a:rPr lang="en-US" sz="4000" b="0" i="0" u="sng" dirty="0">
                <a:solidFill>
                  <a:schemeClr val="accent3">
                    <a:lumMod val="60000"/>
                    <a:lumOff val="40000"/>
                  </a:schemeClr>
                </a:solidFill>
                <a:effectLst/>
                <a:latin typeface="Comic Sans MS" panose="030F0702030302020204" pitchFamily="66" charset="0"/>
              </a:rPr>
              <a:t>imitate the way that humans learn</a:t>
            </a:r>
            <a:r>
              <a:rPr lang="en-US" sz="4000" b="0" i="0" dirty="0">
                <a:solidFill>
                  <a:schemeClr val="accent3">
                    <a:lumMod val="60000"/>
                    <a:lumOff val="40000"/>
                  </a:schemeClr>
                </a:solidFill>
                <a:effectLst/>
                <a:latin typeface="Comic Sans MS" panose="030F0702030302020204" pitchFamily="66" charset="0"/>
              </a:rPr>
              <a:t>, gradually improving its accuracy.</a:t>
            </a:r>
            <a:endParaRPr lang="en-US" sz="4000" b="0" i="0" dirty="0">
              <a:solidFill>
                <a:schemeClr val="accent3">
                  <a:lumMod val="60000"/>
                  <a:lumOff val="40000"/>
                </a:schemeClr>
              </a:solidFill>
              <a:effectLst/>
              <a:latin typeface="Comic Sans MS" panose="030F0702030302020204" pitchFamily="66" charset="0"/>
            </a:endParaRPr>
          </a:p>
          <a:p>
            <a:endParaRPr lang="en-IN" sz="4000" dirty="0">
              <a:solidFill>
                <a:schemeClr val="accent3">
                  <a:lumMod val="60000"/>
                  <a:lumOff val="40000"/>
                </a:schemeClr>
              </a:solidFill>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37360" y="939214"/>
            <a:ext cx="9174480" cy="4737556"/>
          </a:xfrm>
          <a:prstGeom prst="flowChartMultidocument">
            <a:avLst/>
          </a:prstGeom>
          <a:solidFill>
            <a:schemeClr val="tx2">
              <a:lumMod val="75000"/>
            </a:schemeClr>
          </a:solidFill>
          <a:ln w="38100">
            <a:solidFill>
              <a:srgbClr val="DBDBDB"/>
            </a:solidFill>
          </a:ln>
        </p:spPr>
        <p:txBody>
          <a:bodyPr wrap="square" rtlCol="0">
            <a:spAutoFit/>
          </a:bodyPr>
          <a:lstStyle/>
          <a:p>
            <a:r>
              <a:rPr lang="en-US" sz="4000" i="0" dirty="0">
                <a:solidFill>
                  <a:schemeClr val="accent3">
                    <a:lumMod val="40000"/>
                    <a:lumOff val="60000"/>
                  </a:schemeClr>
                </a:solidFill>
                <a:effectLst/>
                <a:latin typeface="Comic Sans MS" panose="030F0702030302020204" pitchFamily="66" charset="0"/>
              </a:rPr>
              <a:t>Machine learning is a field of study that looks at using computational algorithms to </a:t>
            </a:r>
            <a:r>
              <a:rPr lang="en-US" sz="4000" i="0" dirty="0">
                <a:solidFill>
                  <a:srgbClr val="F8CBAD"/>
                </a:solidFill>
                <a:effectLst/>
                <a:latin typeface="Comic Sans MS" panose="030F0702030302020204" pitchFamily="66" charset="0"/>
              </a:rPr>
              <a:t>turn</a:t>
            </a:r>
            <a:r>
              <a:rPr lang="en-US" sz="4000" i="0" dirty="0">
                <a:solidFill>
                  <a:schemeClr val="accent3">
                    <a:lumMod val="40000"/>
                    <a:lumOff val="60000"/>
                  </a:schemeClr>
                </a:solidFill>
                <a:effectLst/>
                <a:latin typeface="Comic Sans MS" panose="030F0702030302020204" pitchFamily="66" charset="0"/>
              </a:rPr>
              <a:t> </a:t>
            </a:r>
            <a:r>
              <a:rPr lang="en-US" sz="4000" i="0" u="sng" dirty="0">
                <a:solidFill>
                  <a:schemeClr val="accent3">
                    <a:lumMod val="40000"/>
                    <a:lumOff val="60000"/>
                  </a:schemeClr>
                </a:solidFill>
                <a:effectLst/>
                <a:latin typeface="Comic Sans MS" panose="030F0702030302020204" pitchFamily="66" charset="0"/>
              </a:rPr>
              <a:t>empirical data </a:t>
            </a:r>
            <a:r>
              <a:rPr lang="en-US" sz="4000" i="0" dirty="0">
                <a:solidFill>
                  <a:schemeClr val="accent3">
                    <a:lumMod val="40000"/>
                    <a:lumOff val="60000"/>
                  </a:schemeClr>
                </a:solidFill>
                <a:effectLst/>
                <a:latin typeface="Comic Sans MS" panose="030F0702030302020204" pitchFamily="66" charset="0"/>
              </a:rPr>
              <a:t>into </a:t>
            </a:r>
            <a:endParaRPr lang="en-US" sz="4000" i="0" dirty="0">
              <a:solidFill>
                <a:schemeClr val="accent3">
                  <a:lumMod val="40000"/>
                  <a:lumOff val="60000"/>
                </a:schemeClr>
              </a:solidFill>
              <a:effectLst/>
              <a:latin typeface="Comic Sans MS" panose="030F0702030302020204" pitchFamily="66" charset="0"/>
            </a:endParaRPr>
          </a:p>
          <a:p>
            <a:r>
              <a:rPr lang="en-US" sz="4000" i="0" u="sng" dirty="0">
                <a:solidFill>
                  <a:schemeClr val="accent3">
                    <a:lumMod val="40000"/>
                    <a:lumOff val="60000"/>
                  </a:schemeClr>
                </a:solidFill>
                <a:effectLst/>
                <a:latin typeface="Comic Sans MS" panose="030F0702030302020204" pitchFamily="66" charset="0"/>
              </a:rPr>
              <a:t>usable models</a:t>
            </a:r>
            <a:r>
              <a:rPr lang="en-US" sz="4000" i="0" dirty="0">
                <a:solidFill>
                  <a:schemeClr val="accent3">
                    <a:lumMod val="40000"/>
                    <a:lumOff val="60000"/>
                  </a:schemeClr>
                </a:solidFill>
                <a:effectLst/>
                <a:latin typeface="Comic Sans MS" panose="030F0702030302020204" pitchFamily="66" charset="0"/>
              </a:rPr>
              <a:t>.</a:t>
            </a:r>
            <a:endParaRPr lang="en-US" sz="4000" i="0" dirty="0">
              <a:solidFill>
                <a:schemeClr val="accent3">
                  <a:lumMod val="40000"/>
                  <a:lumOff val="60000"/>
                </a:schemeClr>
              </a:solidFill>
              <a:effectLst/>
              <a:latin typeface="Comic Sans MS" panose="030F0702030302020204" pitchFamily="66" charset="0"/>
            </a:endParaRPr>
          </a:p>
          <a:p>
            <a:endParaRPr lang="en-IN" sz="4000" dirty="0">
              <a:solidFill>
                <a:schemeClr val="accent3">
                  <a:lumMod val="40000"/>
                  <a:lumOff val="60000"/>
                </a:schemeClr>
              </a:solidFill>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9151"/>
        </a:solidFill>
        <a:effectLst/>
      </p:bgPr>
    </p:bg>
    <p:spTree>
      <p:nvGrpSpPr>
        <p:cNvPr id="1" name=""/>
        <p:cNvGrpSpPr/>
        <p:nvPr/>
      </p:nvGrpSpPr>
      <p:grpSpPr>
        <a:xfrm>
          <a:off x="0" y="0"/>
          <a:ext cx="0" cy="0"/>
          <a:chOff x="0" y="0"/>
          <a:chExt cx="0" cy="0"/>
        </a:xfrm>
      </p:grpSpPr>
      <p:sp>
        <p:nvSpPr>
          <p:cNvPr id="2" name="TextBox 1"/>
          <p:cNvSpPr txBox="1"/>
          <p:nvPr/>
        </p:nvSpPr>
        <p:spPr>
          <a:xfrm>
            <a:off x="2324560" y="889843"/>
            <a:ext cx="7194014" cy="5078313"/>
          </a:xfrm>
          <a:prstGeom prst="rect">
            <a:avLst/>
          </a:prstGeom>
          <a:solidFill>
            <a:srgbClr val="FBE5D6"/>
          </a:solidFill>
        </p:spPr>
        <p:txBody>
          <a:bodyPr wrap="square" rtlCol="0">
            <a:spAutoFit/>
          </a:bodyPr>
          <a:lstStyle/>
          <a:p>
            <a:r>
              <a:rPr lang="en-US" sz="3600" b="0" i="0" dirty="0">
                <a:solidFill>
                  <a:schemeClr val="tx2">
                    <a:lumMod val="75000"/>
                  </a:schemeClr>
                </a:solidFill>
                <a:effectLst/>
                <a:latin typeface="Comic Sans MS" panose="030F0702030302020204" pitchFamily="66" charset="0"/>
              </a:rPr>
              <a:t>Want to detect spam? </a:t>
            </a:r>
            <a:endParaRPr lang="en-US" sz="3600" b="0" i="0" dirty="0">
              <a:solidFill>
                <a:schemeClr val="tx2">
                  <a:lumMod val="75000"/>
                </a:schemeClr>
              </a:solidFill>
              <a:effectLst/>
              <a:latin typeface="Comic Sans MS" panose="030F0702030302020204" pitchFamily="66" charset="0"/>
            </a:endParaRPr>
          </a:p>
          <a:p>
            <a:r>
              <a:rPr lang="en-US" sz="3600" b="0" i="0" dirty="0">
                <a:solidFill>
                  <a:schemeClr val="tx2">
                    <a:lumMod val="75000"/>
                  </a:schemeClr>
                </a:solidFill>
                <a:effectLst/>
                <a:latin typeface="Comic Sans MS" panose="030F0702030302020204" pitchFamily="66" charset="0"/>
              </a:rPr>
              <a:t>Want to forecast stocks?</a:t>
            </a:r>
            <a:endParaRPr lang="en-US" sz="3600" b="0" i="0" dirty="0">
              <a:solidFill>
                <a:schemeClr val="tx2">
                  <a:lumMod val="75000"/>
                </a:schemeClr>
              </a:solidFill>
              <a:effectLst/>
              <a:latin typeface="Comic Sans MS" panose="030F0702030302020204" pitchFamily="66" charset="0"/>
            </a:endParaRPr>
          </a:p>
          <a:p>
            <a:r>
              <a:rPr lang="en-US" sz="3600" b="0" i="0" dirty="0">
                <a:solidFill>
                  <a:schemeClr val="tx2">
                    <a:lumMod val="75000"/>
                  </a:schemeClr>
                </a:solidFill>
                <a:effectLst/>
                <a:latin typeface="Comic Sans MS" panose="030F0702030302020204" pitchFamily="66" charset="0"/>
              </a:rPr>
              <a:t>Want to find out user preferences? </a:t>
            </a:r>
            <a:endParaRPr lang="en-US" sz="3600" b="0" i="0" dirty="0">
              <a:solidFill>
                <a:schemeClr val="tx2">
                  <a:lumMod val="75000"/>
                </a:schemeClr>
              </a:solidFill>
              <a:effectLst/>
              <a:latin typeface="Comic Sans MS" panose="030F0702030302020204" pitchFamily="66" charset="0"/>
            </a:endParaRPr>
          </a:p>
          <a:p>
            <a:r>
              <a:rPr lang="en-US" sz="3600" dirty="0">
                <a:solidFill>
                  <a:schemeClr val="tx2">
                    <a:lumMod val="75000"/>
                  </a:schemeClr>
                </a:solidFill>
                <a:latin typeface="Comic Sans MS" panose="030F0702030302020204" pitchFamily="66" charset="0"/>
              </a:rPr>
              <a:t>Want your computer to recognize you in group photos?</a:t>
            </a:r>
            <a:endParaRPr lang="en-US" sz="3600" b="0" i="0" dirty="0">
              <a:solidFill>
                <a:schemeClr val="tx2">
                  <a:lumMod val="75000"/>
                </a:schemeClr>
              </a:solidFill>
              <a:effectLst/>
              <a:latin typeface="Comic Sans MS" panose="030F0702030302020204" pitchFamily="66" charset="0"/>
            </a:endParaRPr>
          </a:p>
          <a:p>
            <a:endParaRPr lang="en-US" sz="3600" dirty="0">
              <a:solidFill>
                <a:srgbClr val="C00000"/>
              </a:solidFill>
              <a:latin typeface="Comic Sans MS" panose="030F0702030302020204" pitchFamily="66" charset="0"/>
            </a:endParaRPr>
          </a:p>
          <a:p>
            <a:r>
              <a:rPr lang="en-US" sz="3600" dirty="0">
                <a:solidFill>
                  <a:srgbClr val="B14300"/>
                </a:solidFill>
                <a:latin typeface="Comic Sans MS" panose="030F0702030302020204" pitchFamily="66" charset="0"/>
              </a:rPr>
              <a:t>All the answers can be obtained by using the power of ML.</a:t>
            </a:r>
            <a:endParaRPr lang="en-IN" sz="3600" dirty="0">
              <a:solidFill>
                <a:srgbClr val="B14300"/>
              </a:solidFill>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2032000" y="719667"/>
          <a:ext cx="8087360" cy="53966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8850</Words>
  <Application>WPS Presentation</Application>
  <PresentationFormat>Widescreen</PresentationFormat>
  <Paragraphs>259</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SimSun</vt:lpstr>
      <vt:lpstr>Wingdings</vt:lpstr>
      <vt:lpstr>Comic Sans MS</vt:lpstr>
      <vt:lpstr>Roboto</vt:lpstr>
      <vt:lpstr>Times New Roman</vt:lpstr>
      <vt:lpstr>Verdana</vt:lpstr>
      <vt:lpstr>NexusSans</vt:lpstr>
      <vt:lpstr>Segoe Print</vt:lpstr>
      <vt:lpstr>Microsoft YaHei</vt:lpstr>
      <vt:lpstr>Arial Unicode MS</vt:lpstr>
      <vt:lpstr>Calibri Light</vt:lpstr>
      <vt:lpstr>Calibri</vt:lpstr>
      <vt:lpstr>Office Theme</vt:lpstr>
      <vt:lpstr>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Tripathi</dc:creator>
  <cp:lastModifiedBy>Sahil</cp:lastModifiedBy>
  <cp:revision>33</cp:revision>
  <dcterms:created xsi:type="dcterms:W3CDTF">2021-05-12T05:09:00Z</dcterms:created>
  <dcterms:modified xsi:type="dcterms:W3CDTF">2024-09-27T04:06:19Z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FA9E18661BE84C938429A9F9F66109E5_12</vt:lpwstr>
  </property>
  <property fmtid="{D5CDD505-2E9C-101B-9397-08002B2CF9AE}" pid="3" name="KSOProductBuildVer">
    <vt:lpwstr>1033-12.2.0.18283</vt:lpwstr>
  </property>
</Properties>
</file>