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2" r:id="rId6"/>
    <p:sldId id="263" r:id="rId7"/>
    <p:sldId id="264" r:id="rId8"/>
    <p:sldId id="265" r:id="rId9"/>
    <p:sldId id="266" r:id="rId10"/>
    <p:sldId id="261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hyperlink" Target="https://pulse.itvedant.com/index.php/topic/preview-subtopic-content?subtopic_id=18871&amp;course_id=214&amp;preview=on" TargetMode="External"/><Relationship Id="rId3" Type="http://schemas.openxmlformats.org/officeDocument/2006/relationships/hyperlink" Target="https://pulse.itvedant.com/index.php/topic/preview-subtopic-content?subtopic_id=18870&amp;course_id=214&amp;preview=on" TargetMode="External"/><Relationship Id="rId2" Type="http://schemas.openxmlformats.org/officeDocument/2006/relationships/hyperlink" Target="https://pulse.itvedant.com/index.php/topic/preview-subtopic-content?subtopic_id=18869&amp;course_id=214&amp;preview=on" TargetMode="External"/><Relationship Id="rId1" Type="http://schemas.openxmlformats.org/officeDocument/2006/relationships/hyperlink" Target="https://pulse.itvedant.com/index.php/topic/update?id=18868&amp;course_id=214" TargetMode="Externa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hyperlink" Target="https://pulse.itvedant.com/index.php/topic/preview-subtopic-content?subtopic_id=18886&amp;course_id=214&amp;preview=on" TargetMode="External"/><Relationship Id="rId4" Type="http://schemas.openxmlformats.org/officeDocument/2006/relationships/hyperlink" Target="https://pulse.itvedant.com/index.php/topic/preview-subtopic-content?subtopic_id=18885&amp;course_id=214&amp;preview=on" TargetMode="External"/><Relationship Id="rId3" Type="http://schemas.openxmlformats.org/officeDocument/2006/relationships/hyperlink" Target="https://pulse.itvedant.com/index.php/topic/preview-subtopic-content?subtopic_id=18884&amp;course_id=214&amp;preview=on" TargetMode="External"/><Relationship Id="rId2" Type="http://schemas.openxmlformats.org/officeDocument/2006/relationships/hyperlink" Target="https://pulse.itvedant.com/index.php/topic/preview-subtopic-content?subtopic_id=18883&amp;course_id=214&amp;preview=on" TargetMode="External"/><Relationship Id="rId1" Type="http://schemas.openxmlformats.org/officeDocument/2006/relationships/hyperlink" Target="https://pulse.itvedant.com/index.php/topic/update?id=18882&amp;course_id=214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hyperlink" Target="https://help.tableau.com/current/pro/desktop/en-us/calculations_calculatedfields_understand_types.htm#Table" TargetMode="External"/><Relationship Id="rId7" Type="http://schemas.openxmlformats.org/officeDocument/2006/relationships/hyperlink" Target="https://help.tableau.com/current/pro/desktop/en-us/calculations_calculatedfields_understand_types.htm#LOD" TargetMode="External"/><Relationship Id="rId6" Type="http://schemas.openxmlformats.org/officeDocument/2006/relationships/hyperlink" Target="https://help.tableau.com/current/pro/desktop/en-us/calculations_calculatedfields_understand_types.htm#Basic" TargetMode="External"/><Relationship Id="rId5" Type="http://schemas.openxmlformats.org/officeDocument/2006/relationships/hyperlink" Target="https://pulse.itvedant.com/index.php/topic/preview-subtopic-content?subtopic_id=18907&amp;course_id=214&amp;preview=on" TargetMode="External"/><Relationship Id="rId4" Type="http://schemas.openxmlformats.org/officeDocument/2006/relationships/hyperlink" Target="https://pulse.itvedant.com/index.php/topic/preview-subtopic-content?subtopic_id=18906&amp;course_id=214&amp;preview=on" TargetMode="External"/><Relationship Id="rId3" Type="http://schemas.openxmlformats.org/officeDocument/2006/relationships/hyperlink" Target="https://pulse.itvedant.com/index.php/topic/preview-subtopic-content?subtopic_id=18905&amp;course_id=214&amp;preview=on" TargetMode="External"/><Relationship Id="rId2" Type="http://schemas.openxmlformats.org/officeDocument/2006/relationships/hyperlink" Target="https://pulse.itvedant.com/index.php/topic/preview-subtopic-content?subtopic_id=18904&amp;course_id=214&amp;preview=on" TargetMode="External"/><Relationship Id="rId1" Type="http://schemas.openxmlformats.org/officeDocument/2006/relationships/hyperlink" Target="https://pulse.itvedant.com/index.php/topic/update?id=18903&amp;course_id=214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KPI’S Requirement</a:t>
            </a:r>
            <a:endParaRPr lang="en-IN" sz="2000" b="1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9396" y="946416"/>
            <a:ext cx="10834778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Total Vehicles:</a:t>
            </a:r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Understand the overall landscape of electric vehicles, encompassing both BEVs and PHEVs, to assess the market's size and growth.</a:t>
            </a:r>
            <a:endParaRPr lang="en-US" b="0" i="0" dirty="0">
              <a:solidFill>
                <a:schemeClr val="bg1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  <a:endParaRPr lang="en-US" b="0" i="0" dirty="0">
              <a:solidFill>
                <a:schemeClr val="bg1"/>
              </a:solidFill>
              <a:effectLst/>
            </a:endParaRP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Battery Electric Vehicles (BEVs) in the dataset.</a:t>
            </a:r>
            <a:endParaRPr lang="en-US" b="0" i="0" dirty="0">
              <a:solidFill>
                <a:schemeClr val="bg1"/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  <a:endParaRPr lang="en-US" b="0" i="0" dirty="0">
              <a:solidFill>
                <a:schemeClr val="bg1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Plug-in Hybrid Electric Vehicles (PHEVs) in the dataset.</a:t>
            </a:r>
            <a:endParaRPr lang="en-US" b="0" i="0" dirty="0">
              <a:solidFill>
                <a:schemeClr val="bg1"/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  <a:endParaRPr lang="en-US" b="0" i="0" dirty="0"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0770" y="0"/>
            <a:ext cx="7712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SOFTWARES USED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7804" y="1366935"/>
            <a:ext cx="86487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1. MS OFFICE/ EXCEL: </a:t>
            </a:r>
            <a:r>
              <a:rPr lang="en-IN" sz="25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VERSION 2021</a:t>
            </a:r>
            <a:endParaRPr lang="en-IN" sz="2500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  <a:p>
            <a:endParaRPr lang="en-IN" sz="2500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2. POWER BI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: </a:t>
            </a:r>
            <a:r>
              <a:rPr lang="en-IN" sz="25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Dec 2023 Version </a:t>
            </a:r>
            <a:endParaRPr lang="en-IN" sz="2500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  <a:endParaRPr lang="en-IN" sz="2000" b="1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9396" y="1031228"/>
            <a:ext cx="108347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Vehicles by Model Year (From 2010 Onwards):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Line/ Area Chart</a:t>
            </a:r>
            <a:endParaRPr lang="en-US" b="0" i="0" dirty="0">
              <a:solidFill>
                <a:schemeClr val="bg1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  <a:endParaRPr lang="en-US" b="0" i="0" dirty="0">
              <a:solidFill>
                <a:schemeClr val="bg1"/>
              </a:solidFill>
              <a:effectLst/>
            </a:endParaRP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State: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Map Chart </a:t>
            </a:r>
            <a:endParaRPr lang="en-US" b="0" i="0" dirty="0">
              <a:solidFill>
                <a:schemeClr val="bg1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showcase the geographical distribution of electric vehicles across different states, allowing for the identification of regions with higher adoption rates.</a:t>
            </a:r>
            <a:endParaRPr lang="en-US" b="0" i="0" dirty="0">
              <a:solidFill>
                <a:schemeClr val="bg1"/>
              </a:solidFill>
              <a:effectLst/>
            </a:endParaRP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Top 10 Total Vehicles by Make: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Bar Chart </a:t>
            </a:r>
            <a:endParaRPr lang="en-US" b="0" i="0" dirty="0">
              <a:solidFill>
                <a:schemeClr val="bg1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  <a:endParaRPr lang="en-US" b="0" i="0" dirty="0">
              <a:solidFill>
                <a:schemeClr val="bg1"/>
              </a:solidFill>
              <a:effectLst/>
            </a:endParaRP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Vehicles by CAFV Eligibility: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Pie Chart or Donut Chart</a:t>
            </a:r>
            <a:endParaRPr lang="en-US" b="0" i="0" dirty="0">
              <a:solidFill>
                <a:schemeClr val="bg1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  <a:endParaRPr lang="en-US" b="0" i="0" dirty="0">
              <a:solidFill>
                <a:schemeClr val="bg1"/>
              </a:solidFill>
              <a:effectLst/>
            </a:endParaRP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Top 10 Total Vehicles by Model: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Tree map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  <a:endParaRPr lang="en-US" b="0" i="0" dirty="0"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1489710" y="605790"/>
            <a:ext cx="8102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dddad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22630" y="1356995"/>
            <a:ext cx="6177280" cy="1696720"/>
          </a:xfrm>
          <a:prstGeom prst="rect">
            <a:avLst/>
          </a:prstGeom>
        </p:spPr>
        <p:txBody>
          <a:bodyPr>
            <a:no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800" b="1" i="0">
                <a:solidFill>
                  <a:srgbClr val="333333"/>
                </a:solidFill>
                <a:latin typeface="Tomorrow"/>
                <a:ea typeface="Tomorrow"/>
              </a:rPr>
              <a:t> </a:t>
            </a:r>
            <a:r>
              <a:rPr sz="2800" b="1" i="0">
                <a:solidFill>
                  <a:srgbClr val="1E88E5"/>
                </a:solidFill>
                <a:latin typeface="Tomorrow"/>
                <a:ea typeface="Tomorrow"/>
                <a:hlinkClick r:id="rId1"/>
              </a:rPr>
              <a:t>Introduction to Tableau</a:t>
            </a:r>
            <a:endParaRPr sz="2800" b="1" i="0">
              <a:solidFill>
                <a:srgbClr val="1E88E5"/>
              </a:solidFill>
              <a:latin typeface="Tomorrow"/>
              <a:ea typeface="Tomorrow"/>
              <a:hlinkClick r:id="rId1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b="1" i="0">
                <a:solidFill>
                  <a:srgbClr val="333333"/>
                </a:solidFill>
                <a:latin typeface="Tomorrow"/>
                <a:ea typeface="Tomorrow"/>
              </a:rPr>
              <a:t> </a:t>
            </a:r>
            <a:r>
              <a:rPr b="1" i="0">
                <a:solidFill>
                  <a:srgbClr val="4CAF50"/>
                </a:solidFill>
                <a:latin typeface="Tomorrow"/>
                <a:ea typeface="Tomorrow"/>
                <a:hlinkClick r:id="rId2" tooltip="Add sub topic content"/>
              </a:rPr>
              <a:t>What is Tableau and why Tableau?</a:t>
            </a:r>
            <a:r>
              <a:rPr b="1" i="0">
                <a:solidFill>
                  <a:srgbClr val="333333"/>
                </a:solidFill>
                <a:latin typeface="Tomorrow"/>
                <a:ea typeface="Tomorrow"/>
              </a:rPr>
              <a:t> </a:t>
            </a:r>
            <a:endParaRPr b="1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b="1" i="0">
                <a:solidFill>
                  <a:srgbClr val="4CAF50"/>
                </a:solidFill>
                <a:latin typeface="Tomorrow"/>
                <a:ea typeface="Tomorrow"/>
                <a:hlinkClick r:id="rId3" tooltip="Add sub topic content"/>
              </a:rPr>
              <a:t>Tableau Architecture</a:t>
            </a:r>
            <a:r>
              <a:rPr b="1" i="0">
                <a:solidFill>
                  <a:srgbClr val="333333"/>
                </a:solidFill>
                <a:latin typeface="Tomorrow"/>
                <a:ea typeface="Tomorrow"/>
              </a:rPr>
              <a:t> </a:t>
            </a:r>
            <a:endParaRPr b="1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b="1" i="0">
                <a:solidFill>
                  <a:srgbClr val="4CAF50"/>
                </a:solidFill>
                <a:latin typeface="Tomorrow"/>
                <a:ea typeface="Tomorrow"/>
                <a:hlinkClick r:id="rId4" tooltip="Add sub topic content"/>
              </a:rPr>
              <a:t>Tableau Products</a:t>
            </a:r>
            <a:r>
              <a:rPr b="1" i="0">
                <a:solidFill>
                  <a:srgbClr val="333333"/>
                </a:solidFill>
                <a:latin typeface="Tomorrow"/>
                <a:ea typeface="Tomorrow"/>
              </a:rPr>
              <a:t> </a:t>
            </a:r>
            <a:endParaRPr b="1" i="0">
              <a:solidFill>
                <a:srgbClr val="333333"/>
              </a:solidFill>
              <a:latin typeface="Tomorrow"/>
              <a:ea typeface="Tomorr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016000" y="1216025"/>
            <a:ext cx="5080000" cy="2312670"/>
          </a:xfrm>
          <a:prstGeom prst="rect">
            <a:avLst/>
          </a:prstGeom>
        </p:spPr>
        <p:txBody>
          <a:bodyPr>
            <a:no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500" b="1" i="0">
                <a:solidFill>
                  <a:srgbClr val="333333"/>
                </a:solidFill>
                <a:latin typeface="Tomorrow"/>
                <a:ea typeface="Tomorrow"/>
              </a:rPr>
              <a:t> </a:t>
            </a:r>
            <a:r>
              <a:rPr sz="2500" b="1" i="0">
                <a:solidFill>
                  <a:srgbClr val="1E88E5"/>
                </a:solidFill>
                <a:latin typeface="Tomorrow"/>
                <a:ea typeface="Tomorrow"/>
                <a:hlinkClick r:id="rId1"/>
              </a:rPr>
              <a:t>Tableau Shelf and Card</a:t>
            </a:r>
            <a:endParaRPr sz="2500" b="1" i="0">
              <a:solidFill>
                <a:srgbClr val="1E88E5"/>
              </a:solidFill>
              <a:latin typeface="Tomorrow"/>
              <a:ea typeface="Tomorrow"/>
              <a:hlinkClick r:id="rId1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1" i="0">
                <a:solidFill>
                  <a:srgbClr val="333333"/>
                </a:solidFill>
                <a:latin typeface="Tomorrow"/>
                <a:ea typeface="Tomorrow"/>
              </a:rPr>
              <a:t> </a:t>
            </a:r>
            <a:r>
              <a:rPr sz="1600" b="1" i="0">
                <a:solidFill>
                  <a:srgbClr val="4CAF50"/>
                </a:solidFill>
                <a:latin typeface="Tomorrow"/>
                <a:ea typeface="Tomorrow"/>
                <a:hlinkClick r:id="rId2" tooltip="Add sub topic content"/>
              </a:rPr>
              <a:t>Row and Column Shelf</a:t>
            </a:r>
            <a:endParaRPr sz="1600" b="1" i="0">
              <a:solidFill>
                <a:srgbClr val="4CAF50"/>
              </a:solidFill>
              <a:latin typeface="Tomorrow"/>
              <a:ea typeface="Tomorrow"/>
              <a:hlinkClick r:id="rId2" tooltip="Add sub topic content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1" i="0">
                <a:solidFill>
                  <a:srgbClr val="4CAF50"/>
                </a:solidFill>
                <a:latin typeface="Tomorrow"/>
                <a:ea typeface="Tomorrow"/>
                <a:hlinkClick r:id="rId3" tooltip="Add sub topic content"/>
              </a:rPr>
              <a:t>Page Shelf</a:t>
            </a:r>
            <a:r>
              <a:rPr sz="1600" b="1" i="0">
                <a:solidFill>
                  <a:srgbClr val="333333"/>
                </a:solidFill>
                <a:latin typeface="Tomorrow"/>
                <a:ea typeface="Tomorrow"/>
              </a:rPr>
              <a:t> </a:t>
            </a:r>
            <a:endParaRPr sz="1600" b="1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1" i="0">
                <a:solidFill>
                  <a:srgbClr val="4CAF50"/>
                </a:solidFill>
                <a:latin typeface="Tomorrow"/>
                <a:ea typeface="Tomorrow"/>
                <a:hlinkClick r:id="rId4" tooltip="Add sub topic content"/>
              </a:rPr>
              <a:t>Filter Shelf</a:t>
            </a:r>
            <a:r>
              <a:rPr sz="1600" b="1" i="0">
                <a:solidFill>
                  <a:srgbClr val="333333"/>
                </a:solidFill>
                <a:latin typeface="Tomorrow"/>
                <a:ea typeface="Tomorrow"/>
              </a:rPr>
              <a:t> </a:t>
            </a:r>
            <a:endParaRPr sz="1600" b="1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1" i="0">
                <a:solidFill>
                  <a:srgbClr val="4CAF50"/>
                </a:solidFill>
                <a:latin typeface="Tomorrow"/>
                <a:ea typeface="Tomorrow"/>
                <a:hlinkClick r:id="rId5" tooltip="Add sub topic content"/>
              </a:rPr>
              <a:t>Mark Shelf</a:t>
            </a:r>
            <a:r>
              <a:rPr sz="1600" b="1" i="0">
                <a:solidFill>
                  <a:srgbClr val="333333"/>
                </a:solidFill>
                <a:latin typeface="Tomorrow"/>
                <a:ea typeface="Tomorrow"/>
              </a:rPr>
              <a:t> </a:t>
            </a:r>
            <a:endParaRPr sz="1600" b="1" i="0">
              <a:solidFill>
                <a:srgbClr val="333333"/>
              </a:solidFill>
              <a:latin typeface="Tomorrow"/>
              <a:ea typeface="Tomorrow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16000" y="2906395"/>
            <a:ext cx="9638665" cy="3227070"/>
          </a:xfrm>
          <a:prstGeom prst="rect">
            <a:avLst/>
          </a:prstGeom>
        </p:spPr>
        <p:txBody>
          <a:bodyPr>
            <a:noAutofit/>
          </a:bodyPr>
          <a:p>
            <a:pPr>
              <a:spcAft>
                <a:spcPct val="60000"/>
              </a:spcAft>
            </a:pPr>
            <a:r>
              <a:rPr sz="2200" b="1"/>
              <a:t>Row and Column Shelf</a:t>
            </a:r>
            <a:endParaRPr sz="2200" b="1"/>
          </a:p>
          <a:p>
            <a:pPr>
              <a:buFont typeface="Arial" panose="020B0604020202020204"/>
              <a:buChar char="•"/>
            </a:pPr>
            <a:r>
              <a:rPr sz="1600"/>
              <a:t>Row and Column Shelf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Purpose: The Row and Column shelves are used to define the structure of your visualization by determining how data is organized and displayed on the axes.</a:t>
            </a:r>
            <a:endParaRPr sz="1600"/>
          </a:p>
          <a:p>
            <a:pPr>
              <a:buFont typeface="Arial" panose="020B0604020202020204"/>
              <a:buChar char="•"/>
            </a:pP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Functionality:</a:t>
            </a:r>
            <a:endParaRPr sz="1600"/>
          </a:p>
          <a:p>
            <a:pPr>
              <a:buFont typeface="Arial" panose="020B0604020202020204"/>
              <a:buChar char="•"/>
            </a:pP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Row Shelf: Data added here will be displayed on the vertical axis (y-axis).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Column Shelf: Data added here will be displayed on the horizontal axis (x-axis).</a:t>
            </a:r>
            <a:endParaRPr sz="1600"/>
          </a:p>
        </p:txBody>
      </p:sp>
      <p:sp>
        <p:nvSpPr>
          <p:cNvPr id="5" name="Text Box 4"/>
          <p:cNvSpPr txBox="1"/>
          <p:nvPr/>
        </p:nvSpPr>
        <p:spPr>
          <a:xfrm>
            <a:off x="1208405" y="588391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https://www.guru99.com/download-install-tableau.html   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551180" y="514033"/>
            <a:ext cx="5080000" cy="1076325"/>
          </a:xfrm>
          <a:prstGeom prst="rect">
            <a:avLst/>
          </a:prstGeom>
        </p:spPr>
        <p:txBody>
          <a:bodyPr>
            <a:spAutoFit/>
          </a:bodyPr>
          <a:p>
            <a:pPr marL="0" indent="0" algn="l"/>
            <a:r>
              <a:rPr sz="1600" b="0" i="0">
                <a:solidFill>
                  <a:srgbClr val="333333"/>
                </a:solidFill>
                <a:latin typeface="Courier"/>
                <a:ea typeface="Courier"/>
              </a:rPr>
              <a:t>IF SUM([Profit]) &gt; 0</a:t>
            </a:r>
            <a:endParaRPr sz="1600" b="0" i="0">
              <a:solidFill>
                <a:srgbClr val="333333"/>
              </a:solidFill>
              <a:latin typeface="Courier"/>
              <a:ea typeface="Courier"/>
            </a:endParaRPr>
          </a:p>
          <a:p>
            <a:pPr marL="0" indent="0" algn="l"/>
            <a:r>
              <a:rPr sz="1600" b="0" i="0">
                <a:solidFill>
                  <a:srgbClr val="333333"/>
                </a:solidFill>
                <a:latin typeface="Courier"/>
                <a:ea typeface="Courier"/>
              </a:rPr>
              <a:t>THEN "Profitable"</a:t>
            </a:r>
            <a:endParaRPr sz="1600" b="0" i="0">
              <a:solidFill>
                <a:srgbClr val="333333"/>
              </a:solidFill>
              <a:latin typeface="Courier"/>
              <a:ea typeface="Courier"/>
            </a:endParaRPr>
          </a:p>
          <a:p>
            <a:pPr marL="0" indent="0" algn="l"/>
            <a:r>
              <a:rPr sz="1600" b="0" i="0">
                <a:solidFill>
                  <a:srgbClr val="333333"/>
                </a:solidFill>
                <a:latin typeface="Courier"/>
                <a:ea typeface="Courier"/>
              </a:rPr>
              <a:t>ELSE "Nonprofitable"</a:t>
            </a:r>
            <a:endParaRPr sz="1600" b="0" i="0">
              <a:solidFill>
                <a:srgbClr val="333333"/>
              </a:solidFill>
              <a:latin typeface="Courier"/>
              <a:ea typeface="Courier"/>
            </a:endParaRPr>
          </a:p>
          <a:p>
            <a:pPr marL="0" indent="0" algn="l"/>
            <a:r>
              <a:rPr sz="1600" b="0" i="0">
                <a:solidFill>
                  <a:srgbClr val="333333"/>
                </a:solidFill>
                <a:latin typeface="Courier"/>
                <a:ea typeface="Courier"/>
              </a:rPr>
              <a:t>END</a:t>
            </a:r>
            <a:endParaRPr sz="1600" b="0" i="0">
              <a:solidFill>
                <a:srgbClr val="333333"/>
              </a:solidFill>
              <a:latin typeface="Courier"/>
              <a:ea typeface="Couri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96850" y="271780"/>
            <a:ext cx="11066780" cy="2142490"/>
          </a:xfrm>
          <a:prstGeom prst="rect">
            <a:avLst/>
          </a:prstGeom>
        </p:spPr>
        <p:txBody>
          <a:bodyPr>
            <a:no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500" b="0" i="0">
                <a:solidFill>
                  <a:srgbClr val="333333"/>
                </a:solidFill>
                <a:latin typeface="Tomorrow"/>
                <a:ea typeface="Tomorrow"/>
              </a:rPr>
              <a:t> </a:t>
            </a:r>
            <a:r>
              <a:rPr sz="2500" b="0" i="0">
                <a:solidFill>
                  <a:srgbClr val="1E88E5"/>
                </a:solidFill>
                <a:latin typeface="Tomorrow"/>
                <a:ea typeface="Tomorrow"/>
                <a:hlinkClick r:id="rId1"/>
              </a:rPr>
              <a:t>Data Types in Tableau</a:t>
            </a:r>
            <a:endParaRPr sz="2500" b="0" i="0">
              <a:solidFill>
                <a:srgbClr val="1E88E5"/>
              </a:solidFill>
              <a:latin typeface="Tomorrow"/>
              <a:ea typeface="Tomorrow"/>
              <a:hlinkClick r:id="rId1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 </a:t>
            </a:r>
            <a:r>
              <a:rPr sz="1600" b="0" i="0">
                <a:solidFill>
                  <a:srgbClr val="4CAF50"/>
                </a:solidFill>
                <a:latin typeface="Tomorrow"/>
                <a:ea typeface="Tomorrow"/>
                <a:hlinkClick r:id="rId2" tooltip="Add sub topic content"/>
              </a:rPr>
              <a:t>Tableau Data Types :- Measures &amp; Dimensions</a:t>
            </a:r>
            <a:endParaRPr sz="1600" b="0" i="0">
              <a:solidFill>
                <a:srgbClr val="4CAF50"/>
              </a:solidFill>
              <a:latin typeface="Tomorrow"/>
              <a:ea typeface="Tomorrow"/>
              <a:hlinkClick r:id="rId2" tooltip="Add sub topic content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4CAF50"/>
                </a:solidFill>
                <a:latin typeface="Tomorrow"/>
                <a:ea typeface="Tomorrow"/>
                <a:hlinkClick r:id="rId3" tooltip="Add sub topic content"/>
              </a:rPr>
              <a:t>Understand discrete v. continuous</a:t>
            </a: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 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4CAF50"/>
                </a:solidFill>
                <a:latin typeface="Tomorrow"/>
                <a:ea typeface="Tomorrow"/>
                <a:hlinkClick r:id="rId4" tooltip="Add sub topic content"/>
              </a:rPr>
              <a:t>Understand measure names and measure values</a:t>
            </a: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 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47C37"/>
                </a:solidFill>
                <a:latin typeface="Tomorrow"/>
                <a:ea typeface="Tomorrow"/>
                <a:hlinkClick r:id="rId5" tooltip="Add sub topic content"/>
              </a:rPr>
              <a:t>Understand generated fields - Calculated Fields, Parameters.</a:t>
            </a: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 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28320" y="342900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https://intellipaat.com/blog/tableau-calculated-fields/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528320" y="4183380"/>
            <a:ext cx="107346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https://help.tableau.com/current/pro/desktop/en-us/calculations_calculatedfields_understand_types.htm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5029835" y="384587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Benton Sans Book"/>
                <a:ea typeface="Benton Sans Book"/>
              </a:rPr>
              <a:t>Types of Calculations</a:t>
            </a:r>
            <a:endParaRPr sz="1600" b="0" i="0">
              <a:solidFill>
                <a:srgbClr val="333333"/>
              </a:solidFill>
              <a:latin typeface="Benton Sans Book"/>
              <a:ea typeface="Benton Sans Book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824865" y="4551363"/>
            <a:ext cx="5080000" cy="1076325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buFont typeface="Arial" panose="020B0604020202020204"/>
              <a:buChar char="•"/>
            </a:pPr>
            <a:r>
              <a:rPr sz="1600" b="0" i="0">
                <a:solidFill>
                  <a:srgbClr val="0B5CAB"/>
                </a:solidFill>
                <a:latin typeface="Merriweather"/>
                <a:ea typeface="Merriweather"/>
                <a:hlinkClick r:id="rId6"/>
              </a:rPr>
              <a:t>Basic expressions</a:t>
            </a:r>
            <a:endParaRPr sz="1600" b="0" i="0">
              <a:solidFill>
                <a:srgbClr val="0B5CAB"/>
              </a:solidFill>
              <a:latin typeface="Merriweather"/>
              <a:ea typeface="Merriweather"/>
              <a:hlinkClick r:id="rId6"/>
            </a:endParaRPr>
          </a:p>
          <a:p>
            <a:pPr marL="0" indent="0">
              <a:buFont typeface="Arial" panose="020B0604020202020204"/>
              <a:buChar char="•"/>
            </a:pPr>
            <a:r>
              <a:rPr sz="1600" b="0" i="0">
                <a:solidFill>
                  <a:srgbClr val="0B5CAB"/>
                </a:solidFill>
                <a:latin typeface="Merriweather"/>
                <a:ea typeface="Merriweather"/>
                <a:hlinkClick r:id="rId7"/>
              </a:rPr>
              <a:t>Level of Detail (LOD) expressions</a:t>
            </a:r>
            <a:endParaRPr sz="1600" b="0" i="0">
              <a:solidFill>
                <a:srgbClr val="0B5CAB"/>
              </a:solidFill>
              <a:latin typeface="Merriweather"/>
              <a:ea typeface="Merriweather"/>
              <a:hlinkClick r:id="rId7"/>
            </a:endParaRPr>
          </a:p>
          <a:p>
            <a:pPr marL="0" indent="0">
              <a:buFont typeface="Arial" panose="020B0604020202020204"/>
              <a:buChar char="•"/>
            </a:pPr>
            <a:r>
              <a:rPr sz="1600" b="0" i="0">
                <a:solidFill>
                  <a:srgbClr val="0B5CAB"/>
                </a:solidFill>
                <a:latin typeface="Merriweather"/>
                <a:ea typeface="Merriweather"/>
                <a:hlinkClick r:id="rId8"/>
              </a:rPr>
              <a:t>Table calculations</a:t>
            </a:r>
            <a:endParaRPr sz="1600" b="0" i="0">
              <a:solidFill>
                <a:srgbClr val="0B5CAB"/>
              </a:solidFill>
              <a:latin typeface="Merriweather"/>
              <a:ea typeface="Merriweather"/>
              <a:hlinkClick r:id="rId8"/>
            </a:endParaRPr>
          </a:p>
          <a:p>
            <a:pPr marL="0" indent="0">
              <a:buFont typeface="Arial" panose="020B0604020202020204"/>
              <a:buChar char="•"/>
            </a:pPr>
            <a:endParaRPr sz="1600" b="0" i="0">
              <a:solidFill>
                <a:srgbClr val="0B5CAB"/>
              </a:solidFill>
              <a:latin typeface="Merriweather"/>
              <a:ea typeface="Merriweather"/>
              <a:hlinkClick r:id="rId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93395" y="506730"/>
            <a:ext cx="10918190" cy="2771140"/>
          </a:xfrm>
          <a:prstGeom prst="rect">
            <a:avLst/>
          </a:prstGeom>
        </p:spPr>
        <p:txBody>
          <a:bodyPr>
            <a:noAutofit/>
          </a:bodyPr>
          <a:p>
            <a:pPr>
              <a:spcAft>
                <a:spcPct val="60000"/>
              </a:spcAft>
            </a:pPr>
            <a:r>
              <a:rPr sz="1600" b="1"/>
              <a:t>Parameters</a:t>
            </a:r>
            <a:endParaRPr sz="1600" b="1"/>
          </a:p>
          <a:p>
            <a:pPr>
              <a:spcAft>
                <a:spcPct val="60000"/>
              </a:spcAft>
            </a:pPr>
            <a:r>
              <a:rPr sz="1600" b="1"/>
              <a:t>Definition: Parameters are dynamic values that can replace a constant value in a calculation or a filter. They allow users to input values that can change the behavior of calculations, filters, or reference lines.</a:t>
            </a:r>
            <a:endParaRPr sz="1600" b="1"/>
          </a:p>
          <a:p>
            <a:pPr>
              <a:spcAft>
                <a:spcPct val="60000"/>
              </a:spcAft>
            </a:pPr>
            <a:r>
              <a:rPr sz="1600" b="1"/>
              <a:t>Usage: Parameters provide interactivity to dashboards and reports.</a:t>
            </a:r>
            <a:endParaRPr sz="1600" b="1"/>
          </a:p>
          <a:p>
            <a:pPr>
              <a:spcAft>
                <a:spcPct val="60000"/>
              </a:spcAft>
            </a:pPr>
            <a:r>
              <a:rPr sz="1600" b="1"/>
              <a:t>Example:</a:t>
            </a:r>
            <a:endParaRPr sz="1600" b="1"/>
          </a:p>
          <a:p>
            <a:pPr>
              <a:spcAft>
                <a:spcPct val="60000"/>
              </a:spcAft>
            </a:pPr>
            <a:r>
              <a:rPr sz="1600" b="1"/>
              <a:t>A parameter could be created to allow users to select a discount rate that can be applied to the sales calculations, such as:</a:t>
            </a:r>
            <a:endParaRPr sz="16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31140" y="465455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>
              <a:spcAft>
                <a:spcPct val="60000"/>
              </a:spcAft>
            </a:pPr>
            <a:r>
              <a:rPr sz="1600" b="1"/>
              <a:t>Summary of Tableau Data Types</a:t>
            </a:r>
            <a:endParaRPr sz="1600" b="1"/>
          </a:p>
        </p:txBody>
      </p:sp>
      <p:graphicFrame>
        <p:nvGraphicFramePr>
          <p:cNvPr id="3" name="Table 2"/>
          <p:cNvGraphicFramePr/>
          <p:nvPr>
            <p:custDataLst>
              <p:tags r:id="rId1"/>
            </p:custDataLst>
          </p:nvPr>
        </p:nvGraphicFramePr>
        <p:xfrm>
          <a:off x="231140" y="802640"/>
          <a:ext cx="10485120" cy="471043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495040"/>
                <a:gridCol w="3495040"/>
                <a:gridCol w="3495040"/>
              </a:tblGrid>
              <a:tr h="293370">
                <a:tc>
                  <a:txBody>
                    <a:bodyPr/>
                    <a:p>
                      <a:pPr algn="just"/>
                      <a:r>
                        <a:rPr sz="1400"/>
                        <a:t>Data Type</a:t>
                      </a:r>
                      <a:endParaRPr sz="14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just"/>
                      <a:r>
                        <a:rPr sz="1400"/>
                        <a:t>Definition</a:t>
                      </a:r>
                      <a:endParaRPr sz="14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just"/>
                      <a:r>
                        <a:rPr sz="1400"/>
                        <a:t>Example</a:t>
                      </a:r>
                      <a:endParaRPr sz="1400"/>
                    </a:p>
                  </a:txBody>
                  <a:tcPr marL="0" marR="0" marT="0" marB="0" anchor="ctr" anchorCtr="0"/>
                </a:tc>
              </a:tr>
              <a:tr h="294005">
                <a:tc>
                  <a:txBody>
                    <a:bodyPr/>
                    <a:p>
                      <a:pPr algn="just"/>
                      <a:r>
                        <a:rPr sz="1400"/>
                        <a:t>Dimensions</a:t>
                      </a:r>
                      <a:endParaRPr sz="14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just"/>
                      <a:r>
                        <a:rPr sz="1400"/>
                        <a:t>Qualitative fields that categorize data</a:t>
                      </a:r>
                      <a:endParaRPr sz="14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just"/>
                      <a:r>
                        <a:rPr sz="1400"/>
                        <a:t>Product Name, Region, Customer ID</a:t>
                      </a:r>
                      <a:endParaRPr sz="1400"/>
                    </a:p>
                  </a:txBody>
                  <a:tcPr marL="0" marR="0" marT="0" marB="0" anchor="ctr" anchorCtr="0"/>
                </a:tc>
              </a:tr>
              <a:tr h="292735">
                <a:tc>
                  <a:txBody>
                    <a:bodyPr/>
                    <a:p>
                      <a:pPr algn="just"/>
                      <a:r>
                        <a:rPr sz="1400"/>
                        <a:t>Measures</a:t>
                      </a:r>
                      <a:endParaRPr sz="14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just"/>
                      <a:r>
                        <a:rPr sz="1400"/>
                        <a:t>Quantitative fields that can be aggregated</a:t>
                      </a:r>
                      <a:endParaRPr sz="14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just"/>
                      <a:r>
                        <a:rPr sz="1400"/>
                        <a:t>Sales, Profit, Quantity</a:t>
                      </a:r>
                      <a:endParaRPr sz="1400"/>
                    </a:p>
                  </a:txBody>
                  <a:tcPr marL="0" marR="0" marT="0" marB="0" anchor="ctr" anchorCtr="0"/>
                </a:tc>
              </a:tr>
              <a:tr h="294005">
                <a:tc>
                  <a:txBody>
                    <a:bodyPr/>
                    <a:p>
                      <a:pPr algn="just"/>
                      <a:r>
                        <a:rPr sz="1400"/>
                        <a:t>Discrete</a:t>
                      </a:r>
                      <a:endParaRPr sz="14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just"/>
                      <a:r>
                        <a:rPr sz="1400"/>
                        <a:t>Distinct values that can be counted</a:t>
                      </a:r>
                      <a:endParaRPr sz="14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just"/>
                      <a:r>
                        <a:rPr sz="1400"/>
                        <a:t>Number of Orders, Customer Segments</a:t>
                      </a:r>
                      <a:endParaRPr sz="1400"/>
                    </a:p>
                  </a:txBody>
                  <a:tcPr marL="0" marR="0" marT="0" marB="0" anchor="ctr" anchorCtr="0"/>
                </a:tc>
              </a:tr>
              <a:tr h="293370">
                <a:tc>
                  <a:txBody>
                    <a:bodyPr/>
                    <a:p>
                      <a:pPr algn="just"/>
                      <a:r>
                        <a:rPr sz="1400"/>
                        <a:t>Continuous</a:t>
                      </a:r>
                      <a:endParaRPr sz="14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just"/>
                      <a:r>
                        <a:rPr sz="1400"/>
                        <a:t>Values that can take any number within a range</a:t>
                      </a:r>
                      <a:endParaRPr sz="14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just"/>
                      <a:r>
                        <a:rPr sz="1400"/>
                        <a:t>Sales Revenue, Temperature</a:t>
                      </a:r>
                      <a:endParaRPr sz="1400"/>
                    </a:p>
                  </a:txBody>
                  <a:tcPr marL="0" marR="0" marT="0" marB="0" anchor="ctr" anchorCtr="0"/>
                </a:tc>
              </a:tr>
              <a:tr h="293370">
                <a:tc>
                  <a:txBody>
                    <a:bodyPr/>
                    <a:p>
                      <a:pPr algn="just"/>
                      <a:r>
                        <a:rPr sz="1400"/>
                        <a:t>Measure Names</a:t>
                      </a:r>
                      <a:endParaRPr sz="14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just"/>
                      <a:r>
                        <a:rPr sz="1400"/>
                        <a:t>Names of all measures in the data source</a:t>
                      </a:r>
                      <a:endParaRPr sz="14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just"/>
                      <a:r>
                        <a:rPr sz="1400"/>
                        <a:t>Sales, Profit, Quantity</a:t>
                      </a:r>
                      <a:endParaRPr sz="1400"/>
                    </a:p>
                  </a:txBody>
                  <a:tcPr marL="0" marR="0" marT="0" marB="0" anchor="ctr" anchorCtr="0"/>
                </a:tc>
              </a:tr>
              <a:tr h="462280">
                <a:tc>
                  <a:txBody>
                    <a:bodyPr/>
                    <a:p>
                      <a:pPr algn="just"/>
                      <a:r>
                        <a:rPr sz="1400"/>
                        <a:t>Measure Values</a:t>
                      </a:r>
                      <a:endParaRPr sz="14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just"/>
                      <a:r>
                        <a:rPr sz="1400"/>
                        <a:t>Actual values of measures</a:t>
                      </a:r>
                      <a:endParaRPr sz="14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just"/>
                      <a:r>
                        <a:rPr sz="1400"/>
                        <a:t>Actual sales amounts corresponding to Measure Names</a:t>
                      </a:r>
                      <a:endParaRPr sz="1400"/>
                    </a:p>
                  </a:txBody>
                  <a:tcPr marL="0" marR="0" marT="0" marB="0" anchor="ctr" anchorCtr="0"/>
                </a:tc>
              </a:tr>
              <a:tr h="294005">
                <a:tc>
                  <a:txBody>
                    <a:bodyPr/>
                    <a:p>
                      <a:pPr algn="just"/>
                      <a:r>
                        <a:rPr sz="1400"/>
                        <a:t>Calculated Fields</a:t>
                      </a:r>
                      <a:endParaRPr sz="14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just"/>
                      <a:r>
                        <a:rPr sz="1400"/>
                        <a:t>Custom fields created from existing data</a:t>
                      </a:r>
                      <a:endParaRPr sz="14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just"/>
                      <a:r>
                        <a:rPr sz="1400"/>
                        <a:t>Profit Margin Calculation</a:t>
                      </a:r>
                      <a:endParaRPr sz="1400"/>
                    </a:p>
                  </a:txBody>
                  <a:tcPr marL="0" marR="0" marT="0" marB="0" anchor="ctr" anchorCtr="0"/>
                </a:tc>
              </a:tr>
              <a:tr h="2193290">
                <a:tc>
                  <a:txBody>
                    <a:bodyPr/>
                    <a:p>
                      <a:pPr algn="just"/>
                      <a:r>
                        <a:rPr sz="1400"/>
                        <a:t>Parameters</a:t>
                      </a:r>
                      <a:endParaRPr sz="14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just"/>
                      <a:r>
                        <a:rPr sz="1400"/>
                        <a:t>Dynamic values that can replace constants</a:t>
                      </a:r>
                      <a:endParaRPr sz="14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just"/>
                      <a:r>
                        <a:rPr sz="1400"/>
                        <a:t>User-selected discount rate</a:t>
                      </a:r>
                      <a:endParaRPr sz="1400"/>
                    </a:p>
                  </a:txBody>
                  <a:tcPr marL="0" marR="0" marT="0" marB="0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825*370"/>
  <p:tag name="TABLE_ENDDRAG_RECT" val="18*63*825*37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4498</Words>
  <Application>WPS Presentation</Application>
  <PresentationFormat>Widescreen</PresentationFormat>
  <Paragraphs>149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6" baseType="lpstr">
      <vt:lpstr>Arial</vt:lpstr>
      <vt:lpstr>SimSun</vt:lpstr>
      <vt:lpstr>Wingdings</vt:lpstr>
      <vt:lpstr>Tomorrow</vt:lpstr>
      <vt:lpstr>Segoe Print</vt:lpstr>
      <vt:lpstr>Arial</vt:lpstr>
      <vt:lpstr>Courier</vt:lpstr>
      <vt:lpstr>Courier New</vt:lpstr>
      <vt:lpstr>Benton Sans Book</vt:lpstr>
      <vt:lpstr>Merriweather</vt:lpstr>
      <vt:lpstr>Century Gothic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Sahil</cp:lastModifiedBy>
  <cp:revision>25</cp:revision>
  <dcterms:created xsi:type="dcterms:W3CDTF">2024-02-05T09:30:00Z</dcterms:created>
  <dcterms:modified xsi:type="dcterms:W3CDTF">2024-10-22T11:36:43Z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10D57EB560FC4E45BD2550F71ADF921E_12</vt:lpwstr>
  </property>
  <property fmtid="{D5CDD505-2E9C-101B-9397-08002B2CF9AE}" pid="3" name="KSOProductBuildVer">
    <vt:lpwstr>1033-12.2.0.18607</vt:lpwstr>
  </property>
</Properties>
</file>