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5" r:id="rId3"/>
    <p:sldId id="391" r:id="rId4"/>
    <p:sldId id="392" r:id="rId5"/>
    <p:sldId id="420" r:id="rId6"/>
    <p:sldId id="419" r:id="rId7"/>
    <p:sldId id="418" r:id="rId8"/>
    <p:sldId id="396" r:id="rId9"/>
    <p:sldId id="397" r:id="rId10"/>
    <p:sldId id="398" r:id="rId11"/>
    <p:sldId id="437" r:id="rId12"/>
    <p:sldId id="432" r:id="rId13"/>
    <p:sldId id="433" r:id="rId14"/>
    <p:sldId id="399" r:id="rId15"/>
    <p:sldId id="411" r:id="rId16"/>
    <p:sldId id="424" r:id="rId17"/>
    <p:sldId id="425" r:id="rId18"/>
    <p:sldId id="426" r:id="rId19"/>
    <p:sldId id="427" r:id="rId20"/>
    <p:sldId id="413" r:id="rId21"/>
    <p:sldId id="434" r:id="rId22"/>
    <p:sldId id="435" r:id="rId24"/>
    <p:sldId id="414" r:id="rId25"/>
    <p:sldId id="415" r:id="rId26"/>
    <p:sldId id="416" r:id="rId27"/>
    <p:sldId id="417" r:id="rId28"/>
    <p:sldId id="422" r:id="rId29"/>
    <p:sldId id="430" r:id="rId30"/>
    <p:sldId id="431" r:id="rId31"/>
    <p:sldId id="368" r:id="rId32"/>
    <p:sldId id="393" r:id="rId33"/>
    <p:sldId id="394" r:id="rId34"/>
    <p:sldId id="4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artificial-intelligence-natural-language-gener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nlp-gensim-tutorial-complete-guide-for-beginners/" TargetMode="External"/><Relationship Id="rId3" Type="http://schemas.openxmlformats.org/officeDocument/2006/relationships/hyperlink" Target="https://www.geeksforgeeks.org/hugging-face-transformers/" TargetMode="External"/><Relationship Id="rId2" Type="http://schemas.openxmlformats.org/officeDocument/2006/relationships/hyperlink" Target="https://www.geeksforgeeks.org/videos/getting-started-with-spacy-library-in-python/" TargetMode="External"/><Relationship Id="rId1" Type="http://schemas.openxmlformats.org/officeDocument/2006/relationships/hyperlink" Target="https://www.geeksforgeeks.org/introduction-to-nltk-tokenization-stemming-lemmatization-pos-tag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code/ashishpatel26/beginner-to-intermediate-nlp-tutorial#1.4-Glossary" TargetMode="External"/></Relationships>
</file>

<file path=ppt/slides/_rels/slide22.xml.rels><?xml version="1.0" encoding="UTF-8" standalone="yes"?>
<Relationships xmlns="http://schemas.openxmlformats.org/package/2006/relationships"><Relationship Id="rId9" Type="http://schemas.openxmlformats.org/officeDocument/2006/relationships/hyperlink" Target="https://www.geeksforgeeks.org/rule-based-tokenization-in-nlp/" TargetMode="External"/><Relationship Id="rId8" Type="http://schemas.openxmlformats.org/officeDocument/2006/relationships/hyperlink" Target="https://www.geeksforgeeks.org/python-nltk-nltk-tokenizer-word_tokenize/" TargetMode="External"/><Relationship Id="rId7" Type="http://schemas.openxmlformats.org/officeDocument/2006/relationships/hyperlink" Target="https://www.geeksforgeeks.org/nlp-how-tokenizing-text-sentence-words-works/" TargetMode="External"/><Relationship Id="rId6" Type="http://schemas.openxmlformats.org/officeDocument/2006/relationships/hyperlink" Target="https://www.geeksforgeeks.org/what-is-tokenization/" TargetMode="External"/><Relationship Id="rId5" Type="http://schemas.openxmlformats.org/officeDocument/2006/relationships/hyperlink" Target="https://www.geeksforgeeks.org/extracting-email-addresses-using-regular-expressions-python/" TargetMode="External"/><Relationship Id="rId4" Type="http://schemas.openxmlformats.org/officeDocument/2006/relationships/hyperlink" Target="https://www.geeksforgeeks.org/regular-expression-python-examples/" TargetMode="External"/><Relationship Id="rId3" Type="http://schemas.openxmlformats.org/officeDocument/2006/relationships/hyperlink" Target="https://www.geeksforgeeks.org/properties-of-regular-expressions/" TargetMode="External"/><Relationship Id="rId20" Type="http://schemas.openxmlformats.org/officeDocument/2006/relationships/notesSlide" Target="../notesSlides/notesSlide2.xml"/><Relationship Id="rId2" Type="http://schemas.openxmlformats.org/officeDocument/2006/relationships/hyperlink" Target="https://www.geeksforgeeks.org/write-regular-expressions/" TargetMode="External"/><Relationship Id="rId19" Type="http://schemas.openxmlformats.org/officeDocument/2006/relationships/slideLayout" Target="../slideLayouts/slideLayout7.xml"/><Relationship Id="rId18" Type="http://schemas.openxmlformats.org/officeDocument/2006/relationships/hyperlink" Target="https://www.geeksforgeeks.org/nlp-part-of-speech-default-tagging/" TargetMode="External"/><Relationship Id="rId17" Type="http://schemas.openxmlformats.org/officeDocument/2006/relationships/hyperlink" Target="https://www.geeksforgeeks.org/removing-stop-words-nltk-python/" TargetMode="External"/><Relationship Id="rId16" Type="http://schemas.openxmlformats.org/officeDocument/2006/relationships/hyperlink" Target="https://www.geeksforgeeks.org/snowball-stemmer-nlp/" TargetMode="External"/><Relationship Id="rId15" Type="http://schemas.openxmlformats.org/officeDocument/2006/relationships/hyperlink" Target="https://www.geeksforgeeks.org/introduction-to-stemming/" TargetMode="External"/><Relationship Id="rId14" Type="http://schemas.openxmlformats.org/officeDocument/2006/relationships/hyperlink" Target="https://www.geeksforgeeks.org/python-lemmatization-with-nltk/" TargetMode="External"/><Relationship Id="rId13" Type="http://schemas.openxmlformats.org/officeDocument/2006/relationships/hyperlink" Target="https://www.geeksforgeeks.org/how-wordpiece-tokenization-addresses-the-rare-words-problem-in-nlp/" TargetMode="External"/><Relationship Id="rId12" Type="http://schemas.openxmlformats.org/officeDocument/2006/relationships/hyperlink" Target="https://www.geeksforgeeks.org/python-nltk-nltk-whitespacetokenizer/" TargetMode="External"/><Relationship Id="rId11" Type="http://schemas.openxmlformats.org/officeDocument/2006/relationships/hyperlink" Target="https://www.geeksforgeeks.org/dictionary-based-tokenization-in-nlp/" TargetMode="External"/><Relationship Id="rId10" Type="http://schemas.openxmlformats.org/officeDocument/2006/relationships/hyperlink" Target="https://www.geeksforgeeks.org/subword-tokenization-in-nlp/" TargetMode="External"/><Relationship Id="rId1" Type="http://schemas.openxmlformats.org/officeDocument/2006/relationships/hyperlink" Target="https://www.geeksforgeeks.org/normalizing-textual-data-with-python/" TargetMode="External"/></Relationships>
</file>

<file path=ppt/slides/_rels/slide23.xml.rels><?xml version="1.0" encoding="UTF-8" standalone="yes"?>
<Relationships xmlns="http://schemas.openxmlformats.org/package/2006/relationships"><Relationship Id="rId9" Type="http://schemas.openxmlformats.org/officeDocument/2006/relationships/hyperlink" Target="https://www.geeksforgeeks.org/word-embeddings-using-fasttext/" TargetMode="External"/><Relationship Id="rId8" Type="http://schemas.openxmlformats.org/officeDocument/2006/relationships/hyperlink" Target="https://www.geeksforgeeks.org/pre-trained-word-embedding-using-glove-in-nlp-models/" TargetMode="External"/><Relationship Id="rId7" Type="http://schemas.openxmlformats.org/officeDocument/2006/relationships/hyperlink" Target="https://www.geeksforgeeks.org/continuous-bag-of-words-cbow-in-nlp/" TargetMode="External"/><Relationship Id="rId6" Type="http://schemas.openxmlformats.org/officeDocument/2006/relationships/hyperlink" Target="https://www.geeksforgeeks.org/implement-your-own-word2vecskip-gram-model-in-python/" TargetMode="External"/><Relationship Id="rId5" Type="http://schemas.openxmlformats.org/officeDocument/2006/relationships/hyperlink" Target="https://www.geeksforgeeks.org/python-word-embedding-using-word2vec/" TargetMode="External"/><Relationship Id="rId4" Type="http://schemas.openxmlformats.org/officeDocument/2006/relationships/hyperlink" Target="https://www.geeksforgeeks.org/understanding-tf-idf-term-frequency-inverse-document-frequency/" TargetMode="External"/><Relationship Id="rId3" Type="http://schemas.openxmlformats.org/officeDocument/2006/relationships/hyperlink" Target="https://www.geeksforgeeks.org/n-gram-language-modelling-with-nltk/" TargetMode="External"/><Relationship Id="rId2" Type="http://schemas.openxmlformats.org/officeDocument/2006/relationships/hyperlink" Target="https://www.geeksforgeeks.org/bag-of-words-bow-model-in-nlp/" TargetMode="External"/><Relationship Id="rId13" Type="http://schemas.openxmlformats.org/officeDocument/2006/relationships/slideLayout" Target="../slideLayouts/slideLayout7.xml"/><Relationship Id="rId12" Type="http://schemas.openxmlformats.org/officeDocument/2006/relationships/hyperlink" Target="https://www.geeksforgeeks.org/doc2vec-in-nlp/" TargetMode="External"/><Relationship Id="rId11" Type="http://schemas.openxmlformats.org/officeDocument/2006/relationships/hyperlink" Target="https://www.geeksforgeeks.org/explanation-of-bert-model-nlp/" TargetMode="External"/><Relationship Id="rId10" Type="http://schemas.openxmlformats.org/officeDocument/2006/relationships/hyperlink" Target="https://www.geeksforgeeks.org/overview-of-word-embedding-using-embeddings-from-language-models-elmo/" TargetMode="External"/><Relationship Id="rId1" Type="http://schemas.openxmlformats.org/officeDocument/2006/relationships/hyperlink" Target="https://www.geeksforgeeks.org/ml-one-hot-encoding/"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https://www.geeksforgeeks.org/introduction-to-generative-pre-trained-transformer-gpt/" TargetMode="External"/><Relationship Id="rId8" Type="http://schemas.openxmlformats.org/officeDocument/2006/relationships/hyperlink" Target="https://www.geeksforgeeks.org/top-5-pre-trained-models-in-natural-language-processing-nlp/" TargetMode="External"/><Relationship Id="rId7" Type="http://schemas.openxmlformats.org/officeDocument/2006/relationships/hyperlink" Target="https://www.geeksforgeeks.org/getting-started-with-transformers/" TargetMode="External"/><Relationship Id="rId6" Type="http://schemas.openxmlformats.org/officeDocument/2006/relationships/hyperlink" Target="https://www.geeksforgeeks.org/seq2seq-model-in-machine-learning/" TargetMode="External"/><Relationship Id="rId5" Type="http://schemas.openxmlformats.org/officeDocument/2006/relationships/hyperlink" Target="https://www.geeksforgeeks.org/gated-recurrent-unit-networks/" TargetMode="External"/><Relationship Id="rId4" Type="http://schemas.openxmlformats.org/officeDocument/2006/relationships/hyperlink" Target="https://www.geeksforgeeks.org/deep-learning-introduction-to-long-short-term-memory/" TargetMode="External"/><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www.geeksforgeeks.org/artificial-neural-networks-and-its-applications/" TargetMode="External"/><Relationship Id="rId13" Type="http://schemas.openxmlformats.org/officeDocument/2006/relationships/slideLayout" Target="../slideLayouts/slideLayout7.xml"/><Relationship Id="rId12" Type="http://schemas.openxmlformats.org/officeDocument/2006/relationships/hyperlink" Target="https://www.geeksforgeeks.org/overview-of-roberta-model/" TargetMode="External"/><Relationship Id="rId11" Type="http://schemas.openxmlformats.org/officeDocument/2006/relationships/hyperlink" Target="https://www.geeksforgeeks.org/text-to-text-transfer-transformer-in-data-augmentation/" TargetMode="External"/><Relationship Id="rId10" Type="http://schemas.openxmlformats.org/officeDocument/2006/relationships/hyperlink" Target="https://www.geeksforgeeks.org/trasformer-xl-beyond-a-fixed-length-context/" TargetMode="External"/><Relationship Id="rId1" Type="http://schemas.openxmlformats.org/officeDocument/2006/relationships/hyperlink" Target="https://www.geeksforgeeks.org/introduction-deep-learning/" TargetMode="External"/></Relationships>
</file>

<file path=ppt/slides/_rels/slide25.xml.rels><?xml version="1.0" encoding="UTF-8" standalone="yes"?>
<Relationships xmlns="http://schemas.openxmlformats.org/package/2006/relationships"><Relationship Id="rId9" Type="http://schemas.openxmlformats.org/officeDocument/2006/relationships/hyperlink" Target="https://www.geeksforgeeks.org/what-is-sentiment-analysis/" TargetMode="External"/><Relationship Id="rId8" Type="http://schemas.openxmlformats.org/officeDocument/2006/relationships/hyperlink" Target="https://www.geeksforgeeks.org/relationship-extraction-in-nlp/" TargetMode="External"/><Relationship Id="rId7" Type="http://schemas.openxmlformats.org/officeDocument/2006/relationships/hyperlink" Target="https://www.geeksforgeeks.org/named-entity-recognition/" TargetMode="External"/><Relationship Id="rId6" Type="http://schemas.openxmlformats.org/officeDocument/2006/relationships/hyperlink" Target="https://www.geeksforgeeks.org/information-extraction-in-nlp/" TargetMode="External"/><Relationship Id="rId5" Type="http://schemas.openxmlformats.org/officeDocument/2006/relationships/hyperlink" Target="https://www.geeksforgeeks.org/text-classification-using-cnn/" TargetMode="External"/><Relationship Id="rId4" Type="http://schemas.openxmlformats.org/officeDocument/2006/relationships/hyperlink" Target="https://www.geeksforgeeks.org/rnn-for-text-classifications-in-nlp/" TargetMode="External"/><Relationship Id="rId3" Type="http://schemas.openxmlformats.org/officeDocument/2006/relationships/hyperlink" Target="https://www.geeksforgeeks.org/text-classification-using-logistic-regression/" TargetMode="External"/><Relationship Id="rId20" Type="http://schemas.openxmlformats.org/officeDocument/2006/relationships/slideLayout" Target="../slideLayouts/slideLayout7.xml"/><Relationship Id="rId2" Type="http://schemas.openxmlformats.org/officeDocument/2006/relationships/hyperlink" Target="https://www.geeksforgeeks.org/classification-of-text-documents-using-the-approach-of-naive-bayes/" TargetMode="External"/><Relationship Id="rId19" Type="http://schemas.openxmlformats.org/officeDocument/2006/relationships/hyperlink" Target="https://www.geeksforgeeks.org/text2text-generations-using-huggingface-model/" TargetMode="External"/><Relationship Id="rId18" Type="http://schemas.openxmlformats.org/officeDocument/2006/relationships/hyperlink" Target="https://www.geeksforgeeks.org/text-generation-using-recurrent-long-short-term-memory-network/" TargetMode="External"/><Relationship Id="rId17" Type="http://schemas.openxmlformats.org/officeDocument/2006/relationships/hyperlink" Target="https://www.geeksforgeeks.org/text-generation-using-fnet/" TargetMode="External"/><Relationship Id="rId16" Type="http://schemas.openxmlformats.org/officeDocument/2006/relationships/hyperlink" Target="https://www.geeksforgeeks.org/mastering-text-summarization-with-sumy-a-python-library-overview/" TargetMode="External"/><Relationship Id="rId15" Type="http://schemas.openxmlformats.org/officeDocument/2006/relationships/hyperlink" Target="https://www.geeksforgeeks.org/text-summarizations-using-huggingface-model/" TargetMode="External"/><Relationship Id="rId14" Type="http://schemas.openxmlformats.org/officeDocument/2006/relationships/hyperlink" Target="https://www.geeksforgeeks.org/text-summarization-in-nlp/" TargetMode="External"/><Relationship Id="rId13" Type="http://schemas.openxmlformats.org/officeDocument/2006/relationships/hyperlink" Target="https://www.geeksforgeeks.org/machine-translation-with-transformer-in-python/" TargetMode="External"/><Relationship Id="rId12" Type="http://schemas.openxmlformats.org/officeDocument/2006/relationships/hyperlink" Target="https://www.geeksforgeeks.org/statistical-machine-translation-of-languages-in-artificial-intelligence/" TargetMode="External"/><Relationship Id="rId11" Type="http://schemas.openxmlformats.org/officeDocument/2006/relationships/hyperlink" Target="https://www.geeksforgeeks.org/sentiment-analysis-with-an-recurrent-neural-networks-rnn/" TargetMode="External"/><Relationship Id="rId10" Type="http://schemas.openxmlformats.org/officeDocument/2006/relationships/hyperlink" Target="https://www.geeksforgeeks.org/python-sentiment-analysis-using-vader/" TargetMode="External"/><Relationship Id="rId1" Type="http://schemas.openxmlformats.org/officeDocument/2006/relationships/hyperlink" Target="https://www.geeksforgeeks.org/dataset-for-text-classific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deeplearning.ai/the-batch/issue-44/"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code/ashishpatel26/beginner-to-intermediate-nlp-tutorial#1.2-Why-is-Natural-Language-Processing-Important?"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hidden-markov-model-in-machine-learning/" TargetMode="External"/><Relationship Id="rId2" Type="http://schemas.openxmlformats.org/officeDocument/2006/relationships/hyperlink" Target="https://www.geeksforgeeks.org/support-vector-machine-algorithm/" TargetMode="External"/><Relationship Id="rId1" Type="http://schemas.openxmlformats.org/officeDocument/2006/relationships/hyperlink" Target="https://www.geeksforgeeks.org/naive-bayes-classifi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pic>
        <p:nvPicPr>
          <p:cNvPr id="2" name="Picture 1"/>
          <p:cNvPicPr/>
          <p:nvPr/>
        </p:nvPicPr>
        <p:blipFill>
          <a:blip r:embed="rId2"/>
          <a:stretch>
            <a:fillRect/>
          </a:stretch>
        </p:blipFill>
        <p:spPr>
          <a:xfrm>
            <a:off x="952500" y="635"/>
            <a:ext cx="10287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00710" y="0"/>
            <a:ext cx="7895590" cy="5674995"/>
          </a:xfrm>
          <a:prstGeom prst="rect">
            <a:avLst/>
          </a:prstGeom>
        </p:spPr>
        <p:txBody>
          <a:bodyPr wrap="square">
            <a:spAutoFit/>
          </a:bodyPr>
          <a:p>
            <a:pPr marL="285750" indent="-285750">
              <a:lnSpc>
                <a:spcPct val="100000"/>
              </a:lnSpc>
              <a:spcBef>
                <a:spcPts val="2100"/>
              </a:spcBef>
              <a:spcAft>
                <a:spcPts val="1000"/>
              </a:spcAft>
              <a:buFont typeface="Arial" panose="020B0604020202020204" pitchFamily="34" charset="0"/>
              <a:buChar char="•"/>
            </a:pPr>
            <a:r>
              <a:rPr sz="1400" b="1" i="0">
                <a:solidFill>
                  <a:srgbClr val="111827"/>
                </a:solidFill>
                <a:latin typeface="Inter"/>
                <a:ea typeface="Inter"/>
              </a:rPr>
              <a:t>What is Natural Language Processing (NLP)</a:t>
            </a:r>
            <a:endParaRPr sz="1400" b="1" i="0">
              <a:solidFill>
                <a:srgbClr val="111827"/>
              </a:solidFill>
              <a:latin typeface="Inter"/>
              <a:ea typeface="Inter"/>
            </a:endParaRPr>
          </a:p>
          <a:p>
            <a:pPr marL="285750" indent="-285750">
              <a:lnSpc>
                <a:spcPct val="100000"/>
              </a:lnSpc>
              <a:spcBef>
                <a:spcPts val="2100"/>
              </a:spcBef>
              <a:spcAft>
                <a:spcPts val="1000"/>
              </a:spcAft>
              <a:buFont typeface="Arial" panose="020B0604020202020204" pitchFamily="34" charset="0"/>
              <a:buChar char="•"/>
            </a:pPr>
            <a:r>
              <a:rPr lang="en-US" altLang="en-US" sz="1400" b="1">
                <a:solidFill>
                  <a:srgbClr val="111827"/>
                </a:solidFill>
                <a:latin typeface="Inter"/>
                <a:ea typeface="Inter"/>
                <a:sym typeface="+mn-ea"/>
              </a:rPr>
              <a:t>Why Does Natural Language Processing (NLP) Matter?</a:t>
            </a:r>
            <a:endParaRPr lang="en-US" altLang="en-US" sz="1400" b="1" i="0">
              <a:solidFill>
                <a:srgbClr val="111827"/>
              </a:solidFill>
              <a:latin typeface="Inter"/>
              <a:ea typeface="Inter"/>
            </a:endParaRPr>
          </a:p>
          <a:p>
            <a:pPr marL="285750" indent="-285750">
              <a:lnSpc>
                <a:spcPct val="100000"/>
              </a:lnSpc>
              <a:spcBef>
                <a:spcPts val="2100"/>
              </a:spcBef>
              <a:spcAft>
                <a:spcPts val="1000"/>
              </a:spcAft>
              <a:buFont typeface="Arial" panose="020B0604020202020204" pitchFamily="34" charset="0"/>
              <a:buChar char="•"/>
            </a:pPr>
            <a:r>
              <a:rPr lang="en-US" altLang="en-US" sz="1400" b="1" i="0">
                <a:solidFill>
                  <a:srgbClr val="111827"/>
                </a:solidFill>
                <a:latin typeface="Inter"/>
                <a:ea typeface="Inter"/>
              </a:rPr>
              <a:t>What is Natural Language Processing (NLP) Used For?</a:t>
            </a:r>
            <a:endParaRPr lang="en-US" altLang="en-US" sz="1400" b="1" i="0">
              <a:solidFill>
                <a:srgbClr val="111827"/>
              </a:solidFill>
              <a:latin typeface="Inter"/>
              <a:ea typeface="Inter"/>
            </a:endParaRPr>
          </a:p>
          <a:p>
            <a:pPr marL="742950" lvl="1" indent="-285750">
              <a:lnSpc>
                <a:spcPct val="100000"/>
              </a:lnSpc>
              <a:spcBef>
                <a:spcPts val="2100"/>
              </a:spcBef>
              <a:spcAft>
                <a:spcPts val="1000"/>
              </a:spcAft>
              <a:buFont typeface="Arial" panose="020B0604020202020204" pitchFamily="34" charset="0"/>
              <a:buChar char="•"/>
            </a:pPr>
            <a:r>
              <a:rPr lang="en-US" altLang="en-US" sz="1400" b="1" i="0">
                <a:solidFill>
                  <a:srgbClr val="111827"/>
                </a:solidFill>
                <a:latin typeface="Inter"/>
                <a:ea typeface="Inter"/>
              </a:rPr>
              <a:t>Sentiment analysis is the process of classifying the emotional intent of text. Toxicity classification,Machine translation, Named entity recognition , Spam detection ,Grammatical error correction,Topic modeling ,Text generation</a:t>
            </a:r>
            <a:endParaRPr lang="en-US" altLang="en-US" sz="1400" b="1" i="0">
              <a:solidFill>
                <a:srgbClr val="111827"/>
              </a:solidFill>
              <a:latin typeface="Inter"/>
              <a:ea typeface="Inter"/>
            </a:endParaRPr>
          </a:p>
          <a:p>
            <a:pPr marL="742950" lvl="1" indent="-285750">
              <a:lnSpc>
                <a:spcPct val="100000"/>
              </a:lnSpc>
              <a:spcBef>
                <a:spcPts val="2100"/>
              </a:spcBef>
              <a:spcAft>
                <a:spcPts val="1000"/>
              </a:spcAft>
              <a:buFont typeface="Arial" panose="020B0604020202020204" pitchFamily="34" charset="0"/>
              <a:buChar char="•"/>
            </a:pPr>
            <a:r>
              <a:rPr lang="en-US" altLang="en-US" sz="1400" b="1" i="0">
                <a:solidFill>
                  <a:srgbClr val="111827"/>
                </a:solidFill>
                <a:latin typeface="Inter"/>
                <a:ea typeface="Inter"/>
              </a:rPr>
              <a:t>Text generation has been performed using Markov processes, LSTMs, BERT, GPT-2, LaMDA, and other approaches. It’s particularly useful for autocomplete and chatbots.  types(Autocomplete , Chatbots ) Information retrieval finds the documents that are most relevant to a query.</a:t>
            </a:r>
            <a:endParaRPr lang="en-US" altLang="en-US" sz="1400" b="1" i="0">
              <a:solidFill>
                <a:srgbClr val="111827"/>
              </a:solidFill>
              <a:latin typeface="Inter"/>
              <a:ea typeface="Inter"/>
            </a:endParaRPr>
          </a:p>
          <a:p>
            <a:pPr marL="285750" lvl="0" indent="-285750">
              <a:lnSpc>
                <a:spcPct val="100000"/>
              </a:lnSpc>
              <a:spcBef>
                <a:spcPts val="2100"/>
              </a:spcBef>
              <a:spcAft>
                <a:spcPts val="1000"/>
              </a:spcAft>
              <a:buFont typeface="Arial" panose="020B0604020202020204" pitchFamily="34" charset="0"/>
              <a:buChar char="•"/>
            </a:pPr>
            <a:r>
              <a:rPr lang="en-US" altLang="en-US" sz="1400" b="1" i="0">
                <a:solidFill>
                  <a:srgbClr val="111827"/>
                </a:solidFill>
                <a:latin typeface="Inter"/>
                <a:ea typeface="Inter"/>
              </a:rPr>
              <a:t>How Does Natural Language Processing (NLP) Work?</a:t>
            </a:r>
            <a:endParaRPr lang="en-US" altLang="en-US" sz="1400" b="1" i="0">
              <a:solidFill>
                <a:srgbClr val="111827"/>
              </a:solidFill>
              <a:latin typeface="Inter"/>
              <a:ea typeface="Inter"/>
            </a:endParaRPr>
          </a:p>
          <a:p>
            <a:pPr marL="742950" lvl="1" indent="-285750">
              <a:lnSpc>
                <a:spcPct val="100000"/>
              </a:lnSpc>
              <a:spcBef>
                <a:spcPts val="2100"/>
              </a:spcBef>
              <a:spcAft>
                <a:spcPts val="1000"/>
              </a:spcAft>
              <a:buFont typeface="Arial" panose="020B0604020202020204" pitchFamily="34" charset="0"/>
              <a:buChar char="•"/>
            </a:pPr>
            <a:r>
              <a:rPr lang="en-US" altLang="en-US" sz="1400" b="1" i="0">
                <a:solidFill>
                  <a:srgbClr val="111827"/>
                </a:solidFill>
                <a:latin typeface="Inter"/>
                <a:ea typeface="Inter"/>
              </a:rPr>
              <a:t>Data preprocessing:</a:t>
            </a:r>
            <a:endParaRPr lang="en-US" altLang="en-US" sz="1400" b="1" i="0">
              <a:solidFill>
                <a:srgbClr val="111827"/>
              </a:solidFill>
              <a:latin typeface="Inter"/>
              <a:ea typeface="Inter"/>
            </a:endParaRPr>
          </a:p>
          <a:p>
            <a:pPr marL="285750" lvl="0" indent="-285750">
              <a:lnSpc>
                <a:spcPct val="100000"/>
              </a:lnSpc>
              <a:spcBef>
                <a:spcPts val="2100"/>
              </a:spcBef>
              <a:spcAft>
                <a:spcPts val="1000"/>
              </a:spcAft>
              <a:buFont typeface="Arial" panose="020B0604020202020204" pitchFamily="34" charset="0"/>
              <a:buChar char="•"/>
            </a:pPr>
            <a:endParaRPr lang="en-US" altLang="en-US" sz="1400" b="1" i="0">
              <a:solidFill>
                <a:srgbClr val="111827"/>
              </a:solidFill>
              <a:latin typeface="Inter"/>
              <a:ea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0"/>
            <a:ext cx="7463155" cy="829945"/>
          </a:xfrm>
          <a:prstGeom prst="rect">
            <a:avLst/>
          </a:prstGeom>
        </p:spPr>
        <p:txBody>
          <a:bodyPr wrap="square">
            <a:spAutoFit/>
          </a:bodyPr>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There are two components of Natural Language Processing:</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1" i="0">
                <a:solidFill>
                  <a:srgbClr val="273239"/>
                </a:solidFill>
                <a:latin typeface="Arial" panose="020B0604020202020204" pitchFamily="34" charset="0"/>
                <a:ea typeface="Nunito"/>
                <a:cs typeface="Arial" panose="020B0604020202020204" pitchFamily="34" charset="0"/>
              </a:rPr>
              <a:t>Natural Language Understanding</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1"/>
              </a:rPr>
              <a:t>Natural Language Generation</a:t>
            </a:r>
            <a:endParaRPr sz="1600" b="1" i="0" u="sng">
              <a:solidFill>
                <a:srgbClr val="357960"/>
              </a:solidFill>
              <a:latin typeface="Arial" panose="020B0604020202020204" pitchFamily="34" charset="0"/>
              <a:ea typeface="Nunito"/>
              <a:cs typeface="Arial" panose="020B0604020202020204" pitchFamily="34" charset="0"/>
              <a:hlinkClick r:id="rId1"/>
            </a:endParaRPr>
          </a:p>
        </p:txBody>
      </p:sp>
      <p:sp>
        <p:nvSpPr>
          <p:cNvPr id="3" name="Text Box 2"/>
          <p:cNvSpPr txBox="1"/>
          <p:nvPr/>
        </p:nvSpPr>
        <p:spPr>
          <a:xfrm>
            <a:off x="179070" y="756285"/>
            <a:ext cx="5561330" cy="6133465"/>
          </a:xfrm>
          <a:prstGeom prst="rect">
            <a:avLst/>
          </a:prstGeom>
        </p:spPr>
        <p:txBody>
          <a:bodyPr wrap="square">
            <a:spAutoFit/>
          </a:bodyPr>
          <a:p>
            <a:r>
              <a:rPr b="1">
                <a:solidFill>
                  <a:srgbClr val="FF0000"/>
                </a:solidFill>
                <a:effectLst>
                  <a:outerShdw blurRad="38100" dist="38100" dir="2700000" algn="tl">
                    <a:srgbClr val="000000">
                      <a:alpha val="43137"/>
                    </a:srgbClr>
                  </a:outerShdw>
                </a:effectLst>
              </a:rPr>
              <a:t>NLU</a:t>
            </a:r>
            <a:r>
              <a:rPr sz="1600" b="1"/>
              <a:t> </a:t>
            </a:r>
            <a:r>
              <a:rPr sz="1600"/>
              <a:t>enables machines to understand the meaning and interpret the intent behind human language (text or speech).</a:t>
            </a:r>
            <a:endParaRPr sz="1600"/>
          </a:p>
          <a:p>
            <a:pPr>
              <a:spcAft>
                <a:spcPct val="60000"/>
              </a:spcAft>
            </a:pPr>
            <a:r>
              <a:rPr b="1"/>
              <a:t>🧠 What it Involves:</a:t>
            </a:r>
            <a:endParaRPr b="1"/>
          </a:p>
          <a:p>
            <a:pPr>
              <a:buFont typeface="Arial" panose="020B0604020202020204"/>
              <a:buChar char="•"/>
            </a:pPr>
            <a:r>
              <a:rPr sz="1600"/>
              <a:t>Lexical Analysis (word-level understanding)</a:t>
            </a:r>
            <a:endParaRPr sz="1600"/>
          </a:p>
          <a:p>
            <a:pPr>
              <a:buFont typeface="Arial" panose="020B0604020202020204"/>
              <a:buChar char="•"/>
            </a:pPr>
            <a:r>
              <a:rPr sz="1600"/>
              <a:t>Syntactic Analysis (grammar structure)</a:t>
            </a:r>
            <a:endParaRPr sz="1600"/>
          </a:p>
          <a:p>
            <a:pPr>
              <a:buFont typeface="Arial" panose="020B0604020202020204"/>
              <a:buChar char="•"/>
            </a:pPr>
            <a:r>
              <a:rPr sz="1600"/>
              <a:t>Semantic Analysis (word meaning)</a:t>
            </a:r>
            <a:endParaRPr sz="1600"/>
          </a:p>
          <a:p>
            <a:pPr>
              <a:buFont typeface="Arial" panose="020B0604020202020204"/>
              <a:buChar char="•"/>
            </a:pPr>
            <a:r>
              <a:rPr sz="1600"/>
              <a:t>Pragmatic Analysis (context &amp; intention)</a:t>
            </a:r>
            <a:endParaRPr sz="1600"/>
          </a:p>
          <a:p>
            <a:pPr>
              <a:buFont typeface="Arial" panose="020B0604020202020204"/>
              <a:buChar char="•"/>
            </a:pPr>
            <a:r>
              <a:rPr sz="1600"/>
              <a:t>Discourse Integration (multi-sentence understanding)</a:t>
            </a:r>
            <a:endParaRPr sz="1600"/>
          </a:p>
          <a:p>
            <a:pPr>
              <a:spcAft>
                <a:spcPct val="60000"/>
              </a:spcAft>
            </a:pPr>
            <a:r>
              <a:rPr b="1"/>
              <a:t>📌 Example:</a:t>
            </a:r>
            <a:endParaRPr b="1"/>
          </a:p>
          <a:p>
            <a:r>
              <a:rPr sz="1600"/>
              <a:t>Input: "Book a flight to Paris"</a:t>
            </a:r>
            <a:endParaRPr sz="1600"/>
          </a:p>
          <a:p>
            <a:r>
              <a:rPr sz="1600"/>
              <a:t>NLU Output:</a:t>
            </a:r>
            <a:endParaRPr sz="1600"/>
          </a:p>
          <a:p>
            <a:pPr>
              <a:buFont typeface="Arial" panose="020B0604020202020204"/>
              <a:buChar char="•"/>
            </a:pPr>
            <a:r>
              <a:rPr sz="1600"/>
              <a:t>Intent: Travel Booking</a:t>
            </a:r>
            <a:endParaRPr sz="1600"/>
          </a:p>
          <a:p>
            <a:pPr>
              <a:buFont typeface="Arial" panose="020B0604020202020204"/>
              <a:buChar char="•"/>
            </a:pPr>
            <a:r>
              <a:rPr sz="1600"/>
              <a:t>Destination: Paris</a:t>
            </a:r>
            <a:endParaRPr sz="1600"/>
          </a:p>
          <a:p>
            <a:pPr>
              <a:buFont typeface="Arial" panose="020B0604020202020204"/>
              <a:buChar char="•"/>
            </a:pPr>
            <a:r>
              <a:rPr sz="1600"/>
              <a:t>Action: Book flight</a:t>
            </a:r>
            <a:endParaRPr sz="1600"/>
          </a:p>
          <a:p>
            <a:pPr>
              <a:lnSpc>
                <a:spcPct val="60000"/>
              </a:lnSpc>
              <a:spcAft>
                <a:spcPct val="60000"/>
              </a:spcAft>
            </a:pPr>
            <a:r>
              <a:rPr b="1"/>
              <a:t>🎯 Why it's Important:</a:t>
            </a:r>
            <a:endParaRPr b="1"/>
          </a:p>
          <a:p>
            <a:pPr>
              <a:lnSpc>
                <a:spcPct val="60000"/>
              </a:lnSpc>
            </a:pPr>
            <a:r>
              <a:rPr sz="1600"/>
              <a:t>It helps machines comprehend what users mean, even when they use different words or sentence structures.</a:t>
            </a:r>
            <a:endParaRPr sz="1600"/>
          </a:p>
          <a:p>
            <a:endParaRPr sz="1600"/>
          </a:p>
          <a:p>
            <a:pPr>
              <a:lnSpc>
                <a:spcPct val="0"/>
              </a:lnSpc>
              <a:spcAft>
                <a:spcPct val="60000"/>
              </a:spcAft>
            </a:pPr>
            <a:r>
              <a:rPr b="1"/>
              <a:t>💼 Use Cases:</a:t>
            </a:r>
            <a:endParaRPr b="1"/>
          </a:p>
          <a:p>
            <a:pPr>
              <a:lnSpc>
                <a:spcPct val="0"/>
              </a:lnSpc>
              <a:buFont typeface="Arial" panose="020B0604020202020204"/>
              <a:buChar char="•"/>
            </a:pPr>
            <a:r>
              <a:rPr sz="1600"/>
              <a:t>Chatbots &amp; Virtual Assistants (e.g., Siri, Alexa)</a:t>
            </a:r>
            <a:endParaRPr sz="1600"/>
          </a:p>
          <a:p>
            <a:pPr>
              <a:buFont typeface="Arial" panose="020B0604020202020204"/>
              <a:buChar char="•"/>
            </a:pPr>
            <a:r>
              <a:rPr sz="1600"/>
              <a:t>Language Translation</a:t>
            </a:r>
            <a:endParaRPr sz="1600"/>
          </a:p>
          <a:p>
            <a:pPr>
              <a:buFont typeface="Arial" panose="020B0604020202020204"/>
              <a:buChar char="•"/>
            </a:pPr>
            <a:r>
              <a:rPr sz="1600"/>
              <a:t>Sentiment Analysis</a:t>
            </a:r>
            <a:endParaRPr sz="1600"/>
          </a:p>
          <a:p>
            <a:pPr>
              <a:buFont typeface="Arial" panose="020B0604020202020204"/>
              <a:buChar char="•"/>
            </a:pPr>
            <a:r>
              <a:rPr sz="1600"/>
              <a:t>Text Classification</a:t>
            </a:r>
            <a:endParaRPr sz="1600"/>
          </a:p>
          <a:p>
            <a:pPr>
              <a:buFont typeface="Arial" panose="020B0604020202020204"/>
              <a:buChar char="•"/>
            </a:pPr>
            <a:r>
              <a:rPr sz="1600"/>
              <a:t>Question Answering</a:t>
            </a:r>
            <a:endParaRPr sz="1600"/>
          </a:p>
        </p:txBody>
      </p:sp>
      <p:sp>
        <p:nvSpPr>
          <p:cNvPr id="4" name="Text Box 3"/>
          <p:cNvSpPr txBox="1"/>
          <p:nvPr/>
        </p:nvSpPr>
        <p:spPr>
          <a:xfrm>
            <a:off x="5886450" y="293370"/>
            <a:ext cx="6306185" cy="6141085"/>
          </a:xfrm>
          <a:prstGeom prst="rect">
            <a:avLst/>
          </a:prstGeom>
        </p:spPr>
        <p:txBody>
          <a:bodyPr wrap="square">
            <a:spAutoFit/>
          </a:bodyPr>
          <a:p>
            <a:pPr>
              <a:lnSpc>
                <a:spcPct val="50000"/>
              </a:lnSpc>
              <a:spcAft>
                <a:spcPct val="60000"/>
              </a:spcAft>
            </a:pPr>
            <a:r>
              <a:rPr sz="2300" b="1"/>
              <a:t>2️ Natural Language Generation (NLG)</a:t>
            </a:r>
            <a:endParaRPr sz="2300" b="1"/>
          </a:p>
          <a:p>
            <a:r>
              <a:rPr b="1">
                <a:solidFill>
                  <a:srgbClr val="FF0000"/>
                </a:solidFill>
                <a:effectLst>
                  <a:outerShdw blurRad="38100" dist="38100" dir="2700000" algn="tl">
                    <a:srgbClr val="000000">
                      <a:alpha val="43137"/>
                    </a:srgbClr>
                  </a:outerShdw>
                </a:effectLst>
              </a:rPr>
              <a:t>NLG</a:t>
            </a:r>
            <a:r>
              <a:rPr sz="1600"/>
              <a:t> is the process of enabling machines to generate human-like language from structured data or internal representations.</a:t>
            </a:r>
            <a:endParaRPr sz="1600"/>
          </a:p>
          <a:p>
            <a:pPr>
              <a:lnSpc>
                <a:spcPct val="80000"/>
              </a:lnSpc>
              <a:spcAft>
                <a:spcPct val="60000"/>
              </a:spcAft>
            </a:pPr>
            <a:r>
              <a:rPr sz="2200" b="1"/>
              <a:t>🧠 What it Involves:</a:t>
            </a:r>
            <a:endParaRPr sz="2200" b="1"/>
          </a:p>
          <a:p>
            <a:pPr>
              <a:buFont typeface="Arial" panose="020B0604020202020204"/>
              <a:buChar char="•"/>
            </a:pPr>
            <a:r>
              <a:rPr sz="1600"/>
              <a:t>Content planning (what to say)</a:t>
            </a:r>
            <a:endParaRPr sz="1600"/>
          </a:p>
          <a:p>
            <a:pPr>
              <a:buFont typeface="Arial" panose="020B0604020202020204"/>
              <a:buChar char="•"/>
            </a:pPr>
            <a:r>
              <a:rPr sz="1600"/>
              <a:t>Sentence planning (how to say it)</a:t>
            </a:r>
            <a:endParaRPr sz="1600"/>
          </a:p>
          <a:p>
            <a:pPr>
              <a:buFont typeface="Arial" panose="020B0604020202020204"/>
              <a:buChar char="•"/>
            </a:pPr>
            <a:r>
              <a:rPr sz="1600"/>
              <a:t>Surface realization (forming grammatically correct sentences)</a:t>
            </a:r>
            <a:endParaRPr sz="1600"/>
          </a:p>
          <a:p>
            <a:pPr>
              <a:spcAft>
                <a:spcPct val="60000"/>
              </a:spcAft>
            </a:pPr>
            <a:r>
              <a:rPr sz="2200" b="1"/>
              <a:t>📌 Example:</a:t>
            </a:r>
            <a:endParaRPr sz="2200" b="1"/>
          </a:p>
          <a:p>
            <a:r>
              <a:rPr sz="1600"/>
              <a:t>Input Data: Weather: 30°C, Humid</a:t>
            </a:r>
            <a:endParaRPr sz="1600"/>
          </a:p>
          <a:p>
            <a:r>
              <a:rPr sz="1600"/>
              <a:t>NLG Output: "Today is hot and humid with a temperature of 30 degrees Celsius."</a:t>
            </a:r>
            <a:endParaRPr sz="1600"/>
          </a:p>
          <a:p>
            <a:endParaRPr sz="1600"/>
          </a:p>
          <a:p>
            <a:pPr>
              <a:lnSpc>
                <a:spcPct val="70000"/>
              </a:lnSpc>
              <a:spcAft>
                <a:spcPct val="60000"/>
              </a:spcAft>
            </a:pPr>
            <a:r>
              <a:rPr sz="2200" b="1"/>
              <a:t>🎯 Why it's Important:</a:t>
            </a:r>
            <a:endParaRPr sz="2200" b="1"/>
          </a:p>
          <a:p>
            <a:pPr>
              <a:lnSpc>
                <a:spcPct val="70000"/>
              </a:lnSpc>
            </a:pPr>
            <a:r>
              <a:rPr sz="1600"/>
              <a:t>It enables machines to communicate with humans in a natural, readable, and context-aware way.</a:t>
            </a:r>
            <a:endParaRPr sz="1600"/>
          </a:p>
          <a:p>
            <a:pPr>
              <a:lnSpc>
                <a:spcPct val="60000"/>
              </a:lnSpc>
              <a:spcAft>
                <a:spcPct val="60000"/>
              </a:spcAft>
            </a:pPr>
            <a:r>
              <a:rPr sz="2200" b="1"/>
              <a:t>💼 Use Cases:</a:t>
            </a:r>
            <a:endParaRPr sz="2200" b="1"/>
          </a:p>
          <a:p>
            <a:pPr>
              <a:buFont typeface="Arial" panose="020B0604020202020204"/>
              <a:buChar char="•"/>
            </a:pPr>
            <a:r>
              <a:rPr sz="1600"/>
              <a:t>Chatbot Responses</a:t>
            </a:r>
            <a:endParaRPr sz="1600"/>
          </a:p>
          <a:p>
            <a:pPr>
              <a:buFont typeface="Arial" panose="020B0604020202020204"/>
              <a:buChar char="•"/>
            </a:pPr>
            <a:r>
              <a:rPr sz="1600"/>
              <a:t>Text Summarization</a:t>
            </a:r>
            <a:endParaRPr sz="1600"/>
          </a:p>
          <a:p>
            <a:pPr>
              <a:buFont typeface="Arial" panose="020B0604020202020204"/>
              <a:buChar char="•"/>
            </a:pPr>
            <a:r>
              <a:rPr sz="1600"/>
              <a:t>Report Generation (e.g., business reports, weather reports)</a:t>
            </a:r>
            <a:endParaRPr sz="1600"/>
          </a:p>
          <a:p>
            <a:pPr>
              <a:buFont typeface="Arial" panose="020B0604020202020204"/>
              <a:buChar char="•"/>
            </a:pPr>
            <a:r>
              <a:rPr sz="1600"/>
              <a:t>Language Translation (target sentence generation)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578803"/>
            <a:ext cx="5080000" cy="583565"/>
          </a:xfrm>
          <a:prstGeom prst="rect">
            <a:avLst/>
          </a:prstGeom>
        </p:spPr>
        <p:txBody>
          <a:bodyPr>
            <a:spAutoFit/>
          </a:bodyPr>
          <a:p>
            <a:pPr>
              <a:spcAft>
                <a:spcPct val="60000"/>
              </a:spcAft>
            </a:pPr>
            <a:r>
              <a:rPr sz="3200" b="1"/>
              <a:t>🧠 NLU vs NLG Summary</a:t>
            </a:r>
            <a:endParaRPr sz="3200" b="1"/>
          </a:p>
        </p:txBody>
      </p:sp>
      <p:graphicFrame>
        <p:nvGraphicFramePr>
          <p:cNvPr id="3" name="Table 2"/>
          <p:cNvGraphicFramePr/>
          <p:nvPr/>
        </p:nvGraphicFramePr>
        <p:xfrm>
          <a:off x="581025" y="1690053"/>
          <a:ext cx="10485120" cy="0"/>
        </p:xfrm>
        <a:graphic>
          <a:graphicData uri="http://schemas.openxmlformats.org/drawingml/2006/table">
            <a:tbl>
              <a:tblPr>
                <a:tableStyleId>{5940675A-B579-460E-94D1-54222C63F5DA}</a:tableStyleId>
              </a:tblPr>
              <a:tblGrid>
                <a:gridCol w="3495040"/>
                <a:gridCol w="3495040"/>
                <a:gridCol w="3495040"/>
              </a:tblGrid>
              <a:tr h="0">
                <a:tc>
                  <a:txBody>
                    <a:bodyPr/>
                    <a:p>
                      <a:r>
                        <a:rPr sz="2000"/>
                        <a:t>Feature</a:t>
                      </a:r>
                      <a:endParaRPr sz="2000"/>
                    </a:p>
                  </a:txBody>
                  <a:tcPr marL="0" marR="0" marT="0" marB="0" anchor="ctr" anchorCtr="0"/>
                </a:tc>
                <a:tc>
                  <a:txBody>
                    <a:bodyPr/>
                    <a:p>
                      <a:r>
                        <a:rPr sz="2000"/>
                        <a:t>Natural Language Understanding (NLU)</a:t>
                      </a:r>
                      <a:endParaRPr sz="2000"/>
                    </a:p>
                  </a:txBody>
                  <a:tcPr marL="0" marR="0" marT="0" marB="0" anchor="ctr" anchorCtr="0"/>
                </a:tc>
                <a:tc>
                  <a:txBody>
                    <a:bodyPr/>
                    <a:p>
                      <a:r>
                        <a:rPr sz="2000"/>
                        <a:t>Natural Language Generation (NLG)</a:t>
                      </a:r>
                      <a:endParaRPr sz="2000"/>
                    </a:p>
                  </a:txBody>
                  <a:tcPr marL="0" marR="0" marT="0" marB="0" anchor="ctr" anchorCtr="0"/>
                </a:tc>
              </a:tr>
              <a:tr h="0">
                <a:tc>
                  <a:txBody>
                    <a:bodyPr/>
                    <a:p>
                      <a:r>
                        <a:rPr sz="2000"/>
                        <a:t>Purpose</a:t>
                      </a:r>
                      <a:endParaRPr sz="2000"/>
                    </a:p>
                  </a:txBody>
                  <a:tcPr marL="0" marR="0" marT="0" marB="0" anchor="ctr" anchorCtr="0"/>
                </a:tc>
                <a:tc>
                  <a:txBody>
                    <a:bodyPr/>
                    <a:p>
                      <a:r>
                        <a:rPr sz="2000"/>
                        <a:t>Understand human input</a:t>
                      </a:r>
                      <a:endParaRPr sz="2000"/>
                    </a:p>
                  </a:txBody>
                  <a:tcPr marL="0" marR="0" marT="0" marB="0" anchor="ctr" anchorCtr="0"/>
                </a:tc>
                <a:tc>
                  <a:txBody>
                    <a:bodyPr/>
                    <a:p>
                      <a:r>
                        <a:rPr sz="2000"/>
                        <a:t>Generate human-like output</a:t>
                      </a:r>
                      <a:endParaRPr sz="2000"/>
                    </a:p>
                  </a:txBody>
                  <a:tcPr marL="0" marR="0" marT="0" marB="0" anchor="ctr" anchorCtr="0"/>
                </a:tc>
              </a:tr>
              <a:tr h="0">
                <a:tc>
                  <a:txBody>
                    <a:bodyPr/>
                    <a:p>
                      <a:r>
                        <a:rPr sz="2000"/>
                        <a:t>Direction</a:t>
                      </a:r>
                      <a:endParaRPr sz="2000"/>
                    </a:p>
                  </a:txBody>
                  <a:tcPr marL="0" marR="0" marT="0" marB="0" anchor="ctr" anchorCtr="0"/>
                </a:tc>
                <a:tc>
                  <a:txBody>
                    <a:bodyPr/>
                    <a:p>
                      <a:r>
                        <a:rPr sz="2000"/>
                        <a:t>Human → Machine</a:t>
                      </a:r>
                      <a:endParaRPr sz="2000"/>
                    </a:p>
                  </a:txBody>
                  <a:tcPr marL="0" marR="0" marT="0" marB="0" anchor="ctr" anchorCtr="0"/>
                </a:tc>
                <a:tc>
                  <a:txBody>
                    <a:bodyPr/>
                    <a:p>
                      <a:r>
                        <a:rPr sz="2000"/>
                        <a:t>Machine → Human</a:t>
                      </a:r>
                      <a:endParaRPr sz="2000"/>
                    </a:p>
                  </a:txBody>
                  <a:tcPr marL="0" marR="0" marT="0" marB="0" anchor="ctr" anchorCtr="0"/>
                </a:tc>
              </a:tr>
              <a:tr h="0">
                <a:tc>
                  <a:txBody>
                    <a:bodyPr/>
                    <a:p>
                      <a:r>
                        <a:rPr sz="2000"/>
                        <a:t>Tasks Included</a:t>
                      </a:r>
                      <a:endParaRPr sz="2000"/>
                    </a:p>
                  </a:txBody>
                  <a:tcPr marL="0" marR="0" marT="0" marB="0" anchor="ctr" anchorCtr="0"/>
                </a:tc>
                <a:tc>
                  <a:txBody>
                    <a:bodyPr/>
                    <a:p>
                      <a:r>
                        <a:rPr sz="2000"/>
                        <a:t>Parsing, Intent Detection, Sentiment</a:t>
                      </a:r>
                      <a:endParaRPr sz="2000"/>
                    </a:p>
                  </a:txBody>
                  <a:tcPr marL="0" marR="0" marT="0" marB="0" anchor="ctr" anchorCtr="0"/>
                </a:tc>
                <a:tc>
                  <a:txBody>
                    <a:bodyPr/>
                    <a:p>
                      <a:r>
                        <a:rPr sz="2000"/>
                        <a:t>Summarization, Description, Answer Generation</a:t>
                      </a:r>
                      <a:endParaRPr sz="2000"/>
                    </a:p>
                  </a:txBody>
                  <a:tcPr marL="0" marR="0" marT="0" marB="0" anchor="ctr" anchorCtr="0"/>
                </a:tc>
              </a:tr>
              <a:tr h="0">
                <a:tc>
                  <a:txBody>
                    <a:bodyPr/>
                    <a:p>
                      <a:r>
                        <a:rPr sz="2000"/>
                        <a:t>Example</a:t>
                      </a:r>
                      <a:endParaRPr sz="2000"/>
                    </a:p>
                  </a:txBody>
                  <a:tcPr marL="0" marR="0" marT="0" marB="0" anchor="ctr" anchorCtr="0"/>
                </a:tc>
                <a:tc>
                  <a:txBody>
                    <a:bodyPr/>
                    <a:p>
                      <a:r>
                        <a:rPr sz="2000"/>
                        <a:t>"What's the weather?" → Find intent</a:t>
                      </a:r>
                      <a:endParaRPr sz="2000"/>
                    </a:p>
                  </a:txBody>
                  <a:tcPr marL="0" marR="0" marT="0" marB="0" anchor="ctr" anchorCtr="0"/>
                </a:tc>
                <a:tc>
                  <a:txBody>
                    <a:bodyPr/>
                    <a:p>
                      <a:r>
                        <a:rPr sz="2000"/>
                        <a:t>"It’s sunny and 25°C" → Generate response</a:t>
                      </a:r>
                      <a:endParaRPr sz="2000"/>
                    </a:p>
                  </a:txBody>
                  <a:tcPr marL="0" marR="0" marT="0" marB="0" anchor="ctr" anchorCtr="0"/>
                </a:tc>
              </a:tr>
              <a:tr h="0">
                <a:tc>
                  <a:txBody>
                    <a:bodyPr/>
                    <a:p>
                      <a:r>
                        <a:rPr sz="2000"/>
                        <a:t>Techniques Used</a:t>
                      </a:r>
                      <a:endParaRPr sz="2000"/>
                    </a:p>
                  </a:txBody>
                  <a:tcPr marL="0" marR="0" marT="0" marB="0" anchor="ctr" anchorCtr="0"/>
                </a:tc>
                <a:tc>
                  <a:txBody>
                    <a:bodyPr/>
                    <a:p>
                      <a:r>
                        <a:rPr sz="2000"/>
                        <a:t>Tokenization, POS, NER, Sentiment Analysis</a:t>
                      </a:r>
                      <a:endParaRPr sz="2000"/>
                    </a:p>
                  </a:txBody>
                  <a:tcPr marL="0" marR="0" marT="0" marB="0" anchor="ctr" anchorCtr="0"/>
                </a:tc>
                <a:tc>
                  <a:txBody>
                    <a:bodyPr/>
                    <a:p>
                      <a:r>
                        <a:rPr sz="2000"/>
                        <a:t>Text planning, sentence planning, realization</a:t>
                      </a:r>
                      <a:endParaRPr sz="2000"/>
                    </a:p>
                  </a:txBody>
                  <a:tcPr marL="0" marR="0" marT="0" marB="0" anchor="ctr"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9550" y="65405"/>
            <a:ext cx="5080000" cy="1196340"/>
          </a:xfrm>
          <a:prstGeom prst="rect">
            <a:avLst/>
          </a:prstGeom>
        </p:spPr>
        <p:txBody>
          <a:bodyPr>
            <a:spAutoFit/>
          </a:bodyPr>
          <a:p>
            <a:pPr>
              <a:spcAft>
                <a:spcPct val="60000"/>
              </a:spcAft>
            </a:pPr>
            <a:r>
              <a:rPr sz="2300" b="1"/>
              <a:t>🧩 Components of NL</a:t>
            </a:r>
            <a:r>
              <a:rPr lang="en-US" sz="2300" b="1"/>
              <a:t>U</a:t>
            </a:r>
            <a:endParaRPr sz="2300" b="1"/>
          </a:p>
          <a:p>
            <a:r>
              <a:rPr sz="1600"/>
              <a:t>NL</a:t>
            </a:r>
            <a:r>
              <a:rPr lang="en-US" sz="1600"/>
              <a:t>U</a:t>
            </a:r>
            <a:r>
              <a:rPr sz="1600"/>
              <a:t> has several components that work together to process language effectively:</a:t>
            </a:r>
            <a:endParaRPr sz="1600"/>
          </a:p>
        </p:txBody>
      </p:sp>
      <p:graphicFrame>
        <p:nvGraphicFramePr>
          <p:cNvPr id="3" name="Table 2"/>
          <p:cNvGraphicFramePr/>
          <p:nvPr/>
        </p:nvGraphicFramePr>
        <p:xfrm>
          <a:off x="209550" y="1261745"/>
          <a:ext cx="10485120" cy="0"/>
        </p:xfrm>
        <a:graphic>
          <a:graphicData uri="http://schemas.openxmlformats.org/drawingml/2006/table">
            <a:tbl>
              <a:tblPr/>
              <a:tblGrid>
                <a:gridCol w="5242560"/>
                <a:gridCol w="5242560"/>
              </a:tblGrid>
              <a:tr h="0">
                <a:tc>
                  <a:txBody>
                    <a:bodyPr/>
                    <a:p>
                      <a:r>
                        <a:rPr sz="2000"/>
                        <a:t>Component</a:t>
                      </a:r>
                      <a:endParaRPr sz="2000"/>
                    </a:p>
                  </a:txBody>
                  <a:tcPr marL="0" marR="0" marT="0" marB="0" anchor="ctr" anchorCtr="0">
                    <a:lnL>
                      <a:noFill/>
                    </a:lnL>
                    <a:lnR>
                      <a:noFill/>
                    </a:lnR>
                    <a:lnT>
                      <a:noFill/>
                    </a:lnT>
                    <a:lnB>
                      <a:noFill/>
                    </a:lnB>
                    <a:noFill/>
                  </a:tcPr>
                </a:tc>
                <a:tc>
                  <a:txBody>
                    <a:bodyPr/>
                    <a:p>
                      <a:r>
                        <a:rPr sz="2000"/>
                        <a:t>Description</a:t>
                      </a:r>
                      <a:endParaRPr sz="2000"/>
                    </a:p>
                  </a:txBody>
                  <a:tcPr marL="0" marR="0" marT="0" marB="0" anchor="ctr" anchorCtr="0">
                    <a:lnL>
                      <a:noFill/>
                    </a:lnL>
                    <a:lnR>
                      <a:noFill/>
                    </a:lnR>
                    <a:lnT>
                      <a:noFill/>
                    </a:lnT>
                    <a:lnB>
                      <a:noFill/>
                    </a:lnB>
                    <a:noFill/>
                  </a:tcPr>
                </a:tc>
              </a:tr>
              <a:tr h="0">
                <a:tc>
                  <a:txBody>
                    <a:bodyPr/>
                    <a:p>
                      <a:r>
                        <a:rPr sz="2000"/>
                        <a:t>Lexical Analysis</a:t>
                      </a:r>
                      <a:endParaRPr sz="2000"/>
                    </a:p>
                  </a:txBody>
                  <a:tcPr marL="0" marR="0" marT="0" marB="0" anchor="ctr" anchorCtr="0">
                    <a:lnL>
                      <a:noFill/>
                    </a:lnL>
                    <a:lnR>
                      <a:noFill/>
                    </a:lnR>
                    <a:lnT>
                      <a:noFill/>
                    </a:lnT>
                    <a:lnB>
                      <a:noFill/>
                    </a:lnB>
                    <a:noFill/>
                  </a:tcPr>
                </a:tc>
                <a:tc>
                  <a:txBody>
                    <a:bodyPr/>
                    <a:p>
                      <a:r>
                        <a:rPr sz="2000"/>
                        <a:t>Dividing text into tokens (words, phrases)</a:t>
                      </a:r>
                      <a:endParaRPr sz="2000"/>
                    </a:p>
                  </a:txBody>
                  <a:tcPr marL="0" marR="0" marT="0" marB="0" anchor="ctr" anchorCtr="0">
                    <a:lnL>
                      <a:noFill/>
                    </a:lnL>
                    <a:lnR>
                      <a:noFill/>
                    </a:lnR>
                    <a:lnT>
                      <a:noFill/>
                    </a:lnT>
                    <a:lnB>
                      <a:noFill/>
                    </a:lnB>
                    <a:noFill/>
                  </a:tcPr>
                </a:tc>
              </a:tr>
              <a:tr h="0">
                <a:tc>
                  <a:txBody>
                    <a:bodyPr/>
                    <a:p>
                      <a:r>
                        <a:rPr sz="2000"/>
                        <a:t>Syntactic Analysis</a:t>
                      </a:r>
                      <a:endParaRPr sz="2000"/>
                    </a:p>
                  </a:txBody>
                  <a:tcPr marL="0" marR="0" marT="0" marB="0" anchor="ctr" anchorCtr="0">
                    <a:lnL>
                      <a:noFill/>
                    </a:lnL>
                    <a:lnR>
                      <a:noFill/>
                    </a:lnR>
                    <a:lnT>
                      <a:noFill/>
                    </a:lnT>
                    <a:lnB>
                      <a:noFill/>
                    </a:lnB>
                    <a:noFill/>
                  </a:tcPr>
                </a:tc>
                <a:tc>
                  <a:txBody>
                    <a:bodyPr/>
                    <a:p>
                      <a:r>
                        <a:rPr sz="2000"/>
                        <a:t>Analyzing grammar and sentence structure</a:t>
                      </a:r>
                      <a:endParaRPr sz="2000"/>
                    </a:p>
                  </a:txBody>
                  <a:tcPr marL="0" marR="0" marT="0" marB="0" anchor="ctr" anchorCtr="0">
                    <a:lnL>
                      <a:noFill/>
                    </a:lnL>
                    <a:lnR>
                      <a:noFill/>
                    </a:lnR>
                    <a:lnT>
                      <a:noFill/>
                    </a:lnT>
                    <a:lnB>
                      <a:noFill/>
                    </a:lnB>
                    <a:noFill/>
                  </a:tcPr>
                </a:tc>
              </a:tr>
              <a:tr h="0">
                <a:tc>
                  <a:txBody>
                    <a:bodyPr/>
                    <a:p>
                      <a:r>
                        <a:rPr sz="2000"/>
                        <a:t>Semantic Analysis</a:t>
                      </a:r>
                      <a:endParaRPr sz="2000"/>
                    </a:p>
                  </a:txBody>
                  <a:tcPr marL="0" marR="0" marT="0" marB="0" anchor="ctr" anchorCtr="0">
                    <a:lnL>
                      <a:noFill/>
                    </a:lnL>
                    <a:lnR>
                      <a:noFill/>
                    </a:lnR>
                    <a:lnT>
                      <a:noFill/>
                    </a:lnT>
                    <a:lnB>
                      <a:noFill/>
                    </a:lnB>
                    <a:noFill/>
                  </a:tcPr>
                </a:tc>
                <a:tc>
                  <a:txBody>
                    <a:bodyPr/>
                    <a:p>
                      <a:r>
                        <a:rPr sz="2000"/>
                        <a:t>Understanding the meaning of words and sentences</a:t>
                      </a:r>
                      <a:endParaRPr sz="2000"/>
                    </a:p>
                  </a:txBody>
                  <a:tcPr marL="0" marR="0" marT="0" marB="0" anchor="ctr" anchorCtr="0">
                    <a:lnL>
                      <a:noFill/>
                    </a:lnL>
                    <a:lnR>
                      <a:noFill/>
                    </a:lnR>
                    <a:lnT>
                      <a:noFill/>
                    </a:lnT>
                    <a:lnB>
                      <a:noFill/>
                    </a:lnB>
                    <a:noFill/>
                  </a:tcPr>
                </a:tc>
              </a:tr>
              <a:tr h="0">
                <a:tc>
                  <a:txBody>
                    <a:bodyPr/>
                    <a:p>
                      <a:r>
                        <a:rPr sz="2000"/>
                        <a:t>Discourse Integration</a:t>
                      </a:r>
                      <a:endParaRPr sz="2000"/>
                    </a:p>
                  </a:txBody>
                  <a:tcPr marL="0" marR="0" marT="0" marB="0" anchor="ctr" anchorCtr="0">
                    <a:lnL>
                      <a:noFill/>
                    </a:lnL>
                    <a:lnR>
                      <a:noFill/>
                    </a:lnR>
                    <a:lnT>
                      <a:noFill/>
                    </a:lnT>
                    <a:lnB>
                      <a:noFill/>
                    </a:lnB>
                    <a:noFill/>
                  </a:tcPr>
                </a:tc>
                <a:tc>
                  <a:txBody>
                    <a:bodyPr/>
                    <a:p>
                      <a:r>
                        <a:rPr sz="2000"/>
                        <a:t>Understanding how preceding sentences affect the meaning of the current one</a:t>
                      </a:r>
                      <a:endParaRPr sz="2000"/>
                    </a:p>
                  </a:txBody>
                  <a:tcPr marL="0" marR="0" marT="0" marB="0" anchor="ctr" anchorCtr="0">
                    <a:lnL>
                      <a:noFill/>
                    </a:lnL>
                    <a:lnR>
                      <a:noFill/>
                    </a:lnR>
                    <a:lnT>
                      <a:noFill/>
                    </a:lnT>
                    <a:lnB>
                      <a:noFill/>
                    </a:lnB>
                    <a:noFill/>
                  </a:tcPr>
                </a:tc>
              </a:tr>
              <a:tr h="0">
                <a:tc>
                  <a:txBody>
                    <a:bodyPr/>
                    <a:p>
                      <a:r>
                        <a:rPr sz="2000"/>
                        <a:t>Pragmatic Analysis</a:t>
                      </a:r>
                      <a:endParaRPr sz="2000"/>
                    </a:p>
                  </a:txBody>
                  <a:tcPr marL="0" marR="0" marT="0" marB="0" anchor="ctr" anchorCtr="0">
                    <a:lnL>
                      <a:noFill/>
                    </a:lnL>
                    <a:lnR>
                      <a:noFill/>
                    </a:lnR>
                    <a:lnT>
                      <a:noFill/>
                    </a:lnT>
                    <a:lnB>
                      <a:noFill/>
                    </a:lnB>
                    <a:noFill/>
                  </a:tcPr>
                </a:tc>
                <a:tc>
                  <a:txBody>
                    <a:bodyPr/>
                    <a:p>
                      <a:r>
                        <a:rPr sz="2000"/>
                        <a:t>Understanding context and intent behind the sentence</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30905" y="237490"/>
            <a:ext cx="6857365" cy="368300"/>
          </a:xfrm>
          <a:prstGeom prst="rect">
            <a:avLst/>
          </a:prstGeom>
        </p:spPr>
        <p:txBody>
          <a:bodyPr wrap="square">
            <a:spAutoFit/>
          </a:bodyPr>
          <a:p>
            <a:pPr marL="0" indent="0" algn="l" fontAlgn="base">
              <a:spcBef>
                <a:spcPct val="0"/>
              </a:spcBef>
              <a:spcAft>
                <a:spcPct val="0"/>
              </a:spcAft>
            </a:pPr>
            <a:r>
              <a:rPr b="1" i="0">
                <a:solidFill>
                  <a:srgbClr val="273239"/>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rPr>
              <a:t>Phases of Natural Language Processing</a:t>
            </a:r>
            <a:endParaRPr b="1" i="0">
              <a:solidFill>
                <a:srgbClr val="273239"/>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endParaRPr>
          </a:p>
        </p:txBody>
      </p:sp>
      <p:pic>
        <p:nvPicPr>
          <p:cNvPr id="3" name="Picture 2"/>
          <p:cNvPicPr/>
          <p:nvPr/>
        </p:nvPicPr>
        <p:blipFill>
          <a:blip r:embed="rId1"/>
          <a:stretch>
            <a:fillRect/>
          </a:stretch>
        </p:blipFill>
        <p:spPr>
          <a:xfrm>
            <a:off x="1208405" y="1021715"/>
            <a:ext cx="9525000" cy="4124325"/>
          </a:xfrm>
          <a:prstGeom prst="rect">
            <a:avLst/>
          </a:prstGeom>
        </p:spPr>
      </p:pic>
      <p:sp>
        <p:nvSpPr>
          <p:cNvPr id="4" name="Text Box 3"/>
          <p:cNvSpPr txBox="1"/>
          <p:nvPr/>
        </p:nvSpPr>
        <p:spPr>
          <a:xfrm>
            <a:off x="1397000" y="668020"/>
            <a:ext cx="10157460" cy="645160"/>
          </a:xfrm>
          <a:prstGeom prst="rect">
            <a:avLst/>
          </a:prstGeom>
          <a:noFill/>
        </p:spPr>
        <p:txBody>
          <a:bodyPr wrap="square" rtlCol="0">
            <a:spAutoFit/>
          </a:bodyPr>
          <a:p>
            <a:r>
              <a:rPr lang="en-US" altLang="en-US" b="1"/>
              <a:t> five key stages</a:t>
            </a:r>
            <a:r>
              <a:rPr lang="en-US" altLang="en-US"/>
              <a:t> of Natural Language Processing (NLP), often referred to as the pipeline of language understanding. </a:t>
            </a:r>
            <a:endParaRPr lang="en-US" altLang="en-US"/>
          </a:p>
        </p:txBody>
      </p:sp>
      <p:sp>
        <p:nvSpPr>
          <p:cNvPr id="5" name="Text Box 4"/>
          <p:cNvSpPr txBox="1"/>
          <p:nvPr/>
        </p:nvSpPr>
        <p:spPr>
          <a:xfrm>
            <a:off x="1510665" y="5393690"/>
            <a:ext cx="9582785" cy="645160"/>
          </a:xfrm>
          <a:prstGeom prst="rect">
            <a:avLst/>
          </a:prstGeom>
          <a:noFill/>
        </p:spPr>
        <p:txBody>
          <a:bodyPr wrap="square" rtlCol="0">
            <a:spAutoFit/>
          </a:bodyPr>
          <a:p>
            <a:r>
              <a:rPr lang="en-US" altLang="en-US"/>
              <a:t>This process moves from understanding words → to sentence structure → to meaning → to context → to coherence.</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79705" y="151765"/>
            <a:ext cx="6145530" cy="6710045"/>
          </a:xfrm>
          <a:prstGeom prst="rect">
            <a:avLst/>
          </a:prstGeom>
        </p:spPr>
        <p:txBody>
          <a:bodyPr wrap="square">
            <a:spAutoFit/>
          </a:bodyPr>
          <a:p>
            <a:pPr>
              <a:spcAft>
                <a:spcPct val="60000"/>
              </a:spcAft>
            </a:pPr>
            <a:r>
              <a:rPr sz="2300" b="1"/>
              <a:t>1. 🔹 Lexical Analysis</a:t>
            </a:r>
            <a:endParaRPr sz="2300" b="1"/>
          </a:p>
          <a:p>
            <a:pPr>
              <a:spcAft>
                <a:spcPct val="60000"/>
              </a:spcAft>
            </a:pPr>
            <a:r>
              <a:rPr sz="2200" b="1"/>
              <a:t>✅ Definition:</a:t>
            </a:r>
            <a:endParaRPr sz="2200" b="1"/>
          </a:p>
          <a:p>
            <a:r>
              <a:rPr sz="1600"/>
              <a:t>Lexical analysis is the first step in NLP, where the text is broken into tokens (words, numbers, punctuation).</a:t>
            </a:r>
            <a:endParaRPr sz="1600"/>
          </a:p>
          <a:p>
            <a:pPr>
              <a:spcAft>
                <a:spcPct val="60000"/>
              </a:spcAft>
            </a:pPr>
            <a:r>
              <a:rPr sz="2200" b="1"/>
              <a:t>📌 Example:</a:t>
            </a:r>
            <a:endParaRPr sz="2200" b="1"/>
          </a:p>
          <a:p>
            <a:r>
              <a:rPr sz="1600"/>
              <a:t>Input: "Natural Language Processing is powerful."</a:t>
            </a:r>
            <a:endParaRPr sz="1600"/>
          </a:p>
          <a:p>
            <a:r>
              <a:rPr sz="1600"/>
              <a:t>Tokens: ['Natural', 'Language', 'Processing', 'is', 'powerful', '.']</a:t>
            </a:r>
            <a:endParaRPr sz="1600"/>
          </a:p>
          <a:p>
            <a:pPr>
              <a:spcAft>
                <a:spcPct val="60000"/>
              </a:spcAft>
            </a:pPr>
            <a:r>
              <a:rPr sz="2200" b="1"/>
              <a:t>🎯 Why use it?</a:t>
            </a:r>
            <a:endParaRPr sz="2200" b="1"/>
          </a:p>
          <a:p>
            <a:pPr>
              <a:buFont typeface="Arial" panose="020B0604020202020204"/>
              <a:buChar char="•"/>
            </a:pPr>
            <a:r>
              <a:rPr sz="1600"/>
              <a:t>Identifies individual words and symbols.</a:t>
            </a:r>
            <a:endParaRPr sz="1600"/>
          </a:p>
          <a:p>
            <a:pPr>
              <a:buFont typeface="Arial" panose="020B0604020202020204"/>
              <a:buChar char="•"/>
            </a:pPr>
            <a:r>
              <a:rPr sz="1600"/>
              <a:t>Forms the basis for further processing (parsing, tagging, etc.)</a:t>
            </a:r>
            <a:endParaRPr sz="1600"/>
          </a:p>
          <a:p>
            <a:pPr>
              <a:spcAft>
                <a:spcPct val="60000"/>
              </a:spcAft>
            </a:pPr>
            <a:r>
              <a:rPr sz="2200" b="1"/>
              <a:t>💼 Use Case:</a:t>
            </a:r>
            <a:endParaRPr sz="2200" b="1"/>
          </a:p>
          <a:p>
            <a:r>
              <a:rPr sz="1600"/>
              <a:t>Used in tokenization engines for search engines, chatbots, and text mining systems.</a:t>
            </a:r>
            <a:endParaRPr sz="1600"/>
          </a:p>
          <a:p>
            <a:pPr>
              <a:spcAft>
                <a:spcPct val="60000"/>
              </a:spcAft>
            </a:pPr>
            <a:r>
              <a:rPr sz="2300" b="1"/>
              <a:t>2. 🔹 Syntactic Analysis (Parsing)</a:t>
            </a:r>
            <a:endParaRPr sz="2300" b="1"/>
          </a:p>
          <a:p>
            <a:pPr>
              <a:spcAft>
                <a:spcPct val="60000"/>
              </a:spcAft>
            </a:pPr>
            <a:r>
              <a:rPr sz="2200" b="1"/>
              <a:t>✅ Definition:</a:t>
            </a:r>
            <a:endParaRPr sz="2200" b="1"/>
          </a:p>
          <a:p>
            <a:r>
              <a:rPr sz="1600"/>
              <a:t>Syntactic analysis, also known as parsing, checks the grammar of a sentence and builds a parse tree.</a:t>
            </a:r>
            <a:endParaRPr sz="1600"/>
          </a:p>
        </p:txBody>
      </p:sp>
      <p:sp>
        <p:nvSpPr>
          <p:cNvPr id="4" name="Text Box 3"/>
          <p:cNvSpPr txBox="1"/>
          <p:nvPr/>
        </p:nvSpPr>
        <p:spPr>
          <a:xfrm>
            <a:off x="6403975" y="425450"/>
            <a:ext cx="5635625" cy="6443980"/>
          </a:xfrm>
          <a:prstGeom prst="rect">
            <a:avLst/>
          </a:prstGeom>
          <a:noFill/>
        </p:spPr>
        <p:txBody>
          <a:bodyPr wrap="square" rtlCol="0" anchor="t">
            <a:spAutoFit/>
          </a:bodyPr>
          <a:p>
            <a:pPr>
              <a:spcAft>
                <a:spcPct val="60000"/>
              </a:spcAft>
            </a:pPr>
            <a:r>
              <a:rPr sz="2200" b="1">
                <a:sym typeface="+mn-ea"/>
              </a:rPr>
              <a:t>📌 Example:</a:t>
            </a:r>
            <a:endParaRPr sz="2200" b="1"/>
          </a:p>
          <a:p>
            <a:pPr>
              <a:spcAft>
                <a:spcPct val="60000"/>
              </a:spcAft>
            </a:pPr>
            <a:r>
              <a:rPr sz="1600">
                <a:sym typeface="+mn-ea"/>
              </a:rPr>
              <a:t>Input: "The boy eats an apple."</a:t>
            </a:r>
            <a:endParaRPr sz="1600"/>
          </a:p>
          <a:p>
            <a:pPr>
              <a:spcAft>
                <a:spcPct val="60000"/>
              </a:spcAft>
            </a:pPr>
            <a:r>
              <a:rPr sz="1600">
                <a:sym typeface="+mn-ea"/>
              </a:rPr>
              <a:t>Output:</a:t>
            </a:r>
            <a:endParaRPr sz="1600"/>
          </a:p>
          <a:p>
            <a:pPr>
              <a:spcAft>
                <a:spcPct val="60000"/>
              </a:spcAft>
            </a:pPr>
            <a:r>
              <a:rPr sz="1600">
                <a:sym typeface="+mn-ea"/>
              </a:rPr>
              <a:t>mathematica</a:t>
            </a:r>
            <a:endParaRPr sz="1600"/>
          </a:p>
          <a:p>
            <a:pPr>
              <a:spcAft>
                <a:spcPct val="60000"/>
              </a:spcAft>
            </a:pPr>
            <a:r>
              <a:rPr sz="1600">
                <a:sym typeface="+mn-ea"/>
              </a:rPr>
              <a:t>CopyEdit</a:t>
            </a:r>
            <a:endParaRPr sz="1600"/>
          </a:p>
          <a:p>
            <a:pPr>
              <a:spcAft>
                <a:spcPct val="60000"/>
              </a:spcAft>
            </a:pPr>
            <a:r>
              <a:rPr sz="1600">
                <a:sym typeface="+mn-ea"/>
              </a:rPr>
              <a:t>     S
   /| \
 NP  VP  .
 |   | \
DetN  VNP
 |  |  |  |
Theboyeatsanapple</a:t>
            </a:r>
            <a:endParaRPr sz="1600"/>
          </a:p>
          <a:p>
            <a:pPr>
              <a:spcAft>
                <a:spcPct val="60000"/>
              </a:spcAft>
            </a:pPr>
            <a:r>
              <a:rPr sz="2200" b="1">
                <a:sym typeface="+mn-ea"/>
              </a:rPr>
              <a:t>🎯 Why use it?</a:t>
            </a:r>
            <a:endParaRPr sz="2200" b="1"/>
          </a:p>
          <a:p>
            <a:pPr>
              <a:buFont typeface="Arial" panose="020B0604020202020204"/>
              <a:buChar char="•"/>
            </a:pPr>
            <a:r>
              <a:rPr sz="1600">
                <a:sym typeface="+mn-ea"/>
              </a:rPr>
              <a:t>Understands the sentence structure.</a:t>
            </a:r>
            <a:endParaRPr sz="1600"/>
          </a:p>
          <a:p>
            <a:pPr>
              <a:buFont typeface="Arial" panose="020B0604020202020204"/>
              <a:buChar char="•"/>
            </a:pPr>
            <a:r>
              <a:rPr sz="1600">
                <a:sym typeface="+mn-ea"/>
              </a:rPr>
              <a:t>Ensures the sentence follows grammatical rules.</a:t>
            </a:r>
            <a:endParaRPr sz="1600"/>
          </a:p>
          <a:p>
            <a:pPr>
              <a:spcAft>
                <a:spcPct val="60000"/>
              </a:spcAft>
            </a:pPr>
            <a:r>
              <a:rPr sz="2200" b="1">
                <a:sym typeface="+mn-ea"/>
              </a:rPr>
              <a:t>💼 Use Case:</a:t>
            </a:r>
            <a:endParaRPr sz="2200" b="1"/>
          </a:p>
          <a:p>
            <a:r>
              <a:rPr sz="1600">
                <a:sym typeface="+mn-ea"/>
              </a:rPr>
              <a:t>Used in grammar checkers, syntax highlighters, and voice assistants.</a:t>
            </a:r>
            <a:endParaRPr lang="en-US" sz="16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28155" y="256858"/>
            <a:ext cx="5080000" cy="6343015"/>
          </a:xfrm>
          <a:prstGeom prst="rect">
            <a:avLst/>
          </a:prstGeom>
        </p:spPr>
        <p:txBody>
          <a:bodyPr>
            <a:spAutoFit/>
          </a:bodyPr>
          <a:p>
            <a:pPr>
              <a:spcAft>
                <a:spcPct val="60000"/>
              </a:spcAft>
            </a:pPr>
            <a:r>
              <a:rPr sz="2300" b="1"/>
              <a:t>4. 🔹 Pragmatic Analysis</a:t>
            </a:r>
            <a:endParaRPr sz="2300" b="1"/>
          </a:p>
          <a:p>
            <a:pPr>
              <a:spcAft>
                <a:spcPct val="60000"/>
              </a:spcAft>
            </a:pPr>
            <a:r>
              <a:rPr sz="2200" b="1"/>
              <a:t>✅ Definition:</a:t>
            </a:r>
            <a:endParaRPr sz="2200" b="1"/>
          </a:p>
          <a:p>
            <a:r>
              <a:rPr sz="1600"/>
              <a:t>Pragmatic analysis considers the context and intent behind the statement rather than just the literal meaning.</a:t>
            </a:r>
            <a:endParaRPr sz="1600"/>
          </a:p>
          <a:p>
            <a:pPr>
              <a:spcAft>
                <a:spcPct val="60000"/>
              </a:spcAft>
            </a:pPr>
            <a:r>
              <a:rPr sz="2200" b="1"/>
              <a:t>📌 Example:</a:t>
            </a:r>
            <a:endParaRPr sz="2200" b="1"/>
          </a:p>
          <a:p>
            <a:r>
              <a:rPr sz="1600"/>
              <a:t>Sentence: "Can you pass the salt?"</a:t>
            </a:r>
            <a:endParaRPr sz="1600"/>
          </a:p>
          <a:p>
            <a:endParaRPr sz="1600"/>
          </a:p>
          <a:p>
            <a:pPr>
              <a:buFont typeface="Arial" panose="020B0604020202020204"/>
              <a:buChar char="•"/>
            </a:pPr>
            <a:r>
              <a:rPr sz="1600"/>
              <a:t>Literally: A question about ability</a:t>
            </a:r>
            <a:endParaRPr sz="1600"/>
          </a:p>
          <a:p>
            <a:pPr>
              <a:buFont typeface="Arial" panose="020B0604020202020204"/>
              <a:buChar char="•"/>
            </a:pPr>
            <a:endParaRPr sz="1600"/>
          </a:p>
          <a:p>
            <a:pPr>
              <a:buFont typeface="Arial" panose="020B0604020202020204"/>
              <a:buChar char="•"/>
            </a:pPr>
            <a:r>
              <a:rPr sz="1600"/>
              <a:t>Actually: A request to pass the salt.</a:t>
            </a:r>
            <a:endParaRPr sz="1600"/>
          </a:p>
          <a:p>
            <a:pPr>
              <a:spcAft>
                <a:spcPct val="60000"/>
              </a:spcAft>
            </a:pPr>
            <a:r>
              <a:rPr sz="2200" b="1"/>
              <a:t>🎯 Why use it?</a:t>
            </a:r>
            <a:endParaRPr sz="2200" b="1"/>
          </a:p>
          <a:p>
            <a:pPr>
              <a:spcAft>
                <a:spcPct val="60000"/>
              </a:spcAft>
            </a:pPr>
            <a:endParaRPr sz="2200" b="1"/>
          </a:p>
          <a:p>
            <a:pPr>
              <a:buFont typeface="Arial" panose="020B0604020202020204"/>
              <a:buChar char="•"/>
            </a:pPr>
            <a:r>
              <a:rPr sz="1600"/>
              <a:t>Helps understand implied meaning, sarcasm, requests, or commands.</a:t>
            </a:r>
            <a:endParaRPr sz="1600"/>
          </a:p>
          <a:p>
            <a:pPr>
              <a:spcAft>
                <a:spcPct val="60000"/>
              </a:spcAft>
            </a:pPr>
            <a:r>
              <a:rPr sz="2200" b="1"/>
              <a:t>💼 Use Case:</a:t>
            </a:r>
            <a:endParaRPr sz="2200" b="1"/>
          </a:p>
          <a:p>
            <a:r>
              <a:rPr sz="1600"/>
              <a:t>Used in chatbots, customer support systems, human-computer interaction.</a:t>
            </a:r>
            <a:endParaRPr sz="1600"/>
          </a:p>
        </p:txBody>
      </p:sp>
      <p:sp>
        <p:nvSpPr>
          <p:cNvPr id="3" name="Text Box 2"/>
          <p:cNvSpPr txBox="1"/>
          <p:nvPr/>
        </p:nvSpPr>
        <p:spPr>
          <a:xfrm>
            <a:off x="194310" y="97790"/>
            <a:ext cx="6096000" cy="6096635"/>
          </a:xfrm>
          <a:prstGeom prst="rect">
            <a:avLst/>
          </a:prstGeom>
          <a:noFill/>
        </p:spPr>
        <p:txBody>
          <a:bodyPr wrap="square" rtlCol="0" anchor="t">
            <a:spAutoFit/>
          </a:bodyPr>
          <a:p>
            <a:pPr>
              <a:spcAft>
                <a:spcPct val="60000"/>
              </a:spcAft>
            </a:pPr>
            <a:r>
              <a:rPr sz="2300" b="1">
                <a:sym typeface="+mn-ea"/>
              </a:rPr>
              <a:t>3. 🔹 Semantic Analysis</a:t>
            </a:r>
            <a:endParaRPr sz="2300" b="1"/>
          </a:p>
          <a:p>
            <a:pPr>
              <a:spcAft>
                <a:spcPct val="60000"/>
              </a:spcAft>
            </a:pPr>
            <a:r>
              <a:rPr sz="2200" b="1">
                <a:sym typeface="+mn-ea"/>
              </a:rPr>
              <a:t>✅ Definition:</a:t>
            </a:r>
            <a:endParaRPr sz="2200" b="1"/>
          </a:p>
          <a:p>
            <a:r>
              <a:rPr sz="1600">
                <a:sym typeface="+mn-ea"/>
              </a:rPr>
              <a:t>Semantic analysis focuses on deriving the meaning of the sentence or words in context.</a:t>
            </a:r>
            <a:endParaRPr sz="1600"/>
          </a:p>
          <a:p>
            <a:pPr>
              <a:spcAft>
                <a:spcPct val="60000"/>
              </a:spcAft>
            </a:pPr>
            <a:r>
              <a:rPr sz="2200" b="1">
                <a:sym typeface="+mn-ea"/>
              </a:rPr>
              <a:t>📌 Example:</a:t>
            </a:r>
            <a:endParaRPr sz="2200" b="1"/>
          </a:p>
          <a:p>
            <a:r>
              <a:rPr sz="1600">
                <a:sym typeface="+mn-ea"/>
              </a:rPr>
              <a:t>Input: "Apple is a fruit." vs. "Apple is a company."</a:t>
            </a:r>
            <a:endParaRPr sz="1600"/>
          </a:p>
          <a:p>
            <a:endParaRPr sz="1600"/>
          </a:p>
          <a:p>
            <a:pPr>
              <a:buFont typeface="Arial" panose="020B0604020202020204"/>
              <a:buChar char="•"/>
            </a:pPr>
            <a:r>
              <a:rPr sz="1600">
                <a:sym typeface="+mn-ea"/>
              </a:rPr>
              <a:t>Word "Apple" has different meanings based on context.</a:t>
            </a:r>
            <a:endParaRPr sz="1600"/>
          </a:p>
          <a:p>
            <a:pPr>
              <a:spcAft>
                <a:spcPct val="60000"/>
              </a:spcAft>
            </a:pPr>
            <a:r>
              <a:rPr sz="2200" b="1">
                <a:sym typeface="+mn-ea"/>
              </a:rPr>
              <a:t>🎯 Why use it?</a:t>
            </a:r>
            <a:endParaRPr sz="2200" b="1"/>
          </a:p>
          <a:p>
            <a:pPr>
              <a:spcAft>
                <a:spcPct val="60000"/>
              </a:spcAft>
            </a:pPr>
            <a:endParaRPr sz="2200" b="1"/>
          </a:p>
          <a:p>
            <a:pPr>
              <a:buFont typeface="Arial" panose="020B0604020202020204"/>
              <a:buChar char="•"/>
            </a:pPr>
            <a:r>
              <a:rPr sz="1600">
                <a:sym typeface="+mn-ea"/>
              </a:rPr>
              <a:t>Determines word sense disambiguation.</a:t>
            </a:r>
            <a:endParaRPr sz="1600"/>
          </a:p>
          <a:p>
            <a:pPr>
              <a:buFont typeface="Arial" panose="020B0604020202020204"/>
              <a:buChar char="•"/>
            </a:pPr>
            <a:endParaRPr sz="1600"/>
          </a:p>
          <a:p>
            <a:pPr>
              <a:buFont typeface="Arial" panose="020B0604020202020204"/>
              <a:buChar char="•"/>
            </a:pPr>
            <a:r>
              <a:rPr sz="1600">
                <a:sym typeface="+mn-ea"/>
              </a:rPr>
              <a:t>Helps machines understand meanings behind words.</a:t>
            </a:r>
            <a:endParaRPr sz="1600"/>
          </a:p>
          <a:p>
            <a:pPr>
              <a:spcAft>
                <a:spcPct val="60000"/>
              </a:spcAft>
            </a:pPr>
            <a:r>
              <a:rPr sz="2200" b="1">
                <a:sym typeface="+mn-ea"/>
              </a:rPr>
              <a:t>💼 Use Case:</a:t>
            </a:r>
            <a:endParaRPr sz="2200" b="1"/>
          </a:p>
          <a:p>
            <a:r>
              <a:rPr sz="1600">
                <a:sym typeface="+mn-ea"/>
              </a:rPr>
              <a:t>Used in question answering systems, chatbots, and virtual assistants like Alexa or Siri.</a:t>
            </a:r>
            <a:endParaRPr lang="en-US" sz="16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5175" y="257175"/>
            <a:ext cx="7870825" cy="6096635"/>
          </a:xfrm>
          <a:prstGeom prst="rect">
            <a:avLst/>
          </a:prstGeom>
        </p:spPr>
        <p:txBody>
          <a:bodyPr wrap="square">
            <a:spAutoFit/>
          </a:bodyPr>
          <a:p>
            <a:pPr>
              <a:spcAft>
                <a:spcPct val="60000"/>
              </a:spcAft>
            </a:pPr>
            <a:r>
              <a:rPr sz="2300" b="1"/>
              <a:t>5. 🔹 Discourse Integration</a:t>
            </a:r>
            <a:endParaRPr sz="2300" b="1"/>
          </a:p>
          <a:p>
            <a:pPr>
              <a:spcAft>
                <a:spcPct val="60000"/>
              </a:spcAft>
            </a:pPr>
            <a:r>
              <a:rPr sz="2200" b="1"/>
              <a:t>✅ Definition:</a:t>
            </a:r>
            <a:endParaRPr sz="2200" b="1"/>
          </a:p>
          <a:p>
            <a:r>
              <a:rPr sz="1600"/>
              <a:t>Discourse analysis looks at multiple sentences and how they relate to each other to form coherent meaning.</a:t>
            </a:r>
            <a:endParaRPr sz="1600"/>
          </a:p>
          <a:p>
            <a:pPr>
              <a:spcAft>
                <a:spcPct val="60000"/>
              </a:spcAft>
            </a:pPr>
            <a:r>
              <a:rPr sz="2200" b="1"/>
              <a:t>📌 Example:</a:t>
            </a:r>
            <a:endParaRPr sz="2200" b="1"/>
          </a:p>
          <a:p>
            <a:r>
              <a:rPr sz="1600"/>
              <a:t>Text:</a:t>
            </a:r>
            <a:endParaRPr sz="1600"/>
          </a:p>
          <a:p>
            <a:r>
              <a:rPr sz="1600"/>
              <a:t> Sentence 1: "John went to the market."</a:t>
            </a:r>
            <a:endParaRPr sz="1600"/>
          </a:p>
          <a:p>
            <a:r>
              <a:rPr sz="1600"/>
              <a:t> Sentence 2: "He bought apples."</a:t>
            </a:r>
            <a:endParaRPr sz="1600"/>
          </a:p>
          <a:p>
            <a:r>
              <a:rPr sz="1600"/>
              <a:t> → "He" refers to "John".</a:t>
            </a:r>
            <a:endParaRPr sz="1600"/>
          </a:p>
          <a:p>
            <a:pPr>
              <a:spcAft>
                <a:spcPct val="60000"/>
              </a:spcAft>
            </a:pPr>
            <a:r>
              <a:rPr sz="2200" b="1"/>
              <a:t>🎯 Why use it?</a:t>
            </a:r>
            <a:endParaRPr sz="2200" b="1"/>
          </a:p>
          <a:p>
            <a:pPr>
              <a:spcAft>
                <a:spcPct val="60000"/>
              </a:spcAft>
            </a:pPr>
            <a:endParaRPr sz="2200" b="1"/>
          </a:p>
          <a:p>
            <a:pPr>
              <a:buFont typeface="Arial" panose="020B0604020202020204"/>
              <a:buChar char="•"/>
            </a:pPr>
            <a:r>
              <a:rPr sz="1600"/>
              <a:t>Helps resolve pronouns, coreference, story flow.</a:t>
            </a:r>
            <a:endParaRPr sz="1600"/>
          </a:p>
          <a:p>
            <a:pPr>
              <a:buFont typeface="Arial" panose="020B0604020202020204"/>
              <a:buChar char="•"/>
            </a:pPr>
            <a:endParaRPr sz="1600"/>
          </a:p>
          <a:p>
            <a:pPr>
              <a:buFont typeface="Arial" panose="020B0604020202020204"/>
              <a:buChar char="•"/>
            </a:pPr>
            <a:r>
              <a:rPr sz="1600"/>
              <a:t>Builds understanding of narrative or multi-sentence inputs.</a:t>
            </a:r>
            <a:endParaRPr sz="1600"/>
          </a:p>
          <a:p>
            <a:pPr>
              <a:spcAft>
                <a:spcPct val="60000"/>
              </a:spcAft>
            </a:pPr>
            <a:r>
              <a:rPr sz="2200" b="1"/>
              <a:t>💼 Use Case:</a:t>
            </a:r>
            <a:endParaRPr sz="2200" b="1"/>
          </a:p>
          <a:p>
            <a:r>
              <a:rPr sz="1600"/>
              <a:t>Used in document summarization, context-aware chatbots, story generation, etc.</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030" y="474663"/>
            <a:ext cx="5080000" cy="460375"/>
          </a:xfrm>
          <a:prstGeom prst="rect">
            <a:avLst/>
          </a:prstGeom>
        </p:spPr>
        <p:txBody>
          <a:bodyPr>
            <a:spAutoFit/>
          </a:bodyPr>
          <a:p>
            <a:pPr>
              <a:spcAft>
                <a:spcPct val="60000"/>
              </a:spcAft>
            </a:pPr>
            <a:r>
              <a:rPr sz="2400" b="1"/>
              <a:t>🧠 Summary Table</a:t>
            </a:r>
            <a:endParaRPr sz="2400" b="1"/>
          </a:p>
        </p:txBody>
      </p:sp>
      <p:graphicFrame>
        <p:nvGraphicFramePr>
          <p:cNvPr id="3" name="Table 2"/>
          <p:cNvGraphicFramePr/>
          <p:nvPr/>
        </p:nvGraphicFramePr>
        <p:xfrm>
          <a:off x="240030" y="1073468"/>
          <a:ext cx="10485120" cy="0"/>
        </p:xfrm>
        <a:graphic>
          <a:graphicData uri="http://schemas.openxmlformats.org/drawingml/2006/table">
            <a:tbl>
              <a:tblPr>
                <a:tableStyleId>{5940675A-B579-460E-94D1-54222C63F5DA}</a:tableStyleId>
              </a:tblPr>
              <a:tblGrid>
                <a:gridCol w="2621280"/>
                <a:gridCol w="2621280"/>
                <a:gridCol w="2621280"/>
                <a:gridCol w="2621280"/>
              </a:tblGrid>
              <a:tr h="0">
                <a:tc>
                  <a:txBody>
                    <a:bodyPr/>
                    <a:p>
                      <a:r>
                        <a:rPr sz="2000"/>
                        <a:t>Stage</a:t>
                      </a:r>
                      <a:endParaRPr sz="2000"/>
                    </a:p>
                  </a:txBody>
                  <a:tcPr marL="0" marR="0" marT="0" marB="0" anchor="ctr" anchorCtr="0"/>
                </a:tc>
                <a:tc>
                  <a:txBody>
                    <a:bodyPr/>
                    <a:p>
                      <a:r>
                        <a:rPr sz="2000"/>
                        <a:t>What it Does</a:t>
                      </a:r>
                      <a:endParaRPr sz="2000"/>
                    </a:p>
                  </a:txBody>
                  <a:tcPr marL="0" marR="0" marT="0" marB="0" anchor="ctr" anchorCtr="0"/>
                </a:tc>
                <a:tc>
                  <a:txBody>
                    <a:bodyPr/>
                    <a:p>
                      <a:r>
                        <a:rPr sz="2000"/>
                        <a:t>Example</a:t>
                      </a:r>
                      <a:endParaRPr sz="2000"/>
                    </a:p>
                  </a:txBody>
                  <a:tcPr marL="0" marR="0" marT="0" marB="0" anchor="ctr" anchorCtr="0"/>
                </a:tc>
                <a:tc>
                  <a:txBody>
                    <a:bodyPr/>
                    <a:p>
                      <a:r>
                        <a:rPr sz="2000"/>
                        <a:t>Use Case</a:t>
                      </a:r>
                      <a:endParaRPr sz="2000"/>
                    </a:p>
                  </a:txBody>
                  <a:tcPr marL="0" marR="0" marT="0" marB="0" anchor="ctr" anchorCtr="0"/>
                </a:tc>
              </a:tr>
              <a:tr h="0">
                <a:tc>
                  <a:txBody>
                    <a:bodyPr/>
                    <a:p>
                      <a:r>
                        <a:rPr sz="2000"/>
                        <a:t>Lexical Analysis</a:t>
                      </a:r>
                      <a:endParaRPr sz="2000"/>
                    </a:p>
                  </a:txBody>
                  <a:tcPr marL="0" marR="0" marT="0" marB="0" anchor="ctr" anchorCtr="0"/>
                </a:tc>
                <a:tc>
                  <a:txBody>
                    <a:bodyPr/>
                    <a:p>
                      <a:r>
                        <a:rPr sz="2000"/>
                        <a:t>Breaks text into tokens</a:t>
                      </a:r>
                      <a:endParaRPr sz="2000"/>
                    </a:p>
                  </a:txBody>
                  <a:tcPr marL="0" marR="0" marT="0" marB="0" anchor="ctr" anchorCtr="0"/>
                </a:tc>
                <a:tc>
                  <a:txBody>
                    <a:bodyPr/>
                    <a:p>
                      <a:r>
                        <a:rPr sz="2000"/>
                        <a:t>"NLP is cool." → ['NLP', 'is', 'cool']</a:t>
                      </a:r>
                      <a:endParaRPr sz="2000"/>
                    </a:p>
                  </a:txBody>
                  <a:tcPr marL="0" marR="0" marT="0" marB="0" anchor="ctr" anchorCtr="0"/>
                </a:tc>
                <a:tc>
                  <a:txBody>
                    <a:bodyPr/>
                    <a:p>
                      <a:r>
                        <a:rPr sz="2000"/>
                        <a:t>Tokenization, Search</a:t>
                      </a:r>
                      <a:endParaRPr sz="2000"/>
                    </a:p>
                  </a:txBody>
                  <a:tcPr marL="0" marR="0" marT="0" marB="0" anchor="ctr" anchorCtr="0"/>
                </a:tc>
              </a:tr>
              <a:tr h="0">
                <a:tc>
                  <a:txBody>
                    <a:bodyPr/>
                    <a:p>
                      <a:r>
                        <a:rPr sz="2000"/>
                        <a:t>Syntactic Analysis</a:t>
                      </a:r>
                      <a:endParaRPr sz="2000"/>
                    </a:p>
                  </a:txBody>
                  <a:tcPr marL="0" marR="0" marT="0" marB="0" anchor="ctr" anchorCtr="0"/>
                </a:tc>
                <a:tc>
                  <a:txBody>
                    <a:bodyPr/>
                    <a:p>
                      <a:r>
                        <a:rPr sz="2000"/>
                        <a:t>Checks sentence structure</a:t>
                      </a:r>
                      <a:endParaRPr sz="2000"/>
                    </a:p>
                  </a:txBody>
                  <a:tcPr marL="0" marR="0" marT="0" marB="0" anchor="ctr" anchorCtr="0"/>
                </a:tc>
                <a:tc>
                  <a:txBody>
                    <a:bodyPr/>
                    <a:p>
                      <a:r>
                        <a:rPr sz="2000"/>
                        <a:t>Parse Tree of "The cat sleeps."</a:t>
                      </a:r>
                      <a:endParaRPr sz="2000"/>
                    </a:p>
                  </a:txBody>
                  <a:tcPr marL="0" marR="0" marT="0" marB="0" anchor="ctr" anchorCtr="0"/>
                </a:tc>
                <a:tc>
                  <a:txBody>
                    <a:bodyPr/>
                    <a:p>
                      <a:r>
                        <a:rPr sz="2000"/>
                        <a:t>Grammar Checker, Auto-correct</a:t>
                      </a:r>
                      <a:endParaRPr sz="2000"/>
                    </a:p>
                  </a:txBody>
                  <a:tcPr marL="0" marR="0" marT="0" marB="0" anchor="ctr" anchorCtr="0"/>
                </a:tc>
              </a:tr>
              <a:tr h="0">
                <a:tc>
                  <a:txBody>
                    <a:bodyPr/>
                    <a:p>
                      <a:r>
                        <a:rPr sz="2000"/>
                        <a:t>Semantic Analysis</a:t>
                      </a:r>
                      <a:endParaRPr sz="2000"/>
                    </a:p>
                  </a:txBody>
                  <a:tcPr marL="0" marR="0" marT="0" marB="0" anchor="ctr" anchorCtr="0"/>
                </a:tc>
                <a:tc>
                  <a:txBody>
                    <a:bodyPr/>
                    <a:p>
                      <a:r>
                        <a:rPr sz="2000"/>
                        <a:t>Derives literal meaning</a:t>
                      </a:r>
                      <a:endParaRPr sz="2000"/>
                    </a:p>
                  </a:txBody>
                  <a:tcPr marL="0" marR="0" marT="0" marB="0" anchor="ctr" anchorCtr="0"/>
                </a:tc>
                <a:tc>
                  <a:txBody>
                    <a:bodyPr/>
                    <a:p>
                      <a:r>
                        <a:rPr sz="2000"/>
                        <a:t>"Apple" → Fruit vs Company</a:t>
                      </a:r>
                      <a:endParaRPr sz="2000"/>
                    </a:p>
                  </a:txBody>
                  <a:tcPr marL="0" marR="0" marT="0" marB="0" anchor="ctr" anchorCtr="0"/>
                </a:tc>
                <a:tc>
                  <a:txBody>
                    <a:bodyPr/>
                    <a:p>
                      <a:r>
                        <a:rPr sz="2000"/>
                        <a:t>Named Entity Recognition, Chatbots</a:t>
                      </a:r>
                      <a:endParaRPr sz="2000"/>
                    </a:p>
                  </a:txBody>
                  <a:tcPr marL="0" marR="0" marT="0" marB="0" anchor="ctr" anchorCtr="0"/>
                </a:tc>
              </a:tr>
              <a:tr h="0">
                <a:tc>
                  <a:txBody>
                    <a:bodyPr/>
                    <a:p>
                      <a:r>
                        <a:rPr sz="2000"/>
                        <a:t>Pragmatic Analysis</a:t>
                      </a:r>
                      <a:endParaRPr sz="2000"/>
                    </a:p>
                  </a:txBody>
                  <a:tcPr marL="0" marR="0" marT="0" marB="0" anchor="ctr" anchorCtr="0"/>
                </a:tc>
                <a:tc>
                  <a:txBody>
                    <a:bodyPr/>
                    <a:p>
                      <a:r>
                        <a:rPr sz="2000"/>
                        <a:t>Understands context and intent</a:t>
                      </a:r>
                      <a:endParaRPr sz="2000"/>
                    </a:p>
                  </a:txBody>
                  <a:tcPr marL="0" marR="0" marT="0" marB="0" anchor="ctr" anchorCtr="0"/>
                </a:tc>
                <a:tc>
                  <a:txBody>
                    <a:bodyPr/>
                    <a:p>
                      <a:r>
                        <a:rPr sz="2000"/>
                        <a:t>"Can you open the window?" = Request</a:t>
                      </a:r>
                      <a:endParaRPr sz="2000"/>
                    </a:p>
                  </a:txBody>
                  <a:tcPr marL="0" marR="0" marT="0" marB="0" anchor="ctr" anchorCtr="0"/>
                </a:tc>
                <a:tc>
                  <a:txBody>
                    <a:bodyPr/>
                    <a:p>
                      <a:r>
                        <a:rPr sz="2000"/>
                        <a:t>Voice Assistants, Chatbots</a:t>
                      </a:r>
                      <a:endParaRPr sz="2000"/>
                    </a:p>
                  </a:txBody>
                  <a:tcPr marL="0" marR="0" marT="0" marB="0" anchor="ctr" anchorCtr="0"/>
                </a:tc>
              </a:tr>
              <a:tr h="0">
                <a:tc>
                  <a:txBody>
                    <a:bodyPr/>
                    <a:p>
                      <a:r>
                        <a:rPr sz="2000"/>
                        <a:t>Discourse Integration</a:t>
                      </a:r>
                      <a:endParaRPr sz="2000"/>
                    </a:p>
                  </a:txBody>
                  <a:tcPr marL="0" marR="0" marT="0" marB="0" anchor="ctr" anchorCtr="0"/>
                </a:tc>
                <a:tc>
                  <a:txBody>
                    <a:bodyPr/>
                    <a:p>
                      <a:r>
                        <a:rPr sz="2000"/>
                        <a:t>Connects meaning across sentences</a:t>
                      </a:r>
                      <a:endParaRPr sz="2000"/>
                    </a:p>
                  </a:txBody>
                  <a:tcPr marL="0" marR="0" marT="0" marB="0" anchor="ctr" anchorCtr="0"/>
                </a:tc>
                <a:tc>
                  <a:txBody>
                    <a:bodyPr/>
                    <a:p>
                      <a:r>
                        <a:rPr sz="2000"/>
                        <a:t>"He = John" in connected sentences</a:t>
                      </a:r>
                      <a:endParaRPr sz="2000"/>
                    </a:p>
                  </a:txBody>
                  <a:tcPr marL="0" marR="0" marT="0" marB="0" anchor="ctr" anchorCtr="0"/>
                </a:tc>
                <a:tc>
                  <a:txBody>
                    <a:bodyPr/>
                    <a:p>
                      <a:r>
                        <a:rPr sz="2000"/>
                        <a:t>Summarization, Multi-turn conversations</a:t>
                      </a:r>
                      <a:endParaRPr sz="2000"/>
                    </a:p>
                  </a:txBody>
                  <a:tcPr marL="0" marR="0" marT="0" marB="0" anchor="ctr" anchorCtr="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0430" y="408940"/>
            <a:ext cx="6982460" cy="196850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Libraries for Natural Language Processing</a:t>
            </a:r>
            <a:endParaRPr sz="2100" b="1" i="0">
              <a:solidFill>
                <a:srgbClr val="273239"/>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Some of natural language processing libraries include:</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NLTK (Natural Language Toolkit)</a:t>
            </a:r>
            <a:endParaRPr sz="1600" b="0" i="0" u="sng">
              <a:solidFill>
                <a:srgbClr val="357960"/>
              </a:solidFill>
              <a:latin typeface="Nunito"/>
              <a:ea typeface="Nunito"/>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spaCy</a:t>
            </a:r>
            <a:endParaRPr sz="1600" b="0" i="0" u="sng">
              <a:solidFill>
                <a:srgbClr val="357960"/>
              </a:solidFill>
              <a:latin typeface="Nunito"/>
              <a:ea typeface="Nunito"/>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Transformers (by Hugging Face)</a:t>
            </a:r>
            <a:endParaRPr sz="1600" b="0" i="0" u="sng">
              <a:solidFill>
                <a:srgbClr val="357960"/>
              </a:solidFill>
              <a:latin typeface="Nunito"/>
              <a:ea typeface="Nunito"/>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Gensim</a:t>
            </a:r>
            <a:endParaRPr sz="1600" b="0" i="0" u="sng">
              <a:solidFill>
                <a:srgbClr val="357960"/>
              </a:solidFill>
              <a:latin typeface="Nunito"/>
              <a:ea typeface="Nunito"/>
              <a:hlinkClick r:id="rId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0030" y="106045"/>
            <a:ext cx="5069840" cy="2509520"/>
          </a:xfrm>
          <a:prstGeom prst="rect">
            <a:avLst/>
          </a:prstGeom>
        </p:spPr>
        <p:txBody>
          <a:bodyPr wrap="square">
            <a:spAutoFit/>
          </a:bodyPr>
          <a:p>
            <a:pPr marL="0" indent="0">
              <a:spcBef>
                <a:spcPts val="1000"/>
              </a:spcBef>
              <a:spcAft>
                <a:spcPts val="500"/>
              </a:spcAft>
            </a:pPr>
            <a:r>
              <a:rPr lang="en-US" sz="2500" b="0" i="0">
                <a:solidFill>
                  <a:srgbClr val="333333"/>
                </a:solidFill>
                <a:latin typeface="Tomorrow"/>
                <a:ea typeface="Tomorrow"/>
              </a:rPr>
              <a:t>I</a:t>
            </a:r>
            <a:r>
              <a:rPr sz="2500" b="0" i="0">
                <a:solidFill>
                  <a:srgbClr val="333333"/>
                </a:solidFill>
                <a:latin typeface="Tomorrow"/>
                <a:ea typeface="Tomorrow"/>
              </a:rPr>
              <a:t>ntroduction to NLP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Natural Language Processing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Uses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Application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Stages of NLP</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Machine Translation</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Introduction to LLM</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p:txBody>
      </p:sp>
      <p:sp>
        <p:nvSpPr>
          <p:cNvPr id="4" name="Text Box 3"/>
          <p:cNvSpPr txBox="1"/>
          <p:nvPr/>
        </p:nvSpPr>
        <p:spPr>
          <a:xfrm>
            <a:off x="407035" y="2247265"/>
            <a:ext cx="5080000" cy="2616200"/>
          </a:xfrm>
          <a:prstGeom prst="rect">
            <a:avLst/>
          </a:prstGeom>
        </p:spPr>
        <p:txBody>
          <a:bodyPr>
            <a:noAutofit/>
          </a:bodyPr>
          <a:p>
            <a:pPr marL="0" indent="0">
              <a:spcBef>
                <a:spcPts val="1000"/>
              </a:spcBef>
              <a:spcAft>
                <a:spcPts val="500"/>
              </a:spcAft>
            </a:pPr>
            <a:r>
              <a:rPr sz="2500" b="0" i="0">
                <a:solidFill>
                  <a:srgbClr val="333333"/>
                </a:solidFill>
                <a:latin typeface="Tomorrow"/>
                <a:ea typeface="Tomorrow"/>
              </a:rPr>
              <a:t>Text Preprocessing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Tokenization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Non Alphabets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Stopwords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Bag of Words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Stemming &amp; Lemmatization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Part of Speech Taging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Name Entity Recognition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Text Visualization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14350" y="4863465"/>
            <a:ext cx="4276090" cy="201739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Text Classification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CountVectorization</a:t>
            </a:r>
            <a:r>
              <a:rPr lang="en-US" sz="1600" b="0" i="0">
                <a:solidFill>
                  <a:srgbClr val="333333"/>
                </a:solidFill>
                <a:latin typeface="Tomorrow"/>
                <a:ea typeface="Tomorrow"/>
              </a:rPr>
              <a:t>/</a:t>
            </a:r>
            <a:r>
              <a:rPr sz="1600">
                <a:solidFill>
                  <a:srgbClr val="333333"/>
                </a:solidFill>
                <a:latin typeface="Tomorrow"/>
                <a:ea typeface="Tomorrow"/>
                <a:sym typeface="+mn-ea"/>
              </a:rPr>
              <a:t>Text Vecorization </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ML</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TFIDF Vectorization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ANN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Embedding Layer in Natural Language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6316980" y="261620"/>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16980" y="1885315"/>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
        <p:nvSpPr>
          <p:cNvPr id="4" name="Text Box 3"/>
          <p:cNvSpPr txBox="1"/>
          <p:nvPr/>
        </p:nvSpPr>
        <p:spPr>
          <a:xfrm>
            <a:off x="5859780" y="2924810"/>
            <a:ext cx="6096000" cy="645160"/>
          </a:xfrm>
          <a:prstGeom prst="rect">
            <a:avLst/>
          </a:prstGeom>
          <a:noFill/>
        </p:spPr>
        <p:txBody>
          <a:bodyPr wrap="square" rtlCol="0" anchor="t">
            <a:spAutoFit/>
          </a:bodyPr>
          <a:p>
            <a:r>
              <a:rPr lang="en-US" altLang="en-US"/>
              <a:t>https://www.kaggle.com/code/ashishpatel26/beginner-to-intermediate-nlp-tutorial</a:t>
            </a:r>
            <a:endParaRPr lang="en-US"/>
          </a:p>
        </p:txBody>
      </p:sp>
      <p:sp>
        <p:nvSpPr>
          <p:cNvPr id="5" name="Text Box 4"/>
          <p:cNvSpPr txBox="1"/>
          <p:nvPr/>
        </p:nvSpPr>
        <p:spPr>
          <a:xfrm>
            <a:off x="5787390" y="3569970"/>
            <a:ext cx="6096000" cy="645160"/>
          </a:xfrm>
          <a:prstGeom prst="rect">
            <a:avLst/>
          </a:prstGeom>
          <a:noFill/>
        </p:spPr>
        <p:txBody>
          <a:bodyPr wrap="square" rtlCol="0" anchor="t">
            <a:spAutoFit/>
          </a:bodyPr>
          <a:p>
            <a:r>
              <a:rPr lang="en-US" altLang="en-US"/>
              <a:t>https://www.analyticsvidhya.com/blog/2022/01/nlp-tutorials-part-i-from-basics-to-advance/</a:t>
            </a:r>
            <a:endParaRPr lang="en-US"/>
          </a:p>
        </p:txBody>
      </p:sp>
      <p:sp>
        <p:nvSpPr>
          <p:cNvPr id="6" name="Text Box 5"/>
          <p:cNvSpPr txBox="1"/>
          <p:nvPr/>
        </p:nvSpPr>
        <p:spPr>
          <a:xfrm>
            <a:off x="6748780" y="4578350"/>
            <a:ext cx="4064000" cy="368300"/>
          </a:xfrm>
          <a:prstGeom prst="rect">
            <a:avLst/>
          </a:prstGeom>
          <a:noFill/>
        </p:spPr>
        <p:txBody>
          <a:bodyPr wrap="square" rtlCol="0">
            <a:spAutoFit/>
          </a:bodyPr>
          <a:p>
            <a:r>
              <a:rPr lang="en-US"/>
              <a:t>do it in next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2875" y="444500"/>
            <a:ext cx="9407525" cy="3086735"/>
          </a:xfrm>
          <a:prstGeom prst="rect">
            <a:avLst/>
          </a:prstGeom>
        </p:spPr>
        <p:txBody>
          <a:bodyPr wrap="square">
            <a:spAutoFit/>
          </a:bodyPr>
          <a:p>
            <a:pPr marL="0" indent="0" fontAlgn="base">
              <a:spcBef>
                <a:spcPts val="1600"/>
              </a:spcBef>
              <a:spcAft>
                <a:spcPts val="400"/>
              </a:spcAft>
            </a:pPr>
            <a:r>
              <a:rPr b="0" i="0">
                <a:solidFill>
                  <a:srgbClr val="202214"/>
                </a:solidFill>
                <a:latin typeface="Inter"/>
                <a:ea typeface="Inter"/>
              </a:rPr>
              <a:t>1.4 Glossary</a:t>
            </a:r>
            <a:r>
              <a:rPr b="0" i="0" u="sng">
                <a:solidFill>
                  <a:srgbClr val="008ABC"/>
                </a:solidFill>
                <a:latin typeface="Inter"/>
                <a:ea typeface="Inter"/>
                <a:hlinkClick r:id="rId1"/>
              </a:rPr>
              <a:t>¶</a:t>
            </a:r>
            <a:endParaRPr b="0" i="0" u="sng">
              <a:solidFill>
                <a:srgbClr val="008ABC"/>
              </a:solidFill>
              <a:latin typeface="Inter"/>
              <a:ea typeface="Inter"/>
              <a:hlinkClick r:id="rId1"/>
            </a:endParaRPr>
          </a:p>
          <a:p>
            <a:pPr marL="0" indent="0" fontAlgn="base">
              <a:spcBef>
                <a:spcPts val="1600"/>
              </a:spcBef>
              <a:spcAft>
                <a:spcPts val="400"/>
              </a:spcAft>
            </a:pPr>
            <a:endParaRPr b="0" i="0" u="sng">
              <a:solidFill>
                <a:srgbClr val="008ABC"/>
              </a:solidFill>
              <a:latin typeface="Inter"/>
              <a:ea typeface="Inter"/>
              <a:hlinkClick r:id="rId1"/>
            </a:endParaRPr>
          </a:p>
          <a:p>
            <a:pPr marL="0" indent="0" algn="l" fontAlgn="base">
              <a:spcBef>
                <a:spcPct val="0"/>
              </a:spcBef>
              <a:spcAft>
                <a:spcPts val="800"/>
              </a:spcAft>
            </a:pPr>
            <a:r>
              <a:rPr sz="2000" b="1" i="0">
                <a:solidFill>
                  <a:srgbClr val="3C4043"/>
                </a:solidFill>
                <a:latin typeface="Inter"/>
                <a:ea typeface="Inter"/>
              </a:rPr>
              <a:t>Here is some common terminology:</a:t>
            </a:r>
            <a:endParaRPr sz="2000" b="1"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Corpus: </a:t>
            </a:r>
            <a:r>
              <a:rPr sz="1600" b="0" i="0">
                <a:solidFill>
                  <a:srgbClr val="3C4043"/>
                </a:solidFill>
                <a:latin typeface="Inter"/>
                <a:ea typeface="Inter"/>
              </a:rPr>
              <a:t>(Plural: Corpora) a collection of written texts that serve as our datasets.</a:t>
            </a:r>
            <a:endParaRPr sz="1600" b="0" i="0">
              <a:solidFill>
                <a:srgbClr val="3C4043"/>
              </a:solidFill>
              <a:latin typeface="Inter"/>
              <a:ea typeface="Inter"/>
            </a:endParaRPr>
          </a:p>
          <a:p>
            <a:pPr marL="0" indent="0" algn="l" fontAlgn="base">
              <a:spcBef>
                <a:spcPct val="0"/>
              </a:spcBef>
              <a:spcAft>
                <a:spcPct val="0"/>
              </a:spcAft>
            </a:pP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nltk: </a:t>
            </a:r>
            <a:r>
              <a:rPr sz="1600" b="0" i="0">
                <a:solidFill>
                  <a:srgbClr val="3C4043"/>
                </a:solidFill>
                <a:latin typeface="Inter"/>
                <a:ea typeface="Inter"/>
              </a:rPr>
              <a:t>(Natural Language Toolkit) the python module we'll be using repeatedly; it has a lot of useful built-in NLP techniques.</a:t>
            </a:r>
            <a:endParaRPr sz="1600" b="0" i="0">
              <a:solidFill>
                <a:srgbClr val="3C4043"/>
              </a:solidFill>
              <a:latin typeface="Inter"/>
              <a:ea typeface="Inter"/>
            </a:endParaRPr>
          </a:p>
          <a:p>
            <a:pPr marL="0" indent="0" algn="l" fontAlgn="base">
              <a:spcBef>
                <a:spcPct val="0"/>
              </a:spcBef>
              <a:spcAft>
                <a:spcPct val="0"/>
              </a:spcAft>
            </a:pP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Token: </a:t>
            </a:r>
            <a:r>
              <a:rPr sz="1600" b="0" i="0">
                <a:solidFill>
                  <a:srgbClr val="3C4043"/>
                </a:solidFill>
                <a:latin typeface="Inter"/>
                <a:ea typeface="Inter"/>
              </a:rPr>
              <a:t>a string of contiguous characters between two spaces, or between a space and punctuation marks. A token can also be an integer, real, or a number with a colon.</a:t>
            </a:r>
            <a:endParaRPr sz="1600" b="0" i="0">
              <a:solidFill>
                <a:srgbClr val="3C4043"/>
              </a:solidFill>
              <a:latin typeface="Inter"/>
              <a:ea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295" y="0"/>
            <a:ext cx="11664315" cy="632396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Normalizing Textual Data in NLP</a:t>
            </a:r>
            <a:r>
              <a:rPr lang="en-US" sz="2100" b="1" i="0">
                <a:solidFill>
                  <a:srgbClr val="273239"/>
                </a:solidFill>
                <a:latin typeface="Arial" panose="020B0604020202020204" pitchFamily="34" charset="0"/>
                <a:ea typeface="Nunito"/>
                <a:cs typeface="Arial" panose="020B0604020202020204" pitchFamily="34" charset="0"/>
              </a:rPr>
              <a:t> / Text Pre-Processing</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u="sng">
                <a:solidFill>
                  <a:srgbClr val="357960"/>
                </a:solidFill>
                <a:latin typeface="Arial" panose="020B0604020202020204" pitchFamily="34" charset="0"/>
                <a:ea typeface="Nunito"/>
                <a:cs typeface="Arial" panose="020B0604020202020204" pitchFamily="34" charset="0"/>
                <a:hlinkClick r:id="rId1"/>
              </a:rPr>
              <a:t>Text Normalization</a:t>
            </a:r>
            <a:r>
              <a:rPr sz="1600" b="1" i="0" u="sng">
                <a:solidFill>
                  <a:srgbClr val="357960"/>
                </a:solidFill>
                <a:latin typeface="Arial" panose="020B0604020202020204" pitchFamily="34" charset="0"/>
                <a:ea typeface="Nunito"/>
                <a:cs typeface="Arial" panose="020B0604020202020204" pitchFamily="34" charset="0"/>
                <a:hlinkClick r:id="rId1"/>
              </a:rPr>
              <a:t> </a:t>
            </a:r>
            <a:r>
              <a:rPr sz="1600" b="0" i="0">
                <a:solidFill>
                  <a:srgbClr val="273239"/>
                </a:solidFill>
                <a:latin typeface="Arial" panose="020B0604020202020204" pitchFamily="34" charset="0"/>
                <a:ea typeface="Nunito"/>
                <a:cs typeface="Arial" panose="020B0604020202020204" pitchFamily="34" charset="0"/>
              </a:rPr>
              <a:t>transforms text into a consistent format improves the quality and makes it easier to process in NLP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Key steps in text normalization includes: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Regular Expressions (RE) </a:t>
            </a:r>
            <a:r>
              <a:rPr sz="1600" b="0" i="0">
                <a:solidFill>
                  <a:srgbClr val="273239"/>
                </a:solidFill>
                <a:latin typeface="Arial" panose="020B0604020202020204" pitchFamily="34" charset="0"/>
                <a:ea typeface="Nunito"/>
                <a:cs typeface="Arial" panose="020B0604020202020204" pitchFamily="34" charset="0"/>
              </a:rPr>
              <a:t>are sequences of characters that define search patterns.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How to write Regular Expressions?</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Properties of Regular Expressions</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RegEx in Python</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Email Extraction using RE</a:t>
            </a:r>
            <a:endParaRPr sz="1600" b="0" i="0" u="sng">
              <a:solidFill>
                <a:srgbClr val="357960"/>
              </a:solidFill>
              <a:latin typeface="Arial" panose="020B0604020202020204" pitchFamily="34" charset="0"/>
              <a:ea typeface="Nunito"/>
              <a:cs typeface="Arial" panose="020B0604020202020204" pitchFamily="34" charset="0"/>
              <a:hlinkClick r:id="rId5"/>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a:t>
            </a:r>
            <a:r>
              <a:rPr sz="1600" b="1" i="0" u="sng">
                <a:solidFill>
                  <a:srgbClr val="357960"/>
                </a:solidFill>
                <a:latin typeface="Arial" panose="020B0604020202020204" pitchFamily="34" charset="0"/>
                <a:ea typeface="Nunito"/>
                <a:cs typeface="Arial" panose="020B0604020202020204" pitchFamily="34" charset="0"/>
                <a:hlinkClick r:id="rId6"/>
              </a:rPr>
              <a:t>Tokenization</a:t>
            </a:r>
            <a:r>
              <a:rPr sz="1600" b="0" i="0">
                <a:solidFill>
                  <a:srgbClr val="273239"/>
                </a:solidFill>
                <a:latin typeface="Arial" panose="020B0604020202020204" pitchFamily="34" charset="0"/>
                <a:ea typeface="Nunito"/>
                <a:cs typeface="Arial" panose="020B0604020202020204" pitchFamily="34" charset="0"/>
              </a:rPr>
              <a:t> is a process of splitting text into smaller units called tokens.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How Tokenizing Text, Sentences, and Words Works</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Word Tokenization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Rule-based Tokenization</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Subword Tokenization</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Dictionary-Based Tokenization</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2"/>
              </a:rPr>
              <a:t>Whitespace Tokenization</a:t>
            </a:r>
            <a:endParaRPr sz="1600" b="0" i="0" u="sng">
              <a:solidFill>
                <a:srgbClr val="357960"/>
              </a:solidFill>
              <a:latin typeface="Arial" panose="020B0604020202020204" pitchFamily="34" charset="0"/>
              <a:ea typeface="Nunito"/>
              <a:cs typeface="Arial" panose="020B0604020202020204" pitchFamily="34" charset="0"/>
              <a:hlinkClick r:id="rId1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3"/>
              </a:rPr>
              <a:t>WordPiece Tokenization</a:t>
            </a:r>
            <a:endParaRPr sz="1600" b="0" i="0" u="sng">
              <a:solidFill>
                <a:srgbClr val="357960"/>
              </a:solidFill>
              <a:latin typeface="Arial" panose="020B0604020202020204" pitchFamily="34" charset="0"/>
              <a:ea typeface="Nunito"/>
              <a:cs typeface="Arial" panose="020B0604020202020204" pitchFamily="34" charset="0"/>
              <a:hlinkClick r:id="rId13"/>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a:t>
            </a:r>
            <a:r>
              <a:rPr sz="1600" b="1" i="0" u="sng">
                <a:solidFill>
                  <a:srgbClr val="357960"/>
                </a:solidFill>
                <a:latin typeface="Arial" panose="020B0604020202020204" pitchFamily="34" charset="0"/>
                <a:ea typeface="Nunito"/>
                <a:cs typeface="Arial" panose="020B0604020202020204" pitchFamily="34" charset="0"/>
                <a:hlinkClick r:id="rId14"/>
              </a:rPr>
              <a:t>Lemmatization</a:t>
            </a:r>
            <a:r>
              <a:rPr sz="1600" b="1" i="0" u="sng">
                <a:solidFill>
                  <a:srgbClr val="357960"/>
                </a:solidFill>
                <a:latin typeface="Arial" panose="020B0604020202020204" pitchFamily="34" charset="0"/>
                <a:ea typeface="Nunito"/>
                <a:cs typeface="Arial" panose="020B0604020202020204" pitchFamily="34" charset="0"/>
                <a:hlinkClick r:id="rId14"/>
              </a:rPr>
              <a:t> </a:t>
            </a:r>
            <a:r>
              <a:rPr sz="1600" b="0" i="0">
                <a:solidFill>
                  <a:srgbClr val="273239"/>
                </a:solidFill>
                <a:latin typeface="Arial" panose="020B0604020202020204" pitchFamily="34" charset="0"/>
                <a:ea typeface="Nunito"/>
                <a:cs typeface="Arial" panose="020B0604020202020204" pitchFamily="34" charset="0"/>
              </a:rPr>
              <a:t>reduces words to their base or root form.</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4. </a:t>
            </a:r>
            <a:r>
              <a:rPr sz="1600" b="1" i="0" u="sng">
                <a:solidFill>
                  <a:srgbClr val="357960"/>
                </a:solidFill>
                <a:latin typeface="Arial" panose="020B0604020202020204" pitchFamily="34" charset="0"/>
                <a:ea typeface="Nunito"/>
                <a:cs typeface="Arial" panose="020B0604020202020204" pitchFamily="34" charset="0"/>
                <a:hlinkClick r:id="rId15"/>
              </a:rPr>
              <a:t>Stemming</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reduces works to their root by removing suffixes. Types of stemmers include:</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Porter Stemmer</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Lancaster Stemmer</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6"/>
              </a:rPr>
              <a:t>Snowball Stemmer</a:t>
            </a:r>
            <a:endParaRPr sz="1600" b="0" i="0" u="sng">
              <a:solidFill>
                <a:srgbClr val="357960"/>
              </a:solidFill>
              <a:latin typeface="Arial" panose="020B0604020202020204" pitchFamily="34" charset="0"/>
              <a:ea typeface="Nunito"/>
              <a:cs typeface="Arial" panose="020B0604020202020204" pitchFamily="34" charset="0"/>
              <a:hlinkClick r:id="rId16"/>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Lovis Stemmer</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Rule-based Stemming</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5. </a:t>
            </a:r>
            <a:r>
              <a:rPr sz="1600" b="1" i="0" u="sng">
                <a:solidFill>
                  <a:srgbClr val="357960"/>
                </a:solidFill>
                <a:latin typeface="Arial" panose="020B0604020202020204" pitchFamily="34" charset="0"/>
                <a:ea typeface="Nunito"/>
                <a:cs typeface="Arial" panose="020B0604020202020204" pitchFamily="34" charset="0"/>
                <a:hlinkClick r:id="rId17"/>
              </a:rPr>
              <a:t>Stopword removal</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is a process to remove common words from the document.</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6. </a:t>
            </a:r>
            <a:r>
              <a:rPr sz="1600" b="1" i="0" u="sng">
                <a:solidFill>
                  <a:srgbClr val="357960"/>
                </a:solidFill>
                <a:latin typeface="Arial" panose="020B0604020202020204" pitchFamily="34" charset="0"/>
                <a:ea typeface="Nunito"/>
                <a:cs typeface="Arial" panose="020B0604020202020204" pitchFamily="34" charset="0"/>
                <a:hlinkClick r:id="rId18"/>
              </a:rPr>
              <a:t>Parts of Speech (POS) Tagging</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assigns a part of speech to each word in sentence based on definition and context.</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0560" y="251460"/>
            <a:ext cx="8503285" cy="558482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Text Representation or Text Embedding Techniques in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Text representation </a:t>
            </a:r>
            <a:r>
              <a:rPr sz="1600" b="0" i="0">
                <a:solidFill>
                  <a:srgbClr val="273239"/>
                </a:solidFill>
                <a:latin typeface="Arial" panose="020B0604020202020204" pitchFamily="34" charset="0"/>
                <a:ea typeface="Nunito"/>
                <a:cs typeface="Arial" panose="020B0604020202020204" pitchFamily="34" charset="0"/>
              </a:rPr>
              <a:t>converts textual data into numerical vectors that are processed by the following methods: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
              </a:rPr>
              <a:t>One-Hot Encoding</a:t>
            </a:r>
            <a:endParaRPr sz="1600" b="0" i="0" u="sng">
              <a:solidFill>
                <a:srgbClr val="357960"/>
              </a:solidFill>
              <a:latin typeface="Arial" panose="020B0604020202020204" pitchFamily="34" charset="0"/>
              <a:ea typeface="Nunito"/>
              <a:cs typeface="Arial" panose="020B0604020202020204" pitchFamily="34" charset="0"/>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Bag of Words (BOW)</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N-Grams</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Term Frequency-Inverse Document Frequency (TF-IDF)</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N-Gram Language Modeling with NLTK</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0" indent="0" algn="l" fontAlgn="base">
              <a:spcBef>
                <a:spcPct val="0"/>
              </a:spcBef>
              <a:spcAft>
                <a:spcPct val="0"/>
              </a:spcAft>
            </a:pP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Text Embedding Techniques</a:t>
            </a:r>
            <a:r>
              <a:rPr sz="1600" b="0" i="0">
                <a:solidFill>
                  <a:srgbClr val="273239"/>
                </a:solidFill>
                <a:latin typeface="Arial" panose="020B0604020202020204" pitchFamily="34" charset="0"/>
                <a:ea typeface="Nunito"/>
                <a:cs typeface="Arial" panose="020B0604020202020204" pitchFamily="34" charset="0"/>
              </a:rPr>
              <a:t> refer to the methods and models used to create these vector representations, including traditional methods (like TFIDF and BOW) and more advanced approaches: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Word Embedding</a:t>
            </a:r>
            <a:endParaRPr sz="1600"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Word2Vec</a:t>
            </a:r>
            <a:r>
              <a:rPr sz="1600" b="0" i="0">
                <a:solidFill>
                  <a:srgbClr val="273239"/>
                </a:solidFill>
                <a:latin typeface="Arial" panose="020B0604020202020204" pitchFamily="34" charset="0"/>
                <a:ea typeface="Nunito"/>
                <a:cs typeface="Arial" panose="020B0604020202020204" pitchFamily="34" charset="0"/>
              </a:rPr>
              <a:t> (</a:t>
            </a:r>
            <a:r>
              <a:rPr sz="1600" b="0" i="0" u="sng">
                <a:solidFill>
                  <a:srgbClr val="357960"/>
                </a:solidFill>
                <a:latin typeface="Arial" panose="020B0604020202020204" pitchFamily="34" charset="0"/>
                <a:ea typeface="Nunito"/>
                <a:cs typeface="Arial" panose="020B0604020202020204" pitchFamily="34" charset="0"/>
                <a:hlinkClick r:id="rId6"/>
              </a:rPr>
              <a:t>SkipGram</a:t>
            </a:r>
            <a:r>
              <a:rPr sz="1600" b="0" i="0">
                <a:solidFill>
                  <a:srgbClr val="273239"/>
                </a:solidFill>
                <a:latin typeface="Arial" panose="020B0604020202020204" pitchFamily="34" charset="0"/>
                <a:ea typeface="Nunito"/>
                <a:cs typeface="Arial" panose="020B0604020202020204" pitchFamily="34" charset="0"/>
              </a:rPr>
              <a:t>, </a:t>
            </a:r>
            <a:r>
              <a:rPr sz="1600" b="0" i="0" u="sng">
                <a:solidFill>
                  <a:srgbClr val="357960"/>
                </a:solidFill>
                <a:latin typeface="Arial" panose="020B0604020202020204" pitchFamily="34" charset="0"/>
                <a:ea typeface="Nunito"/>
                <a:cs typeface="Arial" panose="020B0604020202020204" pitchFamily="34" charset="0"/>
                <a:hlinkClick r:id="rId7"/>
              </a:rPr>
              <a:t>Continuous Bag of Words – CBOW</a:t>
            </a:r>
            <a:r>
              <a:rPr sz="1600" b="0" i="0">
                <a:solidFill>
                  <a:srgbClr val="273239"/>
                </a:solidFill>
                <a:latin typeface="Arial" panose="020B0604020202020204" pitchFamily="34" charset="0"/>
                <a:ea typeface="Nunito"/>
                <a:cs typeface="Arial" panose="020B0604020202020204" pitchFamily="34" charset="0"/>
              </a:rPr>
              <a:t>)</a:t>
            </a:r>
            <a:endParaRPr sz="1600" b="0"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GloVe (Global Vectors for Word Representation)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914400" lvl="2"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fastText</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457200" lvl="1"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Pre-Trained Embedding</a:t>
            </a:r>
            <a:endParaRPr sz="1600" b="1" i="0">
              <a:solidFill>
                <a:srgbClr val="273239"/>
              </a:solidFill>
              <a:latin typeface="Arial" panose="020B0604020202020204" pitchFamily="34" charset="0"/>
              <a:ea typeface="Nunito"/>
              <a:cs typeface="Arial" panose="020B0604020202020204" pitchFamily="34" charset="0"/>
            </a:endParaRPr>
          </a:p>
          <a:p>
            <a:pPr marL="914400" lvl="2"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ELMo (Embeddings from Language Models)</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914400" lvl="2"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BERT (Bidirectional Encoder Representations from Transformers)</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457200" lvl="1"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Document Embedding – </a:t>
            </a:r>
            <a:r>
              <a:rPr sz="1600" b="0" i="0" u="sng">
                <a:solidFill>
                  <a:srgbClr val="357960"/>
                </a:solidFill>
                <a:latin typeface="Arial" panose="020B0604020202020204" pitchFamily="34" charset="0"/>
                <a:ea typeface="Nunito"/>
                <a:cs typeface="Arial" panose="020B0604020202020204" pitchFamily="34" charset="0"/>
                <a:hlinkClick r:id="rId12"/>
              </a:rPr>
              <a:t>Doc2Vec</a:t>
            </a:r>
            <a:endParaRPr sz="1600" b="0" i="0" u="sng">
              <a:solidFill>
                <a:srgbClr val="357960"/>
              </a:solidFill>
              <a:latin typeface="Arial" panose="020B0604020202020204" pitchFamily="34" charset="0"/>
              <a:ea typeface="Nunito"/>
              <a:cs typeface="Arial" panose="020B0604020202020204" pitchFamily="34" charset="0"/>
              <a:hlinkClick r:id="rId1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20775" y="621030"/>
            <a:ext cx="10121900" cy="512318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Deep Learning Techniques for NLP</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Deep learning</a:t>
            </a:r>
            <a:r>
              <a:rPr sz="1600" b="0" i="0" u="sng">
                <a:solidFill>
                  <a:srgbClr val="357960"/>
                </a:solidFill>
                <a:latin typeface="Nunito"/>
                <a:ea typeface="Nunito"/>
                <a:hlinkClick r:id="rId1"/>
              </a:rPr>
              <a:t> </a:t>
            </a:r>
            <a:r>
              <a:rPr sz="1600" b="0" i="0">
                <a:solidFill>
                  <a:srgbClr val="273239"/>
                </a:solidFill>
                <a:latin typeface="Nunito"/>
                <a:ea typeface="Nunito"/>
              </a:rPr>
              <a:t>has revolutionized Natural Language Processing (NLP) by enabling models to automatically learn complex patterns and representations from raw text. Below are some of the key deep learning techniques used in NLP:</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Artificial Neural Networks (ANNs)</a:t>
            </a:r>
            <a:endParaRPr sz="1600" b="0" i="0" u="sng">
              <a:solidFill>
                <a:srgbClr val="357960"/>
              </a:solidFill>
              <a:latin typeface="Nunito"/>
              <a:ea typeface="Nunito"/>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Recurrent Neural Networks (RNNs)</a:t>
            </a:r>
            <a:endParaRPr sz="1600" b="0" i="0" u="sng">
              <a:solidFill>
                <a:srgbClr val="357960"/>
              </a:solidFill>
              <a:latin typeface="Nunito"/>
              <a:ea typeface="Nunito"/>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Long Short-Term Memory (LSTM)</a:t>
            </a:r>
            <a:endParaRPr sz="1600" b="0" i="0" u="sng">
              <a:solidFill>
                <a:srgbClr val="357960"/>
              </a:solidFill>
              <a:latin typeface="Nunito"/>
              <a:ea typeface="Nunito"/>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5"/>
              </a:rPr>
              <a:t>Gated Recurrent Unit (GRU)</a:t>
            </a:r>
            <a:endParaRPr sz="1600" b="0" i="0" u="sng">
              <a:solidFill>
                <a:srgbClr val="357960"/>
              </a:solidFill>
              <a:latin typeface="Nunito"/>
              <a:ea typeface="Nunito"/>
              <a:hlinkClick r:id="rId5"/>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6"/>
              </a:rPr>
              <a:t>Seq2Seq Models</a:t>
            </a:r>
            <a:endParaRPr sz="1600" b="0" i="0" u="sng">
              <a:solidFill>
                <a:srgbClr val="357960"/>
              </a:solidFill>
              <a:latin typeface="Nunito"/>
              <a:ea typeface="Nunito"/>
              <a:hlinkClick r:id="rId6"/>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7"/>
              </a:rPr>
              <a:t>Transformer Models</a:t>
            </a:r>
            <a:endParaRPr sz="1600" b="0" i="0" u="sng">
              <a:solidFill>
                <a:srgbClr val="357960"/>
              </a:solidFill>
              <a:latin typeface="Nunito"/>
              <a:ea typeface="Nunito"/>
              <a:hlinkClick r:id="rId7"/>
            </a:endParaRPr>
          </a:p>
          <a:p>
            <a:pPr marL="457200" lvl="1" indent="0" algn="l" fontAlgn="base">
              <a:spcBef>
                <a:spcPct val="0"/>
              </a:spcBef>
              <a:spcAft>
                <a:spcPct val="0"/>
              </a:spcAft>
              <a:buFont typeface="Arial" panose="020B0604020202020204"/>
              <a:buNone/>
            </a:pPr>
            <a:endParaRPr sz="1600" b="0" i="0" u="sng">
              <a:solidFill>
                <a:srgbClr val="357960"/>
              </a:solidFill>
              <a:latin typeface="Nunito"/>
              <a:ea typeface="Nunito"/>
              <a:hlinkClick r:id="rId7"/>
            </a:endParaRPr>
          </a:p>
          <a:p>
            <a:pPr marL="0" indent="0" algn="l" fontAlgn="base">
              <a:spcBef>
                <a:spcPct val="0"/>
              </a:spcBef>
              <a:spcAft>
                <a:spcPct val="0"/>
              </a:spcAft>
            </a:pPr>
            <a:r>
              <a:rPr b="1" i="0">
                <a:solidFill>
                  <a:srgbClr val="273239"/>
                </a:solidFill>
                <a:latin typeface="Nunito"/>
                <a:ea typeface="Nunito"/>
              </a:rPr>
              <a:t>Pre-Trained Language Models</a:t>
            </a:r>
            <a:endParaRPr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8"/>
              </a:rPr>
              <a:t>Pre-trained models</a:t>
            </a:r>
            <a:r>
              <a:rPr sz="1600" b="0" i="0">
                <a:solidFill>
                  <a:srgbClr val="273239"/>
                </a:solidFill>
                <a:latin typeface="Nunito"/>
                <a:ea typeface="Nunito"/>
              </a:rPr>
              <a:t> understand language patterns, context and semantics. The provided models are trained on massive corpora and can be fine tuned for specific tasks.</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9"/>
              </a:rPr>
              <a:t>GPT (Generative Pre-trained Transformer)</a:t>
            </a:r>
            <a:endParaRPr sz="1600" b="0" i="0" u="sng">
              <a:solidFill>
                <a:srgbClr val="357960"/>
              </a:solidFill>
              <a:latin typeface="Nunito"/>
              <a:ea typeface="Nunito"/>
              <a:hlinkClick r:id="rId9"/>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0"/>
              </a:rPr>
              <a:t>Transformers XL</a:t>
            </a:r>
            <a:endParaRPr sz="1600" b="0" i="0" u="sng">
              <a:solidFill>
                <a:srgbClr val="357960"/>
              </a:solidFill>
              <a:latin typeface="Nunito"/>
              <a:ea typeface="Nunito"/>
              <a:hlinkClick r:id="rId10"/>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1"/>
              </a:rPr>
              <a:t>T5 (Text-to-Text Transfer Transformer)</a:t>
            </a:r>
            <a:endParaRPr sz="1600" b="0" i="0" u="sng">
              <a:solidFill>
                <a:srgbClr val="357960"/>
              </a:solidFill>
              <a:latin typeface="Nunito"/>
              <a:ea typeface="Nunito"/>
              <a:hlinkClick r:id="rId11"/>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2"/>
              </a:rPr>
              <a:t>RoBERTa</a:t>
            </a:r>
            <a:endParaRPr sz="1600" b="0" i="0" u="sng">
              <a:solidFill>
                <a:srgbClr val="357960"/>
              </a:solidFill>
              <a:latin typeface="Nunito"/>
              <a:ea typeface="Nunito"/>
              <a:hlinkClick r:id="rId1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1805" y="41910"/>
            <a:ext cx="7747000" cy="6816090"/>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Natural Language Processing Tasks</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Text Classification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
              </a:rPr>
              <a:t>Dataset for Text Classification</a:t>
            </a:r>
            <a:endParaRPr sz="1600" b="0" i="0" u="sng">
              <a:solidFill>
                <a:srgbClr val="357960"/>
              </a:solidFill>
              <a:latin typeface="Arial" panose="020B0604020202020204" pitchFamily="34" charset="0"/>
              <a:ea typeface="Nunito"/>
              <a:cs typeface="Arial" panose="020B0604020202020204" pitchFamily="34" charset="0"/>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Text Classification using Naive Bayes</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Text Classification using Logistic Regression</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Text Classification using RNNs</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Text Classification using CNNs</a:t>
            </a:r>
            <a:endParaRPr sz="1600" b="0" i="0" u="sng">
              <a:solidFill>
                <a:srgbClr val="357960"/>
              </a:solidFill>
              <a:latin typeface="Arial" panose="020B0604020202020204" pitchFamily="34" charset="0"/>
              <a:ea typeface="Nunito"/>
              <a:cs typeface="Arial" panose="020B0604020202020204" pitchFamily="34" charset="0"/>
              <a:hlinkClick r:id="rId5"/>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Information Extraction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6"/>
              </a:rPr>
              <a:t>Information Extraction</a:t>
            </a:r>
            <a:endParaRPr sz="1600" b="0" i="0" u="sng">
              <a:solidFill>
                <a:srgbClr val="357960"/>
              </a:solidFill>
              <a:latin typeface="Arial" panose="020B0604020202020204" pitchFamily="34" charset="0"/>
              <a:ea typeface="Nunito"/>
              <a:cs typeface="Arial" panose="020B0604020202020204" pitchFamily="34" charset="0"/>
              <a:hlinkClick r:id="rId6"/>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Named Entity Recognition (NER) using SpaCy</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Named Entity Recognition (NER) using NLTK</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Relationship Extraction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Sentiment Analysis</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What is Sentiment Analysis?</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Sentiment Analysis using VADER</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Sentiment Analysis using Recurrent Neural Networks (RNN)</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4. Machine Translation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2"/>
              </a:rPr>
              <a:t>Statistical Machine Translation of Language</a:t>
            </a:r>
            <a:endParaRPr sz="1600" b="0" i="0" u="sng">
              <a:solidFill>
                <a:srgbClr val="357960"/>
              </a:solidFill>
              <a:latin typeface="Arial" panose="020B0604020202020204" pitchFamily="34" charset="0"/>
              <a:ea typeface="Nunito"/>
              <a:cs typeface="Arial" panose="020B0604020202020204" pitchFamily="34" charset="0"/>
              <a:hlinkClick r:id="rId1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3"/>
              </a:rPr>
              <a:t>Machine Translation with Transformer</a:t>
            </a:r>
            <a:endParaRPr sz="1600" b="0" i="0" u="sng">
              <a:solidFill>
                <a:srgbClr val="357960"/>
              </a:solidFill>
              <a:latin typeface="Arial" panose="020B0604020202020204" pitchFamily="34" charset="0"/>
              <a:ea typeface="Nunito"/>
              <a:cs typeface="Arial" panose="020B0604020202020204" pitchFamily="34" charset="0"/>
              <a:hlinkClick r:id="rId13"/>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5. Text Summarization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4"/>
              </a:rPr>
              <a:t>What is Text Summarization?</a:t>
            </a:r>
            <a:endParaRPr sz="1600" b="0" i="0" u="sng">
              <a:solidFill>
                <a:srgbClr val="357960"/>
              </a:solidFill>
              <a:latin typeface="Arial" panose="020B0604020202020204" pitchFamily="34" charset="0"/>
              <a:ea typeface="Nunito"/>
              <a:cs typeface="Arial" panose="020B0604020202020204" pitchFamily="34" charset="0"/>
              <a:hlinkClick r:id="rId1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5"/>
              </a:rPr>
              <a:t>Text Summarizations using Hugging Face Model</a:t>
            </a:r>
            <a:endParaRPr sz="1600" b="0" i="0" u="sng">
              <a:solidFill>
                <a:srgbClr val="357960"/>
              </a:solidFill>
              <a:latin typeface="Arial" panose="020B0604020202020204" pitchFamily="34" charset="0"/>
              <a:ea typeface="Nunito"/>
              <a:cs typeface="Arial" panose="020B0604020202020204" pitchFamily="34" charset="0"/>
              <a:hlinkClick r:id="rId15"/>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6"/>
              </a:rPr>
              <a:t>Text Summarization using Sumy</a:t>
            </a:r>
            <a:endParaRPr sz="1600" b="0" i="0" u="sng">
              <a:solidFill>
                <a:srgbClr val="357960"/>
              </a:solidFill>
              <a:latin typeface="Arial" panose="020B0604020202020204" pitchFamily="34" charset="0"/>
              <a:ea typeface="Nunito"/>
              <a:cs typeface="Arial" panose="020B0604020202020204" pitchFamily="34" charset="0"/>
              <a:hlinkClick r:id="rId16"/>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6. Text Generation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7"/>
              </a:rPr>
              <a:t>Text Generation using Fnet</a:t>
            </a:r>
            <a:endParaRPr sz="1600" b="0" i="0" u="sng">
              <a:solidFill>
                <a:srgbClr val="357960"/>
              </a:solidFill>
              <a:latin typeface="Arial" panose="020B0604020202020204" pitchFamily="34" charset="0"/>
              <a:ea typeface="Nunito"/>
              <a:cs typeface="Arial" panose="020B0604020202020204" pitchFamily="34" charset="0"/>
              <a:hlinkClick r:id="rId1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8"/>
              </a:rPr>
              <a:t>Text Generation using Recurrent Long Short Term Memory Network</a:t>
            </a:r>
            <a:endParaRPr sz="1600" b="0" i="0" u="sng">
              <a:solidFill>
                <a:srgbClr val="357960"/>
              </a:solidFill>
              <a:latin typeface="Arial" panose="020B0604020202020204" pitchFamily="34" charset="0"/>
              <a:ea typeface="Nunito"/>
              <a:cs typeface="Arial" panose="020B0604020202020204" pitchFamily="34" charset="0"/>
              <a:hlinkClick r:id="rId18"/>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9"/>
              </a:rPr>
              <a:t>Text2Text Generations using HuggingFace Model</a:t>
            </a:r>
            <a:endParaRPr sz="1600" b="0" i="0" u="sng">
              <a:solidFill>
                <a:srgbClr val="357960"/>
              </a:solidFill>
              <a:latin typeface="Arial" panose="020B0604020202020204" pitchFamily="34" charset="0"/>
              <a:ea typeface="Nunito"/>
              <a:cs typeface="Arial" panose="020B0604020202020204" pitchFamily="34" charset="0"/>
              <a:hlinkClick r:id="rId19"/>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7040" y="351790"/>
            <a:ext cx="10913110" cy="1568450"/>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Language Modeling</a:t>
            </a:r>
            <a:endParaRPr lang="en-US" sz="2400" b="1">
              <a:solidFill>
                <a:srgbClr val="FF0000"/>
              </a:solidFill>
              <a:effectLst>
                <a:outerShdw blurRad="38100" dist="38100" dir="2700000" algn="tl">
                  <a:srgbClr val="000000">
                    <a:alpha val="43137"/>
                  </a:srgbClr>
                </a:outerShdw>
              </a:effectLst>
            </a:endParaRPr>
          </a:p>
          <a:p>
            <a:endParaRPr lang="en-US"/>
          </a:p>
          <a:p>
            <a:pPr marL="742950" lvl="1" indent="-285750">
              <a:buFont typeface="Arial" panose="020B0604020202020204" pitchFamily="34" charset="0"/>
              <a:buChar char="•"/>
            </a:pPr>
            <a:r>
              <a:rPr lang="en-US" altLang="en-US"/>
              <a:t>Language Modeling is the task of assigning a probability to a sequence of words.</a:t>
            </a:r>
            <a:endParaRPr lang="en-US" altLang="en-US"/>
          </a:p>
          <a:p>
            <a:pPr marL="742950" lvl="1" indent="-285750">
              <a:buFont typeface="Arial" panose="020B0604020202020204" pitchFamily="34" charset="0"/>
              <a:buChar char="•"/>
            </a:pPr>
            <a:r>
              <a:rPr lang="en-US" altLang="en-US"/>
              <a:t>In simple terms:</a:t>
            </a:r>
            <a:endParaRPr lang="en-US" altLang="en-US"/>
          </a:p>
          <a:p>
            <a:pPr lvl="1" indent="457200">
              <a:buFont typeface="Arial" panose="020B0604020202020204" pitchFamily="34" charset="0"/>
              <a:buNone/>
            </a:pPr>
            <a:r>
              <a:rPr lang="en-US" altLang="en-US"/>
              <a:t>Given a set of previous words, predict the next word in a sentence or evaluate how likely a sentence is.</a:t>
            </a:r>
            <a:endParaRPr lang="en-US"/>
          </a:p>
        </p:txBody>
      </p:sp>
      <p:sp>
        <p:nvSpPr>
          <p:cNvPr id="3" name="Text Box 2"/>
          <p:cNvSpPr txBox="1"/>
          <p:nvPr/>
        </p:nvSpPr>
        <p:spPr>
          <a:xfrm>
            <a:off x="817880" y="4399280"/>
            <a:ext cx="4939030" cy="2030095"/>
          </a:xfrm>
          <a:prstGeom prst="rect">
            <a:avLst/>
          </a:prstGeom>
          <a:noFill/>
        </p:spPr>
        <p:txBody>
          <a:bodyPr wrap="square" rtlCol="0">
            <a:spAutoFit/>
          </a:bodyPr>
          <a:p>
            <a:r>
              <a:rPr lang="en-US">
                <a:sym typeface="+mn-ea"/>
              </a:rPr>
              <a:t>Language Modeling (Pre deep learning)</a:t>
            </a:r>
            <a:endParaRPr lang="en-US">
              <a:sym typeface="+mn-ea"/>
            </a:endParaRPr>
          </a:p>
          <a:p>
            <a:pPr marL="742950" lvl="1" indent="-285750">
              <a:buFont typeface="Arial" panose="020B0604020202020204" pitchFamily="34" charset="0"/>
              <a:buChar char="•"/>
            </a:pPr>
            <a:r>
              <a:rPr lang="en-US"/>
              <a:t>n-gram	 LM</a:t>
            </a:r>
            <a:endParaRPr lang="en-US"/>
          </a:p>
          <a:p>
            <a:pPr marL="742950" lvl="1" indent="-285750">
              <a:buFont typeface="Arial" panose="020B0604020202020204" pitchFamily="34" charset="0"/>
              <a:buChar char="•"/>
            </a:pPr>
            <a:r>
              <a:rPr lang="en-US"/>
              <a:t>types --&gt; uni,bi,tri,</a:t>
            </a:r>
            <a:endParaRPr lang="en-US"/>
          </a:p>
          <a:p>
            <a:pPr marL="742950" lvl="1" indent="-285750">
              <a:buFont typeface="Arial" panose="020B0604020202020204" pitchFamily="34" charset="0"/>
              <a:buChar char="•"/>
            </a:pPr>
            <a:r>
              <a:rPr lang="en-US"/>
              <a:t>how it works</a:t>
            </a:r>
            <a:endParaRPr lang="en-US"/>
          </a:p>
          <a:p>
            <a:pPr marL="742950" lvl="1" indent="-285750">
              <a:buFont typeface="Arial" panose="020B0604020202020204" pitchFamily="34" charset="0"/>
              <a:buChar char="•"/>
            </a:pPr>
            <a:r>
              <a:rPr lang="en-US"/>
              <a:t>what is problem in n-gram (loosing context)</a:t>
            </a:r>
            <a:endParaRPr lang="en-US"/>
          </a:p>
          <a:p>
            <a:pPr marL="742950" lvl="1" indent="-285750">
              <a:buFont typeface="Arial" panose="020B0604020202020204" pitchFamily="34" charset="0"/>
              <a:buChar char="•"/>
            </a:pPr>
            <a:endParaRPr lang="en-US"/>
          </a:p>
        </p:txBody>
      </p:sp>
      <p:sp>
        <p:nvSpPr>
          <p:cNvPr id="5" name="Text Box 4"/>
          <p:cNvSpPr txBox="1"/>
          <p:nvPr/>
        </p:nvSpPr>
        <p:spPr>
          <a:xfrm>
            <a:off x="957580" y="1920240"/>
            <a:ext cx="5080000" cy="2181225"/>
          </a:xfrm>
          <a:prstGeom prst="rect">
            <a:avLst/>
          </a:prstGeom>
        </p:spPr>
        <p:txBody>
          <a:bodyPr>
            <a:spAutoFit/>
          </a:bodyPr>
          <a:p>
            <a:pPr>
              <a:spcAft>
                <a:spcPct val="60000"/>
              </a:spcAft>
            </a:pPr>
            <a:r>
              <a:rPr sz="2300" b="1"/>
              <a:t>🧠 Why Use Language Modeling?</a:t>
            </a:r>
            <a:endParaRPr sz="2300" b="1"/>
          </a:p>
          <a:p>
            <a:pPr>
              <a:buFont typeface="Arial" panose="020B0604020202020204"/>
              <a:buChar char="•"/>
            </a:pPr>
            <a:r>
              <a:rPr sz="1600"/>
              <a:t>Next-word prediction (e.g., mobile keyboard suggestions)</a:t>
            </a:r>
            <a:endParaRPr sz="1600"/>
          </a:p>
          <a:p>
            <a:pPr>
              <a:buFont typeface="Arial" panose="020B0604020202020204"/>
              <a:buChar char="•"/>
            </a:pPr>
            <a:r>
              <a:rPr sz="1600"/>
              <a:t>Speech recognition (determine the most probable word sequences)</a:t>
            </a:r>
            <a:endParaRPr sz="1600"/>
          </a:p>
          <a:p>
            <a:pPr>
              <a:buFont typeface="Arial" panose="020B0604020202020204"/>
              <a:buChar char="•"/>
            </a:pPr>
            <a:r>
              <a:rPr sz="1600"/>
              <a:t>Spell-checking &amp; grammar correction</a:t>
            </a:r>
            <a:endParaRPr sz="1600"/>
          </a:p>
          <a:p>
            <a:pPr>
              <a:buFont typeface="Arial" panose="020B0604020202020204"/>
              <a:buChar char="•"/>
            </a:pPr>
            <a:r>
              <a:rPr sz="1600"/>
              <a:t>Machine translation</a:t>
            </a:r>
            <a:endParaRPr sz="1600"/>
          </a:p>
          <a:p>
            <a:pPr>
              <a:buFont typeface="Arial" panose="020B0604020202020204"/>
              <a:buChar char="•"/>
            </a:pPr>
            <a:r>
              <a:rPr sz="1600"/>
              <a:t>Chatbots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3690" y="68580"/>
            <a:ext cx="7379335" cy="1536700"/>
          </a:xfrm>
          <a:prstGeom prst="rect">
            <a:avLst/>
          </a:prstGeom>
        </p:spPr>
        <p:txBody>
          <a:bodyPr wrap="square">
            <a:spAutoFit/>
          </a:bodyPr>
          <a:p>
            <a:pPr>
              <a:spcAft>
                <a:spcPct val="60000"/>
              </a:spcAft>
            </a:pPr>
            <a:r>
              <a:rPr sz="2300" b="1"/>
              <a:t>🔁 N-gram Language Models</a:t>
            </a:r>
            <a:endParaRPr sz="2300" b="1"/>
          </a:p>
          <a:p>
            <a:pPr>
              <a:spcAft>
                <a:spcPct val="60000"/>
              </a:spcAft>
            </a:pPr>
            <a:r>
              <a:rPr sz="2200" b="1"/>
              <a:t>📌 What is an N-gram?</a:t>
            </a:r>
            <a:endParaRPr sz="2200" b="1"/>
          </a:p>
          <a:p>
            <a:r>
              <a:rPr sz="1600"/>
              <a:t>An N-gram is a contiguous sequence of N items (words) from a given text.</a:t>
            </a:r>
            <a:endParaRPr sz="1600"/>
          </a:p>
        </p:txBody>
      </p:sp>
      <p:graphicFrame>
        <p:nvGraphicFramePr>
          <p:cNvPr id="3" name="Table 2"/>
          <p:cNvGraphicFramePr/>
          <p:nvPr>
            <p:custDataLst>
              <p:tags r:id="rId1"/>
            </p:custDataLst>
          </p:nvPr>
        </p:nvGraphicFramePr>
        <p:xfrm>
          <a:off x="819785" y="1605280"/>
          <a:ext cx="3923665" cy="1097280"/>
        </p:xfrm>
        <a:graphic>
          <a:graphicData uri="http://schemas.openxmlformats.org/drawingml/2006/table">
            <a:tbl>
              <a:tblPr>
                <a:tableStyleId>{5940675A-B579-460E-94D1-54222C63F5DA}</a:tableStyleId>
              </a:tblPr>
              <a:tblGrid>
                <a:gridCol w="1370330"/>
                <a:gridCol w="2553335"/>
              </a:tblGrid>
              <a:tr h="0">
                <a:tc>
                  <a:txBody>
                    <a:bodyPr/>
                    <a:p>
                      <a:r>
                        <a:rPr sz="1800"/>
                        <a:t>N-gram Type</a:t>
                      </a:r>
                      <a:endParaRPr sz="1800"/>
                    </a:p>
                  </a:txBody>
                  <a:tcPr marL="0" marR="0" marT="0" marB="0" anchor="ctr" anchorCtr="0"/>
                </a:tc>
                <a:tc>
                  <a:txBody>
                    <a:bodyPr/>
                    <a:p>
                      <a:r>
                        <a:rPr sz="1800"/>
                        <a:t>Example for N=</a:t>
                      </a:r>
                      <a:endParaRPr sz="1800"/>
                    </a:p>
                  </a:txBody>
                  <a:tcPr marL="0" marR="0" marT="0" marB="0" anchor="ctr" anchorCtr="0"/>
                </a:tc>
              </a:tr>
              <a:tr h="0">
                <a:tc>
                  <a:txBody>
                    <a:bodyPr/>
                    <a:p>
                      <a:r>
                        <a:rPr sz="1800"/>
                        <a:t>Unigram</a:t>
                      </a:r>
                      <a:endParaRPr sz="1800"/>
                    </a:p>
                  </a:txBody>
                  <a:tcPr marL="0" marR="0" marT="0" marB="0" anchor="ctr" anchorCtr="0"/>
                </a:tc>
                <a:tc>
                  <a:txBody>
                    <a:bodyPr/>
                    <a:p>
                      <a:r>
                        <a:rPr sz="1800"/>
                        <a:t>"I", "love", "NLP"</a:t>
                      </a:r>
                      <a:endParaRPr sz="1800"/>
                    </a:p>
                  </a:txBody>
                  <a:tcPr marL="0" marR="0" marT="0" marB="0" anchor="ctr" anchorCtr="0"/>
                </a:tc>
              </a:tr>
              <a:tr h="0">
                <a:tc>
                  <a:txBody>
                    <a:bodyPr/>
                    <a:p>
                      <a:r>
                        <a:rPr sz="1800"/>
                        <a:t>Bigram</a:t>
                      </a:r>
                      <a:endParaRPr sz="1800"/>
                    </a:p>
                  </a:txBody>
                  <a:tcPr marL="0" marR="0" marT="0" marB="0" anchor="ctr" anchorCtr="0"/>
                </a:tc>
                <a:tc>
                  <a:txBody>
                    <a:bodyPr/>
                    <a:p>
                      <a:r>
                        <a:rPr sz="1800"/>
                        <a:t>"I love", "love NLP"</a:t>
                      </a:r>
                      <a:endParaRPr sz="1800"/>
                    </a:p>
                  </a:txBody>
                  <a:tcPr marL="0" marR="0" marT="0" marB="0" anchor="ctr" anchorCtr="0"/>
                </a:tc>
              </a:tr>
              <a:tr h="0">
                <a:tc>
                  <a:txBody>
                    <a:bodyPr/>
                    <a:p>
                      <a:r>
                        <a:rPr sz="1800"/>
                        <a:t>Trigram</a:t>
                      </a:r>
                      <a:endParaRPr sz="1800"/>
                    </a:p>
                  </a:txBody>
                  <a:tcPr marL="0" marR="0" marT="0" marB="0" anchor="ctr" anchorCtr="0"/>
                </a:tc>
                <a:tc>
                  <a:txBody>
                    <a:bodyPr/>
                    <a:p>
                      <a:r>
                        <a:rPr sz="1800"/>
                        <a:t>"I love NLP"</a:t>
                      </a:r>
                      <a:endParaRPr sz="1800"/>
                    </a:p>
                  </a:txBody>
                  <a:tcPr marL="0" marR="0" marT="0" marB="0" anchor="ctr" anchorCtr="0"/>
                </a:tc>
              </a:tr>
            </a:tbl>
          </a:graphicData>
        </a:graphic>
      </p:graphicFrame>
      <p:sp>
        <p:nvSpPr>
          <p:cNvPr id="4" name="Text Box 3"/>
          <p:cNvSpPr txBox="1"/>
          <p:nvPr/>
        </p:nvSpPr>
        <p:spPr>
          <a:xfrm>
            <a:off x="447675" y="2702560"/>
            <a:ext cx="8870950" cy="2441575"/>
          </a:xfrm>
          <a:prstGeom prst="rect">
            <a:avLst/>
          </a:prstGeom>
        </p:spPr>
        <p:txBody>
          <a:bodyPr wrap="square">
            <a:noAutofit/>
          </a:bodyPr>
          <a:p>
            <a:r>
              <a:rPr sz="2200" b="1"/>
              <a:t>💡 How It Works:</a:t>
            </a:r>
            <a:endParaRPr sz="2200" b="1"/>
          </a:p>
          <a:p>
            <a:r>
              <a:rPr sz="1600"/>
              <a:t>We estimate the probability of a word based on the previous N−1 words:</a:t>
            </a:r>
            <a:endParaRPr sz="1600"/>
          </a:p>
          <a:p>
            <a:r>
              <a:rPr sz="1600"/>
              <a:t>For trigram (N=3):</a:t>
            </a:r>
            <a:endParaRPr sz="1600"/>
          </a:p>
          <a:p>
            <a:r>
              <a:rPr sz="1600"/>
              <a:t>P(w3 | w1, w2) ≈ Count(w1, w2, w3) / Count(w1, w2)</a:t>
            </a:r>
            <a:endParaRPr sz="1600"/>
          </a:p>
          <a:p>
            <a:endParaRPr sz="1600"/>
          </a:p>
          <a:p>
            <a:r>
              <a:rPr sz="1600"/>
              <a:t>Sentence probability example (bigram model):</a:t>
            </a:r>
            <a:endParaRPr sz="1600"/>
          </a:p>
          <a:p>
            <a:endParaRPr sz="1600"/>
          </a:p>
          <a:p>
            <a:r>
              <a:rPr sz="1600"/>
              <a:t>P(I love NLP) ≈ P(I) × P(love|I) × P(NLP|love)
</a:t>
            </a:r>
            <a:endParaRPr sz="1600"/>
          </a:p>
          <a:p>
            <a:pPr>
              <a:spcAft>
                <a:spcPct val="60000"/>
              </a:spcAft>
            </a:pPr>
            <a:r>
              <a:rPr sz="2300" b="1"/>
              <a:t>⚠Problems in N-gram Models</a:t>
            </a:r>
            <a:endParaRPr sz="2300" b="1"/>
          </a:p>
        </p:txBody>
      </p:sp>
      <p:graphicFrame>
        <p:nvGraphicFramePr>
          <p:cNvPr id="5" name="Table 4"/>
          <p:cNvGraphicFramePr/>
          <p:nvPr>
            <p:custDataLst>
              <p:tags r:id="rId2"/>
            </p:custDataLst>
          </p:nvPr>
        </p:nvGraphicFramePr>
        <p:xfrm>
          <a:off x="535305" y="5409565"/>
          <a:ext cx="8849360" cy="1463040"/>
        </p:xfrm>
        <a:graphic>
          <a:graphicData uri="http://schemas.openxmlformats.org/drawingml/2006/table">
            <a:tbl>
              <a:tblPr>
                <a:tableStyleId>{5940675A-B579-460E-94D1-54222C63F5DA}</a:tableStyleId>
              </a:tblPr>
              <a:tblGrid>
                <a:gridCol w="2207895"/>
                <a:gridCol w="6641465"/>
              </a:tblGrid>
              <a:tr h="0">
                <a:tc>
                  <a:txBody>
                    <a:bodyPr/>
                    <a:p>
                      <a:r>
                        <a:rPr sz="1600" b="1">
                          <a:solidFill>
                            <a:srgbClr val="FF0000"/>
                          </a:solidFill>
                        </a:rPr>
                        <a:t>Problem</a:t>
                      </a:r>
                      <a:endParaRPr sz="1600" b="1">
                        <a:solidFill>
                          <a:srgbClr val="FF0000"/>
                        </a:solidFill>
                      </a:endParaRPr>
                    </a:p>
                  </a:txBody>
                  <a:tcPr marL="0" marR="0" marT="0" marB="0" anchor="ctr" anchorCtr="0"/>
                </a:tc>
                <a:tc>
                  <a:txBody>
                    <a:bodyPr/>
                    <a:p>
                      <a:r>
                        <a:rPr sz="1600" b="1">
                          <a:solidFill>
                            <a:srgbClr val="FF0000"/>
                          </a:solidFill>
                        </a:rPr>
                        <a:t>Explanation</a:t>
                      </a:r>
                      <a:endParaRPr sz="1600" b="1">
                        <a:solidFill>
                          <a:srgbClr val="FF0000"/>
                        </a:solidFill>
                      </a:endParaRPr>
                    </a:p>
                  </a:txBody>
                  <a:tcPr marL="0" marR="0" marT="0" marB="0" anchor="ctr" anchorCtr="0"/>
                </a:tc>
              </a:tr>
              <a:tr h="0">
                <a:tc>
                  <a:txBody>
                    <a:bodyPr/>
                    <a:p>
                      <a:r>
                        <a:rPr sz="1600"/>
                        <a:t>❌ Data Sparsity</a:t>
                      </a:r>
                      <a:endParaRPr sz="1600"/>
                    </a:p>
                  </a:txBody>
                  <a:tcPr marL="0" marR="0" marT="0" marB="0" anchor="ctr" anchorCtr="0"/>
                </a:tc>
                <a:tc>
                  <a:txBody>
                    <a:bodyPr/>
                    <a:p>
                      <a:r>
                        <a:rPr sz="1600"/>
                        <a:t>Large number of combinations = many zero counts for rare phrases</a:t>
                      </a:r>
                      <a:endParaRPr sz="1600"/>
                    </a:p>
                  </a:txBody>
                  <a:tcPr marL="0" marR="0" marT="0" marB="0" anchor="ctr" anchorCtr="0"/>
                </a:tc>
              </a:tr>
              <a:tr h="0">
                <a:tc>
                  <a:txBody>
                    <a:bodyPr/>
                    <a:p>
                      <a:r>
                        <a:rPr sz="1600"/>
                        <a:t>❌ Context Loss</a:t>
                      </a:r>
                      <a:endParaRPr sz="1600"/>
                    </a:p>
                  </a:txBody>
                  <a:tcPr marL="0" marR="0" marT="0" marB="0" anchor="ctr" anchorCtr="0"/>
                </a:tc>
                <a:tc>
                  <a:txBody>
                    <a:bodyPr/>
                    <a:p>
                      <a:r>
                        <a:rPr sz="1600"/>
                        <a:t>Only considers fixed previous N−1 words, not the whole sentence</a:t>
                      </a:r>
                      <a:endParaRPr sz="1600"/>
                    </a:p>
                  </a:txBody>
                  <a:tcPr marL="0" marR="0" marT="0" marB="0" anchor="ctr" anchorCtr="0"/>
                </a:tc>
              </a:tr>
              <a:tr h="0">
                <a:tc>
                  <a:txBody>
                    <a:bodyPr/>
                    <a:p>
                      <a:r>
                        <a:rPr sz="1600"/>
                        <a:t>❌ No Semantic Meaning</a:t>
                      </a:r>
                      <a:endParaRPr sz="1600"/>
                    </a:p>
                  </a:txBody>
                  <a:tcPr marL="0" marR="0" marT="0" marB="0" anchor="ctr" anchorCtr="0"/>
                </a:tc>
                <a:tc>
                  <a:txBody>
                    <a:bodyPr/>
                    <a:p>
                      <a:r>
                        <a:rPr sz="1600"/>
                        <a:t>Doesn't understand word meaning or grammar</a:t>
                      </a:r>
                      <a:endParaRPr sz="1600"/>
                    </a:p>
                  </a:txBody>
                  <a:tcPr marL="0" marR="0" marT="0" marB="0" anchor="ctr" anchorCtr="0"/>
                </a:tc>
              </a:tr>
              <a:tr h="0">
                <a:tc>
                  <a:txBody>
                    <a:bodyPr/>
                    <a:p>
                      <a:r>
                        <a:rPr sz="1600"/>
                        <a:t>❌ Out of Vocabulary</a:t>
                      </a:r>
                      <a:endParaRPr sz="1600"/>
                    </a:p>
                  </a:txBody>
                  <a:tcPr marL="0" marR="0" marT="0" marB="0" anchor="ctr" anchorCtr="0"/>
                </a:tc>
                <a:tc>
                  <a:txBody>
                    <a:bodyPr/>
                    <a:p>
                      <a:r>
                        <a:rPr sz="1600"/>
                        <a:t>Fails when a new word appears (OOV problem)</a:t>
                      </a:r>
                      <a:endParaRPr sz="1600"/>
                    </a:p>
                  </a:txBody>
                  <a:tcPr marL="0" marR="0" marT="0" marB="0" anchor="ctr" anchorCtr="0"/>
                </a:tc>
              </a:tr>
              <a:tr h="0">
                <a:tc>
                  <a:txBody>
                    <a:bodyPr/>
                    <a:p>
                      <a:r>
                        <a:rPr sz="1600"/>
                        <a:t>❌ Memory Usage</a:t>
                      </a:r>
                      <a:endParaRPr sz="1600"/>
                    </a:p>
                  </a:txBody>
                  <a:tcPr marL="0" marR="0" marT="0" marB="0" anchor="ctr" anchorCtr="0"/>
                </a:tc>
                <a:tc>
                  <a:txBody>
                    <a:bodyPr/>
                    <a:p>
                      <a:r>
                        <a:rPr sz="1600"/>
                        <a:t>Huge memory needed to store all N-gram combinations</a:t>
                      </a:r>
                      <a:endParaRPr sz="1600"/>
                    </a:p>
                  </a:txBody>
                  <a:tcPr marL="0" marR="0" marT="0" marB="0" anchor="ctr" anchorCtr="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33475" y="584835"/>
            <a:ext cx="6096000" cy="4246245"/>
          </a:xfrm>
          <a:prstGeom prst="rect">
            <a:avLst/>
          </a:prstGeom>
          <a:noFill/>
        </p:spPr>
        <p:txBody>
          <a:bodyPr wrap="square" rtlCol="0" anchor="t">
            <a:spAutoFit/>
          </a:bodyPr>
          <a:p>
            <a:r>
              <a:rPr lang="en-US" altLang="en-US"/>
              <a:t>from nltk import word_tokenize</a:t>
            </a:r>
            <a:endParaRPr lang="en-US" altLang="en-US"/>
          </a:p>
          <a:p>
            <a:r>
              <a:rPr lang="en-US" altLang="en-US"/>
              <a:t>from nltk.util import ngrams</a:t>
            </a:r>
            <a:endParaRPr lang="en-US" altLang="en-US"/>
          </a:p>
          <a:p>
            <a:r>
              <a:rPr lang="en-US" altLang="en-US"/>
              <a:t>from collections import Counter</a:t>
            </a:r>
            <a:endParaRPr lang="en-US" altLang="en-US"/>
          </a:p>
          <a:p>
            <a:endParaRPr lang="en-US" altLang="en-US"/>
          </a:p>
          <a:p>
            <a:r>
              <a:rPr lang="en-US" altLang="en-US"/>
              <a:t>text = "I love natural language processing and love to learn NLP"</a:t>
            </a:r>
            <a:endParaRPr lang="en-US" altLang="en-US"/>
          </a:p>
          <a:p>
            <a:r>
              <a:rPr lang="en-US" altLang="en-US"/>
              <a:t>tokens = word_tokenize(text.lower())</a:t>
            </a:r>
            <a:endParaRPr lang="en-US" altLang="en-US"/>
          </a:p>
          <a:p>
            <a:endParaRPr lang="en-US" altLang="en-US"/>
          </a:p>
          <a:p>
            <a:r>
              <a:rPr lang="en-US" altLang="en-US"/>
              <a:t># Create bigrams</a:t>
            </a:r>
            <a:endParaRPr lang="en-US" altLang="en-US"/>
          </a:p>
          <a:p>
            <a:r>
              <a:rPr lang="en-US" altLang="en-US"/>
              <a:t>bigrams = list(ngrams(tokens, 2))</a:t>
            </a:r>
            <a:endParaRPr lang="en-US" altLang="en-US"/>
          </a:p>
          <a:p>
            <a:r>
              <a:rPr lang="en-US" altLang="en-US"/>
              <a:t>bigram_freq = Counter(bigrams)</a:t>
            </a:r>
            <a:endParaRPr lang="en-US" altLang="en-US"/>
          </a:p>
          <a:p>
            <a:endParaRPr lang="en-US" altLang="en-US"/>
          </a:p>
          <a:p>
            <a:r>
              <a:rPr lang="en-US" altLang="en-US"/>
              <a:t>print("Bigram Frequencies:")</a:t>
            </a:r>
            <a:endParaRPr lang="en-US" altLang="en-US"/>
          </a:p>
          <a:p>
            <a:r>
              <a:rPr lang="en-US" altLang="en-US"/>
              <a:t>for pair, freq in bigram_freq.items():</a:t>
            </a:r>
            <a:endParaRPr lang="en-US" altLang="en-US"/>
          </a:p>
          <a:p>
            <a:r>
              <a:rPr lang="en-US" altLang="en-US"/>
              <a:t>    print(f"{pair} : {freq}")</a:t>
            </a:r>
            <a:endParaRPr lang="en-US"/>
          </a:p>
        </p:txBody>
      </p:sp>
      <p:sp>
        <p:nvSpPr>
          <p:cNvPr id="4" name="Text Box 3"/>
          <p:cNvSpPr txBox="1"/>
          <p:nvPr/>
        </p:nvSpPr>
        <p:spPr>
          <a:xfrm>
            <a:off x="681355" y="124143"/>
            <a:ext cx="5080000" cy="460375"/>
          </a:xfrm>
          <a:prstGeom prst="rect">
            <a:avLst/>
          </a:prstGeom>
        </p:spPr>
        <p:txBody>
          <a:bodyPr>
            <a:spAutoFit/>
          </a:bodyPr>
          <a:p>
            <a:r>
              <a:rPr sz="2400" b="1">
                <a:effectLst>
                  <a:outerShdw blurRad="38100" dist="38100" dir="2700000" algn="tl">
                    <a:srgbClr val="000000">
                      <a:alpha val="43137"/>
                    </a:srgbClr>
                  </a:outerShdw>
                </a:effectLst>
              </a:rPr>
              <a:t> Simple Code Example (Bigram Model)</a:t>
            </a:r>
            <a:endParaRPr sz="2400" b="1">
              <a:effectLst>
                <a:outerShdw blurRad="38100" dist="38100" dir="2700000" algn="tl">
                  <a:srgbClr val="000000">
                    <a:alpha val="43137"/>
                  </a:srgbClr>
                </a:outerShdw>
              </a:effectLst>
            </a:endParaRPr>
          </a:p>
        </p:txBody>
      </p:sp>
      <p:sp>
        <p:nvSpPr>
          <p:cNvPr id="5" name="Text Box 4"/>
          <p:cNvSpPr txBox="1"/>
          <p:nvPr/>
        </p:nvSpPr>
        <p:spPr>
          <a:xfrm>
            <a:off x="775335" y="4973003"/>
            <a:ext cx="5080000" cy="460375"/>
          </a:xfrm>
          <a:prstGeom prst="rect">
            <a:avLst/>
          </a:prstGeom>
        </p:spPr>
        <p:txBody>
          <a:bodyPr>
            <a:spAutoFit/>
          </a:bodyPr>
          <a:p>
            <a:r>
              <a:rPr sz="2400" b="1">
                <a:effectLst>
                  <a:outerShdw blurRad="38100" dist="38100" dir="2700000" algn="tl">
                    <a:srgbClr val="000000">
                      <a:alpha val="43137"/>
                    </a:srgbClr>
                  </a:outerShdw>
                </a:effectLst>
              </a:rPr>
              <a:t>📌</a:t>
            </a:r>
            <a:r>
              <a:rPr lang="en-US" sz="2400" b="1">
                <a:effectLst>
                  <a:outerShdw blurRad="38100" dist="38100" dir="2700000" algn="tl">
                    <a:srgbClr val="000000">
                      <a:alpha val="43137"/>
                    </a:srgbClr>
                  </a:outerShdw>
                </a:effectLst>
              </a:rPr>
              <a:t> </a:t>
            </a:r>
            <a:r>
              <a:rPr sz="2400" b="1">
                <a:effectLst>
                  <a:outerShdw blurRad="38100" dist="38100" dir="2700000" algn="tl">
                    <a:srgbClr val="000000">
                      <a:alpha val="43137"/>
                    </a:srgbClr>
                  </a:outerShdw>
                </a:effectLst>
              </a:rPr>
              <a:t> Summary Table</a:t>
            </a:r>
            <a:endParaRPr sz="2400" b="1">
              <a:effectLst>
                <a:outerShdw blurRad="38100" dist="38100" dir="2700000" algn="tl">
                  <a:srgbClr val="000000">
                    <a:alpha val="43137"/>
                  </a:srgbClr>
                </a:outerShdw>
              </a:effectLst>
            </a:endParaRPr>
          </a:p>
        </p:txBody>
      </p:sp>
      <p:graphicFrame>
        <p:nvGraphicFramePr>
          <p:cNvPr id="7" name="Table 6"/>
          <p:cNvGraphicFramePr/>
          <p:nvPr>
            <p:custDataLst>
              <p:tags r:id="rId1"/>
            </p:custDataLst>
          </p:nvPr>
        </p:nvGraphicFramePr>
        <p:xfrm>
          <a:off x="681355" y="5490845"/>
          <a:ext cx="5549900" cy="1280160"/>
        </p:xfrm>
        <a:graphic>
          <a:graphicData uri="http://schemas.openxmlformats.org/drawingml/2006/table">
            <a:tbl>
              <a:tblPr>
                <a:tableStyleId>{5940675A-B579-460E-94D1-54222C63F5DA}</a:tableStyleId>
              </a:tblPr>
              <a:tblGrid>
                <a:gridCol w="1272540"/>
                <a:gridCol w="4277360"/>
              </a:tblGrid>
              <a:tr h="0">
                <a:tc>
                  <a:txBody>
                    <a:bodyPr/>
                    <a:p>
                      <a:r>
                        <a:rPr sz="1400">
                          <a:effectLst/>
                        </a:rPr>
                        <a:t>Feature</a:t>
                      </a:r>
                      <a:endParaRPr sz="1400">
                        <a:effectLst/>
                      </a:endParaRPr>
                    </a:p>
                  </a:txBody>
                  <a:tcPr marL="0" marR="0" marT="0" marB="0" anchor="ctr" anchorCtr="0"/>
                </a:tc>
                <a:tc>
                  <a:txBody>
                    <a:bodyPr/>
                    <a:p>
                      <a:r>
                        <a:rPr sz="1400">
                          <a:effectLst/>
                        </a:rPr>
                        <a:t>N-gram LM</a:t>
                      </a:r>
                      <a:endParaRPr sz="1400">
                        <a:effectLst/>
                      </a:endParaRPr>
                    </a:p>
                  </a:txBody>
                  <a:tcPr marL="0" marR="0" marT="0" marB="0" anchor="ctr" anchorCtr="0"/>
                </a:tc>
              </a:tr>
              <a:tr h="0">
                <a:tc>
                  <a:txBody>
                    <a:bodyPr/>
                    <a:p>
                      <a:r>
                        <a:rPr sz="1400">
                          <a:effectLst/>
                        </a:rPr>
                        <a:t>Based on</a:t>
                      </a:r>
                      <a:endParaRPr sz="1400">
                        <a:effectLst/>
                      </a:endParaRPr>
                    </a:p>
                  </a:txBody>
                  <a:tcPr marL="0" marR="0" marT="0" marB="0" anchor="ctr" anchorCtr="0"/>
                </a:tc>
                <a:tc>
                  <a:txBody>
                    <a:bodyPr/>
                    <a:p>
                      <a:r>
                        <a:rPr sz="1400">
                          <a:effectLst/>
                        </a:rPr>
                        <a:t>Word sequences</a:t>
                      </a:r>
                      <a:endParaRPr sz="1400">
                        <a:effectLst/>
                      </a:endParaRPr>
                    </a:p>
                  </a:txBody>
                  <a:tcPr marL="0" marR="0" marT="0" marB="0" anchor="ctr" anchorCtr="0"/>
                </a:tc>
              </a:tr>
              <a:tr h="0">
                <a:tc>
                  <a:txBody>
                    <a:bodyPr/>
                    <a:p>
                      <a:r>
                        <a:rPr sz="1400">
                          <a:effectLst/>
                        </a:rPr>
                        <a:t>Type</a:t>
                      </a:r>
                      <a:endParaRPr sz="1400">
                        <a:effectLst/>
                      </a:endParaRPr>
                    </a:p>
                  </a:txBody>
                  <a:tcPr marL="0" marR="0" marT="0" marB="0" anchor="ctr" anchorCtr="0"/>
                </a:tc>
                <a:tc>
                  <a:txBody>
                    <a:bodyPr/>
                    <a:p>
                      <a:r>
                        <a:rPr sz="1400">
                          <a:effectLst/>
                        </a:rPr>
                        <a:t>Statistical</a:t>
                      </a:r>
                      <a:endParaRPr sz="1400">
                        <a:effectLst/>
                      </a:endParaRPr>
                    </a:p>
                  </a:txBody>
                  <a:tcPr marL="0" marR="0" marT="0" marB="0" anchor="ctr" anchorCtr="0"/>
                </a:tc>
              </a:tr>
              <a:tr h="0">
                <a:tc>
                  <a:txBody>
                    <a:bodyPr/>
                    <a:p>
                      <a:r>
                        <a:rPr sz="1400">
                          <a:effectLst/>
                        </a:rPr>
                        <a:t>Example</a:t>
                      </a:r>
                      <a:endParaRPr sz="1400">
                        <a:effectLst/>
                      </a:endParaRPr>
                    </a:p>
                  </a:txBody>
                  <a:tcPr marL="0" marR="0" marT="0" marB="0" anchor="ctr" anchorCtr="0"/>
                </a:tc>
                <a:tc>
                  <a:txBody>
                    <a:bodyPr/>
                    <a:p>
                      <a:r>
                        <a:rPr sz="1400">
                          <a:effectLst/>
                        </a:rPr>
                        <a:t>Bigram, Trigram</a:t>
                      </a:r>
                      <a:endParaRPr sz="1400">
                        <a:effectLst/>
                      </a:endParaRPr>
                    </a:p>
                  </a:txBody>
                  <a:tcPr marL="0" marR="0" marT="0" marB="0" anchor="ctr" anchorCtr="0"/>
                </a:tc>
              </a:tr>
              <a:tr h="0">
                <a:tc>
                  <a:txBody>
                    <a:bodyPr/>
                    <a:p>
                      <a:r>
                        <a:rPr sz="1400">
                          <a:effectLst/>
                        </a:rPr>
                        <a:t>Pros</a:t>
                      </a:r>
                      <a:endParaRPr sz="1400">
                        <a:effectLst/>
                      </a:endParaRPr>
                    </a:p>
                  </a:txBody>
                  <a:tcPr marL="0" marR="0" marT="0" marB="0" anchor="ctr" anchorCtr="0"/>
                </a:tc>
                <a:tc>
                  <a:txBody>
                    <a:bodyPr/>
                    <a:p>
                      <a:r>
                        <a:rPr sz="1400">
                          <a:effectLst/>
                        </a:rPr>
                        <a:t>Easy to implement</a:t>
                      </a:r>
                      <a:endParaRPr sz="1400">
                        <a:effectLst/>
                      </a:endParaRPr>
                    </a:p>
                  </a:txBody>
                  <a:tcPr marL="0" marR="0" marT="0" marB="0" anchor="ctr" anchorCtr="0"/>
                </a:tc>
              </a:tr>
              <a:tr h="0">
                <a:tc>
                  <a:txBody>
                    <a:bodyPr/>
                    <a:p>
                      <a:r>
                        <a:rPr sz="1400">
                          <a:effectLst/>
                        </a:rPr>
                        <a:t>Cons</a:t>
                      </a:r>
                      <a:endParaRPr sz="1400">
                        <a:effectLst/>
                      </a:endParaRPr>
                    </a:p>
                  </a:txBody>
                  <a:tcPr marL="0" marR="0" marT="0" marB="0" anchor="ctr" anchorCtr="0"/>
                </a:tc>
                <a:tc>
                  <a:txBody>
                    <a:bodyPr/>
                    <a:p>
                      <a:r>
                        <a:rPr sz="1400">
                          <a:effectLst/>
                        </a:rPr>
                        <a:t>Context loss, high memory, sparsity</a:t>
                      </a:r>
                      <a:endParaRPr sz="1400">
                        <a:effectLst/>
                      </a:endParaRPr>
                    </a:p>
                  </a:txBody>
                  <a:tcPr marL="0" marR="0" marT="0" marB="0"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5702300" y="3707130"/>
            <a:ext cx="3290570" cy="1476375"/>
          </a:xfrm>
          <a:prstGeom prst="rect">
            <a:avLst/>
          </a:prstGeom>
          <a:noFill/>
        </p:spPr>
        <p:txBody>
          <a:bodyPr wrap="square" rtlCol="0">
            <a:spAutoFit/>
          </a:bodyPr>
          <a:p>
            <a:pPr marL="285750" indent="-285750">
              <a:buFont typeface="Arial" panose="020B0604020202020204" pitchFamily="34" charset="0"/>
              <a:buChar char="•"/>
            </a:pPr>
            <a:r>
              <a:rPr lang="en-IN" altLang="en-US"/>
              <a:t>Translations</a:t>
            </a:r>
            <a:endParaRPr lang="en-IN" altLang="en-US"/>
          </a:p>
          <a:p>
            <a:pPr marL="285750" indent="-285750">
              <a:buFont typeface="Arial" panose="020B0604020202020204" pitchFamily="34" charset="0"/>
              <a:buChar char="•"/>
            </a:pPr>
            <a:r>
              <a:rPr lang="en-IN" altLang="en-US"/>
              <a:t>Text Generations</a:t>
            </a:r>
            <a:endParaRPr lang="en-IN" altLang="en-US"/>
          </a:p>
          <a:p>
            <a:pPr marL="285750" indent="-285750">
              <a:buFont typeface="Arial" panose="020B0604020202020204" pitchFamily="34" charset="0"/>
              <a:buChar char="•"/>
            </a:pPr>
            <a:r>
              <a:rPr lang="en-IN" altLang="en-US"/>
              <a:t>text summerization</a:t>
            </a:r>
            <a:endParaRPr lang="en-IN" altLang="en-US"/>
          </a:p>
          <a:p>
            <a:pPr marL="285750" indent="-285750">
              <a:buFont typeface="Arial" panose="020B0604020202020204" pitchFamily="34" charset="0"/>
              <a:buChar char="•"/>
            </a:pPr>
            <a:r>
              <a:rPr lang="en-IN" altLang="en-US"/>
              <a:t>speech to text , text to speech</a:t>
            </a:r>
            <a:endParaRPr lang="en-IN" altLang="en-US"/>
          </a:p>
          <a:p>
            <a:pPr marL="285750" indent="-285750">
              <a:buFont typeface="Arial" panose="020B0604020202020204" pitchFamily="34" charset="0"/>
              <a:buChar char="•"/>
            </a:pPr>
            <a:endParaRPr lang="en-IN" altLang="en-US"/>
          </a:p>
        </p:txBody>
      </p:sp>
      <p:sp>
        <p:nvSpPr>
          <p:cNvPr id="5" name="Text Box 4"/>
          <p:cNvSpPr txBox="1"/>
          <p:nvPr/>
        </p:nvSpPr>
        <p:spPr>
          <a:xfrm>
            <a:off x="8736330" y="2558415"/>
            <a:ext cx="3456305" cy="2861310"/>
          </a:xfrm>
          <a:prstGeom prst="rect">
            <a:avLst/>
          </a:prstGeom>
          <a:noFill/>
        </p:spPr>
        <p:txBody>
          <a:bodyPr wrap="square" rtlCol="0">
            <a:spAutoFit/>
          </a:bodyPr>
          <a:p>
            <a:r>
              <a:rPr lang="en-IN" altLang="en-US"/>
              <a:t>NLP problem Solve</a:t>
            </a:r>
            <a:endParaRPr lang="en-IN" altLang="en-US"/>
          </a:p>
          <a:p>
            <a:pPr marL="285750" indent="-285750">
              <a:buFont typeface="Arial" panose="020B0604020202020204" pitchFamily="34" charset="0"/>
              <a:buChar char="•"/>
            </a:pPr>
            <a:r>
              <a:rPr lang="en-IN" altLang="en-US"/>
              <a:t>Clasifications (+ve,-ve  issue classifier,Sentiment analysis</a:t>
            </a:r>
            <a:endParaRPr lang="en-IN" altLang="en-US"/>
          </a:p>
          <a:p>
            <a:pPr marL="285750" indent="-285750">
              <a:buFont typeface="Arial" panose="020B0604020202020204" pitchFamily="34" charset="0"/>
              <a:buChar char="•"/>
            </a:pPr>
            <a:r>
              <a:rPr lang="en-IN" altLang="en-US"/>
              <a:t>NER (structure our data)</a:t>
            </a:r>
            <a:endParaRPr lang="en-IN" altLang="en-US"/>
          </a:p>
          <a:p>
            <a:pPr marL="285750" indent="-285750">
              <a:buFont typeface="Arial" panose="020B0604020202020204" pitchFamily="34" charset="0"/>
              <a:buChar char="•"/>
            </a:pPr>
            <a:r>
              <a:rPr lang="en-IN" altLang="en-US"/>
              <a:t>Language Modeling</a:t>
            </a:r>
            <a:endParaRPr lang="en-IN" altLang="en-US"/>
          </a:p>
          <a:p>
            <a:pPr marL="742950" lvl="1" indent="-285750">
              <a:buFont typeface="Arial" panose="020B0604020202020204" pitchFamily="34" charset="0"/>
              <a:buChar char="•"/>
            </a:pPr>
            <a:r>
              <a:rPr lang="en-IN" altLang="en-US"/>
              <a:t>Q &amp;A</a:t>
            </a:r>
            <a:endParaRPr lang="en-IN" altLang="en-US"/>
          </a:p>
          <a:p>
            <a:pPr marL="742950" lvl="1" indent="-285750">
              <a:buFont typeface="Arial" panose="020B0604020202020204" pitchFamily="34" charset="0"/>
              <a:buChar char="•"/>
            </a:pPr>
            <a:r>
              <a:rPr lang="en-IN" altLang="en-US"/>
              <a:t>Translations</a:t>
            </a:r>
            <a:endParaRPr lang="en-IN" altLang="en-US"/>
          </a:p>
          <a:p>
            <a:pPr marL="742950" lvl="1" indent="-285750">
              <a:buFont typeface="Arial" panose="020B0604020202020204" pitchFamily="34" charset="0"/>
              <a:buChar char="•"/>
            </a:pPr>
            <a:r>
              <a:rPr lang="en-IN" altLang="en-US"/>
              <a:t>summerizations</a:t>
            </a:r>
            <a:endParaRPr lang="en-IN" altLang="en-US"/>
          </a:p>
          <a:p>
            <a:pPr marL="742950" lvl="1" indent="-285750">
              <a:buFont typeface="Arial" panose="020B0604020202020204" pitchFamily="34" charset="0"/>
              <a:buChar char="•"/>
            </a:pPr>
            <a:r>
              <a:rPr lang="en-IN" altLang="en-US"/>
              <a:t>next word generations</a:t>
            </a:r>
            <a:endParaRPr lang="en-IN" altLang="en-US"/>
          </a:p>
          <a:p>
            <a:pPr marL="742950" lvl="1" indent="-285750">
              <a:buFont typeface="Arial" panose="020B0604020202020204" pitchFamily="34" charset="0"/>
              <a:buChar char="•"/>
            </a:pPr>
            <a:endParaRPr lang="en-IN" altLang="en-US"/>
          </a:p>
        </p:txBody>
      </p:sp>
      <p:sp>
        <p:nvSpPr>
          <p:cNvPr id="6" name="Text Box 5"/>
          <p:cNvSpPr txBox="1"/>
          <p:nvPr/>
        </p:nvSpPr>
        <p:spPr>
          <a:xfrm>
            <a:off x="5809615" y="5183505"/>
            <a:ext cx="2861945" cy="1476375"/>
          </a:xfrm>
          <a:prstGeom prst="rect">
            <a:avLst/>
          </a:prstGeom>
          <a:noFill/>
        </p:spPr>
        <p:txBody>
          <a:bodyPr wrap="square" rtlCol="0">
            <a:spAutoFit/>
          </a:bodyPr>
          <a:p>
            <a:r>
              <a:rPr lang="en-IN" altLang="en-US"/>
              <a:t>Language Modeling</a:t>
            </a:r>
            <a:endParaRPr lang="en-IN" altLang="en-US"/>
          </a:p>
          <a:p>
            <a:pPr indent="457200"/>
            <a:r>
              <a:rPr lang="en-IN" altLang="en-US"/>
              <a:t>pre deep learning</a:t>
            </a:r>
            <a:endParaRPr lang="en-IN" altLang="en-US"/>
          </a:p>
          <a:p>
            <a:pPr marL="457200" lvl="1" indent="457200"/>
            <a:r>
              <a:rPr lang="en-IN" altLang="en-US"/>
              <a:t>N-gram</a:t>
            </a:r>
            <a:endParaRPr lang="en-IN" altLang="en-US"/>
          </a:p>
          <a:p>
            <a:pPr marL="457200" lvl="1" indent="457200"/>
            <a:r>
              <a:rPr lang="en-IN" altLang="en-US"/>
              <a:t>Neural network</a:t>
            </a:r>
            <a:endParaRPr lang="en-IN" altLang="en-US"/>
          </a:p>
          <a:p>
            <a:pPr marL="457200" lvl="1" indent="457200"/>
            <a:r>
              <a:rPr lang="en-IN" altLang="en-US"/>
              <a:t>RNN</a:t>
            </a:r>
            <a:endParaRPr lang="en-IN" altLang="en-US"/>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5996305" y="35941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8950" y="2135505"/>
            <a:ext cx="10012045" cy="2306955"/>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88925" y="421005"/>
            <a:ext cx="11712575" cy="56343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75585" y="2790190"/>
            <a:ext cx="4064000" cy="645160"/>
          </a:xfrm>
          <a:prstGeom prst="rect">
            <a:avLst/>
          </a:prstGeom>
          <a:noFill/>
        </p:spPr>
        <p:txBody>
          <a:bodyPr wrap="square" rtlCol="0">
            <a:spAutoFit/>
          </a:bodyPr>
          <a:p>
            <a:r>
              <a:rPr lang="en-US"/>
              <a:t>END</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4445"/>
            <a:ext cx="7986395" cy="4404995"/>
          </a:xfrm>
          <a:prstGeom prst="rect">
            <a:avLst/>
          </a:prstGeom>
        </p:spPr>
        <p:txBody>
          <a:bodyPr wrap="square">
            <a:spAutoFit/>
          </a:bodyPr>
          <a:p>
            <a:pPr marL="0" indent="0">
              <a:spcBef>
                <a:spcPts val="2100"/>
              </a:spcBef>
              <a:spcAft>
                <a:spcPts val="1000"/>
              </a:spcAft>
            </a:pPr>
            <a:r>
              <a:rPr sz="3200" b="1" i="0">
                <a:solidFill>
                  <a:srgbClr val="111827"/>
                </a:solidFill>
                <a:latin typeface="Inter"/>
                <a:ea typeface="Inter"/>
              </a:rPr>
              <a:t>What is Natural Language Processing (NLP)</a:t>
            </a:r>
            <a:endParaRPr sz="3200" b="1" i="0">
              <a:solidFill>
                <a:srgbClr val="111827"/>
              </a:solidFill>
              <a:latin typeface="Inter"/>
              <a:ea typeface="Inter"/>
            </a:endParaRPr>
          </a:p>
          <a:p>
            <a:pPr marL="0" indent="0">
              <a:spcBef>
                <a:spcPct val="0"/>
              </a:spcBef>
              <a:spcAft>
                <a:spcPts val="1300"/>
              </a:spcAft>
            </a:pPr>
            <a:r>
              <a:rPr sz="1600" b="0" i="0">
                <a:solidFill>
                  <a:srgbClr val="1D4ED8"/>
                </a:solidFill>
                <a:latin typeface="Inter"/>
                <a:ea typeface="Inter"/>
                <a:hlinkClick r:id="rId1"/>
              </a:rPr>
              <a:t>Natural language processing (NLP)</a:t>
            </a:r>
            <a:r>
              <a:rPr sz="1600" b="0" i="0">
                <a:solidFill>
                  <a:srgbClr val="374151"/>
                </a:solidFill>
                <a:latin typeface="Inter"/>
                <a:ea typeface="Inter"/>
              </a:rPr>
              <a:t> is the discipline of building machines that can manipulate human language — or data that resembles human language — in the way that it is written, spoken, and organized. It evolved from computational linguistics, which uses computer science to understand the principles of language, but rather than developing theoretical frameworks, NLP is an engineering discipline that seeks to build technology to accomplish useful tasks. NLP can be divided into two overlapping subfields: natural language understanding (NLU), which focuses on semantic analysis or determining the intended meaning of text, and natural language generation (NLG), which focuses on text generation by a machine. NLP is separate from — but often used in conjunction with — speech recognition, which seeks to parse spoken language into words, turning sound into text and vice versa.</a:t>
            </a:r>
            <a:endParaRPr sz="1600" b="0" i="0">
              <a:solidFill>
                <a:srgbClr val="374151"/>
              </a:solidFill>
              <a:latin typeface="Inter"/>
              <a:ea typeface="Inter"/>
            </a:endParaRPr>
          </a:p>
        </p:txBody>
      </p:sp>
      <p:sp>
        <p:nvSpPr>
          <p:cNvPr id="3" name="Text Box 2"/>
          <p:cNvSpPr txBox="1"/>
          <p:nvPr/>
        </p:nvSpPr>
        <p:spPr>
          <a:xfrm>
            <a:off x="1281430" y="5281295"/>
            <a:ext cx="8960485" cy="368300"/>
          </a:xfrm>
          <a:prstGeom prst="rect">
            <a:avLst/>
          </a:prstGeom>
          <a:noFill/>
        </p:spPr>
        <p:txBody>
          <a:bodyPr wrap="square" rtlCol="0" anchor="t">
            <a:spAutoFit/>
          </a:bodyPr>
          <a:p>
            <a:r>
              <a:rPr lang="en-US" altLang="en-US"/>
              <a:t>https://www.deeplearning.ai/resources/natural-language-processing/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2340" y="644525"/>
            <a:ext cx="8686800" cy="4102735"/>
          </a:xfrm>
          <a:prstGeom prst="rect">
            <a:avLst/>
          </a:prstGeom>
        </p:spPr>
        <p:txBody>
          <a:bodyPr wrap="square">
            <a:spAutoFit/>
          </a:bodyPr>
          <a:p>
            <a:pPr marL="0" indent="0" fontAlgn="base">
              <a:spcBef>
                <a:spcPts val="1600"/>
              </a:spcBef>
              <a:spcAft>
                <a:spcPts val="400"/>
              </a:spcAft>
            </a:pPr>
            <a:r>
              <a:rPr b="1" i="0">
                <a:solidFill>
                  <a:srgbClr val="202214"/>
                </a:solidFill>
                <a:latin typeface="Inter"/>
                <a:ea typeface="Inter"/>
              </a:rPr>
              <a:t>1.2 Why is Natural Language Processing Important?</a:t>
            </a:r>
            <a:r>
              <a:rPr b="1" i="0" u="sng">
                <a:solidFill>
                  <a:srgbClr val="008ABC"/>
                </a:solidFill>
                <a:latin typeface="Inter"/>
                <a:ea typeface="Inter"/>
                <a:hlinkClick r:id="rId1"/>
              </a:rPr>
              <a:t>¶</a:t>
            </a:r>
            <a:endParaRPr b="1" i="0" u="sng">
              <a:solidFill>
                <a:srgbClr val="008ABC"/>
              </a:solidFill>
              <a:latin typeface="Inter"/>
              <a:ea typeface="Inter"/>
              <a:hlinkClick r:id="rId1"/>
            </a:endParaRPr>
          </a:p>
          <a:p>
            <a:pPr marL="0" indent="0" fontAlgn="base">
              <a:spcBef>
                <a:spcPts val="1600"/>
              </a:spcBef>
              <a:spcAft>
                <a:spcPts val="400"/>
              </a:spcAft>
            </a:pPr>
            <a:endParaRPr b="0" i="0" u="sng">
              <a:solidFill>
                <a:srgbClr val="008ABC"/>
              </a:solidFill>
              <a:latin typeface="Inter"/>
              <a:ea typeface="Inter"/>
              <a:hlinkClick r:id="rId1"/>
            </a:endParaRPr>
          </a:p>
          <a:p>
            <a:pPr marL="0" indent="0" algn="l" fontAlgn="base">
              <a:spcBef>
                <a:spcPct val="0"/>
              </a:spcBef>
              <a:spcAft>
                <a:spcPts val="600"/>
              </a:spcAft>
              <a:buFont typeface="Arial" panose="020B0604020202020204"/>
              <a:buChar char="•"/>
            </a:pPr>
            <a:r>
              <a:rPr sz="1600" b="0" i="0">
                <a:solidFill>
                  <a:srgbClr val="3C4043"/>
                </a:solidFill>
                <a:latin typeface="Inter"/>
                <a:ea typeface="Inter"/>
              </a:rPr>
              <a:t>NLP expands the </a:t>
            </a:r>
            <a:r>
              <a:rPr sz="1600" b="1" i="0">
                <a:solidFill>
                  <a:srgbClr val="3C4043"/>
                </a:solidFill>
                <a:latin typeface="Inter"/>
                <a:ea typeface="Inter"/>
              </a:rPr>
              <a:t>unmitigated amount of data that can be used for getting insight for use</a:t>
            </a:r>
            <a:r>
              <a:rPr sz="1600" b="0" i="0">
                <a:solidFill>
                  <a:srgbClr val="3C4043"/>
                </a:solidFill>
                <a:latin typeface="Inter"/>
                <a:ea typeface="Inter"/>
              </a:rPr>
              <a:t>. Since so much of the data we have available is in the </a:t>
            </a:r>
            <a:r>
              <a:rPr sz="1600" b="1" i="0">
                <a:solidFill>
                  <a:srgbClr val="3C4043"/>
                </a:solidFill>
                <a:latin typeface="Inter"/>
                <a:ea typeface="Inter"/>
              </a:rPr>
              <a:t>major format of text,</a:t>
            </a:r>
            <a:r>
              <a:rPr sz="1600" b="0" i="0">
                <a:solidFill>
                  <a:srgbClr val="3C4043"/>
                </a:solidFill>
                <a:latin typeface="Inter"/>
                <a:ea typeface="Inter"/>
              </a:rPr>
              <a:t> this is exceedingly important to data science and for Industry !</a:t>
            </a:r>
            <a:endParaRPr sz="1600" b="0" i="0">
              <a:solidFill>
                <a:srgbClr val="3C4043"/>
              </a:solidFill>
              <a:latin typeface="Inter"/>
              <a:ea typeface="Inter"/>
            </a:endParaRPr>
          </a:p>
          <a:p>
            <a:pPr marL="0" indent="0" algn="l" fontAlgn="base">
              <a:spcBef>
                <a:spcPct val="0"/>
              </a:spcBef>
              <a:spcAft>
                <a:spcPts val="600"/>
              </a:spcAft>
              <a:buFont typeface="Arial" panose="020B0604020202020204"/>
              <a:buChar char="•"/>
            </a:pPr>
            <a:r>
              <a:rPr sz="1600" b="0" i="0">
                <a:solidFill>
                  <a:srgbClr val="3C4043"/>
                </a:solidFill>
                <a:latin typeface="Inter"/>
                <a:ea typeface="Inter"/>
              </a:rPr>
              <a:t>A specific common application of </a:t>
            </a:r>
            <a:r>
              <a:rPr sz="1600" b="1" i="0">
                <a:solidFill>
                  <a:srgbClr val="3C4043"/>
                </a:solidFill>
                <a:latin typeface="Inter"/>
                <a:ea typeface="Inter"/>
              </a:rPr>
              <a:t>NLP</a:t>
            </a:r>
            <a:r>
              <a:rPr sz="1600" b="0" i="0">
                <a:solidFill>
                  <a:srgbClr val="3C4043"/>
                </a:solidFill>
                <a:latin typeface="Inter"/>
                <a:ea typeface="Inter"/>
              </a:rPr>
              <a:t> is each time you use a </a:t>
            </a:r>
            <a:r>
              <a:rPr sz="1600" b="1" i="0">
                <a:solidFill>
                  <a:srgbClr val="3C4043"/>
                </a:solidFill>
                <a:latin typeface="Inter"/>
                <a:ea typeface="Inter"/>
              </a:rPr>
              <a:t>language conversion tool.</a:t>
            </a:r>
            <a:r>
              <a:rPr sz="1600" b="0" i="0">
                <a:solidFill>
                  <a:srgbClr val="3C4043"/>
                </a:solidFill>
                <a:latin typeface="Inter"/>
                <a:ea typeface="Inter"/>
              </a:rPr>
              <a:t> This techniques used to </a:t>
            </a:r>
            <a:r>
              <a:rPr sz="1600" b="1" i="0">
                <a:solidFill>
                  <a:srgbClr val="3C4043"/>
                </a:solidFill>
                <a:latin typeface="Inter"/>
                <a:ea typeface="Inter"/>
              </a:rPr>
              <a:t>accurately convert text from one language to another</a:t>
            </a:r>
            <a:r>
              <a:rPr sz="1600" b="0" i="0">
                <a:solidFill>
                  <a:srgbClr val="3C4043"/>
                </a:solidFill>
                <a:latin typeface="Inter"/>
                <a:ea typeface="Inter"/>
              </a:rPr>
              <a:t>(Like </a:t>
            </a:r>
            <a:r>
              <a:rPr sz="1600" b="1" i="0">
                <a:solidFill>
                  <a:srgbClr val="3C4043"/>
                </a:solidFill>
                <a:latin typeface="Inter"/>
                <a:ea typeface="Inter"/>
              </a:rPr>
              <a:t>Google Translator</a:t>
            </a:r>
            <a:r>
              <a:rPr sz="1600" b="0" i="0">
                <a:solidFill>
                  <a:srgbClr val="3C4043"/>
                </a:solidFill>
                <a:latin typeface="Inter"/>
                <a:ea typeface="Inter"/>
              </a:rPr>
              <a:t>) very much falls under the umbrella of </a:t>
            </a:r>
            <a:r>
              <a:rPr sz="1600" b="1" i="0">
                <a:solidFill>
                  <a:srgbClr val="3C4043"/>
                </a:solidFill>
                <a:latin typeface="Inter"/>
                <a:ea typeface="Inter"/>
              </a:rPr>
              <a:t>"natural language processing."</a:t>
            </a:r>
            <a:endParaRPr sz="1600" b="1" i="0">
              <a:solidFill>
                <a:srgbClr val="3C4043"/>
              </a:solidFill>
              <a:latin typeface="Inter"/>
              <a:ea typeface="Inter"/>
            </a:endParaRPr>
          </a:p>
          <a:p>
            <a:pPr marL="0" indent="0" fontAlgn="base">
              <a:spcBef>
                <a:spcPts val="1600"/>
              </a:spcBef>
              <a:spcAft>
                <a:spcPts val="400"/>
              </a:spcAft>
            </a:pPr>
            <a:r>
              <a:rPr b="0" i="0">
                <a:solidFill>
                  <a:srgbClr val="202214"/>
                </a:solidFill>
                <a:latin typeface="Inter"/>
                <a:ea typeface="Inter"/>
              </a:rPr>
              <a:t>1.3 Why is NLP a "hard" problem?</a:t>
            </a:r>
            <a:endParaRPr b="0" i="0">
              <a:solidFill>
                <a:srgbClr val="202214"/>
              </a:solidFill>
              <a:latin typeface="Inter"/>
              <a:ea typeface="Inter"/>
            </a:endParaRPr>
          </a:p>
          <a:p>
            <a:pPr marL="0" indent="0" fontAlgn="base">
              <a:spcBef>
                <a:spcPct val="0"/>
              </a:spcBef>
              <a:spcAft>
                <a:spcPts val="200"/>
              </a:spcAft>
              <a:buFont typeface="Arial" panose="020B0604020202020204"/>
              <a:buChar char="•"/>
            </a:pPr>
            <a:r>
              <a:rPr sz="1600" b="0" i="0">
                <a:solidFill>
                  <a:srgbClr val="3C4043"/>
                </a:solidFill>
                <a:latin typeface="Inter"/>
                <a:ea typeface="Inter"/>
              </a:rPr>
              <a:t>The language is ambiguous. Once, the explanation of a person's sentence can be very different from another person's explanation. Because of this inability to be constantly clear, it is difficult to have a NLP technique that works perfectly.</a:t>
            </a:r>
            <a:endParaRPr sz="1600" b="0" i="0">
              <a:solidFill>
                <a:srgbClr val="3C4043"/>
              </a:solidFill>
              <a:latin typeface="Inter"/>
              <a:ea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11843385" cy="518477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History of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Natural Language Processing (NLP)</a:t>
            </a:r>
            <a:r>
              <a:rPr sz="1600" b="0" i="0">
                <a:solidFill>
                  <a:srgbClr val="273239"/>
                </a:solidFill>
                <a:latin typeface="Arial" panose="020B0604020202020204" pitchFamily="34" charset="0"/>
                <a:ea typeface="Nunito"/>
                <a:cs typeface="Arial" panose="020B0604020202020204" pitchFamily="34" charset="0"/>
              </a:rPr>
              <a:t> emerged in 1950 when </a:t>
            </a:r>
            <a:r>
              <a:rPr sz="1600" b="1" i="0">
                <a:solidFill>
                  <a:srgbClr val="273239"/>
                </a:solidFill>
                <a:latin typeface="Arial" panose="020B0604020202020204" pitchFamily="34" charset="0"/>
                <a:ea typeface="Nunito"/>
                <a:cs typeface="Arial" panose="020B0604020202020204" pitchFamily="34" charset="0"/>
              </a:rPr>
              <a:t>Alan Turing</a:t>
            </a:r>
            <a:r>
              <a:rPr sz="1600" b="0" i="0">
                <a:solidFill>
                  <a:srgbClr val="273239"/>
                </a:solidFill>
                <a:latin typeface="Arial" panose="020B0604020202020204" pitchFamily="34" charset="0"/>
                <a:ea typeface="Nunito"/>
                <a:cs typeface="Arial" panose="020B0604020202020204" pitchFamily="34" charset="0"/>
              </a:rPr>
              <a:t> published his groundbreaking paper titled </a:t>
            </a:r>
            <a:r>
              <a:rPr sz="1600" b="0" i="1">
                <a:solidFill>
                  <a:srgbClr val="273239"/>
                </a:solidFill>
                <a:latin typeface="Arial" panose="020B0604020202020204" pitchFamily="34" charset="0"/>
                <a:ea typeface="Nunito"/>
                <a:cs typeface="Arial" panose="020B0604020202020204" pitchFamily="34" charset="0"/>
              </a:rPr>
              <a:t>Computing Machinery and Intelligence</a:t>
            </a:r>
            <a:r>
              <a:rPr sz="1600" b="0" i="0">
                <a:solidFill>
                  <a:srgbClr val="273239"/>
                </a:solidFill>
                <a:latin typeface="Arial" panose="020B0604020202020204" pitchFamily="34" charset="0"/>
                <a:ea typeface="Nunito"/>
                <a:cs typeface="Arial" panose="020B0604020202020204" pitchFamily="34" charset="0"/>
              </a:rPr>
              <a:t>. Turing’s work laid the foundation for </a:t>
            </a:r>
            <a:r>
              <a:rPr sz="1600" b="1" i="0">
                <a:solidFill>
                  <a:srgbClr val="273239"/>
                </a:solidFill>
                <a:latin typeface="Arial" panose="020B0604020202020204" pitchFamily="34" charset="0"/>
                <a:ea typeface="Nunito"/>
                <a:cs typeface="Arial" panose="020B0604020202020204" pitchFamily="34" charset="0"/>
              </a:rPr>
              <a:t>NLP</a:t>
            </a:r>
            <a:r>
              <a:rPr sz="1600" b="0" i="0">
                <a:solidFill>
                  <a:srgbClr val="273239"/>
                </a:solidFill>
                <a:latin typeface="Arial" panose="020B0604020202020204" pitchFamily="34" charset="0"/>
                <a:ea typeface="Nunito"/>
                <a:cs typeface="Arial" panose="020B0604020202020204" pitchFamily="34" charset="0"/>
              </a:rPr>
              <a:t>, which is a subset of </a:t>
            </a:r>
            <a:r>
              <a:rPr sz="1600" b="1" i="0">
                <a:solidFill>
                  <a:srgbClr val="273239"/>
                </a:solidFill>
                <a:latin typeface="Arial" panose="020B0604020202020204" pitchFamily="34" charset="0"/>
                <a:ea typeface="Nunito"/>
                <a:cs typeface="Arial" panose="020B0604020202020204" pitchFamily="34" charset="0"/>
              </a:rPr>
              <a:t>Artificial Intelligence (AI)</a:t>
            </a:r>
            <a:r>
              <a:rPr sz="1600" b="0" i="0">
                <a:solidFill>
                  <a:srgbClr val="273239"/>
                </a:solidFill>
                <a:latin typeface="Arial" panose="020B0604020202020204" pitchFamily="34" charset="0"/>
                <a:ea typeface="Nunito"/>
                <a:cs typeface="Arial" panose="020B0604020202020204" pitchFamily="34" charset="0"/>
              </a:rPr>
              <a:t> focused on enabling machines to automatically interpret and generate human language. Over time, NLP technology has evolved, giving rise to different approaches for solving complex language-related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1. Heuristic-Based NLP</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a:t>
            </a:r>
            <a:r>
              <a:rPr sz="1600" b="1" i="0">
                <a:solidFill>
                  <a:srgbClr val="273239"/>
                </a:solidFill>
                <a:latin typeface="Arial" panose="020B0604020202020204" pitchFamily="34" charset="0"/>
                <a:ea typeface="Nunito"/>
                <a:cs typeface="Arial" panose="020B0604020202020204" pitchFamily="34" charset="0"/>
              </a:rPr>
              <a:t>Heuristic-based approach to NLP</a:t>
            </a:r>
            <a:r>
              <a:rPr sz="1600" b="0" i="0">
                <a:solidFill>
                  <a:srgbClr val="273239"/>
                </a:solidFill>
                <a:latin typeface="Arial" panose="020B0604020202020204" pitchFamily="34" charset="0"/>
                <a:ea typeface="Nunito"/>
                <a:cs typeface="Arial" panose="020B0604020202020204" pitchFamily="34" charset="0"/>
              </a:rPr>
              <a:t> was one of the earliest methods used in natural language processing. It relies on predefined rules and domain-specific knowledge. These rules are typically derived from expert insights. A classic example of this approach is </a:t>
            </a:r>
            <a:r>
              <a:rPr sz="1600" b="1" i="0">
                <a:solidFill>
                  <a:srgbClr val="273239"/>
                </a:solidFill>
                <a:latin typeface="Arial" panose="020B0604020202020204" pitchFamily="34" charset="0"/>
                <a:ea typeface="Nunito"/>
                <a:cs typeface="Arial" panose="020B0604020202020204" pitchFamily="34" charset="0"/>
              </a:rPr>
              <a:t>Regular Expressions (Regex)</a:t>
            </a:r>
            <a:r>
              <a:rPr sz="1600" b="0" i="0">
                <a:solidFill>
                  <a:srgbClr val="273239"/>
                </a:solidFill>
                <a:latin typeface="Arial" panose="020B0604020202020204" pitchFamily="34" charset="0"/>
                <a:ea typeface="Nunito"/>
                <a:cs typeface="Arial" panose="020B0604020202020204" pitchFamily="34" charset="0"/>
              </a:rPr>
              <a:t>, which are used for pattern matching and text manipulation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2. Statistical and Machine Learning-Based NLP</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As NLP advanced, </a:t>
            </a:r>
            <a:r>
              <a:rPr sz="1600" b="1" i="0">
                <a:solidFill>
                  <a:srgbClr val="273239"/>
                </a:solidFill>
                <a:latin typeface="Arial" panose="020B0604020202020204" pitchFamily="34" charset="0"/>
                <a:ea typeface="Nunito"/>
                <a:cs typeface="Arial" panose="020B0604020202020204" pitchFamily="34" charset="0"/>
              </a:rPr>
              <a:t>Statistical NLP</a:t>
            </a:r>
            <a:r>
              <a:rPr sz="1600" b="0" i="0">
                <a:solidFill>
                  <a:srgbClr val="273239"/>
                </a:solidFill>
                <a:latin typeface="Arial" panose="020B0604020202020204" pitchFamily="34" charset="0"/>
                <a:ea typeface="Nunito"/>
                <a:cs typeface="Arial" panose="020B0604020202020204" pitchFamily="34" charset="0"/>
              </a:rPr>
              <a:t> emerged, incorporating </a:t>
            </a:r>
            <a:r>
              <a:rPr sz="1600" b="1" i="0">
                <a:solidFill>
                  <a:srgbClr val="273239"/>
                </a:solidFill>
                <a:latin typeface="Arial" panose="020B0604020202020204" pitchFamily="34" charset="0"/>
                <a:ea typeface="Nunito"/>
                <a:cs typeface="Arial" panose="020B0604020202020204" pitchFamily="34" charset="0"/>
              </a:rPr>
              <a:t>machine learning algorithms</a:t>
            </a:r>
            <a:r>
              <a:rPr sz="1600" b="0" i="0">
                <a:solidFill>
                  <a:srgbClr val="273239"/>
                </a:solidFill>
                <a:latin typeface="Arial" panose="020B0604020202020204" pitchFamily="34" charset="0"/>
                <a:ea typeface="Nunito"/>
                <a:cs typeface="Arial" panose="020B0604020202020204" pitchFamily="34" charset="0"/>
              </a:rPr>
              <a:t> to model language patterns. This approach applies statistical rules and learns from data to tackle various language processing tasks. Popular </a:t>
            </a:r>
            <a:r>
              <a:rPr sz="1600" b="1" i="0">
                <a:solidFill>
                  <a:srgbClr val="273239"/>
                </a:solidFill>
                <a:latin typeface="Arial" panose="020B0604020202020204" pitchFamily="34" charset="0"/>
                <a:ea typeface="Nunito"/>
                <a:cs typeface="Arial" panose="020B0604020202020204" pitchFamily="34" charset="0"/>
              </a:rPr>
              <a:t>machine learning algorithms</a:t>
            </a:r>
            <a:r>
              <a:rPr sz="1600" b="0" i="0">
                <a:solidFill>
                  <a:srgbClr val="273239"/>
                </a:solidFill>
                <a:latin typeface="Arial" panose="020B0604020202020204" pitchFamily="34" charset="0"/>
                <a:ea typeface="Nunito"/>
                <a:cs typeface="Arial" panose="020B0604020202020204" pitchFamily="34" charset="0"/>
              </a:rPr>
              <a:t> in this category include:</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1"/>
              </a:rPr>
              <a:t>Naive Bayes</a:t>
            </a:r>
            <a:endParaRPr sz="1600" b="1" i="0" u="sng">
              <a:solidFill>
                <a:srgbClr val="357960"/>
              </a:solidFill>
              <a:latin typeface="Arial" panose="020B0604020202020204" pitchFamily="34" charset="0"/>
              <a:ea typeface="Nunito"/>
              <a:cs typeface="Arial" panose="020B0604020202020204" pitchFamily="34" charset="0"/>
              <a:hlinkClick r:id="rId1"/>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2"/>
              </a:rPr>
              <a:t>Support Vector Machines (SVM)</a:t>
            </a:r>
            <a:endParaRPr sz="1600" b="1" i="0" u="sng">
              <a:solidFill>
                <a:srgbClr val="357960"/>
              </a:solidFill>
              <a:latin typeface="Arial" panose="020B0604020202020204" pitchFamily="34" charset="0"/>
              <a:ea typeface="Nunito"/>
              <a:cs typeface="Arial" panose="020B0604020202020204" pitchFamily="34" charset="0"/>
              <a:hlinkClick r:id="rId2"/>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3"/>
              </a:rPr>
              <a:t>Hidden Markov Models (HMM)</a:t>
            </a:r>
            <a:endParaRPr sz="1600" b="1" i="0" u="sng">
              <a:solidFill>
                <a:srgbClr val="357960"/>
              </a:solidFill>
              <a:latin typeface="Arial" panose="020B0604020202020204" pitchFamily="34" charset="0"/>
              <a:ea typeface="Nunito"/>
              <a:cs typeface="Arial" panose="020B0604020202020204" pitchFamily="34" charset="0"/>
              <a:hlinkClick r:id="rId3"/>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3. Neural Network-Based NLP (Deep Learning)</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most recent advancement in NLP is the adoption of </a:t>
            </a:r>
            <a:r>
              <a:rPr sz="1600" b="1" i="0">
                <a:solidFill>
                  <a:srgbClr val="273239"/>
                </a:solidFill>
                <a:latin typeface="Arial" panose="020B0604020202020204" pitchFamily="34" charset="0"/>
                <a:ea typeface="Nunito"/>
                <a:cs typeface="Arial" panose="020B0604020202020204" pitchFamily="34" charset="0"/>
              </a:rPr>
              <a:t>Deep Learning</a:t>
            </a:r>
            <a:r>
              <a:rPr sz="1600" b="0" i="0">
                <a:solidFill>
                  <a:srgbClr val="273239"/>
                </a:solidFill>
                <a:latin typeface="Arial" panose="020B0604020202020204" pitchFamily="34" charset="0"/>
                <a:ea typeface="Nunito"/>
                <a:cs typeface="Arial" panose="020B0604020202020204" pitchFamily="34" charset="0"/>
              </a:rPr>
              <a:t> techniques. Neural networks, particularly </a:t>
            </a:r>
            <a:r>
              <a:rPr sz="1600" b="1" i="0">
                <a:solidFill>
                  <a:srgbClr val="273239"/>
                </a:solidFill>
                <a:latin typeface="Arial" panose="020B0604020202020204" pitchFamily="34" charset="0"/>
                <a:ea typeface="Nunito"/>
                <a:cs typeface="Arial" panose="020B0604020202020204" pitchFamily="34" charset="0"/>
              </a:rPr>
              <a:t>Recurrent Neural Networks (RNNs)</a:t>
            </a:r>
            <a:r>
              <a:rPr sz="1600" b="0" i="0">
                <a:solidFill>
                  <a:srgbClr val="273239"/>
                </a:solidFill>
                <a:latin typeface="Arial" panose="020B0604020202020204" pitchFamily="34" charset="0"/>
                <a:ea typeface="Nunito"/>
                <a:cs typeface="Arial" panose="020B0604020202020204" pitchFamily="34" charset="0"/>
              </a:rPr>
              <a:t>, </a:t>
            </a:r>
            <a:r>
              <a:rPr sz="1600" b="1" i="0">
                <a:solidFill>
                  <a:srgbClr val="273239"/>
                </a:solidFill>
                <a:latin typeface="Arial" panose="020B0604020202020204" pitchFamily="34" charset="0"/>
                <a:ea typeface="Nunito"/>
                <a:cs typeface="Arial" panose="020B0604020202020204" pitchFamily="34" charset="0"/>
              </a:rPr>
              <a:t>Long Short-Term Memory Networks (LSTMs)</a:t>
            </a:r>
            <a:r>
              <a:rPr sz="1600" b="0" i="0">
                <a:solidFill>
                  <a:srgbClr val="273239"/>
                </a:solidFill>
                <a:latin typeface="Arial" panose="020B0604020202020204" pitchFamily="34" charset="0"/>
                <a:ea typeface="Nunito"/>
                <a:cs typeface="Arial" panose="020B0604020202020204" pitchFamily="34" charset="0"/>
              </a:rPr>
              <a:t>, and </a:t>
            </a:r>
            <a:r>
              <a:rPr sz="1600" b="1" i="0">
                <a:solidFill>
                  <a:srgbClr val="273239"/>
                </a:solidFill>
                <a:latin typeface="Arial" panose="020B0604020202020204" pitchFamily="34" charset="0"/>
                <a:ea typeface="Nunito"/>
                <a:cs typeface="Arial" panose="020B0604020202020204" pitchFamily="34" charset="0"/>
              </a:rPr>
              <a:t>Transformers</a:t>
            </a:r>
            <a:r>
              <a:rPr sz="1600" b="0" i="0">
                <a:solidFill>
                  <a:srgbClr val="273239"/>
                </a:solidFill>
                <a:latin typeface="Arial" panose="020B0604020202020204" pitchFamily="34" charset="0"/>
                <a:ea typeface="Nunito"/>
                <a:cs typeface="Arial" panose="020B0604020202020204" pitchFamily="34" charset="0"/>
              </a:rPr>
              <a:t>, have revolutionized NLP tasks by providing superior accuracy. These models require large amounts of data and considerable computational power for training</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435610"/>
            <a:ext cx="9115425" cy="1568450"/>
          </a:xfrm>
          <a:prstGeom prst="rect">
            <a:avLst/>
          </a:prstGeom>
        </p:spPr>
        <p:txBody>
          <a:bodyPr wrap="square">
            <a:spAutoFit/>
          </a:bodyPr>
          <a:p>
            <a:r>
              <a:rPr sz="1600" b="1"/>
              <a:t>Natural Language Processing (NLP) i</a:t>
            </a:r>
            <a:r>
              <a:rPr sz="1600"/>
              <a:t>s a subfield of Artificial Intelligence (AI) and Computational Linguistics that focuses on the interaction between computers and human (natural) languages. The goal is to enable machines to read, understand, interpret, and generate human language in a valuable way.</a:t>
            </a:r>
            <a:endParaRPr sz="1600"/>
          </a:p>
          <a:p>
            <a:r>
              <a:rPr sz="1600"/>
              <a:t>It combines computer science, linguistics, and machine learning to bridge the gap between human communication and digital data processing.</a:t>
            </a:r>
            <a:endParaRPr sz="1600"/>
          </a:p>
          <a:p>
            <a:endParaRPr sz="1600"/>
          </a:p>
        </p:txBody>
      </p:sp>
      <p:sp>
        <p:nvSpPr>
          <p:cNvPr id="3" name="Text Box 2"/>
          <p:cNvSpPr txBox="1"/>
          <p:nvPr/>
        </p:nvSpPr>
        <p:spPr>
          <a:xfrm>
            <a:off x="273685" y="1845627"/>
            <a:ext cx="5080000" cy="4643755"/>
          </a:xfrm>
          <a:prstGeom prst="rect">
            <a:avLst/>
          </a:prstGeom>
        </p:spPr>
        <p:txBody>
          <a:bodyPr>
            <a:spAutoFit/>
          </a:bodyPr>
          <a:p>
            <a:pPr>
              <a:spcAft>
                <a:spcPct val="60000"/>
              </a:spcAft>
            </a:pPr>
            <a:r>
              <a:rPr sz="2300" b="1"/>
              <a:t>❓What is Natural Language Processing?</a:t>
            </a:r>
            <a:endParaRPr sz="2300" b="1"/>
          </a:p>
          <a:p>
            <a:r>
              <a:rPr sz="1600"/>
              <a:t>NLP involves the development of algorithms and models that allow computers to process large amounts of natural language data. It includes:</a:t>
            </a:r>
            <a:endParaRPr sz="1600"/>
          </a:p>
          <a:p>
            <a:endParaRPr sz="1600"/>
          </a:p>
          <a:p>
            <a:pPr>
              <a:buFont typeface="Arial" panose="020B0604020202020204"/>
              <a:buChar char="•"/>
            </a:pPr>
            <a:r>
              <a:rPr sz="1600"/>
              <a:t>Understanding the structure and meaning of text</a:t>
            </a:r>
            <a:endParaRPr sz="1600"/>
          </a:p>
          <a:p>
            <a:pPr>
              <a:buFont typeface="Arial" panose="020B0604020202020204"/>
              <a:buChar char="•"/>
            </a:pPr>
            <a:r>
              <a:rPr sz="1600"/>
              <a:t>Extracting useful information from unstructured text</a:t>
            </a:r>
            <a:endParaRPr sz="1600"/>
          </a:p>
          <a:p>
            <a:pPr>
              <a:buFont typeface="Arial" panose="020B0604020202020204"/>
              <a:buChar char="•"/>
            </a:pPr>
            <a:r>
              <a:rPr sz="1600"/>
              <a:t>Converting text to a form that machines can understand and respond to</a:t>
            </a:r>
            <a:endParaRPr sz="1600"/>
          </a:p>
          <a:p>
            <a:pPr>
              <a:buFont typeface="Arial" panose="020B0604020202020204"/>
              <a:buChar char="•"/>
            </a:pPr>
            <a:endParaRPr sz="1600"/>
          </a:p>
          <a:p>
            <a:pPr indent="0">
              <a:buFont typeface="Arial" panose="020B0604020202020204"/>
              <a:buNone/>
            </a:pPr>
            <a:r>
              <a:rPr lang="en-US" altLang="en-US" sz="1600" b="1"/>
              <a:t>Example:</a:t>
            </a:r>
            <a:endParaRPr lang="en-US" altLang="en-US" sz="1600" b="1"/>
          </a:p>
          <a:p>
            <a:pPr indent="0">
              <a:buFont typeface="Arial" panose="020B0604020202020204"/>
              <a:buNone/>
            </a:pPr>
            <a:r>
              <a:rPr lang="en-US" altLang="en-US" sz="1600"/>
              <a:t>When you say "What's the weather like today?" to Alexa or Google Assistant, NLP helps the system:</a:t>
            </a:r>
            <a:endParaRPr lang="en-US" altLang="en-US" sz="1600"/>
          </a:p>
          <a:p>
            <a:pPr indent="0">
              <a:buFont typeface="Arial" panose="020B0604020202020204"/>
              <a:buNone/>
            </a:pPr>
            <a:r>
              <a:rPr lang="en-US" altLang="en-US" sz="1600"/>
              <a:t>Interpret your question</a:t>
            </a:r>
            <a:endParaRPr lang="en-US" altLang="en-US" sz="1600"/>
          </a:p>
          <a:p>
            <a:pPr indent="0">
              <a:buFont typeface="Arial" panose="020B0604020202020204"/>
              <a:buNone/>
            </a:pPr>
            <a:r>
              <a:rPr lang="en-US" altLang="en-US" sz="1600"/>
              <a:t>Extract the intent (get weather info)</a:t>
            </a:r>
            <a:endParaRPr lang="en-US" altLang="en-US" sz="1600"/>
          </a:p>
          <a:p>
            <a:pPr indent="0">
              <a:buFont typeface="Arial" panose="020B0604020202020204"/>
              <a:buNone/>
            </a:pPr>
            <a:r>
              <a:rPr lang="en-US" altLang="en-US" sz="1600"/>
              <a:t>Search the weather</a:t>
            </a:r>
            <a:endParaRPr lang="en-US" altLang="en-US" sz="1600"/>
          </a:p>
          <a:p>
            <a:pPr indent="0">
              <a:buFont typeface="Arial" panose="020B0604020202020204"/>
              <a:buNone/>
            </a:pPr>
            <a:r>
              <a:rPr lang="en-US" altLang="en-US" sz="1600"/>
              <a:t>Respond in natural language</a:t>
            </a: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665" y="83185"/>
            <a:ext cx="5080000" cy="1196340"/>
          </a:xfrm>
          <a:prstGeom prst="rect">
            <a:avLst/>
          </a:prstGeom>
        </p:spPr>
        <p:txBody>
          <a:bodyPr>
            <a:spAutoFit/>
          </a:bodyPr>
          <a:p>
            <a:pPr>
              <a:spcAft>
                <a:spcPct val="60000"/>
              </a:spcAft>
            </a:pPr>
            <a:r>
              <a:rPr sz="2300" b="1"/>
              <a:t>🎯 Uses of NLP</a:t>
            </a:r>
            <a:endParaRPr sz="2300" b="1"/>
          </a:p>
          <a:p>
            <a:r>
              <a:rPr sz="1600"/>
              <a:t>NLP is used in many areas across industries. Some common uses include:</a:t>
            </a:r>
            <a:endParaRPr sz="1600"/>
          </a:p>
        </p:txBody>
      </p:sp>
      <p:graphicFrame>
        <p:nvGraphicFramePr>
          <p:cNvPr id="3" name="Table 2"/>
          <p:cNvGraphicFramePr/>
          <p:nvPr/>
        </p:nvGraphicFramePr>
        <p:xfrm>
          <a:off x="240665" y="1279525"/>
          <a:ext cx="10485120" cy="0"/>
        </p:xfrm>
        <a:graphic>
          <a:graphicData uri="http://schemas.openxmlformats.org/drawingml/2006/table">
            <a:tbl>
              <a:tblPr/>
              <a:tblGrid>
                <a:gridCol w="5242560"/>
                <a:gridCol w="5242560"/>
              </a:tblGrid>
              <a:tr h="0">
                <a:tc>
                  <a:txBody>
                    <a:bodyPr/>
                    <a:p>
                      <a:r>
                        <a:rPr sz="2400"/>
                        <a:t>Use Case</a:t>
                      </a:r>
                      <a:endParaRPr sz="2400"/>
                    </a:p>
                  </a:txBody>
                  <a:tcPr marL="0" marR="0" marT="0" marB="0" anchor="ctr" anchorCtr="0">
                    <a:lnL>
                      <a:noFill/>
                    </a:lnL>
                    <a:lnR>
                      <a:noFill/>
                    </a:lnR>
                    <a:lnT>
                      <a:noFill/>
                    </a:lnT>
                    <a:lnB>
                      <a:noFill/>
                    </a:lnB>
                    <a:noFill/>
                  </a:tcPr>
                </a:tc>
                <a:tc>
                  <a:txBody>
                    <a:bodyPr/>
                    <a:p>
                      <a:r>
                        <a:rPr sz="2400"/>
                        <a:t>Description</a:t>
                      </a:r>
                      <a:endParaRPr sz="2400"/>
                    </a:p>
                  </a:txBody>
                  <a:tcPr marL="0" marR="0" marT="0" marB="0" anchor="ctr" anchorCtr="0">
                    <a:lnL>
                      <a:noFill/>
                    </a:lnL>
                    <a:lnR>
                      <a:noFill/>
                    </a:lnR>
                    <a:lnT>
                      <a:noFill/>
                    </a:lnT>
                    <a:lnB>
                      <a:noFill/>
                    </a:lnB>
                    <a:noFill/>
                  </a:tcPr>
                </a:tc>
              </a:tr>
              <a:tr h="0">
                <a:tc>
                  <a:txBody>
                    <a:bodyPr/>
                    <a:p>
                      <a:r>
                        <a:rPr sz="2400"/>
                        <a:t>Chatbots &amp; Virtual Assistants</a:t>
                      </a:r>
                      <a:endParaRPr sz="2400"/>
                    </a:p>
                  </a:txBody>
                  <a:tcPr marL="0" marR="0" marT="0" marB="0" anchor="ctr" anchorCtr="0">
                    <a:lnL>
                      <a:noFill/>
                    </a:lnL>
                    <a:lnR>
                      <a:noFill/>
                    </a:lnR>
                    <a:lnT>
                      <a:noFill/>
                    </a:lnT>
                    <a:lnB>
                      <a:noFill/>
                    </a:lnB>
                    <a:noFill/>
                  </a:tcPr>
                </a:tc>
                <a:tc>
                  <a:txBody>
                    <a:bodyPr/>
                    <a:p>
                      <a:r>
                        <a:rPr sz="2400"/>
                        <a:t>Siri, Alexa, ChatGPT</a:t>
                      </a:r>
                      <a:endParaRPr sz="2400"/>
                    </a:p>
                  </a:txBody>
                  <a:tcPr marL="0" marR="0" marT="0" marB="0" anchor="ctr" anchorCtr="0">
                    <a:lnL>
                      <a:noFill/>
                    </a:lnL>
                    <a:lnR>
                      <a:noFill/>
                    </a:lnR>
                    <a:lnT>
                      <a:noFill/>
                    </a:lnT>
                    <a:lnB>
                      <a:noFill/>
                    </a:lnB>
                    <a:noFill/>
                  </a:tcPr>
                </a:tc>
              </a:tr>
              <a:tr h="0">
                <a:tc>
                  <a:txBody>
                    <a:bodyPr/>
                    <a:p>
                      <a:r>
                        <a:rPr sz="2400"/>
                        <a:t>Translation Services</a:t>
                      </a:r>
                      <a:endParaRPr sz="2400"/>
                    </a:p>
                  </a:txBody>
                  <a:tcPr marL="0" marR="0" marT="0" marB="0" anchor="ctr" anchorCtr="0">
                    <a:lnL>
                      <a:noFill/>
                    </a:lnL>
                    <a:lnR>
                      <a:noFill/>
                    </a:lnR>
                    <a:lnT>
                      <a:noFill/>
                    </a:lnT>
                    <a:lnB>
                      <a:noFill/>
                    </a:lnB>
                    <a:noFill/>
                  </a:tcPr>
                </a:tc>
                <a:tc>
                  <a:txBody>
                    <a:bodyPr/>
                    <a:p>
                      <a:r>
                        <a:rPr sz="2400"/>
                        <a:t>Google Translate</a:t>
                      </a:r>
                      <a:endParaRPr sz="2400"/>
                    </a:p>
                  </a:txBody>
                  <a:tcPr marL="0" marR="0" marT="0" marB="0" anchor="ctr" anchorCtr="0">
                    <a:lnL>
                      <a:noFill/>
                    </a:lnL>
                    <a:lnR>
                      <a:noFill/>
                    </a:lnR>
                    <a:lnT>
                      <a:noFill/>
                    </a:lnT>
                    <a:lnB>
                      <a:noFill/>
                    </a:lnB>
                    <a:noFill/>
                  </a:tcPr>
                </a:tc>
              </a:tr>
              <a:tr h="0">
                <a:tc>
                  <a:txBody>
                    <a:bodyPr/>
                    <a:p>
                      <a:r>
                        <a:rPr sz="2400"/>
                        <a:t>Search Engines</a:t>
                      </a:r>
                      <a:endParaRPr sz="2400"/>
                    </a:p>
                  </a:txBody>
                  <a:tcPr marL="0" marR="0" marT="0" marB="0" anchor="ctr" anchorCtr="0">
                    <a:lnL>
                      <a:noFill/>
                    </a:lnL>
                    <a:lnR>
                      <a:noFill/>
                    </a:lnR>
                    <a:lnT>
                      <a:noFill/>
                    </a:lnT>
                    <a:lnB>
                      <a:noFill/>
                    </a:lnB>
                    <a:noFill/>
                  </a:tcPr>
                </a:tc>
                <a:tc>
                  <a:txBody>
                    <a:bodyPr/>
                    <a:p>
                      <a:r>
                        <a:rPr sz="2400"/>
                        <a:t>Query prediction, document retrieval</a:t>
                      </a:r>
                      <a:endParaRPr sz="2400"/>
                    </a:p>
                  </a:txBody>
                  <a:tcPr marL="0" marR="0" marT="0" marB="0" anchor="ctr" anchorCtr="0">
                    <a:lnL>
                      <a:noFill/>
                    </a:lnL>
                    <a:lnR>
                      <a:noFill/>
                    </a:lnR>
                    <a:lnT>
                      <a:noFill/>
                    </a:lnT>
                    <a:lnB>
                      <a:noFill/>
                    </a:lnB>
                    <a:noFill/>
                  </a:tcPr>
                </a:tc>
              </a:tr>
              <a:tr h="0">
                <a:tc>
                  <a:txBody>
                    <a:bodyPr/>
                    <a:p>
                      <a:r>
                        <a:rPr sz="2400"/>
                        <a:t>Email Filters</a:t>
                      </a:r>
                      <a:endParaRPr sz="2400"/>
                    </a:p>
                  </a:txBody>
                  <a:tcPr marL="0" marR="0" marT="0" marB="0" anchor="ctr" anchorCtr="0">
                    <a:lnL>
                      <a:noFill/>
                    </a:lnL>
                    <a:lnR>
                      <a:noFill/>
                    </a:lnR>
                    <a:lnT>
                      <a:noFill/>
                    </a:lnT>
                    <a:lnB>
                      <a:noFill/>
                    </a:lnB>
                    <a:noFill/>
                  </a:tcPr>
                </a:tc>
                <a:tc>
                  <a:txBody>
                    <a:bodyPr/>
                    <a:p>
                      <a:r>
                        <a:rPr sz="2400"/>
                        <a:t>Spam detection</a:t>
                      </a:r>
                      <a:endParaRPr sz="2400"/>
                    </a:p>
                  </a:txBody>
                  <a:tcPr marL="0" marR="0" marT="0" marB="0" anchor="ctr" anchorCtr="0">
                    <a:lnL>
                      <a:noFill/>
                    </a:lnL>
                    <a:lnR>
                      <a:noFill/>
                    </a:lnR>
                    <a:lnT>
                      <a:noFill/>
                    </a:lnT>
                    <a:lnB>
                      <a:noFill/>
                    </a:lnB>
                    <a:noFill/>
                  </a:tcPr>
                </a:tc>
              </a:tr>
              <a:tr h="0">
                <a:tc>
                  <a:txBody>
                    <a:bodyPr/>
                    <a:p>
                      <a:r>
                        <a:rPr sz="2400"/>
                        <a:t>Sentiment Analysis</a:t>
                      </a:r>
                      <a:endParaRPr sz="2400"/>
                    </a:p>
                  </a:txBody>
                  <a:tcPr marL="0" marR="0" marT="0" marB="0" anchor="ctr" anchorCtr="0">
                    <a:lnL>
                      <a:noFill/>
                    </a:lnL>
                    <a:lnR>
                      <a:noFill/>
                    </a:lnR>
                    <a:lnT>
                      <a:noFill/>
                    </a:lnT>
                    <a:lnB>
                      <a:noFill/>
                    </a:lnB>
                    <a:noFill/>
                  </a:tcPr>
                </a:tc>
                <a:tc>
                  <a:txBody>
                    <a:bodyPr/>
                    <a:p>
                      <a:r>
                        <a:rPr sz="2400"/>
                        <a:t>Product review analysis</a:t>
                      </a:r>
                      <a:endParaRPr sz="2400"/>
                    </a:p>
                  </a:txBody>
                  <a:tcPr marL="0" marR="0" marT="0" marB="0" anchor="ctr" anchorCtr="0">
                    <a:lnL>
                      <a:noFill/>
                    </a:lnL>
                    <a:lnR>
                      <a:noFill/>
                    </a:lnR>
                    <a:lnT>
                      <a:noFill/>
                    </a:lnT>
                    <a:lnB>
                      <a:noFill/>
                    </a:lnB>
                    <a:noFill/>
                  </a:tcPr>
                </a:tc>
              </a:tr>
              <a:tr h="0">
                <a:tc>
                  <a:txBody>
                    <a:bodyPr/>
                    <a:p>
                      <a:r>
                        <a:rPr sz="2400"/>
                        <a:t>Speech Recognition</a:t>
                      </a:r>
                      <a:endParaRPr sz="2400"/>
                    </a:p>
                  </a:txBody>
                  <a:tcPr marL="0" marR="0" marT="0" marB="0" anchor="ctr" anchorCtr="0">
                    <a:lnL>
                      <a:noFill/>
                    </a:lnL>
                    <a:lnR>
                      <a:noFill/>
                    </a:lnR>
                    <a:lnT>
                      <a:noFill/>
                    </a:lnT>
                    <a:lnB>
                      <a:noFill/>
                    </a:lnB>
                    <a:noFill/>
                  </a:tcPr>
                </a:tc>
                <a:tc>
                  <a:txBody>
                    <a:bodyPr/>
                    <a:p>
                      <a:r>
                        <a:rPr sz="2400"/>
                        <a:t>Voice-to-text applications</a:t>
                      </a:r>
                      <a:endParaRPr sz="2400"/>
                    </a:p>
                  </a:txBody>
                  <a:tcPr marL="0" marR="0" marT="0" marB="0" anchor="ctr" anchorCtr="0">
                    <a:lnL>
                      <a:noFill/>
                    </a:lnL>
                    <a:lnR>
                      <a:noFill/>
                    </a:lnR>
                    <a:lnT>
                      <a:noFill/>
                    </a:lnT>
                    <a:lnB>
                      <a:noFill/>
                    </a:lnB>
                    <a:noFill/>
                  </a:tcPr>
                </a:tc>
              </a:tr>
              <a:tr h="0">
                <a:tc>
                  <a:txBody>
                    <a:bodyPr/>
                    <a:p>
                      <a:r>
                        <a:rPr sz="2400"/>
                        <a:t>Text Summarization</a:t>
                      </a:r>
                      <a:endParaRPr sz="2400"/>
                    </a:p>
                  </a:txBody>
                  <a:tcPr marL="0" marR="0" marT="0" marB="0" anchor="ctr" anchorCtr="0">
                    <a:lnL>
                      <a:noFill/>
                    </a:lnL>
                    <a:lnR>
                      <a:noFill/>
                    </a:lnR>
                    <a:lnT>
                      <a:noFill/>
                    </a:lnT>
                    <a:lnB>
                      <a:noFill/>
                    </a:lnB>
                    <a:noFill/>
                  </a:tcPr>
                </a:tc>
                <a:tc>
                  <a:txBody>
                    <a:bodyPr/>
                    <a:p>
                      <a:r>
                        <a:rPr sz="2400"/>
                        <a:t>News article summarization</a:t>
                      </a:r>
                      <a:endParaRPr sz="2400"/>
                    </a:p>
                  </a:txBody>
                  <a:tcPr marL="0" marR="0" marT="0" marB="0" anchor="ctr" anchorCtr="0">
                    <a:lnL>
                      <a:noFill/>
                    </a:lnL>
                    <a:lnR>
                      <a:noFill/>
                    </a:lnR>
                    <a:lnT>
                      <a:noFill/>
                    </a:lnT>
                    <a:lnB>
                      <a:noFill/>
                    </a:lnB>
                    <a:noFill/>
                  </a:tcPr>
                </a:tc>
              </a:tr>
              <a:tr h="0">
                <a:tc>
                  <a:txBody>
                    <a:bodyPr/>
                    <a:p>
                      <a:r>
                        <a:rPr sz="2400"/>
                        <a:t>Text Classification</a:t>
                      </a:r>
                      <a:endParaRPr sz="2400"/>
                    </a:p>
                  </a:txBody>
                  <a:tcPr marL="0" marR="0" marT="0" marB="0" anchor="ctr" anchorCtr="0">
                    <a:lnL>
                      <a:noFill/>
                    </a:lnL>
                    <a:lnR>
                      <a:noFill/>
                    </a:lnR>
                    <a:lnT>
                      <a:noFill/>
                    </a:lnT>
                    <a:lnB>
                      <a:noFill/>
                    </a:lnB>
                    <a:noFill/>
                  </a:tcPr>
                </a:tc>
                <a:tc>
                  <a:txBody>
                    <a:bodyPr/>
                    <a:p>
                      <a:r>
                        <a:rPr sz="2400"/>
                        <a:t>Categorizing news, emails, etc.</a:t>
                      </a:r>
                      <a:endParaRPr sz="24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13360" y="0"/>
            <a:ext cx="5080000" cy="6343015"/>
          </a:xfrm>
          <a:prstGeom prst="rect">
            <a:avLst/>
          </a:prstGeom>
        </p:spPr>
        <p:txBody>
          <a:bodyPr>
            <a:spAutoFit/>
          </a:bodyPr>
          <a:p>
            <a:pPr>
              <a:spcAft>
                <a:spcPct val="60000"/>
              </a:spcAft>
            </a:pPr>
            <a:r>
              <a:rPr sz="2300" b="1"/>
              <a:t>📱 Application of NLP</a:t>
            </a:r>
            <a:endParaRPr sz="2300" b="1"/>
          </a:p>
          <a:p>
            <a:r>
              <a:rPr sz="1600"/>
              <a:t>Here are some real-world applications of NLP:</a:t>
            </a:r>
            <a:endParaRPr sz="1600"/>
          </a:p>
          <a:p>
            <a:pPr>
              <a:spcAft>
                <a:spcPct val="60000"/>
              </a:spcAft>
            </a:pPr>
            <a:r>
              <a:rPr sz="2200" b="1"/>
              <a:t>1. Customer Service</a:t>
            </a:r>
            <a:endParaRPr sz="2200" b="1"/>
          </a:p>
          <a:p>
            <a:pPr>
              <a:buFont typeface="Arial" panose="020B0604020202020204"/>
              <a:buChar char="•"/>
            </a:pPr>
            <a:r>
              <a:rPr sz="1600"/>
              <a:t>Chatbots, voice assistants, and automated responses using NLP.</a:t>
            </a:r>
            <a:endParaRPr sz="1600"/>
          </a:p>
          <a:p>
            <a:pPr>
              <a:spcAft>
                <a:spcPct val="60000"/>
              </a:spcAft>
            </a:pPr>
            <a:r>
              <a:rPr sz="2200" b="1"/>
              <a:t>2. Healthcare</a:t>
            </a:r>
            <a:endParaRPr sz="2200" b="1"/>
          </a:p>
          <a:p>
            <a:pPr>
              <a:buFont typeface="Arial" panose="020B0604020202020204"/>
              <a:buChar char="•"/>
            </a:pPr>
            <a:r>
              <a:rPr sz="1600"/>
              <a:t>Extracting information from patient records, identifying symptoms or diseases from doctor's notes.</a:t>
            </a:r>
            <a:endParaRPr sz="1600"/>
          </a:p>
          <a:p>
            <a:pPr>
              <a:spcAft>
                <a:spcPct val="60000"/>
              </a:spcAft>
            </a:pPr>
            <a:r>
              <a:rPr sz="2200" b="1"/>
              <a:t>3. Finance</a:t>
            </a:r>
            <a:endParaRPr sz="2200" b="1"/>
          </a:p>
          <a:p>
            <a:pPr>
              <a:buFont typeface="Arial" panose="020B0604020202020204"/>
              <a:buChar char="•"/>
            </a:pPr>
            <a:r>
              <a:rPr sz="1600"/>
              <a:t>Sentiment analysis on stock news or social media to predict stock movements.</a:t>
            </a:r>
            <a:endParaRPr sz="1600"/>
          </a:p>
          <a:p>
            <a:pPr>
              <a:spcAft>
                <a:spcPct val="60000"/>
              </a:spcAft>
            </a:pPr>
            <a:r>
              <a:rPr sz="2200" b="1"/>
              <a:t>4. E-Commerce</a:t>
            </a:r>
            <a:endParaRPr sz="2200" b="1"/>
          </a:p>
          <a:p>
            <a:pPr>
              <a:buFont typeface="Arial" panose="020B0604020202020204"/>
              <a:buChar char="•"/>
            </a:pPr>
            <a:r>
              <a:rPr sz="1600"/>
              <a:t>Product recommendations, review summarization, and customer query analysis.</a:t>
            </a:r>
            <a:endParaRPr sz="1600"/>
          </a:p>
          <a:p>
            <a:pPr>
              <a:spcAft>
                <a:spcPct val="60000"/>
              </a:spcAft>
            </a:pPr>
            <a:r>
              <a:rPr sz="2200" b="1"/>
              <a:t>5. Legal Industry</a:t>
            </a:r>
            <a:endParaRPr sz="2200" b="1"/>
          </a:p>
          <a:p>
            <a:pPr>
              <a:buFont typeface="Arial" panose="020B0604020202020204"/>
              <a:buChar char="•"/>
            </a:pPr>
            <a:r>
              <a:rPr sz="1600"/>
              <a:t>Legal document analysis, contract review, legal research through NLP engines.</a:t>
            </a:r>
            <a:endParaRPr sz="1600"/>
          </a:p>
        </p:txBody>
      </p:sp>
      <p:sp>
        <p:nvSpPr>
          <p:cNvPr id="4" name="Text Box 3"/>
          <p:cNvSpPr txBox="1"/>
          <p:nvPr/>
        </p:nvSpPr>
        <p:spPr>
          <a:xfrm>
            <a:off x="5657215" y="90805"/>
            <a:ext cx="5989320" cy="5092700"/>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Applications of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applications of Natural Language Processing are as follows: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Voice Assistants like Alexa, Siri, and Google Assistant use NLP for voice recognition and interaction.</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Tools like Grammarly, Microsoft Word, and Google Docs apply NLP for grammar checking and text analysis.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Information extraction through Search engines such as Google and DuckDuckGo.</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Website bots and customer support chatbots leverage NLP for automated conversations and query handling.</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Google Translate and similar services use NLP for real-time translation between languages.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Text summarization </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TABLE_ENDDRAG_ORIGIN_RECT" val="308*86"/>
  <p:tag name="TABLE_ENDDRAG_RECT" val="82*151*308*86"/>
</p:tagLst>
</file>

<file path=ppt/tags/tag2.xml><?xml version="1.0" encoding="utf-8"?>
<p:tagLst xmlns:p="http://schemas.openxmlformats.org/presentationml/2006/main">
  <p:tag name="TABLE_ENDDRAG_ORIGIN_RECT" val="696*115"/>
  <p:tag name="TABLE_ENDDRAG_RECT" val="42*425*696*115"/>
</p:tagLst>
</file>

<file path=ppt/tags/tag3.xml><?xml version="1.0" encoding="utf-8"?>
<p:tagLst xmlns:p="http://schemas.openxmlformats.org/presentationml/2006/main">
  <p:tag name="TABLE_ENDDRAG_ORIGIN_RECT" val="436*100"/>
  <p:tag name="TABLE_ENDDRAG_RECT" val="53*432*437*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22201</Words>
  <Application>WPS Slides</Application>
  <PresentationFormat>Widescreen</PresentationFormat>
  <Paragraphs>748</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Tomorrow</vt:lpstr>
      <vt:lpstr>Segoe Print</vt:lpstr>
      <vt:lpstr>Inter</vt:lpstr>
      <vt:lpstr>Arial</vt:lpstr>
      <vt:lpstr>Nunito</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414</cp:revision>
  <dcterms:created xsi:type="dcterms:W3CDTF">2025-02-02T08:06:00Z</dcterms:created>
  <dcterms:modified xsi:type="dcterms:W3CDTF">2025-05-04T12:31:23Z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