
<file path=[Content_Types].xml><?xml version="1.0" encoding="utf-8"?>
<Types xmlns="http://schemas.openxmlformats.org/package/2006/content-types"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7"/>
  </p:notesMasterIdLst>
  <p:sldIdLst>
    <p:sldId id="395" r:id="rId3"/>
    <p:sldId id="391" r:id="rId4"/>
    <p:sldId id="408" r:id="rId5"/>
    <p:sldId id="400" r:id="rId6"/>
    <p:sldId id="402" r:id="rId8"/>
    <p:sldId id="403" r:id="rId9"/>
    <p:sldId id="404" r:id="rId10"/>
    <p:sldId id="405" r:id="rId11"/>
    <p:sldId id="406" r:id="rId12"/>
    <p:sldId id="415" r:id="rId13"/>
    <p:sldId id="419" r:id="rId14"/>
    <p:sldId id="418" r:id="rId15"/>
    <p:sldId id="420" r:id="rId16"/>
    <p:sldId id="416" r:id="rId17"/>
    <p:sldId id="417" r:id="rId18"/>
    <p:sldId id="422" r:id="rId19"/>
    <p:sldId id="421" r:id="rId20"/>
    <p:sldId id="423" r:id="rId21"/>
    <p:sldId id="424" r:id="rId22"/>
    <p:sldId id="425" r:id="rId23"/>
    <p:sldId id="426" r:id="rId24"/>
    <p:sldId id="427" r:id="rId25"/>
    <p:sldId id="428" r:id="rId26"/>
    <p:sldId id="429" r:id="rId27"/>
    <p:sldId id="410" r:id="rId28"/>
    <p:sldId id="412" r:id="rId29"/>
    <p:sldId id="368" r:id="rId30"/>
    <p:sldId id="393" r:id="rId3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度样式 2 - 强调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无样式，网格型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BC89EF96-8CEA-46FF-86C4-4CE0E7609802}" styleName="浅色样式 3 - 强调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1" autoAdjust="0"/>
    <p:restoredTop sz="94660"/>
  </p:normalViewPr>
  <p:slideViewPr>
    <p:cSldViewPr snapToGrid="0">
      <p:cViewPr varScale="1">
        <p:scale>
          <a:sx n="53" d="100"/>
          <a:sy n="53" d="100"/>
        </p:scale>
        <p:origin x="18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notesMaster" Target="notesMasters/notesMaster1.xml"/><Relationship Id="rId6" Type="http://schemas.openxmlformats.org/officeDocument/2006/relationships/slide" Target="slides/slide4.xml"/><Relationship Id="rId5" Type="http://schemas.openxmlformats.org/officeDocument/2006/relationships/slide" Target="slides/slide3.xml"/><Relationship Id="rId4" Type="http://schemas.openxmlformats.org/officeDocument/2006/relationships/slide" Target="slides/slide2.xml"/><Relationship Id="rId34" Type="http://schemas.openxmlformats.org/officeDocument/2006/relationships/tableStyles" Target="tableStyles.xml"/><Relationship Id="rId33" Type="http://schemas.openxmlformats.org/officeDocument/2006/relationships/viewProps" Target="viewProps.xml"/><Relationship Id="rId32" Type="http://schemas.openxmlformats.org/officeDocument/2006/relationships/presProps" Target="presProps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EFD42F7-718C-4B98-AAEC-167E6DDD60A7}" type="datetimeFigureOut">
              <a:rPr lang="en-US" smtClean="0"/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1B2AA4F-B828-4D7C-AFD3-893933DAFCB4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Text Placeholder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smtClean="0"/>
              <a:t>Click to edit Master text styles</a:t>
            </a:r>
            <a:endParaRPr lang="en-US" smtClean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A1C593-65D0-4073-BCC9-577B9352EA97}" type="datetimeFigureOut">
              <a:rPr lang="en-US" smtClean="0"/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B618960-8005-486C-9A75-10CB2AAC16F9}" type="slidenum">
              <a:rPr lang="en-US" smtClean="0"/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1.jpe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tags" Target="../tags/tag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5" name="Picture 4"/>
          <p:cNvPicPr/>
          <p:nvPr/>
        </p:nvPicPr>
        <p:blipFill>
          <a:blip r:embed="rId1"/>
          <a:stretch>
            <a:fillRect/>
          </a:stretch>
        </p:blipFill>
        <p:spPr>
          <a:xfrm>
            <a:off x="196850" y="635"/>
            <a:ext cx="117983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942975" y="357505"/>
            <a:ext cx="7788910" cy="4890135"/>
          </a:xfrm>
          <a:prstGeom prst="rect">
            <a:avLst/>
          </a:prstGeom>
        </p:spPr>
        <p:txBody>
          <a:bodyPr wrap="square"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3600" b="0" i="0">
                <a:solidFill>
                  <a:srgbClr val="FF0000"/>
                </a:solidFill>
                <a:latin typeface="Arial Black" panose="020B0A04020102020204" charset="0"/>
                <a:ea typeface="Tomorrow"/>
                <a:cs typeface="Arial Black" panose="020B0A04020102020204" charset="0"/>
              </a:rPr>
              <a:t>Text Classification</a:t>
            </a:r>
            <a:r>
              <a:rPr sz="36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  </a:t>
            </a:r>
            <a:endParaRPr sz="36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CountVectorization</a:t>
            </a:r>
            <a:r>
              <a:rPr lang="en-US"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/</a:t>
            </a:r>
            <a:r>
              <a:rPr sz="24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Text Vecorization </a:t>
            </a:r>
            <a:endParaRPr sz="240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  <a:sym typeface="+mn-ea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Text Classification with ML</a:t>
            </a: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TFIDF Vectorization</a:t>
            </a: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Text Classification with ANN</a:t>
            </a: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  <a:sym typeface="+mn-ea"/>
              </a:rPr>
              <a:t>Embedding Layer in Natural Language</a:t>
            </a: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2400" b="0" i="0">
                <a:solidFill>
                  <a:srgbClr val="333333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Assignment</a:t>
            </a:r>
            <a:endParaRPr sz="2400" b="0" i="0">
              <a:solidFill>
                <a:srgbClr val="333333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66420" y="95250"/>
            <a:ext cx="9711055" cy="46037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2400" b="1">
                <a:solidFill>
                  <a:srgbClr val="C00000"/>
                </a:solidFill>
              </a:rPr>
              <a:t>Teach Language Modeling after Text Preprocessing and Vectorization.</a:t>
            </a:r>
            <a:endParaRPr sz="2400" b="1">
              <a:solidFill>
                <a:srgbClr val="C00000"/>
              </a:solidFill>
            </a:endParaRPr>
          </a:p>
        </p:txBody>
      </p:sp>
      <p:sp>
        <p:nvSpPr>
          <p:cNvPr id="3" name="Text Box 2"/>
          <p:cNvSpPr txBox="1"/>
          <p:nvPr/>
        </p:nvSpPr>
        <p:spPr>
          <a:xfrm>
            <a:off x="452120" y="525780"/>
            <a:ext cx="11258550" cy="116967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🔍 Why?</a:t>
            </a:r>
            <a:endParaRPr sz="2200" b="1"/>
          </a:p>
          <a:p>
            <a:r>
              <a:rPr sz="1600"/>
              <a:t>Language Modeling (LM), whether traditional (n-gram) or deep learning-based (RNNs, Transformers), relies on clean, tokenized text. That’s where preprocessing comes in.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452120" y="1695450"/>
            <a:ext cx="5801360" cy="522986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🧑‍🏫 Recommended Teaching Sequence for NLP Foundations:</a:t>
            </a:r>
            <a:endParaRPr sz="2200" b="1"/>
          </a:p>
          <a:p>
            <a:pPr>
              <a:spcAft>
                <a:spcPct val="60000"/>
              </a:spcAft>
            </a:pPr>
            <a:r>
              <a:rPr sz="1900" b="1"/>
              <a:t>1. Start with: Text Preprocessing</a:t>
            </a:r>
            <a:endParaRPr sz="1900" b="1"/>
          </a:p>
          <a:p>
            <a:pPr>
              <a:buFont typeface="Arial" panose="020B0604020202020204"/>
              <a:buChar char="•"/>
            </a:pPr>
            <a:r>
              <a:rPr sz="1600"/>
              <a:t>Tokenization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Lowercasing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Removing stopwords, punctuation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Stemming / Lemmatization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POS tagging (optional)</a:t>
            </a:r>
            <a:endParaRPr sz="1600"/>
          </a:p>
          <a:p>
            <a:r>
              <a:rPr sz="1600"/>
              <a:t>These steps make text ready for modeling.</a:t>
            </a:r>
            <a:endParaRPr sz="1600"/>
          </a:p>
          <a:p>
            <a:pPr>
              <a:spcAft>
                <a:spcPct val="60000"/>
              </a:spcAft>
            </a:pPr>
            <a:r>
              <a:rPr sz="1900" b="1"/>
              <a:t>2. Then: Vectorization Techniques</a:t>
            </a:r>
            <a:endParaRPr sz="1900" b="1"/>
          </a:p>
          <a:p>
            <a:r>
              <a:rPr sz="1600"/>
              <a:t>Introduce feature extraction methods: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Bag of Words (BoW)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TF-IDF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Word2Vec / GloVe (semantic vector representations)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One-hot encoding (for N-gram LM examples)</a:t>
            </a:r>
            <a:endParaRPr sz="1600"/>
          </a:p>
          <a:p>
            <a:r>
              <a:rPr sz="1600"/>
              <a:t>This bridges the gap between raw text and numeric input for models.</a:t>
            </a:r>
            <a:endParaRPr sz="1600"/>
          </a:p>
        </p:txBody>
      </p:sp>
      <p:sp>
        <p:nvSpPr>
          <p:cNvPr id="5" name="Text Box 4"/>
          <p:cNvSpPr txBox="1"/>
          <p:nvPr/>
        </p:nvSpPr>
        <p:spPr>
          <a:xfrm>
            <a:off x="6253480" y="2724150"/>
            <a:ext cx="5553075" cy="18288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1900" b="1">
                <a:sym typeface="+mn-ea"/>
              </a:rPr>
              <a:t>3. Next: Language Modeling</a:t>
            </a:r>
            <a:endParaRPr sz="1900" b="1"/>
          </a:p>
          <a:p>
            <a:r>
              <a:rPr sz="1600">
                <a:sym typeface="+mn-ea"/>
              </a:rPr>
              <a:t>Now teach: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N-gram models (statistical LM)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Problems with N-gram (sparsity, limited context)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Transition to neural LMs (Word2Vec embeddings → RNN → Transformer)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524510" y="437515"/>
            <a:ext cx="9439910" cy="344741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✅ 1. Start with the Motivation</a:t>
            </a:r>
            <a:endParaRPr sz="2200" b="1"/>
          </a:p>
          <a:p>
            <a:r>
              <a:rPr sz="2400" b="1"/>
              <a:t>Goal: Why do we need language models?</a:t>
            </a:r>
            <a:endParaRPr sz="2400" b="1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2000"/>
              <a:t>Predict next word → "I am going to the ___"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Measure how likely a sentence is</a:t>
            </a:r>
            <a:endParaRPr sz="2000"/>
          </a:p>
          <a:p>
            <a:pPr>
              <a:buFont typeface="Arial" panose="020B0604020202020204"/>
              <a:buChar char="•"/>
            </a:pPr>
            <a:endParaRPr sz="2000"/>
          </a:p>
          <a:p>
            <a:pPr>
              <a:buFont typeface="Arial" panose="020B0604020202020204"/>
              <a:buChar char="•"/>
            </a:pPr>
            <a:r>
              <a:rPr sz="2000"/>
              <a:t>Use cases: autocomplete, translation, speech-to-text, grammar correction, chatbots</a:t>
            </a:r>
            <a:endParaRPr sz="2000"/>
          </a:p>
          <a:p>
            <a:r>
              <a:rPr sz="2000"/>
              <a:t>🔸 Use relatable real-world examples: like typing on a smartphone or Google search suggestions.</a:t>
            </a:r>
            <a:endParaRPr sz="2000"/>
          </a:p>
        </p:txBody>
      </p:sp>
      <p:sp>
        <p:nvSpPr>
          <p:cNvPr id="3" name="Text Box 2"/>
          <p:cNvSpPr txBox="1"/>
          <p:nvPr/>
        </p:nvSpPr>
        <p:spPr>
          <a:xfrm>
            <a:off x="660400" y="4048125"/>
            <a:ext cx="8383905" cy="215455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✅ 2. Define Language Modeling</a:t>
            </a:r>
            <a:endParaRPr sz="2200" b="1"/>
          </a:p>
          <a:p>
            <a:r>
              <a:rPr sz="1600"/>
              <a:t>A language model gives a probability to a sequence of words.</a:t>
            </a:r>
            <a:endParaRPr sz="1600"/>
          </a:p>
          <a:p>
            <a:r>
              <a:rPr sz="1600"/>
              <a:t>Explain it in this way: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P("I love NLP") = P(I) * P(love | I) * P(NLP | I, love)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Shows how likely a sentence is in that language.</a:t>
            </a:r>
            <a:endParaRPr sz="1600"/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47040" y="351790"/>
            <a:ext cx="10913110" cy="156845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2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Language Modeling</a:t>
            </a:r>
            <a:endParaRPr lang="en-US" sz="2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</a:endParaRPr>
          </a:p>
          <a:p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Language Modeling is the task of assigning a probability to a sequence of words.</a:t>
            </a:r>
            <a:endParaRPr lang="en-US" alt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 altLang="en-US"/>
              <a:t>In simple terms:</a:t>
            </a:r>
            <a:endParaRPr lang="en-US" altLang="en-US"/>
          </a:p>
          <a:p>
            <a:pPr lvl="1" indent="457200">
              <a:buFont typeface="Arial" panose="020B0604020202020204" pitchFamily="34" charset="0"/>
              <a:buNone/>
            </a:pPr>
            <a:r>
              <a:rPr lang="en-US" altLang="en-US"/>
              <a:t>Given a set of previous words, predict the next word in a sentence or evaluate how likely a sentence is.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817880" y="4399280"/>
            <a:ext cx="4939030" cy="203009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>
                <a:sym typeface="+mn-ea"/>
              </a:rPr>
              <a:t>Language Modeling (Pre deep learning)</a:t>
            </a:r>
            <a:endParaRPr lang="en-US">
              <a:sym typeface="+mn-ea"/>
            </a:endParaRP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n-gram	 LM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types --&gt; uni,bi,tri,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how it works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en-US"/>
              <a:t>what is problem in n-gram (loosing context)</a:t>
            </a:r>
            <a:endParaRPr lang="en-US"/>
          </a:p>
          <a:p>
            <a:pPr marL="742950" lvl="1" indent="-285750">
              <a:buFont typeface="Arial" panose="020B0604020202020204" pitchFamily="34" charset="0"/>
              <a:buChar char="•"/>
            </a:pP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957580" y="1920240"/>
            <a:ext cx="6940550" cy="218122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🧠 Why Use Language Modeling?</a:t>
            </a:r>
            <a:endParaRPr sz="2300" b="1"/>
          </a:p>
          <a:p>
            <a:pPr lvl="1">
              <a:buFont typeface="Arial" panose="020B0604020202020204"/>
              <a:buChar char="•"/>
            </a:pPr>
            <a:r>
              <a:rPr sz="1600"/>
              <a:t>Next-word prediction (e.g., mobile keyboard suggestions)</a:t>
            </a:r>
            <a:endParaRPr sz="1600"/>
          </a:p>
          <a:p>
            <a:pPr lvl="1" indent="0">
              <a:buFont typeface="Arial" panose="020B0604020202020204"/>
              <a:buNone/>
            </a:pP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Speech recognition (determine the most probable word sequences)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Spell-checking &amp; grammar correction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Machine translation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Chatbots</a:t>
            </a:r>
            <a:endParaRPr sz="1600"/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36525" y="107950"/>
            <a:ext cx="5572760" cy="66795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400" b="1"/>
              <a:t>📘 Language Modeling in NLP</a:t>
            </a:r>
            <a:endParaRPr sz="2000" b="1"/>
          </a:p>
          <a:p>
            <a:r>
              <a:rPr sz="1600"/>
              <a:t>A Language Model (LM) is a statistical or machine learning model that assigns a probability to a sequence of words. It helps a system predict the next word or check if a sentence is grammatically correct or likely to occur in a language.</a:t>
            </a:r>
            <a:endParaRPr sz="1600"/>
          </a:p>
          <a:p>
            <a:pPr>
              <a:spcAft>
                <a:spcPct val="60000"/>
              </a:spcAft>
            </a:pPr>
            <a:r>
              <a:rPr b="1"/>
              <a:t>🔍 Why Language Modeling is Important:</a:t>
            </a:r>
            <a:endParaRPr b="1"/>
          </a:p>
          <a:p>
            <a:pPr>
              <a:buFont typeface="Arial" panose="020B0604020202020204"/>
              <a:buChar char="•"/>
            </a:pPr>
            <a:r>
              <a:rPr sz="1600"/>
              <a:t>Powers text prediction (e.g., keyboard suggestions)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Helps in speech recognition, machine translation, text generation, chatbots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Acts as the backbone of most NLP tasks</a:t>
            </a:r>
            <a:endParaRPr sz="1600"/>
          </a:p>
          <a:p>
            <a:pPr>
              <a:lnSpc>
                <a:spcPct val="50000"/>
              </a:lnSpc>
              <a:spcAft>
                <a:spcPct val="60000"/>
              </a:spcAft>
            </a:pPr>
            <a:r>
              <a:rPr sz="2300" b="1"/>
              <a:t>Typ</a:t>
            </a:r>
            <a:r>
              <a:rPr b="1"/>
              <a:t>es of Language Models:</a:t>
            </a:r>
            <a:endParaRPr b="1"/>
          </a:p>
          <a:p>
            <a:pPr>
              <a:lnSpc>
                <a:spcPct val="50000"/>
              </a:lnSpc>
              <a:spcAft>
                <a:spcPct val="60000"/>
              </a:spcAft>
            </a:pPr>
            <a:r>
              <a:rPr b="1"/>
              <a:t>1️⃣ Statistical Language Models</a:t>
            </a:r>
            <a:endParaRPr b="1"/>
          </a:p>
          <a:p>
            <a:r>
              <a:rPr sz="1600"/>
              <a:t>These are traditional models based on probability and statistics.</a:t>
            </a:r>
            <a:endParaRPr sz="1600"/>
          </a:p>
          <a:p>
            <a:pPr>
              <a:spcAft>
                <a:spcPct val="60000"/>
              </a:spcAft>
            </a:pPr>
            <a:r>
              <a:rPr sz="1900" b="1"/>
              <a:t>🔸 N-gram Language Models:</a:t>
            </a:r>
            <a:endParaRPr sz="1900" b="1"/>
          </a:p>
          <a:p>
            <a:pPr>
              <a:buFont typeface="Arial" panose="020B0604020202020204"/>
              <a:buChar char="•"/>
            </a:pPr>
            <a:r>
              <a:rPr sz="1600"/>
              <a:t>Use previous </a:t>
            </a:r>
            <a:r>
              <a:rPr sz="1600" b="1"/>
              <a:t>N−1 </a:t>
            </a:r>
            <a:r>
              <a:rPr sz="1600"/>
              <a:t>words to predict the next word.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Example: A bigram model (N=2) uses 1 previous word.</a:t>
            </a:r>
            <a:endParaRPr sz="1600"/>
          </a:p>
          <a:p>
            <a:r>
              <a:rPr sz="1600"/>
              <a:t>Example:</a:t>
            </a:r>
            <a:endParaRPr sz="1600"/>
          </a:p>
          <a:p>
            <a:r>
              <a:rPr sz="1600"/>
              <a:t> Sentence: "I love machine learning"</a:t>
            </a:r>
            <a:endParaRPr sz="1600"/>
          </a:p>
          <a:p>
            <a:r>
              <a:rPr sz="1600" b="1"/>
              <a:t> Bigram probabilities: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P(love | I)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P(machine | love)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P(learning | machine)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6096000" y="438150"/>
            <a:ext cx="6096000" cy="307403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1900" b="1">
                <a:sym typeface="+mn-ea"/>
              </a:rPr>
              <a:t>📌 Formula:</a:t>
            </a:r>
            <a:endParaRPr sz="1900" b="1"/>
          </a:p>
          <a:p>
            <a:r>
              <a:rPr sz="1600">
                <a:sym typeface="+mn-ea"/>
              </a:rPr>
              <a:t>For a trigram (N=3):</a:t>
            </a:r>
            <a:endParaRPr sz="1600"/>
          </a:p>
          <a:p>
            <a:r>
              <a:rPr sz="1600">
                <a:sym typeface="+mn-ea"/>
              </a:rPr>
              <a:t>less</a:t>
            </a:r>
            <a:endParaRPr sz="1600"/>
          </a:p>
          <a:p>
            <a:r>
              <a:rPr sz="1600">
                <a:sym typeface="+mn-ea"/>
              </a:rPr>
              <a:t>CopyEdit</a:t>
            </a:r>
            <a:endParaRPr sz="1600"/>
          </a:p>
          <a:p>
            <a:r>
              <a:rPr sz="1600">
                <a:sym typeface="+mn-ea"/>
              </a:rPr>
              <a:t>P(w1, w2, ..., wn) ≈ Π P(wi | wi-2, wi-1)
</a:t>
            </a:r>
            <a:endParaRPr sz="1600"/>
          </a:p>
          <a:p>
            <a:pPr>
              <a:spcAft>
                <a:spcPct val="60000"/>
              </a:spcAft>
            </a:pPr>
            <a:r>
              <a:rPr sz="1900" b="1">
                <a:sym typeface="+mn-ea"/>
              </a:rPr>
              <a:t>✅ Limitations:</a:t>
            </a:r>
            <a:endParaRPr sz="19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Cannot handle long dependencies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Requires a lot of memory for large vocabularies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Doesn’t generalize well to unseen words (Out of Vocabulary problem)</a:t>
            </a:r>
            <a:endParaRPr lang="en-US" sz="1600"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5960745" y="3623310"/>
            <a:ext cx="5738495" cy="313944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✅  N-gram Language Models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Define N-gram (unigram, bigram, trigram)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Show how probabilities are calculated from frequency counts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Emphasize: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Unigram = P(w1)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Bigram = P(w2 | w1)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Trigram = P(w3 | w1, w2)</a:t>
            </a:r>
            <a:endParaRPr sz="1600"/>
          </a:p>
          <a:p>
            <a:r>
              <a:rPr sz="1600"/>
              <a:t>📌 Show examples using small sentences:</a:t>
            </a:r>
            <a:endParaRPr sz="1600"/>
          </a:p>
          <a:p>
            <a:pPr lvl="1"/>
            <a:r>
              <a:rPr sz="1600"/>
              <a:t>text = "I love NLP and I love teaching"
tokens = ["I", "love", "NLP", "and", "I", "love", "teaching"]
bigrams = list(ngrams(tokens, 2))</a:t>
            </a:r>
            <a:endParaRPr sz="1600"/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61620" y="0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✅ 5. Discuss Limitations of N-grams</a:t>
            </a:r>
            <a:endParaRPr sz="1600" b="1"/>
          </a:p>
        </p:txBody>
      </p:sp>
      <p:graphicFrame>
        <p:nvGraphicFramePr>
          <p:cNvPr id="3" name="Table 2"/>
          <p:cNvGraphicFramePr/>
          <p:nvPr>
            <p:custDataLst>
              <p:tags r:id="rId1"/>
            </p:custDataLst>
          </p:nvPr>
        </p:nvGraphicFramePr>
        <p:xfrm>
          <a:off x="261620" y="337185"/>
          <a:ext cx="8070850" cy="152400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2514600"/>
                <a:gridCol w="5556250"/>
              </a:tblGrid>
              <a:tr h="0">
                <a:tc>
                  <a:txBody>
                    <a:bodyPr/>
                    <a:p>
                      <a:r>
                        <a:rPr sz="2000"/>
                        <a:t>Limitation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Why it matters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❌ Context loss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Only uses last N-1 words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❌ Data sparsity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Rare combinations get zero probability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❌ OOV problem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New words not in training data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000"/>
                        <a:t>❌ No understanding</a:t>
                      </a:r>
                      <a:endParaRPr sz="20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000"/>
                        <a:t>Doesn’t know word meaning</a:t>
                      </a:r>
                      <a:endParaRPr sz="20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  <p:sp>
        <p:nvSpPr>
          <p:cNvPr id="4" name="Text Box 3"/>
          <p:cNvSpPr txBox="1"/>
          <p:nvPr/>
        </p:nvSpPr>
        <p:spPr>
          <a:xfrm>
            <a:off x="261620" y="2241550"/>
            <a:ext cx="896937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👉 Help them understand why deep learning models (RNNs, Transformers) were developed later.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261620" y="2809240"/>
            <a:ext cx="5080000" cy="289306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200" b="1"/>
              <a:t>✅ 6. Transition to Deep Learning</a:t>
            </a:r>
            <a:endParaRPr sz="2200" b="1"/>
          </a:p>
          <a:p>
            <a:r>
              <a:rPr sz="1600"/>
              <a:t>Once limitations are clear, briefly introduce: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Neural Language Models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Word embeddings (Word2Vec, GloVe)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RNNs → LSTMs → Transformers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GPT-like models (optional preview)</a:t>
            </a:r>
            <a:endParaRPr sz="1600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858520" y="245745"/>
            <a:ext cx="10609580" cy="645160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sz="1600"/>
              <a:t>why we use N-grams (and later Word2Vec, Transformers, etc.), it's crucial to explain the </a:t>
            </a:r>
            <a:r>
              <a:rPr sz="2000" b="1">
                <a:solidFill>
                  <a:srgbClr val="C00000"/>
                </a:solidFill>
              </a:rPr>
              <a:t>evolution of NLP techniques</a:t>
            </a:r>
            <a:r>
              <a:rPr sz="1600"/>
              <a:t>—how each one solves limitations of the previous approach.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691515" y="1015365"/>
            <a:ext cx="9450070" cy="493903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🔁 Evolution of NLP Representations &amp; Models – WHY Each One Was Introduced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✅ 1. Text Preprocessing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Makes text clean, consistent, and model-ready.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But: It doesn’t help the model understand relationships or meaning between words.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✅ 2. Bag of Words (BoW)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Converts words into numbers by counting them in a sentence/document.</a:t>
            </a:r>
            <a:endParaRPr sz="1600"/>
          </a:p>
          <a:p>
            <a:r>
              <a:rPr sz="1600"/>
              <a:t>📌 Why BoW?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First simple way to convert text to numbers for ML models like Naive Bayes, SVM.</a:t>
            </a:r>
            <a:endParaRPr sz="1600"/>
          </a:p>
          <a:p>
            <a:r>
              <a:rPr sz="1600"/>
              <a:t>❌ Limitations: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Ignores word order and context.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Treats “dog bites man” and “man bites dog” the same.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Very sparse vectors (1s and 0s with mostly 0s).</a:t>
            </a:r>
            <a:endParaRPr sz="1600"/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295" y="139700"/>
            <a:ext cx="7828915" cy="66802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✅ 3. TF-IDF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Improves BoW by reducing importance of frequent words like "the", "is".</a:t>
            </a:r>
            <a:endParaRPr sz="1600"/>
          </a:p>
          <a:p>
            <a:r>
              <a:rPr sz="1600"/>
              <a:t>📌 Why TF-IDF?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Highlights important words in a document relative to all others.</a:t>
            </a:r>
            <a:endParaRPr sz="1600"/>
          </a:p>
          <a:p>
            <a:r>
              <a:rPr sz="1600"/>
              <a:t>❌ Still: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Ignores context and meaning.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Cannot predict next word or generate text.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✅ 4. N-gram Language Models</a:t>
            </a:r>
            <a:endParaRPr sz="2200" b="1"/>
          </a:p>
          <a:p>
            <a:r>
              <a:rPr sz="1600"/>
              <a:t>Predict next word based on previous N–1 words.</a:t>
            </a:r>
            <a:endParaRPr sz="1600"/>
          </a:p>
          <a:p>
            <a:r>
              <a:rPr sz="1600"/>
              <a:t>📌 Why N-grams?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Introduce basic idea of context and word sequence.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Example: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Bigram: P("bites" | "dog")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Trigram: P("bites" | "dog", "never")</a:t>
            </a:r>
            <a:endParaRPr sz="1600"/>
          </a:p>
          <a:p>
            <a:r>
              <a:rPr sz="1600"/>
              <a:t>✅ Can be used for: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Autocomplete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Spelling correction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Generating simple text</a:t>
            </a:r>
            <a:endParaRPr sz="1600"/>
          </a:p>
          <a:p>
            <a:r>
              <a:rPr sz="1600" b="1"/>
              <a:t>❌ Problems:</a:t>
            </a:r>
            <a:endParaRPr sz="1600" b="1"/>
          </a:p>
          <a:p>
            <a:pPr>
              <a:buFont typeface="Arial" panose="020B0604020202020204"/>
              <a:buChar char="•"/>
            </a:pPr>
            <a:r>
              <a:rPr sz="1600"/>
              <a:t>Sparsity: Unseen phrases → zero probability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Context limitation: Only sees last N-1 words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Memory heavy: Needs to store many combinations</a:t>
            </a:r>
            <a:endParaRPr sz="1600"/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387985" y="165735"/>
            <a:ext cx="5080000" cy="594042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200" b="1"/>
              <a:t>✅ 5. Word Embeddings (Word2Vec, GloVe)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Represent words as dense vectors (not just 1s and 0s)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Similar words are close together in space.</a:t>
            </a:r>
            <a:endParaRPr sz="1600"/>
          </a:p>
          <a:p>
            <a:r>
              <a:rPr sz="1600"/>
              <a:t>📌 Why Word2Vec?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Captures semantic meaning (king - man + woman = queen)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Solves sparsity and context problems of N-grams</a:t>
            </a:r>
            <a:endParaRPr sz="1600"/>
          </a:p>
          <a:p>
            <a:r>
              <a:rPr sz="1600"/>
              <a:t>✅ Used in: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Classification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Sentiment analysis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Named Entity Recognition</a:t>
            </a:r>
            <a:endParaRPr sz="1600"/>
          </a:p>
          <a:p>
            <a:r>
              <a:rPr sz="1600"/>
              <a:t>❌ Still: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Context-independent: "bank" in "river bank" vs "money bank" gets same vector.</a:t>
            </a: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6002020" y="291465"/>
            <a:ext cx="5080000" cy="431038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200" b="1"/>
              <a:t>✅ 6. Contextual Embeddings (ELMo, BERT, GPT)</a:t>
            </a:r>
            <a:endParaRPr sz="2200" b="1"/>
          </a:p>
          <a:p>
            <a:pPr>
              <a:spcAft>
                <a:spcPct val="60000"/>
              </a:spcAft>
            </a:pP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Words have different meanings depending on context.</a:t>
            </a:r>
            <a:endParaRPr sz="1600"/>
          </a:p>
          <a:p>
            <a:r>
              <a:rPr sz="1600"/>
              <a:t>📌 Why contextual models?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They understand full sentence meaning using deep learning.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 generate, translate, summarize, answer questions.</a:t>
            </a:r>
            <a:endParaRPr sz="1600"/>
          </a:p>
          <a:p>
            <a:r>
              <a:rPr sz="1600"/>
              <a:t>✅ Powered by Transformers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Self-attention mechanism understands long-range dependencies</a:t>
            </a:r>
            <a:endParaRPr sz="160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" name="Text Box 3"/>
          <p:cNvSpPr txBox="1"/>
          <p:nvPr/>
        </p:nvSpPr>
        <p:spPr>
          <a:xfrm>
            <a:off x="838200" y="480695"/>
            <a:ext cx="6417945" cy="5542280"/>
          </a:xfrm>
          <a:prstGeom prst="rect">
            <a:avLst/>
          </a:prstGeom>
        </p:spPr>
        <p:txBody>
          <a:bodyPr>
            <a:no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3200" b="1" i="0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Text Preprocessing</a:t>
            </a:r>
            <a:r>
              <a:rPr sz="3200" b="0" i="0">
                <a:solidFill>
                  <a:srgbClr val="333333"/>
                </a:solidFill>
                <a:latin typeface="Tomorrow"/>
                <a:ea typeface="Tomorrow"/>
              </a:rPr>
              <a:t>  </a:t>
            </a:r>
            <a:endParaRPr sz="32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Tokenization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Non Alphabets Removal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Stopwords Removal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Bag of Words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Stemming &amp; Lemmatization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Part of Speech Taging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Name Entity Recognition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Text Visualization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  <a:p>
            <a:pPr marL="800100" lvl="1" indent="-342900">
              <a:lnSpc>
                <a:spcPct val="160000"/>
              </a:lnSpc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AutoNum type="arabicPeriod"/>
            </a:pPr>
            <a:r>
              <a:rPr sz="2000" b="0" i="0">
                <a:solidFill>
                  <a:schemeClr val="tx1"/>
                </a:solidFill>
                <a:latin typeface="Arial" panose="020B0604020202020204" pitchFamily="34" charset="0"/>
                <a:ea typeface="Tomorrow"/>
                <a:cs typeface="Arial" panose="020B0604020202020204" pitchFamily="34" charset="0"/>
              </a:rPr>
              <a:t>Assignment</a:t>
            </a:r>
            <a:endParaRPr sz="2000" b="0" i="0">
              <a:solidFill>
                <a:schemeClr val="tx1"/>
              </a:solidFill>
              <a:latin typeface="Arial" panose="020B0604020202020204" pitchFamily="34" charset="0"/>
              <a:ea typeface="Tomorrow"/>
              <a:cs typeface="Arial" panose="020B0604020202020204" pitchFamily="34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46760" y="66071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📘 Summary Table: Why Each Step Was Needed</a:t>
            </a:r>
            <a:endParaRPr sz="1600" b="1"/>
          </a:p>
        </p:txBody>
      </p:sp>
      <p:graphicFrame>
        <p:nvGraphicFramePr>
          <p:cNvPr id="3" name="Table 2"/>
          <p:cNvGraphicFramePr/>
          <p:nvPr/>
        </p:nvGraphicFramePr>
        <p:xfrm>
          <a:off x="746760" y="997903"/>
          <a:ext cx="10485120" cy="0"/>
        </p:xfrm>
        <a:graphic>
          <a:graphicData uri="http://schemas.openxmlformats.org/drawingml/2006/table">
            <a:tbl>
              <a:tblPr>
                <a:tableStyleId>{5940675A-B579-460E-94D1-54222C63F5DA}</a:tableStyleId>
              </a:tblPr>
              <a:tblGrid>
                <a:gridCol w="5242560"/>
                <a:gridCol w="5242560"/>
              </a:tblGrid>
              <a:tr h="0">
                <a:tc>
                  <a:txBody>
                    <a:bodyPr/>
                    <a:p>
                      <a:r>
                        <a:rPr sz="2800"/>
                        <a:t>Technique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Solves Which Problem?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800"/>
                        <a:t>BoW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Represent text numerically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800"/>
                        <a:t>TF-IDF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Reduce noise from frequent/common words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800"/>
                        <a:t>N-gram LM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Add word order &amp; simple context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800"/>
                        <a:t>Word2Vec/GloVe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Add semantic similarity &amp; dense vectors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800"/>
                        <a:t>BERT/GPT</a:t>
                      </a:r>
                      <a:endParaRPr sz="28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800"/>
                        <a:t>Understand full context, polysemy, long-range meaning</a:t>
                      </a:r>
                      <a:endParaRPr sz="28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214755" y="262572"/>
            <a:ext cx="5080000" cy="316674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🧑‍🏫 Teaching Tip:</a:t>
            </a:r>
            <a:endParaRPr sz="2300" b="1"/>
          </a:p>
          <a:p>
            <a:r>
              <a:rPr sz="1600"/>
              <a:t>Ask your students:</a:t>
            </a:r>
            <a:endParaRPr sz="1600"/>
          </a:p>
          <a:p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 BoW know word order? (No)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 N-gram understand full sentence context? (No)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 Word2Vec treat “bank” differently in two contexts? (No)</a:t>
            </a:r>
            <a:endParaRPr sz="1600"/>
          </a:p>
          <a:p>
            <a:pPr>
              <a:buFont typeface="Arial" panose="020B0604020202020204"/>
              <a:buChar char="•"/>
            </a:pP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What solves all these? (BERT/GPT)</a:t>
            </a:r>
            <a:endParaRPr sz="1600"/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79070" y="0"/>
            <a:ext cx="8049260" cy="6710045"/>
          </a:xfrm>
          <a:prstGeom prst="rect">
            <a:avLst/>
          </a:prstGeom>
        </p:spPr>
        <p:txBody>
          <a:bodyPr wrap="square">
            <a:spAutoFit/>
          </a:bodyPr>
          <a:p>
            <a:r>
              <a:t>Yes — while </a:t>
            </a:r>
            <a:r>
              <a:rPr b="1"/>
              <a:t>BERT and GPT are incredibly powerful </a:t>
            </a:r>
            <a:r>
              <a:t>and state-of-the-art, they also come with several important</a:t>
            </a:r>
            <a:r>
              <a:rPr>
                <a:solidFill>
                  <a:srgbClr val="C00000"/>
                </a:solidFill>
              </a:rPr>
              <a:t> </a:t>
            </a:r>
            <a:r>
              <a:rPr b="1">
                <a:solidFill>
                  <a:srgbClr val="C00000"/>
                </a:solidFill>
              </a:rPr>
              <a:t>limitations and challenges</a:t>
            </a:r>
            <a:r>
              <a:rPr>
                <a:solidFill>
                  <a:srgbClr val="C00000"/>
                </a:solidFill>
              </a:rPr>
              <a:t>.</a:t>
            </a:r>
            <a:r>
              <a:t> </a:t>
            </a:r>
          </a:p>
          <a:p>
            <a:endParaRPr sz="1600"/>
          </a:p>
          <a:p>
            <a:r>
              <a:rPr sz="1600"/>
              <a:t> it’s important to present both the strengths and the weaknesses of these models for a balanced understanding.</a:t>
            </a:r>
            <a:endParaRPr sz="1600"/>
          </a:p>
          <a:p>
            <a:pPr>
              <a:spcAft>
                <a:spcPct val="60000"/>
              </a:spcAft>
            </a:pPr>
            <a:r>
              <a:rPr sz="2300" b="1"/>
              <a:t>❗ Issues and Limitations in BERT and GPT</a:t>
            </a:r>
            <a:endParaRPr sz="2300" b="1"/>
          </a:p>
          <a:p>
            <a:pPr>
              <a:spcAft>
                <a:spcPct val="60000"/>
              </a:spcAft>
            </a:pPr>
            <a:r>
              <a:rPr sz="2200" b="1"/>
              <a:t>1. High Computational Requirements</a:t>
            </a:r>
            <a:endParaRPr sz="2200" b="1"/>
          </a:p>
          <a:p>
            <a:pPr lvl="1">
              <a:buFont typeface="Arial" panose="020B0604020202020204"/>
              <a:buChar char="•"/>
            </a:pPr>
            <a:r>
              <a:rPr sz="1600"/>
              <a:t>Requires powerful GPUs/TPUs and large memory for training and inference.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Training models like BERT and GPT from scratch is not feasible on a normal laptop.</a:t>
            </a:r>
            <a:endParaRPr sz="1600"/>
          </a:p>
          <a:p>
            <a:pPr lvl="1"/>
            <a:r>
              <a:rPr sz="1600"/>
              <a:t>🔍 Use case impact: Not ideal for real-time or mobile environments without optimization.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 2. Large Dataset Requirement</a:t>
            </a:r>
            <a:endParaRPr sz="2200" b="1"/>
          </a:p>
          <a:p>
            <a:pPr lvl="1">
              <a:buFont typeface="Arial" panose="020B0604020202020204"/>
              <a:buChar char="•"/>
            </a:pPr>
            <a:r>
              <a:rPr sz="1600"/>
              <a:t>Needs huge amounts of text data to learn language patterns effectively.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Fine-tuning works on smaller data, but pretraining still depends on data scale.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3. Bias in Predictions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BERT/GPT inherits biases from the data it is trained on.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Can generate or reinforce: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Gender stereotypes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Racial, political, or cultural bias</a:t>
            </a:r>
            <a:endParaRPr sz="1600"/>
          </a:p>
          <a:p>
            <a:pPr lvl="1">
              <a:buFont typeface="Arial" panose="020B0604020202020204"/>
              <a:buChar char="◦"/>
            </a:pPr>
            <a:endParaRPr sz="1600"/>
          </a:p>
          <a:p>
            <a:pPr lvl="1" indent="0">
              <a:buFont typeface="Arial" panose="020B0604020202020204"/>
              <a:buNone/>
            </a:pPr>
            <a:endParaRPr sz="1600"/>
          </a:p>
          <a:p>
            <a:r>
              <a:rPr sz="1600"/>
              <a:t>🔍 Tip: Always discuss ethical AI when introducing these models.</a:t>
            </a:r>
            <a:endParaRPr sz="1600"/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00025" y="84455"/>
            <a:ext cx="7420610" cy="6527800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200" b="1"/>
              <a:t>4. Context Window Limitations</a:t>
            </a:r>
            <a:endParaRPr sz="2200" b="1"/>
          </a:p>
          <a:p>
            <a:pPr lvl="1">
              <a:buFont typeface="Arial" panose="020B0604020202020204"/>
              <a:buChar char="•"/>
            </a:pPr>
            <a:r>
              <a:rPr sz="1600"/>
              <a:t>BERT: Typically limited to 512 tokens.</a:t>
            </a:r>
            <a:endParaRPr sz="1600"/>
          </a:p>
          <a:p>
            <a:pPr lvl="1">
              <a:buFont typeface="Arial" panose="020B0604020202020204"/>
              <a:buChar char="•"/>
            </a:pP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GPT-2/GPT-3: Longer, but still limited (e.g., GPT-3 = 2048 tokens).</a:t>
            </a:r>
            <a:endParaRPr sz="1600"/>
          </a:p>
          <a:p>
            <a:pPr lvl="1"/>
            <a:r>
              <a:rPr sz="1600"/>
              <a:t>⚠ Long documents get truncated, which affects understanding.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 5. Explainability is Low</a:t>
            </a:r>
            <a:endParaRPr sz="2200" b="1"/>
          </a:p>
          <a:p>
            <a:pPr lvl="1">
              <a:buFont typeface="Arial" panose="020B0604020202020204"/>
              <a:buChar char="•"/>
            </a:pPr>
            <a:r>
              <a:rPr sz="1600"/>
              <a:t>These are black-box models.</a:t>
            </a:r>
            <a:endParaRPr sz="1600"/>
          </a:p>
          <a:p>
            <a:pPr lvl="1">
              <a:buFont typeface="Arial" panose="020B0604020202020204"/>
              <a:buChar char="•"/>
            </a:pPr>
            <a:r>
              <a:rPr sz="1600"/>
              <a:t>It’s hard to know why the model made a particular prediction or generated a certain response.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6. BERT Is Not Good at Text Generation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BERT is trained using Masked Language Modeling (MLM).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Not designed for tasks like: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Chatbots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Story generation</a:t>
            </a:r>
            <a:endParaRPr sz="1600"/>
          </a:p>
          <a:p>
            <a:pPr lvl="1">
              <a:buFont typeface="Arial" panose="020B0604020202020204"/>
              <a:buChar char="◦"/>
            </a:pPr>
            <a:r>
              <a:rPr sz="1600"/>
              <a:t>Translation</a:t>
            </a:r>
            <a:endParaRPr sz="1600"/>
          </a:p>
          <a:p>
            <a:r>
              <a:rPr sz="1600"/>
              <a:t>✅ GPT (Generative Pretrained Transformer) is used for generation tasks instead.</a:t>
            </a:r>
            <a:endParaRPr sz="1600"/>
          </a:p>
          <a:p>
            <a:endParaRPr lang="zh-CN" altLang="en-US" sz="2400" b="1"/>
          </a:p>
          <a:p>
            <a:r>
              <a:rPr lang="en-US" altLang="en-US" sz="2400" b="1"/>
              <a:t> 7. Cost of Deployment</a:t>
            </a:r>
            <a:endParaRPr lang="en-US" altLang="en-US" sz="2400" b="1"/>
          </a:p>
          <a:p>
            <a:r>
              <a:rPr lang="en-US" altLang="en-US" sz="1600"/>
              <a:t>Hosting large models on servers (e.g., Hugging Face, AWS) can be expensive.</a:t>
            </a:r>
            <a:endParaRPr lang="en-US" altLang="en-US" sz="1600"/>
          </a:p>
          <a:p>
            <a:endParaRPr lang="en-US" altLang="en-US" sz="1600"/>
          </a:p>
          <a:p>
            <a:r>
              <a:rPr lang="en-US" altLang="en-US" sz="1600"/>
              <a:t>Need for optimization or distilled versions (DistilBERT, TinyBERT).</a:t>
            </a:r>
            <a:endParaRPr lang="en-US" altLang="en-US" sz="1600"/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602615" y="823913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1600" b="1"/>
              <a:t>✅ Summary Table: Limitations of BERT and GPT</a:t>
            </a:r>
            <a:endParaRPr sz="1600" b="1"/>
          </a:p>
        </p:txBody>
      </p:sp>
      <p:graphicFrame>
        <p:nvGraphicFramePr>
          <p:cNvPr id="3" name="Table 2"/>
          <p:cNvGraphicFramePr/>
          <p:nvPr/>
        </p:nvGraphicFramePr>
        <p:xfrm>
          <a:off x="602615" y="1161098"/>
          <a:ext cx="10485120" cy="0"/>
        </p:xfrm>
        <a:graphic>
          <a:graphicData uri="http://schemas.openxmlformats.org/drawingml/2006/table">
            <a:tbl>
              <a:tblPr>
                <a:tableStyleId>{BC89EF96-8CEA-46FF-86C4-4CE0E7609802}</a:tableStyleId>
              </a:tblPr>
              <a:tblGrid>
                <a:gridCol w="2621280"/>
                <a:gridCol w="2621280"/>
                <a:gridCol w="2621280"/>
                <a:gridCol w="2621280"/>
              </a:tblGrid>
              <a:tr h="0">
                <a:tc>
                  <a:txBody>
                    <a:bodyPr/>
                    <a:p>
                      <a:r>
                        <a:rPr sz="2400"/>
                        <a:t>Issue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BERT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GPT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Explanation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Needs large compute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Costly to train/run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Needs large dataset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Millions to billions of tokens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Contains bias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From training data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Limited input length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Truncates long documents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Black box (not explainable)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Hard to interpret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Not good at generation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 ❌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BERT isn't generative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  <a:tr h="0">
                <a:tc>
                  <a:txBody>
                    <a:bodyPr/>
                    <a:p>
                      <a:r>
                        <a:rPr sz="2400"/>
                        <a:t>Expensive to deploy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✅</a:t>
                      </a:r>
                      <a:endParaRPr sz="2400"/>
                    </a:p>
                  </a:txBody>
                  <a:tcPr marL="0" marR="0" marT="0" marB="0" anchor="ctr" anchorCtr="0"/>
                </a:tc>
                <a:tc>
                  <a:txBody>
                    <a:bodyPr/>
                    <a:p>
                      <a:r>
                        <a:rPr sz="2400"/>
                        <a:t>High memory usage</a:t>
                      </a:r>
                      <a:endParaRPr sz="2400"/>
                    </a:p>
                  </a:txBody>
                  <a:tcPr marL="0" marR="0" marT="0" marB="0" anchor="ctr" anchorCtr="0"/>
                </a:tc>
              </a:tr>
            </a:tbl>
          </a:graphicData>
        </a:graphic>
      </p:graphicFrame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" name="Text Box 5"/>
          <p:cNvSpPr txBox="1"/>
          <p:nvPr/>
        </p:nvSpPr>
        <p:spPr>
          <a:xfrm>
            <a:off x="1163320" y="1965325"/>
            <a:ext cx="4850765" cy="177101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Sentiment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Challenges in Sentiment Analysis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Handling Emoticons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Sentiment Analysis with ANN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421755" y="923290"/>
            <a:ext cx="4954905" cy="300228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Sequential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Recurrent Neural Network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Architecture of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Vanishing Gradient Problem in RNN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Long Short Term Memory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Gated Recurrent Unit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Multi-layer &amp; Bi-directional GRU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5937885" y="4863148"/>
            <a:ext cx="5080000" cy="152463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Transformers Based Models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Sequence to Sequence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Attention Machanism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Face Hugging Transformers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2" name="Text Box 1"/>
          <p:cNvSpPr txBox="1"/>
          <p:nvPr/>
        </p:nvSpPr>
        <p:spPr>
          <a:xfrm>
            <a:off x="1804035" y="699770"/>
            <a:ext cx="237045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>
                <a:solidFill>
                  <a:srgbClr val="FF0000"/>
                </a:solidFill>
              </a:rPr>
              <a:t>NEXT</a:t>
            </a:r>
            <a:endParaRPr lang="en-US" sz="3200" b="1">
              <a:solidFill>
                <a:srgbClr val="FF0000"/>
              </a:solidFill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565785" y="362903"/>
            <a:ext cx="5080000" cy="226377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RASA Chatbot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RASA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Installation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Initialization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RASA Configuration and File System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Intents, Entity,Response and Story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Actions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6" name="Text Box 5"/>
          <p:cNvSpPr txBox="1"/>
          <p:nvPr/>
        </p:nvSpPr>
        <p:spPr>
          <a:xfrm>
            <a:off x="471805" y="2954020"/>
            <a:ext cx="5340985" cy="2894330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Introduction to Time Series Analysis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What is Sequential Data &amp;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Functional Relationship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Components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Mathemetical Representation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ETS Decompositon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Classification of Time Series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Defference between ACF &amp; PACF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7" name="Text Box 6"/>
          <p:cNvSpPr txBox="1"/>
          <p:nvPr/>
        </p:nvSpPr>
        <p:spPr>
          <a:xfrm>
            <a:off x="6305550" y="362903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Weather Forecasting using ARIMA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AR and MA model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Stationarity &amp; Differencing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SariMax of Seasonal Data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Identifying order AR(p), I(d), MA(q)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Implementation of ARIMA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742950" lvl="1" indent="-285750">
              <a:spcBef>
                <a:spcPct val="0"/>
              </a:spcBef>
              <a:spcAft>
                <a:spcPct val="0"/>
              </a:spcAft>
              <a:buFont typeface="Arial" panose="020B0604020202020204" pitchFamily="34" charset="0"/>
              <a:buChar char="•"/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  <p:sp>
        <p:nvSpPr>
          <p:cNvPr id="8" name="Text Box 7"/>
          <p:cNvSpPr txBox="1"/>
          <p:nvPr/>
        </p:nvSpPr>
        <p:spPr>
          <a:xfrm>
            <a:off x="6399530" y="3322638"/>
            <a:ext cx="5080000" cy="2402205"/>
          </a:xfrm>
          <a:prstGeom prst="rect">
            <a:avLst/>
          </a:prstGeom>
        </p:spPr>
        <p:txBody>
          <a:bodyPr>
            <a:spAutoFit/>
          </a:bodyPr>
          <a:p>
            <a:pPr marL="0" indent="0">
              <a:spcBef>
                <a:spcPts val="1000"/>
              </a:spcBef>
              <a:spcAft>
                <a:spcPts val="500"/>
              </a:spcAft>
            </a:pPr>
            <a:r>
              <a:rPr sz="2500" b="0" i="0">
                <a:solidFill>
                  <a:srgbClr val="333333"/>
                </a:solidFill>
                <a:latin typeface="Tomorrow"/>
                <a:ea typeface="Tomorrow"/>
              </a:rPr>
              <a:t>Stock Price Prediction using Sequence Model  </a:t>
            </a:r>
            <a:endParaRPr sz="25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Introduction to Sequence Models RNN,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Preparing Time Series Data for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Forecasting using LSTM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Future Forecast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  <a:p>
            <a:pPr marL="457200" lvl="1" indent="0">
              <a:spcBef>
                <a:spcPct val="0"/>
              </a:spcBef>
              <a:spcAft>
                <a:spcPct val="0"/>
              </a:spcAft>
            </a:pPr>
            <a:r>
              <a:rPr sz="1600" b="0" i="0">
                <a:solidFill>
                  <a:srgbClr val="333333"/>
                </a:solidFill>
                <a:latin typeface="Tomorrow"/>
                <a:ea typeface="Tomorrow"/>
              </a:rPr>
              <a:t>Assignment</a:t>
            </a:r>
            <a:endParaRPr sz="1600" b="0" i="0">
              <a:solidFill>
                <a:srgbClr val="333333"/>
              </a:solidFill>
              <a:latin typeface="Tomorrow"/>
              <a:ea typeface="Tomorrow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998855" y="248285"/>
            <a:ext cx="6096000" cy="7683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IN" altLang="en-US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NLP</a:t>
            </a:r>
            <a:r>
              <a:rPr lang="en-US" altLang="en-IN" sz="4400" b="1">
                <a:solidFill>
                  <a:srgbClr val="FF0000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  <a:sym typeface="+mn-ea"/>
              </a:rPr>
              <a:t> Reference</a:t>
            </a:r>
            <a:endParaRPr lang="en-US" altLang="en-IN" sz="4400" b="1">
              <a:solidFill>
                <a:srgbClr val="FF0000"/>
              </a:solidFill>
              <a:effectLst>
                <a:outerShdw blurRad="38100" dist="38100" dir="2700000" algn="tl">
                  <a:srgbClr val="000000">
                    <a:alpha val="43137"/>
                  </a:srgbClr>
                </a:outerShdw>
              </a:effectLst>
              <a:sym typeface="+mn-ea"/>
            </a:endParaRPr>
          </a:p>
        </p:txBody>
      </p:sp>
      <p:sp>
        <p:nvSpPr>
          <p:cNvPr id="4" name="Text Box 3"/>
          <p:cNvSpPr txBox="1"/>
          <p:nvPr/>
        </p:nvSpPr>
        <p:spPr>
          <a:xfrm>
            <a:off x="362585" y="1119505"/>
            <a:ext cx="923036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https://www.geeksforgeeks.org/natural-language-processing-nlp-tutorial</a:t>
            </a:r>
            <a:endParaRPr lang="en-US" b="1"/>
          </a:p>
        </p:txBody>
      </p:sp>
      <p:sp>
        <p:nvSpPr>
          <p:cNvPr id="7" name="Text Box 6"/>
          <p:cNvSpPr txBox="1"/>
          <p:nvPr/>
        </p:nvSpPr>
        <p:spPr>
          <a:xfrm>
            <a:off x="267335" y="2355850"/>
            <a:ext cx="5349240" cy="341503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IN" altLang="en-US" b="1"/>
              <a:t>PROJECT</a:t>
            </a:r>
            <a:endParaRPr lang="en-IN" altLang="en-US" b="1"/>
          </a:p>
          <a:p>
            <a:r>
              <a:rPr lang="en-US" altLang="en-US"/>
              <a:t>https://www.geeksforgeeks.org/twitter-sentiment-analysis-using-python/</a:t>
            </a:r>
            <a:endParaRPr lang="en-US" altLang="en-US"/>
          </a:p>
          <a:p>
            <a:r>
              <a:rPr lang="en-US" altLang="en-US"/>
              <a:t>https://www.geeksforgeeks.org/next-sentence-prediction-using-bert/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https://www.geeksforgeeks.org/fine-tuning-bert-model-for-sentiment-analysis/</a:t>
            </a:r>
            <a:endParaRPr lang="en-US" altLang="en-US"/>
          </a:p>
          <a:p>
            <a:r>
              <a:rPr lang="en-US" altLang="en-US"/>
              <a:t>https://www.geeksforgeeks.org/sentiment-classification-using-bert/</a:t>
            </a:r>
            <a:endParaRPr lang="en-US" altLang="en-US"/>
          </a:p>
          <a:p>
            <a:r>
              <a:rPr lang="en-US" altLang="en-US"/>
              <a:t>https://www.geeksforgeeks.org/sentiment-analysis-with-an-recurrent-neural-networks-rnn/</a:t>
            </a:r>
            <a:endParaRPr lang="en-US" altLang="en-US"/>
          </a:p>
        </p:txBody>
      </p:sp>
      <p:sp>
        <p:nvSpPr>
          <p:cNvPr id="8" name="Text Box 7"/>
          <p:cNvSpPr txBox="1"/>
          <p:nvPr/>
        </p:nvSpPr>
        <p:spPr>
          <a:xfrm>
            <a:off x="362585" y="5872480"/>
            <a:ext cx="60960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https://www.geeksforgeeks.org/ai-ml-ds-projects/?ref=lbp</a:t>
            </a:r>
            <a:endParaRPr lang="en-US"/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21005" y="832485"/>
            <a:ext cx="10677525" cy="230695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https://www.kaggle.com/code/ashishpatel26/beginner-to-intermediate-nlp-tutorial</a:t>
            </a:r>
            <a:endParaRPr lang="en-US" altLang="en-US"/>
          </a:p>
          <a:p>
            <a:endParaRPr lang="en-US"/>
          </a:p>
          <a:p>
            <a:r>
              <a:rPr lang="en-US" altLang="en-US"/>
              <a:t>https://www.deeplearning.ai/resources/natural-language-processing/</a:t>
            </a:r>
            <a:endParaRPr lang="en-US" altLang="en-US"/>
          </a:p>
          <a:p>
            <a:r>
              <a:rPr lang="en-US" altLang="en-US"/>
              <a:t>https://www.analyticsvidhya.com/blog/2022/01/nlp-tutorials-part-i-from-basics-to-advance/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https://huggingface.co/learn/nlp-course/en/chapter1/1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https://github.com/graykode/nlp-tutorial</a:t>
            </a:r>
            <a:endParaRPr lang="en-US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434975" y="1939925"/>
            <a:ext cx="9144000" cy="39077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 b="1"/>
              <a:t>Steps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/>
              <a:t>c</a:t>
            </a:r>
            <a:r>
              <a:rPr lang="en-US" sz="2400"/>
              <a:t>lean text-&gt;lower,uper,remove special char</a:t>
            </a:r>
            <a:endParaRPr lang="en-US" sz="2400"/>
          </a:p>
          <a:p>
            <a:pPr indent="0">
              <a:buFont typeface="Arial" panose="020B0604020202020204" pitchFamily="34" charset="0"/>
              <a:buNone/>
            </a:pPr>
            <a:endParaRPr lang="en-US" sz="2400"/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en-US" sz="2400"/>
              <a:t>Tokenizations --&gt; word,sentence, stopswords removel,lemmitations, stemming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convert words/text representations</a:t>
            </a:r>
            <a:endParaRPr lang="en-US" sz="2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2400"/>
              <a:t>BOW,</a:t>
            </a:r>
            <a:endParaRPr lang="en-US" sz="2400"/>
          </a:p>
          <a:p>
            <a:pPr indent="457200"/>
            <a:endParaRPr lang="en-US" sz="2400"/>
          </a:p>
          <a:p>
            <a:endParaRPr lang="en-US" sz="2400"/>
          </a:p>
        </p:txBody>
      </p:sp>
      <p:sp>
        <p:nvSpPr>
          <p:cNvPr id="4" name="Text Box 3"/>
          <p:cNvSpPr txBox="1"/>
          <p:nvPr/>
        </p:nvSpPr>
        <p:spPr>
          <a:xfrm>
            <a:off x="608330" y="288290"/>
            <a:ext cx="11362055" cy="1014730"/>
          </a:xfrm>
          <a:prstGeom prst="rect">
            <a:avLst/>
          </a:prstGeom>
        </p:spPr>
        <p:txBody>
          <a:bodyPr wrap="square">
            <a:spAutoFit/>
          </a:bodyPr>
          <a:p>
            <a:pPr marL="342900" indent="-342900">
              <a:buFont typeface="Arial" panose="020B0604020202020204" pitchFamily="34" charset="0"/>
              <a:buChar char="•"/>
            </a:pPr>
            <a:r>
              <a:rPr sz="2000"/>
              <a:t>Text preprocessing is the process of cleaning and preparing raw text data before feeding it into NLP models.</a:t>
            </a:r>
            <a:endParaRPr sz="200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sz="2000"/>
              <a:t> It helps models understand text more efficiently and accurately.</a:t>
            </a:r>
            <a:endParaRPr sz="2000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0" y="0"/>
            <a:ext cx="5080000" cy="649541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🔄 Stages of NLP (Pipeline)</a:t>
            </a:r>
            <a:endParaRPr sz="2300" b="1"/>
          </a:p>
          <a:p>
            <a:r>
              <a:rPr sz="1600"/>
              <a:t>The NLP pipeline generally consists of these stages: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1. Text Preprocessing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Tokenization: Splitting text into words or sentences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Stopword Removal: Removing common words (is, the, in) that don't add value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Stemming/Lemmatization: Reducing words to their root form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Lowercasing, Punctuation Removal, etc.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2. Text Representation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Bag of Words (BoW)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TF-IDF (Term Frequency-Inverse Document Frequency)</a:t>
            </a:r>
            <a:endParaRPr sz="1600"/>
          </a:p>
          <a:p>
            <a:pPr>
              <a:buFont typeface="Arial" panose="020B0604020202020204"/>
              <a:buChar char="•"/>
            </a:pPr>
            <a:r>
              <a:rPr sz="1600"/>
              <a:t>Word Embeddings (Word2Vec, GloVe, BERT)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3. Parsing and Syntax Tree Generation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Understanding structure using parse trees or dependency trees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/>
              <a:t>4. Named Entity Recognition (NER)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/>
              <a:t>Identifying entities like people, places, organizations, etc.</a:t>
            </a:r>
            <a:endParaRPr sz="1600"/>
          </a:p>
          <a:p>
            <a:pPr>
              <a:spcAft>
                <a:spcPct val="60000"/>
              </a:spcAft>
            </a:pPr>
            <a:endParaRPr sz="1600"/>
          </a:p>
        </p:txBody>
      </p:sp>
      <p:sp>
        <p:nvSpPr>
          <p:cNvPr id="3" name="Text Box 2"/>
          <p:cNvSpPr txBox="1"/>
          <p:nvPr/>
        </p:nvSpPr>
        <p:spPr>
          <a:xfrm>
            <a:off x="5943600" y="276860"/>
            <a:ext cx="6096000" cy="22479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5. Sentiment Analysis / Text Classification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Analyzing sentiment (positive/negative/neutral) or classifying texts into predefined categories</a:t>
            </a:r>
            <a:endParaRPr sz="1600"/>
          </a:p>
          <a:p>
            <a:pPr>
              <a:spcAft>
                <a:spcPct val="60000"/>
              </a:spcAft>
            </a:pPr>
            <a:r>
              <a:rPr sz="2200" b="1">
                <a:sym typeface="+mn-ea"/>
              </a:rPr>
              <a:t>6. Machine Learning / Deep Learning Modeling</a:t>
            </a:r>
            <a:endParaRPr sz="2200" b="1"/>
          </a:p>
          <a:p>
            <a:pPr>
              <a:buFont typeface="Arial" panose="020B0604020202020204"/>
              <a:buChar char="•"/>
            </a:pPr>
            <a:r>
              <a:rPr sz="1600">
                <a:sym typeface="+mn-ea"/>
              </a:rPr>
              <a:t>Building predictive models using algorithms like Naive Bayes, SVM, RNN, Transformers (e.g., BERT, GPT)</a:t>
            </a:r>
            <a:endParaRPr lang="en-US" sz="1600">
              <a:sym typeface="+mn-ea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25425" y="247015"/>
            <a:ext cx="6096000" cy="119888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 b="1"/>
              <a:t># Install necessary packages</a:t>
            </a:r>
            <a:endParaRPr lang="en-US" altLang="en-US" b="1"/>
          </a:p>
          <a:p>
            <a:r>
              <a:rPr lang="en-US" altLang="en-US"/>
              <a:t>!pip install nltk spacy textblob scikit-learn --quiet</a:t>
            </a:r>
            <a:endParaRPr lang="en-US" altLang="en-US"/>
          </a:p>
          <a:p>
            <a:r>
              <a:rPr lang="en-US" altLang="en-US"/>
              <a:t>!python -m textblob.download_corpora</a:t>
            </a:r>
            <a:endParaRPr lang="en-US" altLang="en-US"/>
          </a:p>
          <a:p>
            <a:r>
              <a:rPr lang="en-US" altLang="en-US"/>
              <a:t>!python -m spacy download en_core_web_sm</a:t>
            </a:r>
            <a:endParaRPr lang="en-US"/>
          </a:p>
        </p:txBody>
      </p:sp>
      <p:sp>
        <p:nvSpPr>
          <p:cNvPr id="3" name="Text Box 2"/>
          <p:cNvSpPr txBox="1"/>
          <p:nvPr/>
        </p:nvSpPr>
        <p:spPr>
          <a:xfrm>
            <a:off x="325755" y="1534795"/>
            <a:ext cx="5080000" cy="44513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1: Basic NLP Setup</a:t>
            </a:r>
            <a:endParaRPr sz="1600"/>
          </a:p>
        </p:txBody>
      </p:sp>
      <p:sp>
        <p:nvSpPr>
          <p:cNvPr id="4" name="Text Box 3"/>
          <p:cNvSpPr txBox="1"/>
          <p:nvPr/>
        </p:nvSpPr>
        <p:spPr>
          <a:xfrm>
            <a:off x="518160" y="1979930"/>
            <a:ext cx="5029835" cy="424624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import nltk</a:t>
            </a:r>
            <a:endParaRPr lang="en-US" altLang="en-US"/>
          </a:p>
          <a:p>
            <a:r>
              <a:rPr lang="en-US" altLang="en-US"/>
              <a:t>from nltk.corpus import stopwords</a:t>
            </a:r>
            <a:endParaRPr lang="en-US" altLang="en-US"/>
          </a:p>
          <a:p>
            <a:r>
              <a:rPr lang="en-US" altLang="en-US"/>
              <a:t>from nltk.tokenize import word_tokenize, sent_tokenize</a:t>
            </a:r>
            <a:endParaRPr lang="en-US" altLang="en-US"/>
          </a:p>
          <a:p>
            <a:r>
              <a:rPr lang="en-US" altLang="en-US"/>
              <a:t>from nltk.stem import PorterStemmer, WordNetLemmatizer</a:t>
            </a:r>
            <a:endParaRPr lang="en-US" altLang="en-US"/>
          </a:p>
          <a:p>
            <a:r>
              <a:rPr lang="en-US" altLang="en-US"/>
              <a:t>from textblob import TextBlob</a:t>
            </a:r>
            <a:endParaRPr lang="en-US" altLang="en-US"/>
          </a:p>
          <a:p>
            <a:r>
              <a:rPr lang="en-US" altLang="en-US"/>
              <a:t>import spacy</a:t>
            </a:r>
            <a:endParaRPr lang="en-US" altLang="en-US"/>
          </a:p>
          <a:p>
            <a:r>
              <a:rPr lang="en-US" altLang="en-US"/>
              <a:t>import pandas as pd</a:t>
            </a:r>
            <a:endParaRPr lang="en-US" altLang="en-US"/>
          </a:p>
          <a:p>
            <a:r>
              <a:rPr lang="en-US" altLang="en-US"/>
              <a:t>import numpy as np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nltk.download('punkt')</a:t>
            </a:r>
            <a:endParaRPr lang="en-US" altLang="en-US"/>
          </a:p>
          <a:p>
            <a:r>
              <a:rPr lang="en-US" altLang="en-US"/>
              <a:t>nltk.download('stopwords')</a:t>
            </a:r>
            <a:endParaRPr lang="en-US" altLang="en-US"/>
          </a:p>
          <a:p>
            <a:r>
              <a:rPr lang="en-US" altLang="en-US"/>
              <a:t>nltk.download('wordnet')</a:t>
            </a:r>
            <a:endParaRPr lang="en-US" altLang="en-US"/>
          </a:p>
          <a:p>
            <a:r>
              <a:rPr lang="en-US" altLang="en-US"/>
              <a:t>nlp = spacy.load("en_core_web_sm")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6096000" y="64135"/>
            <a:ext cx="609600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text = """Natural Language Processing is an exciting field of AI. </a:t>
            </a:r>
            <a:endParaRPr lang="en-US" altLang="en-US"/>
          </a:p>
          <a:p>
            <a:r>
              <a:rPr lang="en-US" altLang="en-US"/>
              <a:t>It helps machines understand and interact with human language. </a:t>
            </a:r>
            <a:endParaRPr lang="en-US" altLang="en-US"/>
          </a:p>
          <a:p>
            <a:r>
              <a:rPr lang="en-US" altLang="en-US"/>
              <a:t>We use it in applications like Siri, Google Translate, and chatbots. </a:t>
            </a:r>
            <a:endParaRPr lang="en-US" altLang="en-US"/>
          </a:p>
          <a:p>
            <a:r>
              <a:rPr lang="en-US" altLang="en-US"/>
              <a:t>NLP models are trained using large amounts of text data. </a:t>
            </a:r>
            <a:endParaRPr lang="en-US" altLang="en-US"/>
          </a:p>
          <a:p>
            <a:r>
              <a:rPr lang="en-US" altLang="en-US"/>
              <a:t>It is used in almost every industry today."""</a:t>
            </a:r>
            <a:endParaRPr lang="en-US" altLang="en-US"/>
          </a:p>
          <a:p>
            <a:endParaRPr lang="en-US" altLang="en-US"/>
          </a:p>
          <a:p>
            <a:r>
              <a:rPr lang="en-US" altLang="en-US"/>
              <a:t>print("Original Paragraph:\n", text)</a:t>
            </a:r>
            <a:endParaRPr lang="en-US" altLang="en-US"/>
          </a:p>
          <a:p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6002655" y="2627947"/>
            <a:ext cx="5080000" cy="242760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Step 3: Tokenization</a:t>
            </a:r>
            <a:endParaRPr sz="2300" b="1"/>
          </a:p>
          <a:p>
            <a:r>
              <a:rPr sz="1600"/>
              <a:t># Sentence Tokenization
sentences = sent_tokenize(text)
print("Sentence Tokenization:\n", sentences)
# Word Tokenization
words = word_tokenize(text)
print("\nWord Tokenization:\n", words)</a:t>
            </a:r>
            <a:endParaRPr sz="1600"/>
          </a:p>
        </p:txBody>
      </p:sp>
      <p:sp>
        <p:nvSpPr>
          <p:cNvPr id="7" name="Text Box 6"/>
          <p:cNvSpPr txBox="1"/>
          <p:nvPr/>
        </p:nvSpPr>
        <p:spPr>
          <a:xfrm>
            <a:off x="5929630" y="5054918"/>
            <a:ext cx="5080000" cy="1689100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 Step 4: Stopword Removal</a:t>
            </a:r>
            <a:endParaRPr sz="2300" b="1"/>
          </a:p>
          <a:p>
            <a:pPr>
              <a:spcAft>
                <a:spcPct val="60000"/>
              </a:spcAft>
            </a:pPr>
            <a:r>
              <a:rPr sz="1600"/>
              <a:t>stop_words = set(stopwords.words("english"))
filtered_words = [word for word in words if word.lower() notin stop_words and word.isalpha()]
print("After Stopword Removal:\n", filtered_words)</a:t>
            </a:r>
            <a:endParaRPr sz="1600"/>
          </a:p>
        </p:txBody>
      </p:sp>
      <p:sp>
        <p:nvSpPr>
          <p:cNvPr id="8" name="Text Box 7"/>
          <p:cNvSpPr txBox="1"/>
          <p:nvPr/>
        </p:nvSpPr>
        <p:spPr>
          <a:xfrm>
            <a:off x="0" y="6226175"/>
            <a:ext cx="6096000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r>
              <a:rPr lang="en-US" altLang="en-US"/>
              <a:t>https://www.analyticsvidhya.com/blog/2022/01/nlp-tutorials-part-i-from-basics-to-advance/</a:t>
            </a:r>
            <a:endParaRPr lang="en-US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9865" y="187960"/>
            <a:ext cx="7881620" cy="267398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🌱 Step 5: Stemming and Lemmatization</a:t>
            </a:r>
            <a:endParaRPr sz="2300" b="1"/>
          </a:p>
          <a:p>
            <a:pPr lvl="1"/>
            <a:r>
              <a:rPr sz="1600"/>
              <a:t>stemmer = PorterStemmer()
lemmatizer = WordNetLemmatizer()
</a:t>
            </a:r>
            <a:endParaRPr sz="1600"/>
          </a:p>
          <a:p>
            <a:pPr lvl="1"/>
            <a:r>
              <a:rPr sz="1600"/>
              <a:t>stemmed = [stemmer.stem(word) for word in filtered_words]
lemmatized = [lemmatizer.lemmatize(word) for word in filtered_words]
print("Stemmed Words:\n", stemmed)
print("Lemmatized Words:\n", lemmatized)</a:t>
            </a:r>
            <a:endParaRPr sz="1600"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786130" y="201295"/>
            <a:ext cx="7745095" cy="292036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🧺 Step 6: Bag of Words Representation</a:t>
            </a:r>
            <a:endParaRPr sz="2300" b="1"/>
          </a:p>
          <a:p>
            <a:r>
              <a:rPr sz="1600"/>
              <a:t>from sklearn.feature_extraction.text import CountVectorizer
corpus = [text]
vectorizer = CountVectorizer()
X = vectorizer.fit_transform(corpus)
df_bow = pd.DataFrame(X.toarray(), columns=vectorizer.get_feature_names_out())
print("Bag of Words:\n")
print(df_bow)</a:t>
            </a:r>
            <a:endParaRPr sz="160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2520950" y="828040"/>
            <a:ext cx="7358380" cy="3166745"/>
          </a:xfrm>
          <a:prstGeom prst="rect">
            <a:avLst/>
          </a:prstGeom>
        </p:spPr>
        <p:txBody>
          <a:bodyPr wrap="square">
            <a:spAutoFit/>
          </a:bodyPr>
          <a:p>
            <a:pPr>
              <a:spcAft>
                <a:spcPct val="60000"/>
              </a:spcAft>
            </a:pPr>
            <a:r>
              <a:rPr sz="2300" b="1"/>
              <a:t>😊 Step 7: Sentiment Analysis</a:t>
            </a:r>
            <a:endParaRPr sz="2300" b="1"/>
          </a:p>
          <a:p>
            <a:r>
              <a:rPr sz="1600"/>
              <a:t>blob = TextBlob(text)
print("Sentiment Polarity:", blob.sentiment.polarity)
print("Sentiment Subjectivity:", blob.sentiment.subjectivity)
if blob.sentiment.polarity &gt; 0:
    print("Overall Sentiment: Positive")
elif blob.sentiment.polarity &lt; 0:
    print("Overall Sentiment: Negative")
else:
    print("Overall Sentiment: Neutral")</a:t>
            </a:r>
            <a:endParaRPr sz="160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Text Box 1"/>
          <p:cNvSpPr txBox="1"/>
          <p:nvPr/>
        </p:nvSpPr>
        <p:spPr>
          <a:xfrm>
            <a:off x="1862455" y="893128"/>
            <a:ext cx="5080000" cy="2042795"/>
          </a:xfrm>
          <a:prstGeom prst="rect">
            <a:avLst/>
          </a:prstGeom>
        </p:spPr>
        <p:txBody>
          <a:bodyPr>
            <a:spAutoFit/>
          </a:bodyPr>
          <a:p>
            <a:pPr>
              <a:spcAft>
                <a:spcPct val="60000"/>
              </a:spcAft>
            </a:pPr>
            <a:r>
              <a:rPr sz="2300" b="1"/>
              <a:t>⭐ Bonus: Named Entity Recognition using spaCy</a:t>
            </a:r>
            <a:endParaRPr sz="2300" b="1"/>
          </a:p>
          <a:p>
            <a:r>
              <a:rPr sz="1600"/>
              <a:t>doc = nlp(text)
print("Named Entities:")
for ent in doc.ents:
    print(ent.text, "|", ent.label_)</a:t>
            </a:r>
            <a:endParaRPr sz="1600"/>
          </a:p>
        </p:txBody>
      </p:sp>
    </p:spTree>
  </p:cSld>
  <p:clrMapOvr>
    <a:masterClrMapping/>
  </p:clrMapOvr>
</p:sld>
</file>

<file path=ppt/tags/tag1.xml><?xml version="1.0" encoding="utf-8"?>
<p:tagLst xmlns:p="http://schemas.openxmlformats.org/presentationml/2006/main">
  <p:tag name="TABLE_ENDDRAG_ORIGIN_RECT" val="635*120"/>
  <p:tag name="TABLE_ENDDRAG_RECT" val="20*26*635*12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14795</Words>
  <Application>WPS Slides</Application>
  <PresentationFormat>Widescreen</PresentationFormat>
  <Paragraphs>551</Paragraphs>
  <Slides>28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28</vt:i4>
      </vt:variant>
    </vt:vector>
  </HeadingPairs>
  <TitlesOfParts>
    <vt:vector size="41" baseType="lpstr">
      <vt:lpstr>Arial</vt:lpstr>
      <vt:lpstr>SimSun</vt:lpstr>
      <vt:lpstr>Wingdings</vt:lpstr>
      <vt:lpstr>Tomorrow</vt:lpstr>
      <vt:lpstr>Segoe Print</vt:lpstr>
      <vt:lpstr>Inter</vt:lpstr>
      <vt:lpstr>Arial</vt:lpstr>
      <vt:lpstr>Microsoft YaHei</vt:lpstr>
      <vt:lpstr>Arial Unicode MS</vt:lpstr>
      <vt:lpstr>Calibri Light</vt:lpstr>
      <vt:lpstr>Calibri</vt:lpstr>
      <vt:lpstr>Arial Black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WPS Presentation</dc:title>
  <dc:creator>hp</dc:creator>
  <cp:lastModifiedBy>Sahil</cp:lastModifiedBy>
  <cp:revision>392</cp:revision>
  <dcterms:created xsi:type="dcterms:W3CDTF">2025-02-02T08:06:00Z</dcterms:created>
  <dcterms:modified xsi:type="dcterms:W3CDTF">2025-05-04T18:15:48Z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9D96F5E932AF4648AA1B99CD0A39ECB7_11</vt:lpwstr>
  </property>
  <property fmtid="{D5CDD505-2E9C-101B-9397-08002B2CF9AE}" pid="3" name="KSOProductBuildVer">
    <vt:lpwstr>1033-12.2.0.20795</vt:lpwstr>
  </property>
</Properties>
</file>