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395" r:id="rId3"/>
    <p:sldId id="391" r:id="rId4"/>
    <p:sldId id="408" r:id="rId5"/>
    <p:sldId id="400" r:id="rId6"/>
    <p:sldId id="402" r:id="rId8"/>
    <p:sldId id="403" r:id="rId9"/>
    <p:sldId id="404" r:id="rId10"/>
    <p:sldId id="405" r:id="rId11"/>
    <p:sldId id="406" r:id="rId12"/>
    <p:sldId id="415" r:id="rId13"/>
    <p:sldId id="419" r:id="rId14"/>
    <p:sldId id="430" r:id="rId15"/>
    <p:sldId id="431" r:id="rId16"/>
    <p:sldId id="432" r:id="rId17"/>
    <p:sldId id="433" r:id="rId18"/>
    <p:sldId id="434" r:id="rId19"/>
    <p:sldId id="418" r:id="rId20"/>
    <p:sldId id="420" r:id="rId21"/>
    <p:sldId id="416" r:id="rId22"/>
    <p:sldId id="417" r:id="rId23"/>
    <p:sldId id="422" r:id="rId24"/>
    <p:sldId id="421" r:id="rId25"/>
    <p:sldId id="423" r:id="rId26"/>
    <p:sldId id="424" r:id="rId27"/>
    <p:sldId id="425" r:id="rId28"/>
    <p:sldId id="426" r:id="rId29"/>
    <p:sldId id="427" r:id="rId30"/>
    <p:sldId id="428" r:id="rId31"/>
    <p:sldId id="429" r:id="rId32"/>
    <p:sldId id="410" r:id="rId33"/>
    <p:sldId id="412" r:id="rId34"/>
    <p:sldId id="368" r:id="rId35"/>
    <p:sldId id="39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hyperlink" Target="https://www.geeksforgeeks.org/pre-trained-word-embedding-using-glove-in-nlp-models/" TargetMode="External"/><Relationship Id="rId2" Type="http://schemas.openxmlformats.org/officeDocument/2006/relationships/hyperlink" Target="https://www.geeksforgeeks.org/continuous-bag-of-words-cbow-in-nlp/" TargetMode="External"/><Relationship Id="rId1" Type="http://schemas.openxmlformats.org/officeDocument/2006/relationships/hyperlink" Target="https://www.geeksforgeeks.org/implement-your-own-word2vecskip-gram-model-in-python/" TargetMode="Externa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www.geeksforgeeks.org/overview-of-word-embedding-using-embeddings-from-language-models-elmo/" TargetMode="External"/><Relationship Id="rId1" Type="http://schemas.openxmlformats.org/officeDocument/2006/relationships/hyperlink" Target="https://www.geeksforgeeks.org/doc2vec-in-nlp/" TargetMode="Externa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p:nvPr/>
        </p:nvPicPr>
        <p:blipFill>
          <a:blip r:embed="rId1"/>
          <a:stretch>
            <a:fillRect/>
          </a:stretch>
        </p:blipFill>
        <p:spPr>
          <a:xfrm>
            <a:off x="196850" y="635"/>
            <a:ext cx="11798300"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942975" y="357505"/>
            <a:ext cx="7788910" cy="4890135"/>
          </a:xfrm>
          <a:prstGeom prst="rect">
            <a:avLst/>
          </a:prstGeom>
        </p:spPr>
        <p:txBody>
          <a:bodyPr wrap="square">
            <a:noAutofit/>
          </a:bodyPr>
          <a:p>
            <a:pPr marL="0" indent="0">
              <a:spcBef>
                <a:spcPts val="1000"/>
              </a:spcBef>
              <a:spcAft>
                <a:spcPts val="500"/>
              </a:spcAft>
            </a:pPr>
            <a:r>
              <a:rPr sz="3600" b="0" i="0">
                <a:solidFill>
                  <a:srgbClr val="FF0000"/>
                </a:solidFill>
                <a:latin typeface="Arial Black" panose="020B0A04020102020204" charset="0"/>
                <a:ea typeface="Tomorrow"/>
                <a:cs typeface="Arial Black" panose="020B0A04020102020204" charset="0"/>
              </a:rPr>
              <a:t>Text Classification</a:t>
            </a:r>
            <a:r>
              <a:rPr sz="3600" b="0" i="0">
                <a:solidFill>
                  <a:srgbClr val="333333"/>
                </a:solidFill>
                <a:latin typeface="Arial" panose="020B0604020202020204" pitchFamily="34" charset="0"/>
                <a:ea typeface="Tomorrow"/>
                <a:cs typeface="Arial" panose="020B0604020202020204" pitchFamily="34" charset="0"/>
              </a:rPr>
              <a:t>  </a:t>
            </a:r>
            <a:endParaRPr sz="3600" b="0" i="0">
              <a:solidFill>
                <a:srgbClr val="333333"/>
              </a:solidFill>
              <a:latin typeface="Arial" panose="020B0604020202020204" pitchFamily="34" charset="0"/>
              <a:ea typeface="Tomorrow"/>
              <a:cs typeface="Arial" panose="020B0604020202020204" pitchFamily="34" charset="0"/>
            </a:endParaRPr>
          </a:p>
          <a:p>
            <a:pPr marL="742950" lvl="1" indent="-285750">
              <a:spcBef>
                <a:spcPct val="0"/>
              </a:spcBef>
              <a:spcAft>
                <a:spcPct val="0"/>
              </a:spcAft>
              <a:buFont typeface="Arial" panose="020B0604020202020204" pitchFamily="34" charset="0"/>
              <a:buChar char="•"/>
            </a:pPr>
            <a:r>
              <a:rPr sz="2400" b="0" i="0">
                <a:solidFill>
                  <a:srgbClr val="333333"/>
                </a:solidFill>
                <a:latin typeface="Arial" panose="020B0604020202020204" pitchFamily="34" charset="0"/>
                <a:ea typeface="Tomorrow"/>
                <a:cs typeface="Arial" panose="020B0604020202020204" pitchFamily="34" charset="0"/>
              </a:rPr>
              <a:t>CountVectorization</a:t>
            </a:r>
            <a:r>
              <a:rPr lang="en-US" sz="2400" b="0" i="0">
                <a:solidFill>
                  <a:srgbClr val="333333"/>
                </a:solidFill>
                <a:latin typeface="Arial" panose="020B0604020202020204" pitchFamily="34" charset="0"/>
                <a:ea typeface="Tomorrow"/>
                <a:cs typeface="Arial" panose="020B0604020202020204" pitchFamily="34" charset="0"/>
              </a:rPr>
              <a:t>/</a:t>
            </a:r>
            <a:r>
              <a:rPr sz="2400">
                <a:solidFill>
                  <a:srgbClr val="333333"/>
                </a:solidFill>
                <a:latin typeface="Arial" panose="020B0604020202020204" pitchFamily="34" charset="0"/>
                <a:ea typeface="Tomorrow"/>
                <a:cs typeface="Arial" panose="020B0604020202020204" pitchFamily="34" charset="0"/>
                <a:sym typeface="+mn-ea"/>
              </a:rPr>
              <a:t>Text Vecorization </a:t>
            </a:r>
            <a:endParaRPr sz="2400">
              <a:solidFill>
                <a:srgbClr val="333333"/>
              </a:solidFill>
              <a:latin typeface="Arial" panose="020B0604020202020204" pitchFamily="34" charset="0"/>
              <a:ea typeface="Tomorrow"/>
              <a:cs typeface="Arial" panose="020B0604020202020204" pitchFamily="34" charset="0"/>
              <a:sym typeface="+mn-ea"/>
            </a:endParaRPr>
          </a:p>
          <a:p>
            <a:pPr marL="742950" lvl="1" indent="-285750">
              <a:spcBef>
                <a:spcPct val="0"/>
              </a:spcBef>
              <a:spcAft>
                <a:spcPct val="0"/>
              </a:spcAft>
              <a:buFont typeface="Arial" panose="020B0604020202020204" pitchFamily="34" charset="0"/>
              <a:buChar char="•"/>
            </a:pPr>
            <a:endParaRPr sz="2400" b="0" i="0">
              <a:solidFill>
                <a:srgbClr val="333333"/>
              </a:solidFill>
              <a:latin typeface="Arial" panose="020B0604020202020204" pitchFamily="34" charset="0"/>
              <a:ea typeface="Tomorrow"/>
              <a:cs typeface="Arial" panose="020B0604020202020204" pitchFamily="34" charset="0"/>
            </a:endParaRPr>
          </a:p>
          <a:p>
            <a:pPr marL="742950" lvl="1" indent="-285750">
              <a:spcBef>
                <a:spcPct val="0"/>
              </a:spcBef>
              <a:spcAft>
                <a:spcPct val="0"/>
              </a:spcAft>
              <a:buFont typeface="Arial" panose="020B0604020202020204" pitchFamily="34" charset="0"/>
              <a:buChar char="•"/>
            </a:pPr>
            <a:r>
              <a:rPr sz="2400" b="0" i="0">
                <a:solidFill>
                  <a:srgbClr val="333333"/>
                </a:solidFill>
                <a:latin typeface="Arial" panose="020B0604020202020204" pitchFamily="34" charset="0"/>
                <a:ea typeface="Tomorrow"/>
                <a:cs typeface="Arial" panose="020B0604020202020204" pitchFamily="34" charset="0"/>
              </a:rPr>
              <a:t>Text Classification with ML</a:t>
            </a:r>
            <a:endParaRPr sz="2400" b="0" i="0">
              <a:solidFill>
                <a:srgbClr val="333333"/>
              </a:solidFill>
              <a:latin typeface="Arial" panose="020B0604020202020204" pitchFamily="34" charset="0"/>
              <a:ea typeface="Tomorrow"/>
              <a:cs typeface="Arial" panose="020B0604020202020204" pitchFamily="34" charset="0"/>
            </a:endParaRPr>
          </a:p>
          <a:p>
            <a:pPr marL="742950" lvl="1" indent="-285750">
              <a:spcBef>
                <a:spcPct val="0"/>
              </a:spcBef>
              <a:spcAft>
                <a:spcPct val="0"/>
              </a:spcAft>
              <a:buFont typeface="Arial" panose="020B0604020202020204" pitchFamily="34" charset="0"/>
              <a:buChar char="•"/>
            </a:pPr>
            <a:endParaRPr sz="2400" b="0" i="0">
              <a:solidFill>
                <a:srgbClr val="333333"/>
              </a:solidFill>
              <a:latin typeface="Arial" panose="020B0604020202020204" pitchFamily="34" charset="0"/>
              <a:ea typeface="Tomorrow"/>
              <a:cs typeface="Arial" panose="020B0604020202020204" pitchFamily="34" charset="0"/>
            </a:endParaRPr>
          </a:p>
          <a:p>
            <a:pPr marL="742950" lvl="1" indent="-285750">
              <a:spcBef>
                <a:spcPct val="0"/>
              </a:spcBef>
              <a:spcAft>
                <a:spcPct val="0"/>
              </a:spcAft>
              <a:buFont typeface="Arial" panose="020B0604020202020204" pitchFamily="34" charset="0"/>
              <a:buChar char="•"/>
            </a:pPr>
            <a:r>
              <a:rPr sz="2400" b="0" i="0">
                <a:solidFill>
                  <a:srgbClr val="333333"/>
                </a:solidFill>
                <a:latin typeface="Arial" panose="020B0604020202020204" pitchFamily="34" charset="0"/>
                <a:ea typeface="Tomorrow"/>
                <a:cs typeface="Arial" panose="020B0604020202020204" pitchFamily="34" charset="0"/>
              </a:rPr>
              <a:t>TFIDF Vectorization</a:t>
            </a:r>
            <a:endParaRPr sz="2400" b="0" i="0">
              <a:solidFill>
                <a:srgbClr val="333333"/>
              </a:solidFill>
              <a:latin typeface="Arial" panose="020B0604020202020204" pitchFamily="34" charset="0"/>
              <a:ea typeface="Tomorrow"/>
              <a:cs typeface="Arial" panose="020B0604020202020204" pitchFamily="34" charset="0"/>
            </a:endParaRPr>
          </a:p>
          <a:p>
            <a:pPr marL="742950" lvl="1" indent="-285750">
              <a:spcBef>
                <a:spcPct val="0"/>
              </a:spcBef>
              <a:spcAft>
                <a:spcPct val="0"/>
              </a:spcAft>
              <a:buFont typeface="Arial" panose="020B0604020202020204" pitchFamily="34" charset="0"/>
              <a:buChar char="•"/>
            </a:pPr>
            <a:endParaRPr sz="2400" b="0" i="0">
              <a:solidFill>
                <a:srgbClr val="333333"/>
              </a:solidFill>
              <a:latin typeface="Arial" panose="020B0604020202020204" pitchFamily="34" charset="0"/>
              <a:ea typeface="Tomorrow"/>
              <a:cs typeface="Arial" panose="020B0604020202020204" pitchFamily="34" charset="0"/>
            </a:endParaRPr>
          </a:p>
          <a:p>
            <a:pPr marL="742950" lvl="1" indent="-285750">
              <a:spcBef>
                <a:spcPct val="0"/>
              </a:spcBef>
              <a:spcAft>
                <a:spcPct val="0"/>
              </a:spcAft>
              <a:buFont typeface="Arial" panose="020B0604020202020204" pitchFamily="34" charset="0"/>
              <a:buChar char="•"/>
            </a:pPr>
            <a:r>
              <a:rPr sz="2400" b="0" i="0">
                <a:solidFill>
                  <a:srgbClr val="333333"/>
                </a:solidFill>
                <a:latin typeface="Arial" panose="020B0604020202020204" pitchFamily="34" charset="0"/>
                <a:ea typeface="Tomorrow"/>
                <a:cs typeface="Arial" panose="020B0604020202020204" pitchFamily="34" charset="0"/>
              </a:rPr>
              <a:t>Text Classification with ANN</a:t>
            </a:r>
            <a:endParaRPr sz="2400" b="0" i="0">
              <a:solidFill>
                <a:srgbClr val="333333"/>
              </a:solidFill>
              <a:latin typeface="Arial" panose="020B0604020202020204" pitchFamily="34" charset="0"/>
              <a:ea typeface="Tomorrow"/>
              <a:cs typeface="Arial" panose="020B0604020202020204" pitchFamily="34" charset="0"/>
            </a:endParaRPr>
          </a:p>
          <a:p>
            <a:pPr marL="742950" lvl="1" indent="-285750">
              <a:spcBef>
                <a:spcPct val="0"/>
              </a:spcBef>
              <a:spcAft>
                <a:spcPct val="0"/>
              </a:spcAft>
              <a:buFont typeface="Arial" panose="020B0604020202020204" pitchFamily="34" charset="0"/>
              <a:buChar char="•"/>
            </a:pPr>
            <a:endParaRPr sz="2400" b="0" i="0">
              <a:solidFill>
                <a:srgbClr val="333333"/>
              </a:solidFill>
              <a:latin typeface="Arial" panose="020B0604020202020204" pitchFamily="34" charset="0"/>
              <a:ea typeface="Tomorrow"/>
              <a:cs typeface="Arial" panose="020B0604020202020204" pitchFamily="34" charset="0"/>
            </a:endParaRPr>
          </a:p>
          <a:p>
            <a:pPr marL="742950" lvl="1" indent="-285750">
              <a:spcBef>
                <a:spcPct val="0"/>
              </a:spcBef>
              <a:spcAft>
                <a:spcPct val="0"/>
              </a:spcAft>
              <a:buFont typeface="Arial" panose="020B0604020202020204" pitchFamily="34" charset="0"/>
              <a:buChar char="•"/>
            </a:pPr>
            <a:r>
              <a:rPr sz="2400">
                <a:solidFill>
                  <a:srgbClr val="333333"/>
                </a:solidFill>
                <a:latin typeface="Arial" panose="020B0604020202020204" pitchFamily="34" charset="0"/>
                <a:ea typeface="Tomorrow"/>
                <a:cs typeface="Arial" panose="020B0604020202020204" pitchFamily="34" charset="0"/>
                <a:sym typeface="+mn-ea"/>
              </a:rPr>
              <a:t>Embedding Layer in Natural Language</a:t>
            </a:r>
            <a:endParaRPr sz="2400" b="0" i="0">
              <a:solidFill>
                <a:srgbClr val="333333"/>
              </a:solidFill>
              <a:latin typeface="Arial" panose="020B0604020202020204" pitchFamily="34" charset="0"/>
              <a:ea typeface="Tomorrow"/>
              <a:cs typeface="Arial" panose="020B0604020202020204" pitchFamily="34" charset="0"/>
            </a:endParaRPr>
          </a:p>
          <a:p>
            <a:pPr marL="742950" lvl="1" indent="-285750">
              <a:spcBef>
                <a:spcPct val="0"/>
              </a:spcBef>
              <a:spcAft>
                <a:spcPct val="0"/>
              </a:spcAft>
              <a:buFont typeface="Arial" panose="020B0604020202020204" pitchFamily="34" charset="0"/>
              <a:buChar char="•"/>
            </a:pPr>
            <a:r>
              <a:rPr sz="2400" b="0" i="0">
                <a:solidFill>
                  <a:srgbClr val="333333"/>
                </a:solidFill>
                <a:latin typeface="Arial" panose="020B0604020202020204" pitchFamily="34" charset="0"/>
                <a:ea typeface="Tomorrow"/>
                <a:cs typeface="Arial" panose="020B0604020202020204" pitchFamily="34" charset="0"/>
              </a:rPr>
              <a:t>Assignment</a:t>
            </a:r>
            <a:endParaRPr sz="2400" b="0" i="0">
              <a:solidFill>
                <a:srgbClr val="333333"/>
              </a:solidFill>
              <a:latin typeface="Arial" panose="020B0604020202020204" pitchFamily="34" charset="0"/>
              <a:ea typeface="Tomorrow"/>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25830" y="6425565"/>
            <a:ext cx="6096000" cy="368300"/>
          </a:xfrm>
          <a:prstGeom prst="rect">
            <a:avLst/>
          </a:prstGeom>
          <a:noFill/>
        </p:spPr>
        <p:txBody>
          <a:bodyPr wrap="square" rtlCol="0" anchor="t">
            <a:spAutoFit/>
          </a:bodyPr>
          <a:p>
            <a:r>
              <a:rPr lang="en-US" altLang="en-US"/>
              <a:t>https://neptune.ai/blog/vectorization-techniques-in-nlp-guide</a:t>
            </a:r>
            <a:endParaRPr lang="en-US"/>
          </a:p>
        </p:txBody>
      </p:sp>
      <p:sp>
        <p:nvSpPr>
          <p:cNvPr id="3" name="Text Box 2"/>
          <p:cNvSpPr txBox="1"/>
          <p:nvPr/>
        </p:nvSpPr>
        <p:spPr>
          <a:xfrm>
            <a:off x="252730" y="0"/>
            <a:ext cx="11697335" cy="6400800"/>
          </a:xfrm>
          <a:prstGeom prst="rect">
            <a:avLst/>
          </a:prstGeom>
        </p:spPr>
        <p:txBody>
          <a:bodyPr wrap="square">
            <a:spAutoFit/>
          </a:bodyPr>
          <a:p>
            <a:pPr marL="0" indent="0" algn="l" fontAlgn="base">
              <a:spcBef>
                <a:spcPct val="0"/>
              </a:spcBef>
              <a:spcAft>
                <a:spcPct val="0"/>
              </a:spcAft>
            </a:pPr>
            <a:r>
              <a:rPr sz="2100" b="1" i="0">
                <a:solidFill>
                  <a:srgbClr val="273239"/>
                </a:solidFill>
                <a:latin typeface="Arial" panose="020B0604020202020204" pitchFamily="34" charset="0"/>
                <a:ea typeface="Nunito"/>
                <a:cs typeface="Arial" panose="020B0604020202020204" pitchFamily="34" charset="0"/>
              </a:rPr>
              <a:t>What is Vectorization?</a:t>
            </a:r>
            <a:endParaRPr sz="2100" b="1"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600" b="0" i="1">
                <a:solidFill>
                  <a:srgbClr val="273239"/>
                </a:solidFill>
                <a:latin typeface="Arial" panose="020B0604020202020204" pitchFamily="34" charset="0"/>
                <a:ea typeface="Nunito"/>
                <a:cs typeface="Arial" panose="020B0604020202020204" pitchFamily="34" charset="0"/>
              </a:rPr>
              <a:t>Vectorization is the process of converting text data into numerical vectors.</a:t>
            </a:r>
            <a:r>
              <a:rPr sz="1600" b="0" i="0">
                <a:solidFill>
                  <a:srgbClr val="273239"/>
                </a:solidFill>
                <a:latin typeface="Arial" panose="020B0604020202020204" pitchFamily="34" charset="0"/>
                <a:ea typeface="Nunito"/>
                <a:cs typeface="Arial" panose="020B0604020202020204" pitchFamily="34" charset="0"/>
              </a:rPr>
              <a:t> In the context of Natural Language Processing (NLP), vectorization transforms words, phrases, or entire documents into a format that can be understood and processed by machine learning models. These numerical representations capture the semantic meaning and contextual relationships of the text, allowing algorithms to perform tasks such as classification, clustering, and prediction.</a:t>
            </a: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2100" b="1" i="0">
                <a:solidFill>
                  <a:srgbClr val="273239"/>
                </a:solidFill>
                <a:latin typeface="Arial" panose="020B0604020202020204" pitchFamily="34" charset="0"/>
                <a:ea typeface="Nunito"/>
                <a:cs typeface="Arial" panose="020B0604020202020204" pitchFamily="34" charset="0"/>
              </a:rPr>
              <a:t>Why is Vectorization Important in NLP?</a:t>
            </a:r>
            <a:endParaRPr sz="2100" b="1"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600" b="0" i="0">
                <a:solidFill>
                  <a:srgbClr val="273239"/>
                </a:solidFill>
                <a:latin typeface="Arial" panose="020B0604020202020204" pitchFamily="34" charset="0"/>
                <a:ea typeface="Nunito"/>
                <a:cs typeface="Arial" panose="020B0604020202020204" pitchFamily="34" charset="0"/>
              </a:rPr>
              <a:t>Vectorization is crucial in NLP for several reasons:</a:t>
            </a: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buAutoNum type="arabicPeriod"/>
            </a:pPr>
            <a:r>
              <a:rPr sz="1600" b="1" i="0">
                <a:solidFill>
                  <a:srgbClr val="273239"/>
                </a:solidFill>
                <a:latin typeface="Arial" panose="020B0604020202020204" pitchFamily="34" charset="0"/>
                <a:ea typeface="Nunito"/>
                <a:cs typeface="Arial" panose="020B0604020202020204" pitchFamily="34" charset="0"/>
              </a:rPr>
              <a:t>Machine Learning Compatibility:</a:t>
            </a:r>
            <a:r>
              <a:rPr sz="1600" b="0" i="0">
                <a:solidFill>
                  <a:srgbClr val="273239"/>
                </a:solidFill>
                <a:latin typeface="Arial" panose="020B0604020202020204" pitchFamily="34" charset="0"/>
                <a:ea typeface="Nunito"/>
                <a:cs typeface="Arial" panose="020B0604020202020204" pitchFamily="34" charset="0"/>
              </a:rPr>
              <a:t> Machine learning models require numerical input to perform calculations. Vectorization converts text into a format that these models can process, enabling the application of statistical and machine learning techniques to textual data.</a:t>
            </a: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buAutoNum type="arabicPeriod"/>
            </a:pPr>
            <a:r>
              <a:rPr sz="1600" b="1" i="0">
                <a:solidFill>
                  <a:srgbClr val="273239"/>
                </a:solidFill>
                <a:latin typeface="Arial" panose="020B0604020202020204" pitchFamily="34" charset="0"/>
                <a:ea typeface="Nunito"/>
                <a:cs typeface="Arial" panose="020B0604020202020204" pitchFamily="34" charset="0"/>
              </a:rPr>
              <a:t>Capturing Semantic Meaning:</a:t>
            </a:r>
            <a:r>
              <a:rPr sz="1600" b="0" i="0">
                <a:solidFill>
                  <a:srgbClr val="273239"/>
                </a:solidFill>
                <a:latin typeface="Arial" panose="020B0604020202020204" pitchFamily="34" charset="0"/>
                <a:ea typeface="Nunito"/>
                <a:cs typeface="Arial" panose="020B0604020202020204" pitchFamily="34" charset="0"/>
              </a:rPr>
              <a:t> Effective vectorization methods, like word embeddings, capture the semantic relationships between words. This allows models to understand context and perform better on tasks like sentiment analysis, translation, and summarization.</a:t>
            </a: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buAutoNum type="arabicPeriod"/>
            </a:pPr>
            <a:r>
              <a:rPr sz="1600" b="1" i="0">
                <a:solidFill>
                  <a:srgbClr val="273239"/>
                </a:solidFill>
                <a:latin typeface="Arial" panose="020B0604020202020204" pitchFamily="34" charset="0"/>
                <a:ea typeface="Nunito"/>
                <a:cs typeface="Arial" panose="020B0604020202020204" pitchFamily="34" charset="0"/>
              </a:rPr>
              <a:t>Dimensionality Reduction:</a:t>
            </a:r>
            <a:r>
              <a:rPr sz="1600" b="0" i="0">
                <a:solidFill>
                  <a:srgbClr val="273239"/>
                </a:solidFill>
                <a:latin typeface="Arial" panose="020B0604020202020204" pitchFamily="34" charset="0"/>
                <a:ea typeface="Nunito"/>
                <a:cs typeface="Arial" panose="020B0604020202020204" pitchFamily="34" charset="0"/>
              </a:rPr>
              <a:t> Techniques like TF-IDF and word embeddings reduce the dimensionality of the data compared to one-hot encoding. This not only makes computation more efficient but also helps in capturing the most relevant features of the text.</a:t>
            </a: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buAutoNum type="arabicPeriod"/>
            </a:pPr>
            <a:r>
              <a:rPr sz="1600" b="1" i="0">
                <a:solidFill>
                  <a:srgbClr val="273239"/>
                </a:solidFill>
                <a:latin typeface="Arial" panose="020B0604020202020204" pitchFamily="34" charset="0"/>
                <a:ea typeface="Nunito"/>
                <a:cs typeface="Arial" panose="020B0604020202020204" pitchFamily="34" charset="0"/>
              </a:rPr>
              <a:t>Handling Large Vocabulary:</a:t>
            </a:r>
            <a:r>
              <a:rPr sz="1600" b="0" i="0">
                <a:solidFill>
                  <a:srgbClr val="273239"/>
                </a:solidFill>
                <a:latin typeface="Arial" panose="020B0604020202020204" pitchFamily="34" charset="0"/>
                <a:ea typeface="Nunito"/>
                <a:cs typeface="Arial" panose="020B0604020202020204" pitchFamily="34" charset="0"/>
              </a:rPr>
              <a:t> Vectorization helps manage large vocabularies by creating fixed-size vectors for words or documents. This is essential for handling the vast amount of text data available in applications like search engines and social media analysis.</a:t>
            </a: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buAutoNum type="arabicPeriod"/>
            </a:pPr>
            <a:r>
              <a:rPr sz="1600" b="1" i="0">
                <a:solidFill>
                  <a:srgbClr val="273239"/>
                </a:solidFill>
                <a:latin typeface="Arial" panose="020B0604020202020204" pitchFamily="34" charset="0"/>
                <a:ea typeface="Nunito"/>
                <a:cs typeface="Arial" panose="020B0604020202020204" pitchFamily="34" charset="0"/>
              </a:rPr>
              <a:t>Improving Model Performance:</a:t>
            </a:r>
            <a:r>
              <a:rPr sz="1600" b="0" i="0">
                <a:solidFill>
                  <a:srgbClr val="273239"/>
                </a:solidFill>
                <a:latin typeface="Arial" panose="020B0604020202020204" pitchFamily="34" charset="0"/>
                <a:ea typeface="Nunito"/>
                <a:cs typeface="Arial" panose="020B0604020202020204" pitchFamily="34" charset="0"/>
              </a:rPr>
              <a:t> Advanced vectorization techniques, such as contextualized embeddings, significantly enhance model performance by providing rich, context-aware representations of words. This leads to better generalization and accuracy in NLP tasks.</a:t>
            </a: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buAutoNum type="arabicPeriod"/>
            </a:pPr>
            <a:r>
              <a:rPr sz="1600" b="1" i="0">
                <a:solidFill>
                  <a:srgbClr val="273239"/>
                </a:solidFill>
                <a:latin typeface="Arial" panose="020B0604020202020204" pitchFamily="34" charset="0"/>
                <a:ea typeface="Nunito"/>
                <a:cs typeface="Arial" panose="020B0604020202020204" pitchFamily="34" charset="0"/>
              </a:rPr>
              <a:t>Facilitating Transfer Learning:</a:t>
            </a:r>
            <a:r>
              <a:rPr sz="1600" b="0" i="0">
                <a:solidFill>
                  <a:srgbClr val="273239"/>
                </a:solidFill>
                <a:latin typeface="Arial" panose="020B0604020202020204" pitchFamily="34" charset="0"/>
                <a:ea typeface="Nunito"/>
                <a:cs typeface="Arial" panose="020B0604020202020204" pitchFamily="34" charset="0"/>
              </a:rPr>
              <a:t> Pre-trained models like BERT and GPT use vectorization to create embeddings that can be fine-tuned for various NLP tasks. This transfer learning approach saves time and resources by leveraging existing knowledge.</a:t>
            </a:r>
            <a:endParaRPr sz="1600" b="0" i="0">
              <a:solidFill>
                <a:srgbClr val="273239"/>
              </a:solidFill>
              <a:latin typeface="Arial" panose="020B0604020202020204" pitchFamily="34" charset="0"/>
              <a:ea typeface="Nunito"/>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45465" y="278765"/>
            <a:ext cx="9878695" cy="906780"/>
          </a:xfrm>
          <a:prstGeom prst="rect">
            <a:avLst/>
          </a:prstGeom>
        </p:spPr>
        <p:txBody>
          <a:bodyPr wrap="square">
            <a:spAutoFit/>
          </a:bodyPr>
          <a:p>
            <a:pPr marL="0" indent="0" algn="l" fontAlgn="base">
              <a:spcBef>
                <a:spcPct val="0"/>
              </a:spcBef>
              <a:spcAft>
                <a:spcPct val="0"/>
              </a:spcAft>
            </a:pPr>
            <a:r>
              <a:rPr sz="2100" b="1" i="0">
                <a:solidFill>
                  <a:srgbClr val="273239"/>
                </a:solidFill>
                <a:latin typeface="Nunito"/>
                <a:ea typeface="Nunito"/>
              </a:rPr>
              <a:t>Traditional Vectorization Techniques in NLP</a:t>
            </a:r>
            <a:endParaRPr sz="2100" b="1" i="0">
              <a:solidFill>
                <a:srgbClr val="273239"/>
              </a:solidFill>
              <a:latin typeface="Nunito"/>
              <a:ea typeface="Nunito"/>
            </a:endParaRPr>
          </a:p>
          <a:p>
            <a:pPr marL="0" indent="0" algn="l" fontAlgn="base">
              <a:spcBef>
                <a:spcPct val="0"/>
              </a:spcBef>
              <a:spcAft>
                <a:spcPct val="0"/>
              </a:spcAft>
            </a:pPr>
            <a:r>
              <a:rPr sz="1600" b="0" i="0">
                <a:solidFill>
                  <a:srgbClr val="273239"/>
                </a:solidFill>
                <a:latin typeface="Nunito"/>
                <a:ea typeface="Nunito"/>
              </a:rPr>
              <a:t>Here, we explore three traditional vectorization techniques: Bag of Words (BoW), Term Frequency-Inverse Document Frequency (TF-IDF), and Count Vectorizer.</a:t>
            </a:r>
            <a:endParaRPr sz="1600" b="0" i="0">
              <a:solidFill>
                <a:srgbClr val="273239"/>
              </a:solidFill>
              <a:latin typeface="Nunito"/>
              <a:ea typeface="Nunito"/>
            </a:endParaRPr>
          </a:p>
        </p:txBody>
      </p:sp>
      <p:sp>
        <p:nvSpPr>
          <p:cNvPr id="3" name="Text Box 2"/>
          <p:cNvSpPr txBox="1"/>
          <p:nvPr/>
        </p:nvSpPr>
        <p:spPr>
          <a:xfrm>
            <a:off x="545465" y="5928995"/>
            <a:ext cx="9525000" cy="368300"/>
          </a:xfrm>
          <a:prstGeom prst="rect">
            <a:avLst/>
          </a:prstGeom>
          <a:noFill/>
        </p:spPr>
        <p:txBody>
          <a:bodyPr wrap="square" rtlCol="0" anchor="t">
            <a:spAutoFit/>
          </a:bodyPr>
          <a:p>
            <a:r>
              <a:rPr lang="en-US" altLang="en-US"/>
              <a:t>https://www.geeksforgeeks.org/vectorization-techniques-in-nlp/</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55625" y="351155"/>
            <a:ext cx="10610850" cy="1753235"/>
          </a:xfrm>
          <a:prstGeom prst="rect">
            <a:avLst/>
          </a:prstGeom>
        </p:spPr>
        <p:txBody>
          <a:bodyPr wrap="square">
            <a:spAutoFit/>
          </a:bodyPr>
          <a:p>
            <a:pPr marL="0" indent="0" algn="l" fontAlgn="base">
              <a:spcBef>
                <a:spcPct val="0"/>
              </a:spcBef>
              <a:spcAft>
                <a:spcPct val="0"/>
              </a:spcAft>
            </a:pPr>
            <a:r>
              <a:rPr sz="2100" b="1" i="0">
                <a:solidFill>
                  <a:srgbClr val="273239"/>
                </a:solidFill>
                <a:latin typeface="Nunito"/>
                <a:ea typeface="Nunito"/>
              </a:rPr>
              <a:t>Advanced Vectorization Techniques in Natural Language Processing (NLP)</a:t>
            </a:r>
            <a:endParaRPr sz="2100" b="1" i="0">
              <a:solidFill>
                <a:srgbClr val="273239"/>
              </a:solidFill>
              <a:latin typeface="Nunito"/>
              <a:ea typeface="Nunito"/>
            </a:endParaRPr>
          </a:p>
          <a:p>
            <a:pPr marL="0" indent="0" algn="l" fontAlgn="base">
              <a:spcBef>
                <a:spcPct val="0"/>
              </a:spcBef>
              <a:spcAft>
                <a:spcPct val="0"/>
              </a:spcAft>
            </a:pPr>
            <a:endParaRPr sz="2100" b="1" i="0">
              <a:solidFill>
                <a:srgbClr val="273239"/>
              </a:solidFill>
              <a:latin typeface="Nunito"/>
              <a:ea typeface="Nunito"/>
            </a:endParaRPr>
          </a:p>
          <a:p>
            <a:pPr marL="0" indent="0" algn="l" fontAlgn="base">
              <a:spcBef>
                <a:spcPct val="0"/>
              </a:spcBef>
              <a:spcAft>
                <a:spcPct val="0"/>
              </a:spcAft>
            </a:pPr>
            <a:r>
              <a:rPr sz="1600" b="0" i="0">
                <a:solidFill>
                  <a:srgbClr val="273239"/>
                </a:solidFill>
                <a:latin typeface="Nunito"/>
                <a:ea typeface="Nunito"/>
              </a:rPr>
              <a:t>Advanced vectorization techniques provide more sophisticated methods for representing text data as numerical vectors, capturing semantic relationships and contextual meaning. </a:t>
            </a:r>
            <a:endParaRPr sz="1600" b="0" i="0">
              <a:solidFill>
                <a:srgbClr val="273239"/>
              </a:solidFill>
              <a:latin typeface="Nunito"/>
              <a:ea typeface="Nunito"/>
            </a:endParaRPr>
          </a:p>
          <a:p>
            <a:pPr marL="0" indent="0" algn="l" fontAlgn="base">
              <a:spcBef>
                <a:spcPct val="0"/>
              </a:spcBef>
              <a:spcAft>
                <a:spcPct val="0"/>
              </a:spcAft>
            </a:pPr>
            <a:endParaRPr sz="1600" b="0" i="0">
              <a:solidFill>
                <a:srgbClr val="273239"/>
              </a:solidFill>
              <a:latin typeface="Nunito"/>
              <a:ea typeface="Nunito"/>
            </a:endParaRPr>
          </a:p>
          <a:p>
            <a:pPr marL="0" indent="0" algn="l" fontAlgn="base">
              <a:spcBef>
                <a:spcPct val="0"/>
              </a:spcBef>
              <a:spcAft>
                <a:spcPct val="0"/>
              </a:spcAft>
            </a:pPr>
            <a:r>
              <a:rPr sz="1600" b="0" i="0">
                <a:solidFill>
                  <a:srgbClr val="273239"/>
                </a:solidFill>
                <a:latin typeface="Nunito"/>
                <a:ea typeface="Nunito"/>
              </a:rPr>
              <a:t>Here, we explore </a:t>
            </a:r>
            <a:r>
              <a:rPr b="1" i="0">
                <a:solidFill>
                  <a:srgbClr val="273239"/>
                </a:solidFill>
                <a:latin typeface="Arial Black" panose="020B0A04020102020204" charset="0"/>
                <a:ea typeface="Nunito"/>
                <a:cs typeface="Arial Black" panose="020B0A04020102020204" charset="0"/>
              </a:rPr>
              <a:t>word embeddings and document embeddings.</a:t>
            </a:r>
            <a:endParaRPr b="1" i="0">
              <a:solidFill>
                <a:srgbClr val="273239"/>
              </a:solidFill>
              <a:latin typeface="Arial Black" panose="020B0A04020102020204" charset="0"/>
              <a:ea typeface="Nunito"/>
              <a:cs typeface="Arial Black" panose="020B0A04020102020204" charset="0"/>
            </a:endParaRPr>
          </a:p>
        </p:txBody>
      </p:sp>
      <p:sp>
        <p:nvSpPr>
          <p:cNvPr id="3" name="Text Box 2"/>
          <p:cNvSpPr txBox="1"/>
          <p:nvPr/>
        </p:nvSpPr>
        <p:spPr>
          <a:xfrm>
            <a:off x="195580" y="2255520"/>
            <a:ext cx="11330940" cy="4461510"/>
          </a:xfrm>
          <a:prstGeom prst="rect">
            <a:avLst/>
          </a:prstGeom>
        </p:spPr>
        <p:txBody>
          <a:bodyPr wrap="square">
            <a:spAutoFit/>
          </a:bodyPr>
          <a:p>
            <a:pPr marL="0" indent="0" algn="l" fontAlgn="base">
              <a:spcBef>
                <a:spcPct val="0"/>
              </a:spcBef>
              <a:spcAft>
                <a:spcPct val="0"/>
              </a:spcAft>
            </a:pPr>
            <a:r>
              <a:rPr sz="2000" b="1" i="0">
                <a:solidFill>
                  <a:srgbClr val="273239"/>
                </a:solidFill>
                <a:latin typeface="Arial" panose="020B0604020202020204" pitchFamily="34" charset="0"/>
                <a:ea typeface="Nunito"/>
                <a:cs typeface="Arial" panose="020B0604020202020204" pitchFamily="34" charset="0"/>
              </a:rPr>
              <a:t>Types of Word Embeddings</a:t>
            </a:r>
            <a:endParaRPr sz="2000" b="1"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1. Word2Vec:</a:t>
            </a:r>
            <a:endParaRPr sz="1600" b="1"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b="0" i="0">
                <a:solidFill>
                  <a:srgbClr val="273239"/>
                </a:solidFill>
                <a:latin typeface="Arial" panose="020B0604020202020204" pitchFamily="34" charset="0"/>
                <a:ea typeface="Nunito"/>
                <a:cs typeface="Arial" panose="020B0604020202020204" pitchFamily="34" charset="0"/>
              </a:rPr>
              <a:t>Developed by Google, Word2Vec models use neural networks to generate word embeddings.</a:t>
            </a:r>
            <a:endParaRPr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buFont typeface="Arial" panose="020B0604020202020204"/>
              <a:buChar char="•"/>
            </a:pPr>
            <a:r>
              <a:rPr b="1" i="0" u="sng">
                <a:solidFill>
                  <a:srgbClr val="357960"/>
                </a:solidFill>
                <a:latin typeface="Arial" panose="020B0604020202020204" pitchFamily="34" charset="0"/>
                <a:ea typeface="Nunito"/>
                <a:cs typeface="Arial" panose="020B0604020202020204" pitchFamily="34" charset="0"/>
                <a:hlinkClick r:id="rId1"/>
              </a:rPr>
              <a:t>Skip-gram Model</a:t>
            </a:r>
            <a:r>
              <a:rPr b="1" i="0">
                <a:solidFill>
                  <a:srgbClr val="273239"/>
                </a:solidFill>
                <a:latin typeface="Arial" panose="020B0604020202020204" pitchFamily="34" charset="0"/>
                <a:ea typeface="Nunito"/>
                <a:cs typeface="Arial" panose="020B0604020202020204" pitchFamily="34" charset="0"/>
              </a:rPr>
              <a:t>:</a:t>
            </a:r>
            <a:r>
              <a:rPr b="0" i="0">
                <a:solidFill>
                  <a:srgbClr val="273239"/>
                </a:solidFill>
                <a:latin typeface="Arial" panose="020B0604020202020204" pitchFamily="34" charset="0"/>
                <a:ea typeface="Nunito"/>
                <a:cs typeface="Arial" panose="020B0604020202020204" pitchFamily="34" charset="0"/>
              </a:rPr>
              <a:t> Predicts the context words given a target word. It focuses on capturing the context within a specific window size around the target word.</a:t>
            </a:r>
            <a:endParaRPr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buFont typeface="Arial" panose="020B0604020202020204"/>
              <a:buChar char="•"/>
            </a:pPr>
            <a:r>
              <a:rPr b="1" i="0" u="sng">
                <a:solidFill>
                  <a:srgbClr val="357960"/>
                </a:solidFill>
                <a:latin typeface="Arial" panose="020B0604020202020204" pitchFamily="34" charset="0"/>
                <a:ea typeface="Nunito"/>
                <a:cs typeface="Arial" panose="020B0604020202020204" pitchFamily="34" charset="0"/>
                <a:hlinkClick r:id="rId2"/>
              </a:rPr>
              <a:t>Continuous Bag of Words (CBOW) Model</a:t>
            </a:r>
            <a:r>
              <a:rPr b="1" i="0">
                <a:solidFill>
                  <a:srgbClr val="273239"/>
                </a:solidFill>
                <a:latin typeface="Arial" panose="020B0604020202020204" pitchFamily="34" charset="0"/>
                <a:ea typeface="Nunito"/>
                <a:cs typeface="Arial" panose="020B0604020202020204" pitchFamily="34" charset="0"/>
              </a:rPr>
              <a:t>:</a:t>
            </a:r>
            <a:r>
              <a:rPr b="0" i="0">
                <a:solidFill>
                  <a:srgbClr val="273239"/>
                </a:solidFill>
                <a:latin typeface="Arial" panose="020B0604020202020204" pitchFamily="34" charset="0"/>
                <a:ea typeface="Nunito"/>
                <a:cs typeface="Arial" panose="020B0604020202020204" pitchFamily="34" charset="0"/>
              </a:rPr>
              <a:t> Predicts a target word based on the context words within a window size. It tends to be faster and more efficient than the Skip-gram model.</a:t>
            </a:r>
            <a:endParaRPr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buFont typeface="Arial" panose="020B0604020202020204"/>
              <a:buChar char="•"/>
            </a:pPr>
            <a:endParaRPr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2. GloVe (Global Vectors for Word Representation):</a:t>
            </a:r>
            <a:endParaRPr sz="1600" b="1"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b="0" i="0">
                <a:solidFill>
                  <a:srgbClr val="273239"/>
                </a:solidFill>
                <a:latin typeface="Arial" panose="020B0604020202020204" pitchFamily="34" charset="0"/>
                <a:ea typeface="Nunito"/>
                <a:cs typeface="Arial" panose="020B0604020202020204" pitchFamily="34" charset="0"/>
              </a:rPr>
              <a:t>Developed by Stanford, </a:t>
            </a:r>
            <a:r>
              <a:rPr b="0" i="0" u="sng">
                <a:solidFill>
                  <a:srgbClr val="357960"/>
                </a:solidFill>
                <a:latin typeface="Arial" panose="020B0604020202020204" pitchFamily="34" charset="0"/>
                <a:ea typeface="Nunito"/>
                <a:cs typeface="Arial" panose="020B0604020202020204" pitchFamily="34" charset="0"/>
                <a:hlinkClick r:id="rId3"/>
              </a:rPr>
              <a:t>GloVe</a:t>
            </a:r>
            <a:r>
              <a:rPr b="0" i="0">
                <a:solidFill>
                  <a:srgbClr val="273239"/>
                </a:solidFill>
                <a:latin typeface="Arial" panose="020B0604020202020204" pitchFamily="34" charset="0"/>
                <a:ea typeface="Nunito"/>
                <a:cs typeface="Arial" panose="020B0604020202020204" pitchFamily="34" charset="0"/>
              </a:rPr>
              <a:t> combines the advantages of global matrix factorization and local context window methods. It generates word vectors by factoring in the co-occurrence matrix of words in a corpus, capturing global statistical information.</a:t>
            </a:r>
            <a:endParaRPr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endParaRPr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3. FastText:</a:t>
            </a:r>
            <a:endParaRPr sz="1600" b="1"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b="0" i="0">
                <a:solidFill>
                  <a:srgbClr val="273239"/>
                </a:solidFill>
                <a:latin typeface="Arial" panose="020B0604020202020204" pitchFamily="34" charset="0"/>
                <a:ea typeface="Nunito"/>
                <a:cs typeface="Arial" panose="020B0604020202020204" pitchFamily="34" charset="0"/>
              </a:rPr>
              <a:t>Developed by Facebook, FastText extends Word2Vec by representing words as bags of character n-grams. This helps in handling out-of-vocabulary words and capturing subword information.</a:t>
            </a:r>
            <a:endParaRPr b="0" i="0">
              <a:solidFill>
                <a:srgbClr val="273239"/>
              </a:solidFill>
              <a:latin typeface="Arial" panose="020B0604020202020204" pitchFamily="34" charset="0"/>
              <a:ea typeface="Nunito"/>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59765" y="252095"/>
            <a:ext cx="9428480" cy="2584450"/>
          </a:xfrm>
          <a:prstGeom prst="rect">
            <a:avLst/>
          </a:prstGeom>
        </p:spPr>
        <p:txBody>
          <a:bodyPr wrap="square">
            <a:spAutoFit/>
          </a:bodyPr>
          <a:p>
            <a:pPr marL="0" indent="0" algn="l" fontAlgn="base">
              <a:spcBef>
                <a:spcPct val="0"/>
              </a:spcBef>
              <a:spcAft>
                <a:spcPct val="0"/>
              </a:spcAft>
            </a:pPr>
            <a:r>
              <a:rPr sz="2000" b="1" i="0">
                <a:solidFill>
                  <a:srgbClr val="273239"/>
                </a:solidFill>
                <a:latin typeface="Arial" panose="020B0604020202020204" pitchFamily="34" charset="0"/>
                <a:ea typeface="Nunito"/>
                <a:cs typeface="Arial" panose="020B0604020202020204" pitchFamily="34" charset="0"/>
              </a:rPr>
              <a:t>Types of Document Embeddings</a:t>
            </a:r>
            <a:endParaRPr sz="2000" b="1"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endParaRPr sz="2000" b="1"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1. Doc2Vec:</a:t>
            </a:r>
            <a:endParaRPr sz="1600" b="1"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b="0" i="0">
                <a:solidFill>
                  <a:srgbClr val="273239"/>
                </a:solidFill>
                <a:latin typeface="Arial" panose="020B0604020202020204" pitchFamily="34" charset="0"/>
                <a:ea typeface="Nunito"/>
                <a:cs typeface="Arial" panose="020B0604020202020204" pitchFamily="34" charset="0"/>
              </a:rPr>
              <a:t>An extension of Word2Vec, </a:t>
            </a:r>
            <a:r>
              <a:rPr b="0" i="0" u="sng">
                <a:solidFill>
                  <a:srgbClr val="357960"/>
                </a:solidFill>
                <a:latin typeface="Arial" panose="020B0604020202020204" pitchFamily="34" charset="0"/>
                <a:ea typeface="Nunito"/>
                <a:cs typeface="Arial" panose="020B0604020202020204" pitchFamily="34" charset="0"/>
                <a:hlinkClick r:id="rId1"/>
              </a:rPr>
              <a:t>Doc2Vec</a:t>
            </a:r>
            <a:r>
              <a:rPr b="0" i="0">
                <a:solidFill>
                  <a:srgbClr val="273239"/>
                </a:solidFill>
                <a:latin typeface="Arial" panose="020B0604020202020204" pitchFamily="34" charset="0"/>
                <a:ea typeface="Nunito"/>
                <a:cs typeface="Arial" panose="020B0604020202020204" pitchFamily="34" charset="0"/>
              </a:rPr>
              <a:t> generates vector representations for documents using two models: Distributed Memory (DM) and Distributed Bag of Words (DBOW).</a:t>
            </a:r>
            <a:endParaRPr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endParaRPr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2. TF-IDF Weighted Word Embeddings:</a:t>
            </a:r>
            <a:endParaRPr sz="1600" b="1"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b="0" i="0">
                <a:solidFill>
                  <a:srgbClr val="273239"/>
                </a:solidFill>
                <a:latin typeface="Arial" panose="020B0604020202020204" pitchFamily="34" charset="0"/>
                <a:ea typeface="Nunito"/>
                <a:cs typeface="Arial" panose="020B0604020202020204" pitchFamily="34" charset="0"/>
              </a:rPr>
              <a:t>Combines TF-IDF with word embeddings by weighting each word vector with its TF-IDF score, then averaging to get the document vector.</a:t>
            </a:r>
            <a:endParaRPr b="0" i="0">
              <a:solidFill>
                <a:srgbClr val="273239"/>
              </a:solidFill>
              <a:latin typeface="Arial" panose="020B0604020202020204" pitchFamily="34" charset="0"/>
              <a:ea typeface="Nunito"/>
              <a:cs typeface="Arial" panose="020B0604020202020204" pitchFamily="34" charset="0"/>
            </a:endParaRPr>
          </a:p>
        </p:txBody>
      </p:sp>
      <p:sp>
        <p:nvSpPr>
          <p:cNvPr id="3" name="Text Box 2"/>
          <p:cNvSpPr txBox="1"/>
          <p:nvPr/>
        </p:nvSpPr>
        <p:spPr>
          <a:xfrm>
            <a:off x="513715" y="2836545"/>
            <a:ext cx="10076815" cy="3969385"/>
          </a:xfrm>
          <a:prstGeom prst="rect">
            <a:avLst/>
          </a:prstGeom>
        </p:spPr>
        <p:txBody>
          <a:bodyPr wrap="square">
            <a:spAutoFit/>
          </a:bodyPr>
          <a:p>
            <a:pPr marL="0" indent="0" algn="l" fontAlgn="base">
              <a:spcBef>
                <a:spcPct val="0"/>
              </a:spcBef>
              <a:spcAft>
                <a:spcPct val="0"/>
              </a:spcAft>
            </a:pPr>
            <a:r>
              <a:rPr sz="2100" b="1" i="0">
                <a:solidFill>
                  <a:srgbClr val="273239"/>
                </a:solidFill>
                <a:latin typeface="Nunito"/>
                <a:ea typeface="Nunito"/>
              </a:rPr>
              <a:t>Contextualized Embeddings in NLP</a:t>
            </a:r>
            <a:endParaRPr sz="2100" b="1" i="0">
              <a:solidFill>
                <a:srgbClr val="273239"/>
              </a:solidFill>
              <a:latin typeface="Nunito"/>
              <a:ea typeface="Nunito"/>
            </a:endParaRPr>
          </a:p>
          <a:p>
            <a:pPr marL="0" indent="0" algn="l" fontAlgn="base">
              <a:spcBef>
                <a:spcPct val="0"/>
              </a:spcBef>
              <a:spcAft>
                <a:spcPct val="0"/>
              </a:spcAft>
            </a:pPr>
            <a:endParaRPr sz="2100" b="1" i="0">
              <a:solidFill>
                <a:srgbClr val="273239"/>
              </a:solidFill>
              <a:latin typeface="Nunito"/>
              <a:ea typeface="Nunito"/>
            </a:endParaRPr>
          </a:p>
          <a:p>
            <a:pPr marL="0" indent="0" algn="l" fontAlgn="base">
              <a:spcBef>
                <a:spcPct val="0"/>
              </a:spcBef>
              <a:spcAft>
                <a:spcPct val="0"/>
              </a:spcAft>
            </a:pPr>
            <a:r>
              <a:rPr b="1" i="0">
                <a:solidFill>
                  <a:srgbClr val="273239"/>
                </a:solidFill>
                <a:latin typeface="Nunito"/>
                <a:ea typeface="Nunito"/>
              </a:rPr>
              <a:t>1. ELMo (Embeddings from Language Models)</a:t>
            </a:r>
            <a:endParaRPr b="1" i="0">
              <a:solidFill>
                <a:srgbClr val="273239"/>
              </a:solidFill>
              <a:latin typeface="Nunito"/>
              <a:ea typeface="Nunito"/>
            </a:endParaRPr>
          </a:p>
          <a:p>
            <a:pPr marL="0" indent="0" algn="l" fontAlgn="base">
              <a:spcBef>
                <a:spcPct val="0"/>
              </a:spcBef>
              <a:spcAft>
                <a:spcPct val="0"/>
              </a:spcAft>
            </a:pPr>
            <a:r>
              <a:rPr sz="1600" b="0" i="0" u="sng">
                <a:solidFill>
                  <a:srgbClr val="357960"/>
                </a:solidFill>
                <a:latin typeface="Nunito"/>
                <a:ea typeface="Nunito"/>
                <a:hlinkClick r:id="rId2"/>
              </a:rPr>
              <a:t>ELMo</a:t>
            </a:r>
            <a:r>
              <a:rPr sz="1600" b="0" i="0">
                <a:solidFill>
                  <a:srgbClr val="273239"/>
                </a:solidFill>
                <a:latin typeface="Nunito"/>
                <a:ea typeface="Nunito"/>
              </a:rPr>
              <a:t> generates word representations that capture both syntactic and semantic aspects of words and their usage across different contexts in a sentence. It uses deep bidirectional language models to achieve this.</a:t>
            </a:r>
            <a:endParaRPr sz="1600" b="0" i="0">
              <a:solidFill>
                <a:srgbClr val="273239"/>
              </a:solidFill>
              <a:latin typeface="Nunito"/>
              <a:ea typeface="Nunito"/>
            </a:endParaRPr>
          </a:p>
          <a:p>
            <a:pPr marL="0" indent="0" algn="l" fontAlgn="base">
              <a:spcBef>
                <a:spcPct val="0"/>
              </a:spcBef>
              <a:spcAft>
                <a:spcPct val="0"/>
              </a:spcAft>
            </a:pPr>
            <a:endParaRPr sz="1600" b="0" i="0">
              <a:solidFill>
                <a:srgbClr val="273239"/>
              </a:solidFill>
              <a:latin typeface="Nunito"/>
              <a:ea typeface="Nunito"/>
            </a:endParaRPr>
          </a:p>
          <a:p>
            <a:pPr marL="0" indent="0" algn="l" fontAlgn="base">
              <a:spcBef>
                <a:spcPct val="0"/>
              </a:spcBef>
              <a:spcAft>
                <a:spcPct val="0"/>
              </a:spcAft>
            </a:pPr>
            <a:r>
              <a:rPr lang="en-US" altLang="en-US" sz="1600" b="1" i="0">
                <a:solidFill>
                  <a:srgbClr val="273239"/>
                </a:solidFill>
                <a:latin typeface="Nunito"/>
                <a:ea typeface="Nunito"/>
              </a:rPr>
              <a:t>2. BERT (Bidirectional Encoder Representations from Transformers)</a:t>
            </a:r>
            <a:endParaRPr lang="en-US" altLang="en-US" sz="1600" b="1" i="0">
              <a:solidFill>
                <a:srgbClr val="273239"/>
              </a:solidFill>
              <a:latin typeface="Nunito"/>
              <a:ea typeface="Nunito"/>
            </a:endParaRPr>
          </a:p>
          <a:p>
            <a:pPr marL="0" indent="0" algn="l" fontAlgn="base">
              <a:spcBef>
                <a:spcPct val="0"/>
              </a:spcBef>
              <a:spcAft>
                <a:spcPct val="0"/>
              </a:spcAft>
            </a:pPr>
            <a:r>
              <a:rPr lang="en-US" altLang="en-US" sz="1600" b="0" i="0">
                <a:solidFill>
                  <a:srgbClr val="273239"/>
                </a:solidFill>
                <a:latin typeface="Nunito"/>
                <a:ea typeface="Nunito"/>
              </a:rPr>
              <a:t>BERT is a transformer-based model that pre-trains bidirectional representations by jointly conditioning on both left and right context in all layers. It can be fine-tuned for specific tasks, making it highly versatile.</a:t>
            </a:r>
            <a:endParaRPr lang="en-US" altLang="en-US" sz="1600" b="0" i="0">
              <a:solidFill>
                <a:srgbClr val="273239"/>
              </a:solidFill>
              <a:latin typeface="Nunito"/>
              <a:ea typeface="Nunito"/>
            </a:endParaRPr>
          </a:p>
          <a:p>
            <a:pPr marL="0" indent="0" algn="l" fontAlgn="base">
              <a:spcBef>
                <a:spcPct val="0"/>
              </a:spcBef>
              <a:spcAft>
                <a:spcPct val="0"/>
              </a:spcAft>
            </a:pPr>
            <a:endParaRPr lang="en-US" altLang="en-US" sz="1600" b="0" i="0">
              <a:solidFill>
                <a:srgbClr val="273239"/>
              </a:solidFill>
              <a:latin typeface="Nunito"/>
              <a:ea typeface="Nunito"/>
            </a:endParaRPr>
          </a:p>
          <a:p>
            <a:pPr marL="0" indent="0" algn="l" fontAlgn="base">
              <a:spcBef>
                <a:spcPct val="0"/>
              </a:spcBef>
              <a:spcAft>
                <a:spcPct val="0"/>
              </a:spcAft>
            </a:pPr>
            <a:r>
              <a:rPr lang="en-US" altLang="en-US" sz="1600" b="1" i="0">
                <a:solidFill>
                  <a:srgbClr val="273239"/>
                </a:solidFill>
                <a:latin typeface="Arial" panose="020B0604020202020204" pitchFamily="34" charset="0"/>
                <a:ea typeface="Nunito"/>
                <a:cs typeface="Arial" panose="020B0604020202020204" pitchFamily="34" charset="0"/>
              </a:rPr>
              <a:t>3. GPT (Generative Pre-trained Transformer)</a:t>
            </a:r>
            <a:endParaRPr lang="en-US" altLang="en-US" sz="1600" b="1"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lang="en-US" altLang="en-US" sz="1600" b="0" i="0">
                <a:solidFill>
                  <a:srgbClr val="273239"/>
                </a:solidFill>
                <a:latin typeface="Nunito"/>
                <a:ea typeface="Nunito"/>
              </a:rPr>
              <a:t>GPT is a transformer-based model that generates text by predicting the next word in a sequence, making it highly effective for language generation tasks.</a:t>
            </a:r>
            <a:endParaRPr lang="en-US" altLang="en-US" sz="1600" b="0" i="0">
              <a:solidFill>
                <a:srgbClr val="273239"/>
              </a:solidFill>
              <a:latin typeface="Nunito"/>
              <a:ea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95605" y="315912"/>
            <a:ext cx="5080000" cy="337185"/>
          </a:xfrm>
          <a:prstGeom prst="rect">
            <a:avLst/>
          </a:prstGeom>
        </p:spPr>
        <p:txBody>
          <a:bodyPr>
            <a:spAutoFit/>
          </a:bodyPr>
          <a:p>
            <a:pPr marL="0" indent="0" algn="l" fontAlgn="base">
              <a:spcBef>
                <a:spcPct val="0"/>
              </a:spcBef>
              <a:spcAft>
                <a:spcPct val="0"/>
              </a:spcAft>
            </a:pPr>
            <a:r>
              <a:rPr sz="1600" b="1" i="0">
                <a:solidFill>
                  <a:srgbClr val="273239"/>
                </a:solidFill>
                <a:latin typeface="Nunito"/>
                <a:ea typeface="Nunito"/>
              </a:rPr>
              <a:t>Comparison of Vectorization Techniques</a:t>
            </a:r>
            <a:endParaRPr sz="1600" b="1" i="0">
              <a:solidFill>
                <a:srgbClr val="273239"/>
              </a:solidFill>
              <a:latin typeface="Nunito"/>
              <a:ea typeface="Nunito"/>
            </a:endParaRPr>
          </a:p>
        </p:txBody>
      </p:sp>
      <p:graphicFrame>
        <p:nvGraphicFramePr>
          <p:cNvPr id="3" name="Table 2"/>
          <p:cNvGraphicFramePr/>
          <p:nvPr>
            <p:custDataLst>
              <p:tags r:id="rId1"/>
            </p:custDataLst>
          </p:nvPr>
        </p:nvGraphicFramePr>
        <p:xfrm>
          <a:off x="395605" y="927100"/>
          <a:ext cx="11226800" cy="5191760"/>
        </p:xfrm>
        <a:graphic>
          <a:graphicData uri="http://schemas.openxmlformats.org/drawingml/2006/table">
            <a:tbl>
              <a:tblPr/>
              <a:tblGrid>
                <a:gridCol w="2245360"/>
                <a:gridCol w="2245360"/>
                <a:gridCol w="2245360"/>
                <a:gridCol w="2245360"/>
                <a:gridCol w="2245360"/>
              </a:tblGrid>
              <a:tr h="0">
                <a:tc>
                  <a:txBody>
                    <a:bodyPr/>
                    <a:p>
                      <a:pPr marL="0" indent="0" algn="ctr" fontAlgn="base">
                        <a:spcBef>
                          <a:spcPct val="0"/>
                        </a:spcBef>
                        <a:spcAft>
                          <a:spcPct val="0"/>
                        </a:spcAft>
                      </a:pPr>
                      <a:r>
                        <a:rPr sz="1800" b="1" i="0">
                          <a:solidFill>
                            <a:srgbClr val="273239"/>
                          </a:solidFill>
                          <a:latin typeface="Arial" panose="020B0604020202020204" pitchFamily="34" charset="0"/>
                          <a:ea typeface="Nunito"/>
                          <a:cs typeface="Arial" panose="020B0604020202020204" pitchFamily="34" charset="0"/>
                        </a:rPr>
                        <a:t>Technique</a:t>
                      </a:r>
                      <a:endParaRPr sz="1800" b="1" i="0">
                        <a:solidFill>
                          <a:srgbClr val="273239"/>
                        </a:solidFill>
                        <a:latin typeface="Arial" panose="020B0604020202020204" pitchFamily="34" charset="0"/>
                        <a:ea typeface="Nunito"/>
                        <a:cs typeface="Arial" panose="020B0604020202020204" pitchFamily="34" charset="0"/>
                      </a:endParaRPr>
                    </a:p>
                  </a:txBody>
                  <a:tcPr marL="38100" marR="38100" marT="63817" marB="63817">
                    <a:lnL w="1905" cap="flat" cmpd="sng">
                      <a:solidFill>
                        <a:srgbClr val="DFDFDF"/>
                      </a:solidFill>
                      <a:prstDash val="solid"/>
                      <a:headEnd type="none" w="med" len="med"/>
                      <a:tailEnd type="none" w="med" len="med"/>
                    </a:lnL>
                    <a:lnR w="1905" cap="flat" cmpd="sng">
                      <a:solidFill>
                        <a:srgbClr val="DFDFDF"/>
                      </a:solidFill>
                      <a:prstDash val="solid"/>
                      <a:headEnd type="none" w="med" len="med"/>
                      <a:tailEnd type="none" w="med" len="med"/>
                    </a:lnR>
                    <a:lnT w="1905" cap="flat" cmpd="sng">
                      <a:solidFill>
                        <a:srgbClr val="DFDFDF"/>
                      </a:solidFill>
                      <a:prstDash val="solid"/>
                      <a:headEnd type="none" w="med" len="med"/>
                      <a:tailEnd type="none" w="med" len="med"/>
                    </a:lnT>
                    <a:lnB w="1905" cap="flat" cmpd="sng">
                      <a:solidFill>
                        <a:srgbClr val="DFDFDF"/>
                      </a:solidFill>
                      <a:prstDash val="solid"/>
                      <a:headEnd type="none" w="med" len="med"/>
                      <a:tailEnd type="none" w="med" len="med"/>
                    </a:lnB>
                    <a:solidFill>
                      <a:srgbClr val="F9F9F9"/>
                    </a:solidFill>
                  </a:tcPr>
                </a:tc>
                <a:tc>
                  <a:txBody>
                    <a:bodyPr/>
                    <a:p>
                      <a:pPr marL="0" indent="0" algn="ctr" fontAlgn="base">
                        <a:spcBef>
                          <a:spcPct val="0"/>
                        </a:spcBef>
                        <a:spcAft>
                          <a:spcPct val="0"/>
                        </a:spcAft>
                      </a:pPr>
                      <a:r>
                        <a:rPr sz="1800" b="1" i="0">
                          <a:solidFill>
                            <a:srgbClr val="273239"/>
                          </a:solidFill>
                          <a:latin typeface="Arial" panose="020B0604020202020204" pitchFamily="34" charset="0"/>
                          <a:ea typeface="Nunito"/>
                          <a:cs typeface="Arial" panose="020B0604020202020204" pitchFamily="34" charset="0"/>
                        </a:rPr>
                        <a:t>Accuracy</a:t>
                      </a:r>
                      <a:endParaRPr sz="1800" b="1" i="0">
                        <a:solidFill>
                          <a:srgbClr val="273239"/>
                        </a:solidFill>
                        <a:latin typeface="Arial" panose="020B0604020202020204" pitchFamily="34" charset="0"/>
                        <a:ea typeface="Nunito"/>
                        <a:cs typeface="Arial" panose="020B0604020202020204" pitchFamily="34" charset="0"/>
                      </a:endParaRPr>
                    </a:p>
                  </a:txBody>
                  <a:tcPr marL="63817" marR="63817" marT="63817" marB="63817">
                    <a:lnL w="1905" cap="flat" cmpd="sng">
                      <a:solidFill>
                        <a:srgbClr val="DFDFDF"/>
                      </a:solidFill>
                      <a:prstDash val="solid"/>
                      <a:headEnd type="none" w="med" len="med"/>
                      <a:tailEnd type="none" w="med" len="med"/>
                    </a:lnL>
                    <a:lnR w="1905" cap="flat" cmpd="sng">
                      <a:solidFill>
                        <a:srgbClr val="DFDFDF"/>
                      </a:solidFill>
                      <a:prstDash val="solid"/>
                      <a:headEnd type="none" w="med" len="med"/>
                      <a:tailEnd type="none" w="med" len="med"/>
                    </a:lnR>
                    <a:lnT w="1905" cap="flat" cmpd="sng">
                      <a:solidFill>
                        <a:srgbClr val="DFDFDF"/>
                      </a:solidFill>
                      <a:prstDash val="solid"/>
                      <a:headEnd type="none" w="med" len="med"/>
                      <a:tailEnd type="none" w="med" len="med"/>
                    </a:lnT>
                    <a:lnB w="1905" cap="flat" cmpd="sng">
                      <a:solidFill>
                        <a:srgbClr val="DFDFDF"/>
                      </a:solidFill>
                      <a:prstDash val="solid"/>
                      <a:headEnd type="none" w="med" len="med"/>
                      <a:tailEnd type="none" w="med" len="med"/>
                    </a:lnB>
                    <a:solidFill>
                      <a:srgbClr val="F9F9F9"/>
                    </a:solidFill>
                  </a:tcPr>
                </a:tc>
                <a:tc>
                  <a:txBody>
                    <a:bodyPr/>
                    <a:p>
                      <a:pPr marL="0" indent="0" algn="ctr" fontAlgn="base">
                        <a:spcBef>
                          <a:spcPct val="0"/>
                        </a:spcBef>
                        <a:spcAft>
                          <a:spcPct val="0"/>
                        </a:spcAft>
                      </a:pPr>
                      <a:r>
                        <a:rPr sz="1800" b="1" i="0">
                          <a:solidFill>
                            <a:srgbClr val="273239"/>
                          </a:solidFill>
                          <a:latin typeface="Arial" panose="020B0604020202020204" pitchFamily="34" charset="0"/>
                          <a:ea typeface="Nunito"/>
                          <a:cs typeface="Arial" panose="020B0604020202020204" pitchFamily="34" charset="0"/>
                        </a:rPr>
                        <a:t>Computation Time</a:t>
                      </a:r>
                      <a:endParaRPr sz="1800" b="1" i="0">
                        <a:solidFill>
                          <a:srgbClr val="273239"/>
                        </a:solidFill>
                        <a:latin typeface="Arial" panose="020B0604020202020204" pitchFamily="34" charset="0"/>
                        <a:ea typeface="Nunito"/>
                        <a:cs typeface="Arial" panose="020B0604020202020204" pitchFamily="34" charset="0"/>
                      </a:endParaRPr>
                    </a:p>
                  </a:txBody>
                  <a:tcPr marL="63817" marR="63817" marT="63817" marB="63817">
                    <a:lnL w="1905" cap="flat" cmpd="sng">
                      <a:solidFill>
                        <a:srgbClr val="DFDFDF"/>
                      </a:solidFill>
                      <a:prstDash val="solid"/>
                      <a:headEnd type="none" w="med" len="med"/>
                      <a:tailEnd type="none" w="med" len="med"/>
                    </a:lnL>
                    <a:lnR w="1905" cap="flat" cmpd="sng">
                      <a:solidFill>
                        <a:srgbClr val="DFDFDF"/>
                      </a:solidFill>
                      <a:prstDash val="solid"/>
                      <a:headEnd type="none" w="med" len="med"/>
                      <a:tailEnd type="none" w="med" len="med"/>
                    </a:lnR>
                    <a:lnT w="1905" cap="flat" cmpd="sng">
                      <a:solidFill>
                        <a:srgbClr val="DFDFDF"/>
                      </a:solidFill>
                      <a:prstDash val="solid"/>
                      <a:headEnd type="none" w="med" len="med"/>
                      <a:tailEnd type="none" w="med" len="med"/>
                    </a:lnT>
                    <a:lnB w="1905" cap="flat" cmpd="sng">
                      <a:solidFill>
                        <a:srgbClr val="DFDFDF"/>
                      </a:solidFill>
                      <a:prstDash val="solid"/>
                      <a:headEnd type="none" w="med" len="med"/>
                      <a:tailEnd type="none" w="med" len="med"/>
                    </a:lnB>
                    <a:solidFill>
                      <a:srgbClr val="F9F9F9"/>
                    </a:solidFill>
                  </a:tcPr>
                </a:tc>
                <a:tc>
                  <a:txBody>
                    <a:bodyPr/>
                    <a:p>
                      <a:pPr marL="0" indent="0" algn="ctr" fontAlgn="base">
                        <a:spcBef>
                          <a:spcPct val="0"/>
                        </a:spcBef>
                        <a:spcAft>
                          <a:spcPct val="0"/>
                        </a:spcAft>
                      </a:pPr>
                      <a:r>
                        <a:rPr sz="1800" b="1" i="0">
                          <a:solidFill>
                            <a:srgbClr val="273239"/>
                          </a:solidFill>
                          <a:latin typeface="Arial" panose="020B0604020202020204" pitchFamily="34" charset="0"/>
                          <a:ea typeface="Nunito"/>
                          <a:cs typeface="Arial" panose="020B0604020202020204" pitchFamily="34" charset="0"/>
                        </a:rPr>
                        <a:t>Memory Usage</a:t>
                      </a:r>
                      <a:endParaRPr sz="1800" b="1" i="0">
                        <a:solidFill>
                          <a:srgbClr val="273239"/>
                        </a:solidFill>
                        <a:latin typeface="Arial" panose="020B0604020202020204" pitchFamily="34" charset="0"/>
                        <a:ea typeface="Nunito"/>
                        <a:cs typeface="Arial" panose="020B0604020202020204" pitchFamily="34" charset="0"/>
                      </a:endParaRPr>
                    </a:p>
                  </a:txBody>
                  <a:tcPr marL="63817" marR="63817" marT="63817" marB="63817">
                    <a:lnL w="1905" cap="flat" cmpd="sng">
                      <a:solidFill>
                        <a:srgbClr val="DFDFDF"/>
                      </a:solidFill>
                      <a:prstDash val="solid"/>
                      <a:headEnd type="none" w="med" len="med"/>
                      <a:tailEnd type="none" w="med" len="med"/>
                    </a:lnL>
                    <a:lnR w="1905" cap="flat" cmpd="sng">
                      <a:solidFill>
                        <a:srgbClr val="DFDFDF"/>
                      </a:solidFill>
                      <a:prstDash val="solid"/>
                      <a:headEnd type="none" w="med" len="med"/>
                      <a:tailEnd type="none" w="med" len="med"/>
                    </a:lnR>
                    <a:lnT w="1905" cap="flat" cmpd="sng">
                      <a:solidFill>
                        <a:srgbClr val="DFDFDF"/>
                      </a:solidFill>
                      <a:prstDash val="solid"/>
                      <a:headEnd type="none" w="med" len="med"/>
                      <a:tailEnd type="none" w="med" len="med"/>
                    </a:lnT>
                    <a:lnB w="1905" cap="flat" cmpd="sng">
                      <a:solidFill>
                        <a:srgbClr val="DFDFDF"/>
                      </a:solidFill>
                      <a:prstDash val="solid"/>
                      <a:headEnd type="none" w="med" len="med"/>
                      <a:tailEnd type="none" w="med" len="med"/>
                    </a:lnB>
                    <a:solidFill>
                      <a:srgbClr val="F9F9F9"/>
                    </a:solidFill>
                  </a:tcPr>
                </a:tc>
                <a:tc>
                  <a:txBody>
                    <a:bodyPr/>
                    <a:p>
                      <a:pPr marL="0" indent="0" algn="ctr" fontAlgn="base">
                        <a:spcBef>
                          <a:spcPct val="0"/>
                        </a:spcBef>
                        <a:spcAft>
                          <a:spcPct val="0"/>
                        </a:spcAft>
                      </a:pPr>
                      <a:r>
                        <a:rPr sz="1800" b="1" i="0">
                          <a:solidFill>
                            <a:srgbClr val="273239"/>
                          </a:solidFill>
                          <a:latin typeface="Arial" panose="020B0604020202020204" pitchFamily="34" charset="0"/>
                          <a:ea typeface="Nunito"/>
                          <a:cs typeface="Arial" panose="020B0604020202020204" pitchFamily="34" charset="0"/>
                        </a:rPr>
                        <a:t>Applicability</a:t>
                      </a:r>
                      <a:endParaRPr sz="1800" b="1" i="0">
                        <a:solidFill>
                          <a:srgbClr val="273239"/>
                        </a:solidFill>
                        <a:latin typeface="Arial" panose="020B0604020202020204" pitchFamily="34" charset="0"/>
                        <a:ea typeface="Nunito"/>
                        <a:cs typeface="Arial" panose="020B0604020202020204" pitchFamily="34" charset="0"/>
                      </a:endParaRPr>
                    </a:p>
                  </a:txBody>
                  <a:tcPr marL="63817" marR="63817" marT="63817" marB="63817">
                    <a:lnL w="1905" cap="flat" cmpd="sng">
                      <a:solidFill>
                        <a:srgbClr val="DFDFDF"/>
                      </a:solidFill>
                      <a:prstDash val="solid"/>
                      <a:headEnd type="none" w="med" len="med"/>
                      <a:tailEnd type="none" w="med" len="med"/>
                    </a:lnL>
                    <a:lnR w="1905" cap="flat" cmpd="sng">
                      <a:solidFill>
                        <a:srgbClr val="DFDFDF"/>
                      </a:solidFill>
                      <a:prstDash val="solid"/>
                      <a:headEnd type="none" w="med" len="med"/>
                      <a:tailEnd type="none" w="med" len="med"/>
                    </a:lnR>
                    <a:lnT w="1905" cap="flat" cmpd="sng">
                      <a:solidFill>
                        <a:srgbClr val="DFDFDF"/>
                      </a:solidFill>
                      <a:prstDash val="solid"/>
                      <a:headEnd type="none" w="med" len="med"/>
                      <a:tailEnd type="none" w="med" len="med"/>
                    </a:lnT>
                    <a:lnB w="1905" cap="flat" cmpd="sng">
                      <a:solidFill>
                        <a:srgbClr val="DFDFDF"/>
                      </a:solidFill>
                      <a:prstDash val="solid"/>
                      <a:headEnd type="none" w="med" len="med"/>
                      <a:tailEnd type="none" w="med" len="med"/>
                    </a:lnB>
                    <a:solidFill>
                      <a:srgbClr val="F9F9F9"/>
                    </a:solidFill>
                  </a:tcPr>
                </a:tc>
              </a:tr>
              <a:tr h="0">
                <a:tc>
                  <a:txBody>
                    <a:bodyPr/>
                    <a:p>
                      <a:pPr marL="0" indent="0" algn="ctr"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Bag of Words (BoW)</a:t>
                      </a:r>
                      <a:endParaRPr sz="1600" b="1" i="0">
                        <a:solidFill>
                          <a:srgbClr val="273239"/>
                        </a:solidFill>
                        <a:latin typeface="Arial" panose="020B0604020202020204" pitchFamily="34" charset="0"/>
                        <a:ea typeface="Nunito"/>
                        <a:cs typeface="Arial" panose="020B0604020202020204" pitchFamily="34" charset="0"/>
                      </a:endParaRPr>
                    </a:p>
                  </a:txBody>
                  <a:tcPr marL="63817" marR="63817" marT="89217" marB="89217" anchor="ctr" anchorCtr="0">
                    <a:lnL w="1905" cap="flat" cmpd="sng">
                      <a:solidFill>
                        <a:srgbClr val="DFDFDF"/>
                      </a:solidFill>
                      <a:prstDash val="solid"/>
                      <a:headEnd type="none" w="med" len="med"/>
                      <a:tailEnd type="none" w="med" len="med"/>
                    </a:lnL>
                    <a:lnR w="1905" cap="flat" cmpd="sng">
                      <a:solidFill>
                        <a:srgbClr val="DFDFDF"/>
                      </a:solidFill>
                      <a:prstDash val="solid"/>
                      <a:headEnd type="none" w="med" len="med"/>
                      <a:tailEnd type="none" w="med" len="med"/>
                    </a:lnR>
                    <a:lnT w="1905" cap="flat" cmpd="sng">
                      <a:solidFill>
                        <a:srgbClr val="DFDFDF"/>
                      </a:solidFill>
                      <a:prstDash val="solid"/>
                      <a:headEnd type="none" w="med" len="med"/>
                      <a:tailEnd type="none" w="med" len="med"/>
                    </a:lnT>
                    <a:lnB w="1905" cap="flat" cmpd="sng">
                      <a:solidFill>
                        <a:srgbClr val="DFDFDF"/>
                      </a:solidFill>
                      <a:prstDash val="solid"/>
                      <a:headEnd type="none" w="med" len="med"/>
                      <a:tailEnd type="none" w="med" len="med"/>
                    </a:lnB>
                    <a:noFill/>
                  </a:tcPr>
                </a:tc>
                <a:tc>
                  <a:txBody>
                    <a:bodyPr/>
                    <a:p>
                      <a:pPr marL="0" indent="0" algn="ctr" fontAlgn="base">
                        <a:spcBef>
                          <a:spcPct val="0"/>
                        </a:spcBef>
                        <a:spcAft>
                          <a:spcPct val="0"/>
                        </a:spcAft>
                      </a:pPr>
                      <a:r>
                        <a:rPr sz="1600" b="0" i="0">
                          <a:solidFill>
                            <a:srgbClr val="273239"/>
                          </a:solidFill>
                          <a:latin typeface="Arial" panose="020B0604020202020204" pitchFamily="34" charset="0"/>
                          <a:ea typeface="Nunito"/>
                          <a:cs typeface="Arial" panose="020B0604020202020204" pitchFamily="34" charset="0"/>
                        </a:rPr>
                        <a:t>Low to Moderate</a:t>
                      </a:r>
                      <a:endParaRPr sz="1600" b="0" i="0">
                        <a:solidFill>
                          <a:srgbClr val="273239"/>
                        </a:solidFill>
                        <a:latin typeface="Arial" panose="020B0604020202020204" pitchFamily="34" charset="0"/>
                        <a:ea typeface="Nunito"/>
                        <a:cs typeface="Arial" panose="020B0604020202020204" pitchFamily="34" charset="0"/>
                      </a:endParaRPr>
                    </a:p>
                  </a:txBody>
                  <a:tcPr marL="63817" marR="63817" marT="89217" marB="89217" anchor="ctr" anchorCtr="0">
                    <a:lnL w="1905" cap="flat" cmpd="sng">
                      <a:solidFill>
                        <a:srgbClr val="DFDFDF"/>
                      </a:solidFill>
                      <a:prstDash val="solid"/>
                      <a:headEnd type="none" w="med" len="med"/>
                      <a:tailEnd type="none" w="med" len="med"/>
                    </a:lnL>
                    <a:lnR w="1905" cap="flat" cmpd="sng">
                      <a:solidFill>
                        <a:srgbClr val="DFDFDF"/>
                      </a:solidFill>
                      <a:prstDash val="solid"/>
                      <a:headEnd type="none" w="med" len="med"/>
                      <a:tailEnd type="none" w="med" len="med"/>
                    </a:lnR>
                    <a:lnT w="1905" cap="flat" cmpd="sng">
                      <a:solidFill>
                        <a:srgbClr val="DFDFDF"/>
                      </a:solidFill>
                      <a:prstDash val="solid"/>
                      <a:headEnd type="none" w="med" len="med"/>
                      <a:tailEnd type="none" w="med" len="med"/>
                    </a:lnT>
                    <a:lnB w="1905" cap="flat" cmpd="sng">
                      <a:solidFill>
                        <a:srgbClr val="DFDFDF"/>
                      </a:solidFill>
                      <a:prstDash val="solid"/>
                      <a:headEnd type="none" w="med" len="med"/>
                      <a:tailEnd type="none" w="med" len="med"/>
                    </a:lnB>
                    <a:noFill/>
                  </a:tcPr>
                </a:tc>
                <a:tc>
                  <a:txBody>
                    <a:bodyPr/>
                    <a:p>
                      <a:pPr marL="0" indent="0" algn="ctr" fontAlgn="base">
                        <a:spcBef>
                          <a:spcPct val="0"/>
                        </a:spcBef>
                        <a:spcAft>
                          <a:spcPct val="0"/>
                        </a:spcAft>
                      </a:pPr>
                      <a:r>
                        <a:rPr sz="1600" b="0" i="0">
                          <a:solidFill>
                            <a:srgbClr val="273239"/>
                          </a:solidFill>
                          <a:latin typeface="Arial" panose="020B0604020202020204" pitchFamily="34" charset="0"/>
                          <a:ea typeface="Nunito"/>
                          <a:cs typeface="Arial" panose="020B0604020202020204" pitchFamily="34" charset="0"/>
                        </a:rPr>
                        <a:t>Low</a:t>
                      </a:r>
                      <a:endParaRPr sz="1600" b="0" i="0">
                        <a:solidFill>
                          <a:srgbClr val="273239"/>
                        </a:solidFill>
                        <a:latin typeface="Arial" panose="020B0604020202020204" pitchFamily="34" charset="0"/>
                        <a:ea typeface="Nunito"/>
                        <a:cs typeface="Arial" panose="020B0604020202020204" pitchFamily="34" charset="0"/>
                      </a:endParaRPr>
                    </a:p>
                  </a:txBody>
                  <a:tcPr marL="63817" marR="63817" marT="89217" marB="89217" anchor="ctr" anchorCtr="0">
                    <a:lnL w="1905" cap="flat" cmpd="sng">
                      <a:solidFill>
                        <a:srgbClr val="DFDFDF"/>
                      </a:solidFill>
                      <a:prstDash val="solid"/>
                      <a:headEnd type="none" w="med" len="med"/>
                      <a:tailEnd type="none" w="med" len="med"/>
                    </a:lnL>
                    <a:lnR w="1905" cap="flat" cmpd="sng">
                      <a:solidFill>
                        <a:srgbClr val="DFDFDF"/>
                      </a:solidFill>
                      <a:prstDash val="solid"/>
                      <a:headEnd type="none" w="med" len="med"/>
                      <a:tailEnd type="none" w="med" len="med"/>
                    </a:lnR>
                    <a:lnT w="1905" cap="flat" cmpd="sng">
                      <a:solidFill>
                        <a:srgbClr val="DFDFDF"/>
                      </a:solidFill>
                      <a:prstDash val="solid"/>
                      <a:headEnd type="none" w="med" len="med"/>
                      <a:tailEnd type="none" w="med" len="med"/>
                    </a:lnT>
                    <a:lnB w="1905" cap="flat" cmpd="sng">
                      <a:solidFill>
                        <a:srgbClr val="DFDFDF"/>
                      </a:solidFill>
                      <a:prstDash val="solid"/>
                      <a:headEnd type="none" w="med" len="med"/>
                      <a:tailEnd type="none" w="med" len="med"/>
                    </a:lnB>
                    <a:noFill/>
                  </a:tcPr>
                </a:tc>
                <a:tc>
                  <a:txBody>
                    <a:bodyPr/>
                    <a:p>
                      <a:pPr marL="0" indent="0" algn="ctr" fontAlgn="base">
                        <a:spcBef>
                          <a:spcPct val="0"/>
                        </a:spcBef>
                        <a:spcAft>
                          <a:spcPct val="0"/>
                        </a:spcAft>
                      </a:pPr>
                      <a:r>
                        <a:rPr sz="1600" b="0" i="0">
                          <a:solidFill>
                            <a:srgbClr val="273239"/>
                          </a:solidFill>
                          <a:latin typeface="Arial" panose="020B0604020202020204" pitchFamily="34" charset="0"/>
                          <a:ea typeface="Nunito"/>
                          <a:cs typeface="Arial" panose="020B0604020202020204" pitchFamily="34" charset="0"/>
                        </a:rPr>
                        <a:t>High</a:t>
                      </a:r>
                      <a:endParaRPr sz="1600" b="0" i="0">
                        <a:solidFill>
                          <a:srgbClr val="273239"/>
                        </a:solidFill>
                        <a:latin typeface="Arial" panose="020B0604020202020204" pitchFamily="34" charset="0"/>
                        <a:ea typeface="Nunito"/>
                        <a:cs typeface="Arial" panose="020B0604020202020204" pitchFamily="34" charset="0"/>
                      </a:endParaRPr>
                    </a:p>
                  </a:txBody>
                  <a:tcPr marL="63817" marR="63817" marT="89217" marB="89217" anchor="ctr" anchorCtr="0">
                    <a:lnL w="1905" cap="flat" cmpd="sng">
                      <a:solidFill>
                        <a:srgbClr val="DFDFDF"/>
                      </a:solidFill>
                      <a:prstDash val="solid"/>
                      <a:headEnd type="none" w="med" len="med"/>
                      <a:tailEnd type="none" w="med" len="med"/>
                    </a:lnL>
                    <a:lnR w="1905" cap="flat" cmpd="sng">
                      <a:solidFill>
                        <a:srgbClr val="DFDFDF"/>
                      </a:solidFill>
                      <a:prstDash val="solid"/>
                      <a:headEnd type="none" w="med" len="med"/>
                      <a:tailEnd type="none" w="med" len="med"/>
                    </a:lnR>
                    <a:lnT w="1905" cap="flat" cmpd="sng">
                      <a:solidFill>
                        <a:srgbClr val="DFDFDF"/>
                      </a:solidFill>
                      <a:prstDash val="solid"/>
                      <a:headEnd type="none" w="med" len="med"/>
                      <a:tailEnd type="none" w="med" len="med"/>
                    </a:lnT>
                    <a:lnB w="1905" cap="flat" cmpd="sng">
                      <a:solidFill>
                        <a:srgbClr val="DFDFDF"/>
                      </a:solidFill>
                      <a:prstDash val="solid"/>
                      <a:headEnd type="none" w="med" len="med"/>
                      <a:tailEnd type="none" w="med" len="med"/>
                    </a:lnB>
                    <a:noFill/>
                  </a:tcPr>
                </a:tc>
                <a:tc>
                  <a:txBody>
                    <a:bodyPr/>
                    <a:p>
                      <a:pPr marL="0" indent="0" algn="ctr" fontAlgn="base">
                        <a:spcBef>
                          <a:spcPct val="0"/>
                        </a:spcBef>
                        <a:spcAft>
                          <a:spcPct val="0"/>
                        </a:spcAft>
                      </a:pPr>
                      <a:r>
                        <a:rPr sz="1600" b="0" i="0">
                          <a:solidFill>
                            <a:srgbClr val="273239"/>
                          </a:solidFill>
                          <a:latin typeface="Arial" panose="020B0604020202020204" pitchFamily="34" charset="0"/>
                          <a:ea typeface="Nunito"/>
                          <a:cs typeface="Arial" panose="020B0604020202020204" pitchFamily="34" charset="0"/>
                        </a:rPr>
                        <a:t>Simple text classification tasks</a:t>
                      </a:r>
                      <a:endParaRPr sz="1600" b="0" i="0">
                        <a:solidFill>
                          <a:srgbClr val="273239"/>
                        </a:solidFill>
                        <a:latin typeface="Arial" panose="020B0604020202020204" pitchFamily="34" charset="0"/>
                        <a:ea typeface="Nunito"/>
                        <a:cs typeface="Arial" panose="020B0604020202020204" pitchFamily="34" charset="0"/>
                      </a:endParaRPr>
                    </a:p>
                  </a:txBody>
                  <a:tcPr marL="63817" marR="63817" marT="89217" marB="89217" anchor="ctr" anchorCtr="0">
                    <a:lnL w="1905" cap="flat" cmpd="sng">
                      <a:solidFill>
                        <a:srgbClr val="DFDFDF"/>
                      </a:solidFill>
                      <a:prstDash val="solid"/>
                      <a:headEnd type="none" w="med" len="med"/>
                      <a:tailEnd type="none" w="med" len="med"/>
                    </a:lnL>
                    <a:lnR w="1905" cap="flat" cmpd="sng">
                      <a:solidFill>
                        <a:srgbClr val="DFDFDF"/>
                      </a:solidFill>
                      <a:prstDash val="solid"/>
                      <a:headEnd type="none" w="med" len="med"/>
                      <a:tailEnd type="none" w="med" len="med"/>
                    </a:lnR>
                    <a:lnT w="1905" cap="flat" cmpd="sng">
                      <a:solidFill>
                        <a:srgbClr val="DFDFDF"/>
                      </a:solidFill>
                      <a:prstDash val="solid"/>
                      <a:headEnd type="none" w="med" len="med"/>
                      <a:tailEnd type="none" w="med" len="med"/>
                    </a:lnT>
                    <a:lnB w="1905" cap="flat" cmpd="sng">
                      <a:solidFill>
                        <a:srgbClr val="DFDFDF"/>
                      </a:solidFill>
                      <a:prstDash val="solid"/>
                      <a:headEnd type="none" w="med" len="med"/>
                      <a:tailEnd type="none" w="med" len="med"/>
                    </a:lnB>
                    <a:noFill/>
                  </a:tcPr>
                </a:tc>
              </a:tr>
              <a:tr h="0">
                <a:tc>
                  <a:txBody>
                    <a:bodyPr/>
                    <a:p>
                      <a:pPr marL="0" indent="0" algn="ctr"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TF-IDF</a:t>
                      </a:r>
                      <a:endParaRPr sz="1600" b="1" i="0">
                        <a:solidFill>
                          <a:srgbClr val="273239"/>
                        </a:solidFill>
                        <a:latin typeface="Arial" panose="020B0604020202020204" pitchFamily="34" charset="0"/>
                        <a:ea typeface="Nunito"/>
                        <a:cs typeface="Arial" panose="020B0604020202020204" pitchFamily="34" charset="0"/>
                      </a:endParaRPr>
                    </a:p>
                  </a:txBody>
                  <a:tcPr marL="63817" marR="63817" marT="89217" marB="89217" anchor="ctr" anchorCtr="0">
                    <a:lnL w="1905" cap="flat" cmpd="sng">
                      <a:solidFill>
                        <a:srgbClr val="DFDFDF"/>
                      </a:solidFill>
                      <a:prstDash val="solid"/>
                      <a:headEnd type="none" w="med" len="med"/>
                      <a:tailEnd type="none" w="med" len="med"/>
                    </a:lnL>
                    <a:lnR w="1905" cap="flat" cmpd="sng">
                      <a:solidFill>
                        <a:srgbClr val="DFDFDF"/>
                      </a:solidFill>
                      <a:prstDash val="solid"/>
                      <a:headEnd type="none" w="med" len="med"/>
                      <a:tailEnd type="none" w="med" len="med"/>
                    </a:lnR>
                    <a:lnT w="1905" cap="flat" cmpd="sng">
                      <a:solidFill>
                        <a:srgbClr val="DFDFDF"/>
                      </a:solidFill>
                      <a:prstDash val="solid"/>
                      <a:headEnd type="none" w="med" len="med"/>
                      <a:tailEnd type="none" w="med" len="med"/>
                    </a:lnT>
                    <a:lnB w="1905" cap="flat" cmpd="sng">
                      <a:solidFill>
                        <a:srgbClr val="DFDFDF"/>
                      </a:solidFill>
                      <a:prstDash val="solid"/>
                      <a:headEnd type="none" w="med" len="med"/>
                      <a:tailEnd type="none" w="med" len="med"/>
                    </a:lnB>
                    <a:noFill/>
                  </a:tcPr>
                </a:tc>
                <a:tc>
                  <a:txBody>
                    <a:bodyPr/>
                    <a:p>
                      <a:pPr marL="0" indent="0" algn="ctr" fontAlgn="base">
                        <a:spcBef>
                          <a:spcPct val="0"/>
                        </a:spcBef>
                        <a:spcAft>
                          <a:spcPct val="0"/>
                        </a:spcAft>
                      </a:pPr>
                      <a:r>
                        <a:rPr sz="1600" b="0" i="0">
                          <a:solidFill>
                            <a:srgbClr val="273239"/>
                          </a:solidFill>
                          <a:latin typeface="Arial" panose="020B0604020202020204" pitchFamily="34" charset="0"/>
                          <a:ea typeface="Nunito"/>
                          <a:cs typeface="Arial" panose="020B0604020202020204" pitchFamily="34" charset="0"/>
                        </a:rPr>
                        <a:t>Moderate</a:t>
                      </a:r>
                      <a:endParaRPr sz="1600" b="0" i="0">
                        <a:solidFill>
                          <a:srgbClr val="273239"/>
                        </a:solidFill>
                        <a:latin typeface="Arial" panose="020B0604020202020204" pitchFamily="34" charset="0"/>
                        <a:ea typeface="Nunito"/>
                        <a:cs typeface="Arial" panose="020B0604020202020204" pitchFamily="34" charset="0"/>
                      </a:endParaRPr>
                    </a:p>
                  </a:txBody>
                  <a:tcPr marL="63817" marR="63817" marT="89217" marB="89217" anchor="ctr" anchorCtr="0">
                    <a:lnL w="1905" cap="flat" cmpd="sng">
                      <a:solidFill>
                        <a:srgbClr val="DFDFDF"/>
                      </a:solidFill>
                      <a:prstDash val="solid"/>
                      <a:headEnd type="none" w="med" len="med"/>
                      <a:tailEnd type="none" w="med" len="med"/>
                    </a:lnL>
                    <a:lnR w="1905" cap="flat" cmpd="sng">
                      <a:solidFill>
                        <a:srgbClr val="DFDFDF"/>
                      </a:solidFill>
                      <a:prstDash val="solid"/>
                      <a:headEnd type="none" w="med" len="med"/>
                      <a:tailEnd type="none" w="med" len="med"/>
                    </a:lnR>
                    <a:lnT w="1905" cap="flat" cmpd="sng">
                      <a:solidFill>
                        <a:srgbClr val="DFDFDF"/>
                      </a:solidFill>
                      <a:prstDash val="solid"/>
                      <a:headEnd type="none" w="med" len="med"/>
                      <a:tailEnd type="none" w="med" len="med"/>
                    </a:lnT>
                    <a:lnB w="1905" cap="flat" cmpd="sng">
                      <a:solidFill>
                        <a:srgbClr val="DFDFDF"/>
                      </a:solidFill>
                      <a:prstDash val="solid"/>
                      <a:headEnd type="none" w="med" len="med"/>
                      <a:tailEnd type="none" w="med" len="med"/>
                    </a:lnB>
                    <a:noFill/>
                  </a:tcPr>
                </a:tc>
                <a:tc>
                  <a:txBody>
                    <a:bodyPr/>
                    <a:p>
                      <a:pPr marL="0" indent="0" algn="ctr" fontAlgn="base">
                        <a:spcBef>
                          <a:spcPct val="0"/>
                        </a:spcBef>
                        <a:spcAft>
                          <a:spcPct val="0"/>
                        </a:spcAft>
                      </a:pPr>
                      <a:r>
                        <a:rPr sz="1600" b="0" i="0">
                          <a:solidFill>
                            <a:srgbClr val="273239"/>
                          </a:solidFill>
                          <a:latin typeface="Arial" panose="020B0604020202020204" pitchFamily="34" charset="0"/>
                          <a:ea typeface="Nunito"/>
                          <a:cs typeface="Arial" panose="020B0604020202020204" pitchFamily="34" charset="0"/>
                        </a:rPr>
                        <a:t>Moderate</a:t>
                      </a:r>
                      <a:endParaRPr sz="1600" b="0" i="0">
                        <a:solidFill>
                          <a:srgbClr val="273239"/>
                        </a:solidFill>
                        <a:latin typeface="Arial" panose="020B0604020202020204" pitchFamily="34" charset="0"/>
                        <a:ea typeface="Nunito"/>
                        <a:cs typeface="Arial" panose="020B0604020202020204" pitchFamily="34" charset="0"/>
                      </a:endParaRPr>
                    </a:p>
                  </a:txBody>
                  <a:tcPr marL="63817" marR="63817" marT="89217" marB="89217" anchor="ctr" anchorCtr="0">
                    <a:lnL w="1905" cap="flat" cmpd="sng">
                      <a:solidFill>
                        <a:srgbClr val="DFDFDF"/>
                      </a:solidFill>
                      <a:prstDash val="solid"/>
                      <a:headEnd type="none" w="med" len="med"/>
                      <a:tailEnd type="none" w="med" len="med"/>
                    </a:lnL>
                    <a:lnR w="1905" cap="flat" cmpd="sng">
                      <a:solidFill>
                        <a:srgbClr val="DFDFDF"/>
                      </a:solidFill>
                      <a:prstDash val="solid"/>
                      <a:headEnd type="none" w="med" len="med"/>
                      <a:tailEnd type="none" w="med" len="med"/>
                    </a:lnR>
                    <a:lnT w="1905" cap="flat" cmpd="sng">
                      <a:solidFill>
                        <a:srgbClr val="DFDFDF"/>
                      </a:solidFill>
                      <a:prstDash val="solid"/>
                      <a:headEnd type="none" w="med" len="med"/>
                      <a:tailEnd type="none" w="med" len="med"/>
                    </a:lnT>
                    <a:lnB w="1905" cap="flat" cmpd="sng">
                      <a:solidFill>
                        <a:srgbClr val="DFDFDF"/>
                      </a:solidFill>
                      <a:prstDash val="solid"/>
                      <a:headEnd type="none" w="med" len="med"/>
                      <a:tailEnd type="none" w="med" len="med"/>
                    </a:lnB>
                    <a:noFill/>
                  </a:tcPr>
                </a:tc>
                <a:tc>
                  <a:txBody>
                    <a:bodyPr/>
                    <a:p>
                      <a:pPr marL="0" indent="0" algn="ctr" fontAlgn="base">
                        <a:spcBef>
                          <a:spcPct val="0"/>
                        </a:spcBef>
                        <a:spcAft>
                          <a:spcPct val="0"/>
                        </a:spcAft>
                      </a:pPr>
                      <a:r>
                        <a:rPr sz="1600" b="0" i="0">
                          <a:solidFill>
                            <a:srgbClr val="273239"/>
                          </a:solidFill>
                          <a:latin typeface="Arial" panose="020B0604020202020204" pitchFamily="34" charset="0"/>
                          <a:ea typeface="Nunito"/>
                          <a:cs typeface="Arial" panose="020B0604020202020204" pitchFamily="34" charset="0"/>
                        </a:rPr>
                        <a:t>High</a:t>
                      </a:r>
                      <a:endParaRPr sz="1600" b="0" i="0">
                        <a:solidFill>
                          <a:srgbClr val="273239"/>
                        </a:solidFill>
                        <a:latin typeface="Arial" panose="020B0604020202020204" pitchFamily="34" charset="0"/>
                        <a:ea typeface="Nunito"/>
                        <a:cs typeface="Arial" panose="020B0604020202020204" pitchFamily="34" charset="0"/>
                      </a:endParaRPr>
                    </a:p>
                  </a:txBody>
                  <a:tcPr marL="63817" marR="63817" marT="89217" marB="89217" anchor="ctr" anchorCtr="0">
                    <a:lnL w="1905" cap="flat" cmpd="sng">
                      <a:solidFill>
                        <a:srgbClr val="DFDFDF"/>
                      </a:solidFill>
                      <a:prstDash val="solid"/>
                      <a:headEnd type="none" w="med" len="med"/>
                      <a:tailEnd type="none" w="med" len="med"/>
                    </a:lnL>
                    <a:lnR w="1905" cap="flat" cmpd="sng">
                      <a:solidFill>
                        <a:srgbClr val="DFDFDF"/>
                      </a:solidFill>
                      <a:prstDash val="solid"/>
                      <a:headEnd type="none" w="med" len="med"/>
                      <a:tailEnd type="none" w="med" len="med"/>
                    </a:lnR>
                    <a:lnT w="1905" cap="flat" cmpd="sng">
                      <a:solidFill>
                        <a:srgbClr val="DFDFDF"/>
                      </a:solidFill>
                      <a:prstDash val="solid"/>
                      <a:headEnd type="none" w="med" len="med"/>
                      <a:tailEnd type="none" w="med" len="med"/>
                    </a:lnT>
                    <a:lnB w="1905" cap="flat" cmpd="sng">
                      <a:solidFill>
                        <a:srgbClr val="DFDFDF"/>
                      </a:solidFill>
                      <a:prstDash val="solid"/>
                      <a:headEnd type="none" w="med" len="med"/>
                      <a:tailEnd type="none" w="med" len="med"/>
                    </a:lnB>
                    <a:noFill/>
                  </a:tcPr>
                </a:tc>
                <a:tc>
                  <a:txBody>
                    <a:bodyPr/>
                    <a:p>
                      <a:pPr marL="0" indent="0" algn="ctr" fontAlgn="base">
                        <a:spcBef>
                          <a:spcPct val="0"/>
                        </a:spcBef>
                        <a:spcAft>
                          <a:spcPct val="0"/>
                        </a:spcAft>
                      </a:pPr>
                      <a:r>
                        <a:rPr sz="1600" b="0" i="0">
                          <a:solidFill>
                            <a:srgbClr val="273239"/>
                          </a:solidFill>
                          <a:latin typeface="Arial" panose="020B0604020202020204" pitchFamily="34" charset="0"/>
                          <a:ea typeface="Nunito"/>
                          <a:cs typeface="Arial" panose="020B0604020202020204" pitchFamily="34" charset="0"/>
                        </a:rPr>
                        <a:t>Text classification, information retrieval, keyword extraction</a:t>
                      </a:r>
                      <a:endParaRPr sz="1600" b="0" i="0">
                        <a:solidFill>
                          <a:srgbClr val="273239"/>
                        </a:solidFill>
                        <a:latin typeface="Arial" panose="020B0604020202020204" pitchFamily="34" charset="0"/>
                        <a:ea typeface="Nunito"/>
                        <a:cs typeface="Arial" panose="020B0604020202020204" pitchFamily="34" charset="0"/>
                      </a:endParaRPr>
                    </a:p>
                  </a:txBody>
                  <a:tcPr marL="63817" marR="63817" marT="89217" marB="89217" anchor="ctr" anchorCtr="0">
                    <a:lnL w="1905" cap="flat" cmpd="sng">
                      <a:solidFill>
                        <a:srgbClr val="DFDFDF"/>
                      </a:solidFill>
                      <a:prstDash val="solid"/>
                      <a:headEnd type="none" w="med" len="med"/>
                      <a:tailEnd type="none" w="med" len="med"/>
                    </a:lnL>
                    <a:lnR w="1905" cap="flat" cmpd="sng">
                      <a:solidFill>
                        <a:srgbClr val="DFDFDF"/>
                      </a:solidFill>
                      <a:prstDash val="solid"/>
                      <a:headEnd type="none" w="med" len="med"/>
                      <a:tailEnd type="none" w="med" len="med"/>
                    </a:lnR>
                    <a:lnT w="1905" cap="flat" cmpd="sng">
                      <a:solidFill>
                        <a:srgbClr val="DFDFDF"/>
                      </a:solidFill>
                      <a:prstDash val="solid"/>
                      <a:headEnd type="none" w="med" len="med"/>
                      <a:tailEnd type="none" w="med" len="med"/>
                    </a:lnT>
                    <a:lnB w="1905" cap="flat" cmpd="sng">
                      <a:solidFill>
                        <a:srgbClr val="DFDFDF"/>
                      </a:solidFill>
                      <a:prstDash val="solid"/>
                      <a:headEnd type="none" w="med" len="med"/>
                      <a:tailEnd type="none" w="med" len="med"/>
                    </a:lnB>
                    <a:noFill/>
                  </a:tcPr>
                </a:tc>
              </a:tr>
              <a:tr h="0">
                <a:tc>
                  <a:txBody>
                    <a:bodyPr/>
                    <a:p>
                      <a:pPr marL="0" indent="0" algn="ctr"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Count Vectorizer</a:t>
                      </a:r>
                      <a:endParaRPr sz="1600" b="1" i="0">
                        <a:solidFill>
                          <a:srgbClr val="273239"/>
                        </a:solidFill>
                        <a:latin typeface="Arial" panose="020B0604020202020204" pitchFamily="34" charset="0"/>
                        <a:ea typeface="Nunito"/>
                        <a:cs typeface="Arial" panose="020B0604020202020204" pitchFamily="34" charset="0"/>
                      </a:endParaRPr>
                    </a:p>
                  </a:txBody>
                  <a:tcPr marL="63817" marR="63817" marT="89217" marB="89217" anchor="ctr" anchorCtr="0">
                    <a:lnL w="1905" cap="flat" cmpd="sng">
                      <a:solidFill>
                        <a:srgbClr val="DFDFDF"/>
                      </a:solidFill>
                      <a:prstDash val="solid"/>
                      <a:headEnd type="none" w="med" len="med"/>
                      <a:tailEnd type="none" w="med" len="med"/>
                    </a:lnL>
                    <a:lnR w="1905" cap="flat" cmpd="sng">
                      <a:solidFill>
                        <a:srgbClr val="DFDFDF"/>
                      </a:solidFill>
                      <a:prstDash val="solid"/>
                      <a:headEnd type="none" w="med" len="med"/>
                      <a:tailEnd type="none" w="med" len="med"/>
                    </a:lnR>
                    <a:lnT w="1905" cap="flat" cmpd="sng">
                      <a:solidFill>
                        <a:srgbClr val="DFDFDF"/>
                      </a:solidFill>
                      <a:prstDash val="solid"/>
                      <a:headEnd type="none" w="med" len="med"/>
                      <a:tailEnd type="none" w="med" len="med"/>
                    </a:lnT>
                    <a:lnB w="1905" cap="flat" cmpd="sng">
                      <a:solidFill>
                        <a:srgbClr val="DFDFDF"/>
                      </a:solidFill>
                      <a:prstDash val="solid"/>
                      <a:headEnd type="none" w="med" len="med"/>
                      <a:tailEnd type="none" w="med" len="med"/>
                    </a:lnB>
                    <a:noFill/>
                  </a:tcPr>
                </a:tc>
                <a:tc>
                  <a:txBody>
                    <a:bodyPr/>
                    <a:p>
                      <a:pPr marL="0" indent="0" algn="ctr" fontAlgn="base">
                        <a:spcBef>
                          <a:spcPct val="0"/>
                        </a:spcBef>
                        <a:spcAft>
                          <a:spcPct val="0"/>
                        </a:spcAft>
                      </a:pPr>
                      <a:r>
                        <a:rPr sz="1600" b="0" i="0">
                          <a:solidFill>
                            <a:srgbClr val="273239"/>
                          </a:solidFill>
                          <a:latin typeface="Arial" panose="020B0604020202020204" pitchFamily="34" charset="0"/>
                          <a:ea typeface="Nunito"/>
                          <a:cs typeface="Arial" panose="020B0604020202020204" pitchFamily="34" charset="0"/>
                        </a:rPr>
                        <a:t>Low to Moderate</a:t>
                      </a:r>
                      <a:endParaRPr sz="1600" b="0" i="0">
                        <a:solidFill>
                          <a:srgbClr val="273239"/>
                        </a:solidFill>
                        <a:latin typeface="Arial" panose="020B0604020202020204" pitchFamily="34" charset="0"/>
                        <a:ea typeface="Nunito"/>
                        <a:cs typeface="Arial" panose="020B0604020202020204" pitchFamily="34" charset="0"/>
                      </a:endParaRPr>
                    </a:p>
                  </a:txBody>
                  <a:tcPr marL="63817" marR="63817" marT="89217" marB="89217" anchor="ctr" anchorCtr="0">
                    <a:lnL w="1905" cap="flat" cmpd="sng">
                      <a:solidFill>
                        <a:srgbClr val="DFDFDF"/>
                      </a:solidFill>
                      <a:prstDash val="solid"/>
                      <a:headEnd type="none" w="med" len="med"/>
                      <a:tailEnd type="none" w="med" len="med"/>
                    </a:lnL>
                    <a:lnR w="1905" cap="flat" cmpd="sng">
                      <a:solidFill>
                        <a:srgbClr val="DFDFDF"/>
                      </a:solidFill>
                      <a:prstDash val="solid"/>
                      <a:headEnd type="none" w="med" len="med"/>
                      <a:tailEnd type="none" w="med" len="med"/>
                    </a:lnR>
                    <a:lnT w="1905" cap="flat" cmpd="sng">
                      <a:solidFill>
                        <a:srgbClr val="DFDFDF"/>
                      </a:solidFill>
                      <a:prstDash val="solid"/>
                      <a:headEnd type="none" w="med" len="med"/>
                      <a:tailEnd type="none" w="med" len="med"/>
                    </a:lnT>
                    <a:lnB w="1905" cap="flat" cmpd="sng">
                      <a:solidFill>
                        <a:srgbClr val="DFDFDF"/>
                      </a:solidFill>
                      <a:prstDash val="solid"/>
                      <a:headEnd type="none" w="med" len="med"/>
                      <a:tailEnd type="none" w="med" len="med"/>
                    </a:lnB>
                    <a:noFill/>
                  </a:tcPr>
                </a:tc>
                <a:tc>
                  <a:txBody>
                    <a:bodyPr/>
                    <a:p>
                      <a:pPr marL="0" indent="0" algn="ctr" fontAlgn="base">
                        <a:spcBef>
                          <a:spcPct val="0"/>
                        </a:spcBef>
                        <a:spcAft>
                          <a:spcPct val="0"/>
                        </a:spcAft>
                      </a:pPr>
                      <a:r>
                        <a:rPr sz="1600" b="0" i="0">
                          <a:solidFill>
                            <a:srgbClr val="273239"/>
                          </a:solidFill>
                          <a:latin typeface="Arial" panose="020B0604020202020204" pitchFamily="34" charset="0"/>
                          <a:ea typeface="Nunito"/>
                          <a:cs typeface="Arial" panose="020B0604020202020204" pitchFamily="34" charset="0"/>
                        </a:rPr>
                        <a:t>Low</a:t>
                      </a:r>
                      <a:endParaRPr sz="1600" b="0" i="0">
                        <a:solidFill>
                          <a:srgbClr val="273239"/>
                        </a:solidFill>
                        <a:latin typeface="Arial" panose="020B0604020202020204" pitchFamily="34" charset="0"/>
                        <a:ea typeface="Nunito"/>
                        <a:cs typeface="Arial" panose="020B0604020202020204" pitchFamily="34" charset="0"/>
                      </a:endParaRPr>
                    </a:p>
                  </a:txBody>
                  <a:tcPr marL="63817" marR="63817" marT="89217" marB="89217" anchor="ctr" anchorCtr="0">
                    <a:lnL w="1905" cap="flat" cmpd="sng">
                      <a:solidFill>
                        <a:srgbClr val="DFDFDF"/>
                      </a:solidFill>
                      <a:prstDash val="solid"/>
                      <a:headEnd type="none" w="med" len="med"/>
                      <a:tailEnd type="none" w="med" len="med"/>
                    </a:lnL>
                    <a:lnR w="1905" cap="flat" cmpd="sng">
                      <a:solidFill>
                        <a:srgbClr val="DFDFDF"/>
                      </a:solidFill>
                      <a:prstDash val="solid"/>
                      <a:headEnd type="none" w="med" len="med"/>
                      <a:tailEnd type="none" w="med" len="med"/>
                    </a:lnR>
                    <a:lnT w="1905" cap="flat" cmpd="sng">
                      <a:solidFill>
                        <a:srgbClr val="DFDFDF"/>
                      </a:solidFill>
                      <a:prstDash val="solid"/>
                      <a:headEnd type="none" w="med" len="med"/>
                      <a:tailEnd type="none" w="med" len="med"/>
                    </a:lnT>
                    <a:lnB w="1905" cap="flat" cmpd="sng">
                      <a:solidFill>
                        <a:srgbClr val="DFDFDF"/>
                      </a:solidFill>
                      <a:prstDash val="solid"/>
                      <a:headEnd type="none" w="med" len="med"/>
                      <a:tailEnd type="none" w="med" len="med"/>
                    </a:lnB>
                    <a:noFill/>
                  </a:tcPr>
                </a:tc>
                <a:tc>
                  <a:txBody>
                    <a:bodyPr/>
                    <a:p>
                      <a:pPr marL="0" indent="0" algn="ctr" fontAlgn="base">
                        <a:spcBef>
                          <a:spcPct val="0"/>
                        </a:spcBef>
                        <a:spcAft>
                          <a:spcPct val="0"/>
                        </a:spcAft>
                      </a:pPr>
                      <a:r>
                        <a:rPr sz="1600" b="0" i="0">
                          <a:solidFill>
                            <a:srgbClr val="273239"/>
                          </a:solidFill>
                          <a:latin typeface="Arial" panose="020B0604020202020204" pitchFamily="34" charset="0"/>
                          <a:ea typeface="Nunito"/>
                          <a:cs typeface="Arial" panose="020B0604020202020204" pitchFamily="34" charset="0"/>
                        </a:rPr>
                        <a:t>High</a:t>
                      </a:r>
                      <a:endParaRPr sz="1600" b="0" i="0">
                        <a:solidFill>
                          <a:srgbClr val="273239"/>
                        </a:solidFill>
                        <a:latin typeface="Arial" panose="020B0604020202020204" pitchFamily="34" charset="0"/>
                        <a:ea typeface="Nunito"/>
                        <a:cs typeface="Arial" panose="020B0604020202020204" pitchFamily="34" charset="0"/>
                      </a:endParaRPr>
                    </a:p>
                  </a:txBody>
                  <a:tcPr marL="63817" marR="63817" marT="89217" marB="89217" anchor="ctr" anchorCtr="0">
                    <a:lnL w="1905" cap="flat" cmpd="sng">
                      <a:solidFill>
                        <a:srgbClr val="DFDFDF"/>
                      </a:solidFill>
                      <a:prstDash val="solid"/>
                      <a:headEnd type="none" w="med" len="med"/>
                      <a:tailEnd type="none" w="med" len="med"/>
                    </a:lnL>
                    <a:lnR w="1905" cap="flat" cmpd="sng">
                      <a:solidFill>
                        <a:srgbClr val="DFDFDF"/>
                      </a:solidFill>
                      <a:prstDash val="solid"/>
                      <a:headEnd type="none" w="med" len="med"/>
                      <a:tailEnd type="none" w="med" len="med"/>
                    </a:lnR>
                    <a:lnT w="1905" cap="flat" cmpd="sng">
                      <a:solidFill>
                        <a:srgbClr val="DFDFDF"/>
                      </a:solidFill>
                      <a:prstDash val="solid"/>
                      <a:headEnd type="none" w="med" len="med"/>
                      <a:tailEnd type="none" w="med" len="med"/>
                    </a:lnT>
                    <a:lnB w="1905" cap="flat" cmpd="sng">
                      <a:solidFill>
                        <a:srgbClr val="DFDFDF"/>
                      </a:solidFill>
                      <a:prstDash val="solid"/>
                      <a:headEnd type="none" w="med" len="med"/>
                      <a:tailEnd type="none" w="med" len="med"/>
                    </a:lnB>
                    <a:noFill/>
                  </a:tcPr>
                </a:tc>
                <a:tc>
                  <a:txBody>
                    <a:bodyPr/>
                    <a:p>
                      <a:pPr marL="0" indent="0" algn="ctr" fontAlgn="base">
                        <a:spcBef>
                          <a:spcPct val="0"/>
                        </a:spcBef>
                        <a:spcAft>
                          <a:spcPct val="0"/>
                        </a:spcAft>
                      </a:pPr>
                      <a:r>
                        <a:rPr sz="1600" b="0" i="0">
                          <a:solidFill>
                            <a:srgbClr val="273239"/>
                          </a:solidFill>
                          <a:latin typeface="Arial" panose="020B0604020202020204" pitchFamily="34" charset="0"/>
                          <a:ea typeface="Nunito"/>
                          <a:cs typeface="Arial" panose="020B0604020202020204" pitchFamily="34" charset="0"/>
                        </a:rPr>
                        <a:t>Tasks focusing on word frequency</a:t>
                      </a:r>
                      <a:endParaRPr sz="1600" b="0" i="0">
                        <a:solidFill>
                          <a:srgbClr val="273239"/>
                        </a:solidFill>
                        <a:latin typeface="Arial" panose="020B0604020202020204" pitchFamily="34" charset="0"/>
                        <a:ea typeface="Nunito"/>
                        <a:cs typeface="Arial" panose="020B0604020202020204" pitchFamily="34" charset="0"/>
                      </a:endParaRPr>
                    </a:p>
                  </a:txBody>
                  <a:tcPr marL="63817" marR="63817" marT="89217" marB="89217" anchor="ctr" anchorCtr="0">
                    <a:lnL w="1905" cap="flat" cmpd="sng">
                      <a:solidFill>
                        <a:srgbClr val="DFDFDF"/>
                      </a:solidFill>
                      <a:prstDash val="solid"/>
                      <a:headEnd type="none" w="med" len="med"/>
                      <a:tailEnd type="none" w="med" len="med"/>
                    </a:lnL>
                    <a:lnR w="1905" cap="flat" cmpd="sng">
                      <a:solidFill>
                        <a:srgbClr val="DFDFDF"/>
                      </a:solidFill>
                      <a:prstDash val="solid"/>
                      <a:headEnd type="none" w="med" len="med"/>
                      <a:tailEnd type="none" w="med" len="med"/>
                    </a:lnR>
                    <a:lnT w="1905" cap="flat" cmpd="sng">
                      <a:solidFill>
                        <a:srgbClr val="DFDFDF"/>
                      </a:solidFill>
                      <a:prstDash val="solid"/>
                      <a:headEnd type="none" w="med" len="med"/>
                      <a:tailEnd type="none" w="med" len="med"/>
                    </a:lnT>
                    <a:lnB w="1905" cap="flat" cmpd="sng">
                      <a:solidFill>
                        <a:srgbClr val="DFDFDF"/>
                      </a:solidFill>
                      <a:prstDash val="solid"/>
                      <a:headEnd type="none" w="med" len="med"/>
                      <a:tailEnd type="none" w="med" len="med"/>
                    </a:lnB>
                    <a:noFill/>
                  </a:tcPr>
                </a:tc>
              </a:tr>
              <a:tr h="0">
                <a:tc>
                  <a:txBody>
                    <a:bodyPr/>
                    <a:p>
                      <a:pPr marL="0" indent="0" algn="ctr"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Word Embeddings</a:t>
                      </a:r>
                      <a:endParaRPr sz="1600" b="1" i="0">
                        <a:solidFill>
                          <a:srgbClr val="273239"/>
                        </a:solidFill>
                        <a:latin typeface="Arial" panose="020B0604020202020204" pitchFamily="34" charset="0"/>
                        <a:ea typeface="Nunito"/>
                        <a:cs typeface="Arial" panose="020B0604020202020204" pitchFamily="34" charset="0"/>
                      </a:endParaRPr>
                    </a:p>
                  </a:txBody>
                  <a:tcPr marL="63817" marR="63817" marT="89217" marB="89217" anchor="ctr" anchorCtr="0">
                    <a:lnL w="1905" cap="flat" cmpd="sng">
                      <a:solidFill>
                        <a:srgbClr val="DFDFDF"/>
                      </a:solidFill>
                      <a:prstDash val="solid"/>
                      <a:headEnd type="none" w="med" len="med"/>
                      <a:tailEnd type="none" w="med" len="med"/>
                    </a:lnL>
                    <a:lnR w="1905" cap="flat" cmpd="sng">
                      <a:solidFill>
                        <a:srgbClr val="DFDFDF"/>
                      </a:solidFill>
                      <a:prstDash val="solid"/>
                      <a:headEnd type="none" w="med" len="med"/>
                      <a:tailEnd type="none" w="med" len="med"/>
                    </a:lnR>
                    <a:lnT w="1905" cap="flat" cmpd="sng">
                      <a:solidFill>
                        <a:srgbClr val="DFDFDF"/>
                      </a:solidFill>
                      <a:prstDash val="solid"/>
                      <a:headEnd type="none" w="med" len="med"/>
                      <a:tailEnd type="none" w="med" len="med"/>
                    </a:lnT>
                    <a:lnB w="1905" cap="flat" cmpd="sng">
                      <a:solidFill>
                        <a:srgbClr val="DFDFDF"/>
                      </a:solidFill>
                      <a:prstDash val="solid"/>
                      <a:headEnd type="none" w="med" len="med"/>
                      <a:tailEnd type="none" w="med" len="med"/>
                    </a:lnB>
                    <a:noFill/>
                  </a:tcPr>
                </a:tc>
                <a:tc>
                  <a:txBody>
                    <a:bodyPr/>
                    <a:p>
                      <a:pPr marL="0" indent="0" algn="ctr" fontAlgn="base">
                        <a:spcBef>
                          <a:spcPct val="0"/>
                        </a:spcBef>
                        <a:spcAft>
                          <a:spcPct val="0"/>
                        </a:spcAft>
                      </a:pPr>
                      <a:r>
                        <a:rPr sz="1600" b="0" i="0">
                          <a:solidFill>
                            <a:srgbClr val="273239"/>
                          </a:solidFill>
                          <a:latin typeface="Arial" panose="020B0604020202020204" pitchFamily="34" charset="0"/>
                          <a:ea typeface="Nunito"/>
                          <a:cs typeface="Arial" panose="020B0604020202020204" pitchFamily="34" charset="0"/>
                        </a:rPr>
                        <a:t>High</a:t>
                      </a:r>
                      <a:endParaRPr sz="1600" b="0" i="0">
                        <a:solidFill>
                          <a:srgbClr val="273239"/>
                        </a:solidFill>
                        <a:latin typeface="Arial" panose="020B0604020202020204" pitchFamily="34" charset="0"/>
                        <a:ea typeface="Nunito"/>
                        <a:cs typeface="Arial" panose="020B0604020202020204" pitchFamily="34" charset="0"/>
                      </a:endParaRPr>
                    </a:p>
                  </a:txBody>
                  <a:tcPr marL="63817" marR="63817" marT="89217" marB="89217" anchor="ctr" anchorCtr="0">
                    <a:lnL w="1905" cap="flat" cmpd="sng">
                      <a:solidFill>
                        <a:srgbClr val="DFDFDF"/>
                      </a:solidFill>
                      <a:prstDash val="solid"/>
                      <a:headEnd type="none" w="med" len="med"/>
                      <a:tailEnd type="none" w="med" len="med"/>
                    </a:lnL>
                    <a:lnR w="1905" cap="flat" cmpd="sng">
                      <a:solidFill>
                        <a:srgbClr val="DFDFDF"/>
                      </a:solidFill>
                      <a:prstDash val="solid"/>
                      <a:headEnd type="none" w="med" len="med"/>
                      <a:tailEnd type="none" w="med" len="med"/>
                    </a:lnR>
                    <a:lnT w="1905" cap="flat" cmpd="sng">
                      <a:solidFill>
                        <a:srgbClr val="DFDFDF"/>
                      </a:solidFill>
                      <a:prstDash val="solid"/>
                      <a:headEnd type="none" w="med" len="med"/>
                      <a:tailEnd type="none" w="med" len="med"/>
                    </a:lnT>
                    <a:lnB w="1905" cap="flat" cmpd="sng">
                      <a:solidFill>
                        <a:srgbClr val="DFDFDF"/>
                      </a:solidFill>
                      <a:prstDash val="solid"/>
                      <a:headEnd type="none" w="med" len="med"/>
                      <a:tailEnd type="none" w="med" len="med"/>
                    </a:lnB>
                    <a:noFill/>
                  </a:tcPr>
                </a:tc>
                <a:tc>
                  <a:txBody>
                    <a:bodyPr/>
                    <a:p>
                      <a:pPr marL="0" indent="0" algn="ctr" fontAlgn="base">
                        <a:spcBef>
                          <a:spcPct val="0"/>
                        </a:spcBef>
                        <a:spcAft>
                          <a:spcPct val="0"/>
                        </a:spcAft>
                      </a:pPr>
                      <a:r>
                        <a:rPr sz="1600" b="0" i="0">
                          <a:solidFill>
                            <a:srgbClr val="273239"/>
                          </a:solidFill>
                          <a:latin typeface="Arial" panose="020B0604020202020204" pitchFamily="34" charset="0"/>
                          <a:ea typeface="Nunito"/>
                          <a:cs typeface="Arial" panose="020B0604020202020204" pitchFamily="34" charset="0"/>
                        </a:rPr>
                        <a:t>High</a:t>
                      </a:r>
                      <a:endParaRPr sz="1600" b="0" i="0">
                        <a:solidFill>
                          <a:srgbClr val="273239"/>
                        </a:solidFill>
                        <a:latin typeface="Arial" panose="020B0604020202020204" pitchFamily="34" charset="0"/>
                        <a:ea typeface="Nunito"/>
                        <a:cs typeface="Arial" panose="020B0604020202020204" pitchFamily="34" charset="0"/>
                      </a:endParaRPr>
                    </a:p>
                  </a:txBody>
                  <a:tcPr marL="63817" marR="63817" marT="89217" marB="89217" anchor="ctr" anchorCtr="0">
                    <a:lnL w="1905" cap="flat" cmpd="sng">
                      <a:solidFill>
                        <a:srgbClr val="DFDFDF"/>
                      </a:solidFill>
                      <a:prstDash val="solid"/>
                      <a:headEnd type="none" w="med" len="med"/>
                      <a:tailEnd type="none" w="med" len="med"/>
                    </a:lnL>
                    <a:lnR w="1905" cap="flat" cmpd="sng">
                      <a:solidFill>
                        <a:srgbClr val="DFDFDF"/>
                      </a:solidFill>
                      <a:prstDash val="solid"/>
                      <a:headEnd type="none" w="med" len="med"/>
                      <a:tailEnd type="none" w="med" len="med"/>
                    </a:lnR>
                    <a:lnT w="1905" cap="flat" cmpd="sng">
                      <a:solidFill>
                        <a:srgbClr val="DFDFDF"/>
                      </a:solidFill>
                      <a:prstDash val="solid"/>
                      <a:headEnd type="none" w="med" len="med"/>
                      <a:tailEnd type="none" w="med" len="med"/>
                    </a:lnT>
                    <a:lnB w="1905" cap="flat" cmpd="sng">
                      <a:solidFill>
                        <a:srgbClr val="DFDFDF"/>
                      </a:solidFill>
                      <a:prstDash val="solid"/>
                      <a:headEnd type="none" w="med" len="med"/>
                      <a:tailEnd type="none" w="med" len="med"/>
                    </a:lnB>
                    <a:noFill/>
                  </a:tcPr>
                </a:tc>
                <a:tc>
                  <a:txBody>
                    <a:bodyPr/>
                    <a:p>
                      <a:pPr marL="0" indent="0" algn="ctr" fontAlgn="base">
                        <a:spcBef>
                          <a:spcPct val="0"/>
                        </a:spcBef>
                        <a:spcAft>
                          <a:spcPct val="0"/>
                        </a:spcAft>
                      </a:pPr>
                      <a:r>
                        <a:rPr sz="1600" b="0" i="0">
                          <a:solidFill>
                            <a:srgbClr val="273239"/>
                          </a:solidFill>
                          <a:latin typeface="Arial" panose="020B0604020202020204" pitchFamily="34" charset="0"/>
                          <a:ea typeface="Nunito"/>
                          <a:cs typeface="Arial" panose="020B0604020202020204" pitchFamily="34" charset="0"/>
                        </a:rPr>
                        <a:t>Moderate to High</a:t>
                      </a:r>
                      <a:endParaRPr sz="1600" b="0" i="0">
                        <a:solidFill>
                          <a:srgbClr val="273239"/>
                        </a:solidFill>
                        <a:latin typeface="Arial" panose="020B0604020202020204" pitchFamily="34" charset="0"/>
                        <a:ea typeface="Nunito"/>
                        <a:cs typeface="Arial" panose="020B0604020202020204" pitchFamily="34" charset="0"/>
                      </a:endParaRPr>
                    </a:p>
                  </a:txBody>
                  <a:tcPr marL="63817" marR="63817" marT="89217" marB="89217" anchor="ctr" anchorCtr="0">
                    <a:lnL w="1905" cap="flat" cmpd="sng">
                      <a:solidFill>
                        <a:srgbClr val="DFDFDF"/>
                      </a:solidFill>
                      <a:prstDash val="solid"/>
                      <a:headEnd type="none" w="med" len="med"/>
                      <a:tailEnd type="none" w="med" len="med"/>
                    </a:lnL>
                    <a:lnR w="1905" cap="flat" cmpd="sng">
                      <a:solidFill>
                        <a:srgbClr val="DFDFDF"/>
                      </a:solidFill>
                      <a:prstDash val="solid"/>
                      <a:headEnd type="none" w="med" len="med"/>
                      <a:tailEnd type="none" w="med" len="med"/>
                    </a:lnR>
                    <a:lnT w="1905" cap="flat" cmpd="sng">
                      <a:solidFill>
                        <a:srgbClr val="DFDFDF"/>
                      </a:solidFill>
                      <a:prstDash val="solid"/>
                      <a:headEnd type="none" w="med" len="med"/>
                      <a:tailEnd type="none" w="med" len="med"/>
                    </a:lnT>
                    <a:lnB w="1905" cap="flat" cmpd="sng">
                      <a:solidFill>
                        <a:srgbClr val="DFDFDF"/>
                      </a:solidFill>
                      <a:prstDash val="solid"/>
                      <a:headEnd type="none" w="med" len="med"/>
                      <a:tailEnd type="none" w="med" len="med"/>
                    </a:lnB>
                    <a:noFill/>
                  </a:tcPr>
                </a:tc>
                <a:tc>
                  <a:txBody>
                    <a:bodyPr/>
                    <a:p>
                      <a:pPr marL="0" indent="0" algn="ctr" fontAlgn="base">
                        <a:spcBef>
                          <a:spcPct val="0"/>
                        </a:spcBef>
                        <a:spcAft>
                          <a:spcPct val="0"/>
                        </a:spcAft>
                      </a:pPr>
                      <a:r>
                        <a:rPr sz="1600" b="0" i="0">
                          <a:solidFill>
                            <a:srgbClr val="273239"/>
                          </a:solidFill>
                          <a:latin typeface="Arial" panose="020B0604020202020204" pitchFamily="34" charset="0"/>
                          <a:ea typeface="Nunito"/>
                          <a:cs typeface="Arial" panose="020B0604020202020204" pitchFamily="34" charset="0"/>
                        </a:rPr>
                        <a:t>Sentiment analysis, named entity recognition, machine translation</a:t>
                      </a:r>
                      <a:endParaRPr sz="1600" b="0" i="0">
                        <a:solidFill>
                          <a:srgbClr val="273239"/>
                        </a:solidFill>
                        <a:latin typeface="Arial" panose="020B0604020202020204" pitchFamily="34" charset="0"/>
                        <a:ea typeface="Nunito"/>
                        <a:cs typeface="Arial" panose="020B0604020202020204" pitchFamily="34" charset="0"/>
                      </a:endParaRPr>
                    </a:p>
                  </a:txBody>
                  <a:tcPr marL="63817" marR="63817" marT="89217" marB="89217" anchor="ctr" anchorCtr="0">
                    <a:lnL w="1905" cap="flat" cmpd="sng">
                      <a:solidFill>
                        <a:srgbClr val="DFDFDF"/>
                      </a:solidFill>
                      <a:prstDash val="solid"/>
                      <a:headEnd type="none" w="med" len="med"/>
                      <a:tailEnd type="none" w="med" len="med"/>
                    </a:lnL>
                    <a:lnR w="1905" cap="flat" cmpd="sng">
                      <a:solidFill>
                        <a:srgbClr val="DFDFDF"/>
                      </a:solidFill>
                      <a:prstDash val="solid"/>
                      <a:headEnd type="none" w="med" len="med"/>
                      <a:tailEnd type="none" w="med" len="med"/>
                    </a:lnR>
                    <a:lnT w="1905" cap="flat" cmpd="sng">
                      <a:solidFill>
                        <a:srgbClr val="DFDFDF"/>
                      </a:solidFill>
                      <a:prstDash val="solid"/>
                      <a:headEnd type="none" w="med" len="med"/>
                      <a:tailEnd type="none" w="med" len="med"/>
                    </a:lnT>
                    <a:lnB w="1905" cap="flat" cmpd="sng">
                      <a:solidFill>
                        <a:srgbClr val="DFDFDF"/>
                      </a:solidFill>
                      <a:prstDash val="solid"/>
                      <a:headEnd type="none" w="med" len="med"/>
                      <a:tailEnd type="none" w="med" len="med"/>
                    </a:lnB>
                    <a:noFill/>
                  </a:tcPr>
                </a:tc>
              </a:tr>
              <a:tr h="0">
                <a:tc>
                  <a:txBody>
                    <a:bodyPr/>
                    <a:p>
                      <a:pPr marL="0" indent="0" algn="ctr"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Document Embeddings</a:t>
                      </a:r>
                      <a:endParaRPr sz="1600" b="1" i="0">
                        <a:solidFill>
                          <a:srgbClr val="273239"/>
                        </a:solidFill>
                        <a:latin typeface="Arial" panose="020B0604020202020204" pitchFamily="34" charset="0"/>
                        <a:ea typeface="Nunito"/>
                        <a:cs typeface="Arial" panose="020B0604020202020204" pitchFamily="34" charset="0"/>
                      </a:endParaRPr>
                    </a:p>
                  </a:txBody>
                  <a:tcPr marL="63817" marR="63817" marT="89217" marB="89217" anchor="ctr" anchorCtr="0">
                    <a:lnL w="1905" cap="flat" cmpd="sng">
                      <a:solidFill>
                        <a:srgbClr val="DFDFDF"/>
                      </a:solidFill>
                      <a:prstDash val="solid"/>
                      <a:headEnd type="none" w="med" len="med"/>
                      <a:tailEnd type="none" w="med" len="med"/>
                    </a:lnL>
                    <a:lnR w="1905" cap="flat" cmpd="sng">
                      <a:solidFill>
                        <a:srgbClr val="DFDFDF"/>
                      </a:solidFill>
                      <a:prstDash val="solid"/>
                      <a:headEnd type="none" w="med" len="med"/>
                      <a:tailEnd type="none" w="med" len="med"/>
                    </a:lnR>
                    <a:lnT w="1905" cap="flat" cmpd="sng">
                      <a:solidFill>
                        <a:srgbClr val="DFDFDF"/>
                      </a:solidFill>
                      <a:prstDash val="solid"/>
                      <a:headEnd type="none" w="med" len="med"/>
                      <a:tailEnd type="none" w="med" len="med"/>
                    </a:lnT>
                    <a:lnB w="1905" cap="flat" cmpd="sng">
                      <a:solidFill>
                        <a:srgbClr val="DFDFDF"/>
                      </a:solidFill>
                      <a:prstDash val="solid"/>
                      <a:headEnd type="none" w="med" len="med"/>
                      <a:tailEnd type="none" w="med" len="med"/>
                    </a:lnB>
                    <a:noFill/>
                  </a:tcPr>
                </a:tc>
                <a:tc>
                  <a:txBody>
                    <a:bodyPr/>
                    <a:p>
                      <a:pPr marL="0" indent="0" algn="ctr" fontAlgn="base">
                        <a:spcBef>
                          <a:spcPct val="0"/>
                        </a:spcBef>
                        <a:spcAft>
                          <a:spcPct val="0"/>
                        </a:spcAft>
                      </a:pPr>
                      <a:r>
                        <a:rPr sz="1600" b="0" i="0">
                          <a:solidFill>
                            <a:srgbClr val="273239"/>
                          </a:solidFill>
                          <a:latin typeface="Arial" panose="020B0604020202020204" pitchFamily="34" charset="0"/>
                          <a:ea typeface="Nunito"/>
                          <a:cs typeface="Arial" panose="020B0604020202020204" pitchFamily="34" charset="0"/>
                        </a:rPr>
                        <a:t>High</a:t>
                      </a:r>
                      <a:endParaRPr sz="1600" b="0" i="0">
                        <a:solidFill>
                          <a:srgbClr val="273239"/>
                        </a:solidFill>
                        <a:latin typeface="Arial" panose="020B0604020202020204" pitchFamily="34" charset="0"/>
                        <a:ea typeface="Nunito"/>
                        <a:cs typeface="Arial" panose="020B0604020202020204" pitchFamily="34" charset="0"/>
                      </a:endParaRPr>
                    </a:p>
                  </a:txBody>
                  <a:tcPr marL="63817" marR="63817" marT="89217" marB="89217" anchor="ctr" anchorCtr="0">
                    <a:lnL w="1905" cap="flat" cmpd="sng">
                      <a:solidFill>
                        <a:srgbClr val="DFDFDF"/>
                      </a:solidFill>
                      <a:prstDash val="solid"/>
                      <a:headEnd type="none" w="med" len="med"/>
                      <a:tailEnd type="none" w="med" len="med"/>
                    </a:lnL>
                    <a:lnR w="1905" cap="flat" cmpd="sng">
                      <a:solidFill>
                        <a:srgbClr val="DFDFDF"/>
                      </a:solidFill>
                      <a:prstDash val="solid"/>
                      <a:headEnd type="none" w="med" len="med"/>
                      <a:tailEnd type="none" w="med" len="med"/>
                    </a:lnR>
                    <a:lnT w="1905" cap="flat" cmpd="sng">
                      <a:solidFill>
                        <a:srgbClr val="DFDFDF"/>
                      </a:solidFill>
                      <a:prstDash val="solid"/>
                      <a:headEnd type="none" w="med" len="med"/>
                      <a:tailEnd type="none" w="med" len="med"/>
                    </a:lnT>
                    <a:lnB w="1905" cap="flat" cmpd="sng">
                      <a:solidFill>
                        <a:srgbClr val="DFDFDF"/>
                      </a:solidFill>
                      <a:prstDash val="solid"/>
                      <a:headEnd type="none" w="med" len="med"/>
                      <a:tailEnd type="none" w="med" len="med"/>
                    </a:lnB>
                    <a:noFill/>
                  </a:tcPr>
                </a:tc>
                <a:tc>
                  <a:txBody>
                    <a:bodyPr/>
                    <a:p>
                      <a:pPr marL="0" indent="0" algn="ctr" fontAlgn="base">
                        <a:spcBef>
                          <a:spcPct val="0"/>
                        </a:spcBef>
                        <a:spcAft>
                          <a:spcPct val="0"/>
                        </a:spcAft>
                      </a:pPr>
                      <a:r>
                        <a:rPr sz="1600" b="0" i="0">
                          <a:solidFill>
                            <a:srgbClr val="273239"/>
                          </a:solidFill>
                          <a:latin typeface="Arial" panose="020B0604020202020204" pitchFamily="34" charset="0"/>
                          <a:ea typeface="Nunito"/>
                          <a:cs typeface="Arial" panose="020B0604020202020204" pitchFamily="34" charset="0"/>
                        </a:rPr>
                        <a:t>High</a:t>
                      </a:r>
                      <a:endParaRPr sz="1600" b="0" i="0">
                        <a:solidFill>
                          <a:srgbClr val="273239"/>
                        </a:solidFill>
                        <a:latin typeface="Arial" panose="020B0604020202020204" pitchFamily="34" charset="0"/>
                        <a:ea typeface="Nunito"/>
                        <a:cs typeface="Arial" panose="020B0604020202020204" pitchFamily="34" charset="0"/>
                      </a:endParaRPr>
                    </a:p>
                  </a:txBody>
                  <a:tcPr marL="63817" marR="63817" marT="89217" marB="89217" anchor="ctr" anchorCtr="0">
                    <a:lnL w="1905" cap="flat" cmpd="sng">
                      <a:solidFill>
                        <a:srgbClr val="DFDFDF"/>
                      </a:solidFill>
                      <a:prstDash val="solid"/>
                      <a:headEnd type="none" w="med" len="med"/>
                      <a:tailEnd type="none" w="med" len="med"/>
                    </a:lnL>
                    <a:lnR w="1905" cap="flat" cmpd="sng">
                      <a:solidFill>
                        <a:srgbClr val="DFDFDF"/>
                      </a:solidFill>
                      <a:prstDash val="solid"/>
                      <a:headEnd type="none" w="med" len="med"/>
                      <a:tailEnd type="none" w="med" len="med"/>
                    </a:lnR>
                    <a:lnT w="1905" cap="flat" cmpd="sng">
                      <a:solidFill>
                        <a:srgbClr val="DFDFDF"/>
                      </a:solidFill>
                      <a:prstDash val="solid"/>
                      <a:headEnd type="none" w="med" len="med"/>
                      <a:tailEnd type="none" w="med" len="med"/>
                    </a:lnT>
                    <a:lnB w="1905" cap="flat" cmpd="sng">
                      <a:solidFill>
                        <a:srgbClr val="DFDFDF"/>
                      </a:solidFill>
                      <a:prstDash val="solid"/>
                      <a:headEnd type="none" w="med" len="med"/>
                      <a:tailEnd type="none" w="med" len="med"/>
                    </a:lnB>
                    <a:noFill/>
                  </a:tcPr>
                </a:tc>
                <a:tc>
                  <a:txBody>
                    <a:bodyPr/>
                    <a:p>
                      <a:pPr marL="0" indent="0" algn="ctr" fontAlgn="base">
                        <a:spcBef>
                          <a:spcPct val="0"/>
                        </a:spcBef>
                        <a:spcAft>
                          <a:spcPct val="0"/>
                        </a:spcAft>
                      </a:pPr>
                      <a:r>
                        <a:rPr sz="1600" b="0" i="0">
                          <a:solidFill>
                            <a:srgbClr val="273239"/>
                          </a:solidFill>
                          <a:latin typeface="Arial" panose="020B0604020202020204" pitchFamily="34" charset="0"/>
                          <a:ea typeface="Nunito"/>
                          <a:cs typeface="Arial" panose="020B0604020202020204" pitchFamily="34" charset="0"/>
                        </a:rPr>
                        <a:t>Moderate to High</a:t>
                      </a:r>
                      <a:endParaRPr sz="1600" b="0" i="0">
                        <a:solidFill>
                          <a:srgbClr val="273239"/>
                        </a:solidFill>
                        <a:latin typeface="Arial" panose="020B0604020202020204" pitchFamily="34" charset="0"/>
                        <a:ea typeface="Nunito"/>
                        <a:cs typeface="Arial" panose="020B0604020202020204" pitchFamily="34" charset="0"/>
                      </a:endParaRPr>
                    </a:p>
                  </a:txBody>
                  <a:tcPr marL="63817" marR="63817" marT="89217" marB="89217" anchor="ctr" anchorCtr="0">
                    <a:lnL w="1905" cap="flat" cmpd="sng">
                      <a:solidFill>
                        <a:srgbClr val="DFDFDF"/>
                      </a:solidFill>
                      <a:prstDash val="solid"/>
                      <a:headEnd type="none" w="med" len="med"/>
                      <a:tailEnd type="none" w="med" len="med"/>
                    </a:lnL>
                    <a:lnR w="1905" cap="flat" cmpd="sng">
                      <a:solidFill>
                        <a:srgbClr val="DFDFDF"/>
                      </a:solidFill>
                      <a:prstDash val="solid"/>
                      <a:headEnd type="none" w="med" len="med"/>
                      <a:tailEnd type="none" w="med" len="med"/>
                    </a:lnR>
                    <a:lnT w="1905" cap="flat" cmpd="sng">
                      <a:solidFill>
                        <a:srgbClr val="DFDFDF"/>
                      </a:solidFill>
                      <a:prstDash val="solid"/>
                      <a:headEnd type="none" w="med" len="med"/>
                      <a:tailEnd type="none" w="med" len="med"/>
                    </a:lnT>
                    <a:lnB w="1905" cap="flat" cmpd="sng">
                      <a:solidFill>
                        <a:srgbClr val="DFDFDF"/>
                      </a:solidFill>
                      <a:prstDash val="solid"/>
                      <a:headEnd type="none" w="med" len="med"/>
                      <a:tailEnd type="none" w="med" len="med"/>
                    </a:lnB>
                    <a:noFill/>
                  </a:tcPr>
                </a:tc>
                <a:tc>
                  <a:txBody>
                    <a:bodyPr/>
                    <a:p>
                      <a:pPr marL="0" indent="0" algn="ctr" fontAlgn="base">
                        <a:spcBef>
                          <a:spcPct val="0"/>
                        </a:spcBef>
                        <a:spcAft>
                          <a:spcPct val="0"/>
                        </a:spcAft>
                      </a:pPr>
                      <a:r>
                        <a:rPr sz="1600" b="0" i="0">
                          <a:solidFill>
                            <a:srgbClr val="273239"/>
                          </a:solidFill>
                          <a:latin typeface="Arial" panose="020B0604020202020204" pitchFamily="34" charset="0"/>
                          <a:ea typeface="Nunito"/>
                          <a:cs typeface="Arial" panose="020B0604020202020204" pitchFamily="34" charset="0"/>
                        </a:rPr>
                        <a:t>Document classification, clustering, summarization, information retrieval</a:t>
                      </a:r>
                      <a:endParaRPr sz="1600" b="0" i="0">
                        <a:solidFill>
                          <a:srgbClr val="273239"/>
                        </a:solidFill>
                        <a:latin typeface="Arial" panose="020B0604020202020204" pitchFamily="34" charset="0"/>
                        <a:ea typeface="Nunito"/>
                        <a:cs typeface="Arial" panose="020B0604020202020204" pitchFamily="34" charset="0"/>
                      </a:endParaRPr>
                    </a:p>
                  </a:txBody>
                  <a:tcPr marL="63817" marR="63817" marT="89217" marB="89217" anchor="ctr" anchorCtr="0">
                    <a:lnL w="1905" cap="flat" cmpd="sng">
                      <a:solidFill>
                        <a:srgbClr val="DFDFDF"/>
                      </a:solidFill>
                      <a:prstDash val="solid"/>
                      <a:headEnd type="none" w="med" len="med"/>
                      <a:tailEnd type="none" w="med" len="med"/>
                    </a:lnL>
                    <a:lnR w="1905" cap="flat" cmpd="sng">
                      <a:solidFill>
                        <a:srgbClr val="DFDFDF"/>
                      </a:solidFill>
                      <a:prstDash val="solid"/>
                      <a:headEnd type="none" w="med" len="med"/>
                      <a:tailEnd type="none" w="med" len="med"/>
                    </a:lnR>
                    <a:lnT w="1905" cap="flat" cmpd="sng">
                      <a:solidFill>
                        <a:srgbClr val="DFDFDF"/>
                      </a:solidFill>
                      <a:prstDash val="solid"/>
                      <a:headEnd type="none" w="med" len="med"/>
                      <a:tailEnd type="none" w="med" len="med"/>
                    </a:lnT>
                    <a:lnB w="1905" cap="flat" cmpd="sng">
                      <a:solidFill>
                        <a:srgbClr val="DFDFDF"/>
                      </a:solidFill>
                      <a:prstDash val="solid"/>
                      <a:headEnd type="none" w="med" len="med"/>
                      <a:tailEnd type="none" w="med" len="med"/>
                    </a:lnB>
                    <a:no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65810" y="552450"/>
            <a:ext cx="10003155" cy="3661410"/>
          </a:xfrm>
          <a:prstGeom prst="rect">
            <a:avLst/>
          </a:prstGeom>
        </p:spPr>
        <p:txBody>
          <a:bodyPr wrap="square">
            <a:spAutoFit/>
          </a:bodyPr>
          <a:p>
            <a:pPr marL="0" indent="0" algn="l" fontAlgn="base">
              <a:spcBef>
                <a:spcPct val="0"/>
              </a:spcBef>
              <a:spcAft>
                <a:spcPct val="0"/>
              </a:spcAft>
            </a:pPr>
            <a:r>
              <a:rPr sz="2800" b="1" i="0">
                <a:solidFill>
                  <a:srgbClr val="273239"/>
                </a:solidFill>
                <a:latin typeface="Arial" panose="020B0604020202020204" pitchFamily="34" charset="0"/>
                <a:ea typeface="Nunito"/>
                <a:cs typeface="Arial" panose="020B0604020202020204" pitchFamily="34" charset="0"/>
              </a:rPr>
              <a:t>Conclusion</a:t>
            </a:r>
            <a:endParaRPr sz="2800" b="1"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endParaRPr sz="2800" b="1" i="0">
              <a:solidFill>
                <a:srgbClr val="273239"/>
              </a:solidFill>
              <a:latin typeface="Arial" panose="020B0604020202020204" pitchFamily="34" charset="0"/>
              <a:ea typeface="Nunito"/>
              <a:cs typeface="Arial" panose="020B0604020202020204" pitchFamily="34" charset="0"/>
            </a:endParaRPr>
          </a:p>
          <a:p>
            <a:pPr marL="0" indent="0" algn="l" fontAlgn="base">
              <a:lnSpc>
                <a:spcPct val="110000"/>
              </a:lnSpc>
              <a:spcBef>
                <a:spcPct val="0"/>
              </a:spcBef>
              <a:spcAft>
                <a:spcPct val="0"/>
              </a:spcAft>
            </a:pPr>
            <a:r>
              <a:rPr sz="2000" b="0" i="0">
                <a:solidFill>
                  <a:srgbClr val="273239"/>
                </a:solidFill>
                <a:latin typeface="Arial" panose="020B0604020202020204" pitchFamily="34" charset="0"/>
                <a:ea typeface="Nunito"/>
                <a:cs typeface="Arial" panose="020B0604020202020204" pitchFamily="34" charset="0"/>
              </a:rPr>
              <a:t>Vectorization is a fundamental step in NLP that transforms text data into numerical vectors, enabling machine learning models to process and understand textual information. Traditional techniques like Bag of Words (BoW), Term Frequency-Inverse Document Frequency (TF-IDF), and Count Vectorizer provide straightforward and interpretable representations but may fall short in capturing semantic relationships. Advanced techniques such as word embeddings (Word2Vec, GloVe, FastText) and document embeddings (Doc2Vec, TF-IDF weighted word embeddings) offer richer, context-aware representations, improving model performance in complex NLP tasks.</a:t>
            </a:r>
            <a:endParaRPr sz="2000" b="0" i="0">
              <a:solidFill>
                <a:srgbClr val="273239"/>
              </a:solidFill>
              <a:latin typeface="Arial" panose="020B0604020202020204" pitchFamily="34" charset="0"/>
              <a:ea typeface="Nunito"/>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66420" y="95250"/>
            <a:ext cx="9711055" cy="460375"/>
          </a:xfrm>
          <a:prstGeom prst="rect">
            <a:avLst/>
          </a:prstGeom>
        </p:spPr>
        <p:txBody>
          <a:bodyPr wrap="square">
            <a:spAutoFit/>
          </a:bodyPr>
          <a:p>
            <a:r>
              <a:rPr sz="2400" b="1">
                <a:solidFill>
                  <a:srgbClr val="C00000"/>
                </a:solidFill>
              </a:rPr>
              <a:t>Teach Language Modeling after Text Preprocessing and Vectorization.</a:t>
            </a:r>
            <a:endParaRPr sz="2400" b="1">
              <a:solidFill>
                <a:srgbClr val="C00000"/>
              </a:solidFill>
            </a:endParaRPr>
          </a:p>
        </p:txBody>
      </p:sp>
      <p:sp>
        <p:nvSpPr>
          <p:cNvPr id="3" name="Text Box 2"/>
          <p:cNvSpPr txBox="1"/>
          <p:nvPr/>
        </p:nvSpPr>
        <p:spPr>
          <a:xfrm>
            <a:off x="452120" y="525780"/>
            <a:ext cx="11258550" cy="1169670"/>
          </a:xfrm>
          <a:prstGeom prst="rect">
            <a:avLst/>
          </a:prstGeom>
        </p:spPr>
        <p:txBody>
          <a:bodyPr wrap="square">
            <a:spAutoFit/>
          </a:bodyPr>
          <a:p>
            <a:pPr>
              <a:spcAft>
                <a:spcPct val="60000"/>
              </a:spcAft>
            </a:pPr>
            <a:r>
              <a:rPr sz="2200" b="1"/>
              <a:t>🔍 Why?</a:t>
            </a:r>
            <a:endParaRPr sz="2200" b="1"/>
          </a:p>
          <a:p>
            <a:r>
              <a:rPr sz="1600"/>
              <a:t>Language Modeling (LM), whether traditional (n-gram) or deep learning-based (RNNs, Transformers), relies on clean, tokenized text. That’s where preprocessing comes in.</a:t>
            </a:r>
            <a:endParaRPr sz="1600"/>
          </a:p>
        </p:txBody>
      </p:sp>
      <p:sp>
        <p:nvSpPr>
          <p:cNvPr id="4" name="Text Box 3"/>
          <p:cNvSpPr txBox="1"/>
          <p:nvPr/>
        </p:nvSpPr>
        <p:spPr>
          <a:xfrm>
            <a:off x="452120" y="1695450"/>
            <a:ext cx="5801360" cy="5229860"/>
          </a:xfrm>
          <a:prstGeom prst="rect">
            <a:avLst/>
          </a:prstGeom>
        </p:spPr>
        <p:txBody>
          <a:bodyPr wrap="square">
            <a:spAutoFit/>
          </a:bodyPr>
          <a:p>
            <a:pPr>
              <a:spcAft>
                <a:spcPct val="60000"/>
              </a:spcAft>
            </a:pPr>
            <a:r>
              <a:rPr sz="2200" b="1"/>
              <a:t>🧑‍🏫 Recommended Teaching Sequence for NLP Foundations:</a:t>
            </a:r>
            <a:endParaRPr sz="2200" b="1"/>
          </a:p>
          <a:p>
            <a:pPr>
              <a:spcAft>
                <a:spcPct val="60000"/>
              </a:spcAft>
            </a:pPr>
            <a:r>
              <a:rPr sz="1900" b="1"/>
              <a:t>1. Start with: Text Preprocessing</a:t>
            </a:r>
            <a:endParaRPr sz="1900" b="1"/>
          </a:p>
          <a:p>
            <a:pPr>
              <a:buFont typeface="Arial" panose="020B0604020202020204"/>
              <a:buChar char="•"/>
            </a:pPr>
            <a:r>
              <a:rPr sz="1600"/>
              <a:t>Tokenization</a:t>
            </a:r>
            <a:endParaRPr sz="1600"/>
          </a:p>
          <a:p>
            <a:pPr>
              <a:buFont typeface="Arial" panose="020B0604020202020204"/>
              <a:buChar char="•"/>
            </a:pPr>
            <a:r>
              <a:rPr sz="1600"/>
              <a:t>Lowercasing</a:t>
            </a:r>
            <a:endParaRPr sz="1600"/>
          </a:p>
          <a:p>
            <a:pPr>
              <a:buFont typeface="Arial" panose="020B0604020202020204"/>
              <a:buChar char="•"/>
            </a:pPr>
            <a:r>
              <a:rPr sz="1600"/>
              <a:t>Removing stopwords, punctuation</a:t>
            </a:r>
            <a:endParaRPr sz="1600"/>
          </a:p>
          <a:p>
            <a:pPr>
              <a:buFont typeface="Arial" panose="020B0604020202020204"/>
              <a:buChar char="•"/>
            </a:pPr>
            <a:r>
              <a:rPr sz="1600"/>
              <a:t>Stemming / Lemmatization</a:t>
            </a:r>
            <a:endParaRPr sz="1600"/>
          </a:p>
          <a:p>
            <a:pPr>
              <a:buFont typeface="Arial" panose="020B0604020202020204"/>
              <a:buChar char="•"/>
            </a:pPr>
            <a:r>
              <a:rPr sz="1600"/>
              <a:t>POS tagging (optional)</a:t>
            </a:r>
            <a:endParaRPr sz="1600"/>
          </a:p>
          <a:p>
            <a:r>
              <a:rPr sz="1600"/>
              <a:t>These steps make text ready for modeling.</a:t>
            </a:r>
            <a:endParaRPr sz="1600"/>
          </a:p>
          <a:p>
            <a:pPr>
              <a:spcAft>
                <a:spcPct val="60000"/>
              </a:spcAft>
            </a:pPr>
            <a:r>
              <a:rPr sz="1900" b="1"/>
              <a:t>2. Then: Vectorization Techniques</a:t>
            </a:r>
            <a:endParaRPr sz="1900" b="1"/>
          </a:p>
          <a:p>
            <a:r>
              <a:rPr sz="1600"/>
              <a:t>Introduce feature extraction methods:</a:t>
            </a:r>
            <a:endParaRPr sz="1600"/>
          </a:p>
          <a:p>
            <a:pPr>
              <a:buFont typeface="Arial" panose="020B0604020202020204"/>
              <a:buChar char="•"/>
            </a:pPr>
            <a:r>
              <a:rPr sz="1600"/>
              <a:t>Bag of Words (BoW)</a:t>
            </a:r>
            <a:endParaRPr sz="1600"/>
          </a:p>
          <a:p>
            <a:pPr>
              <a:buFont typeface="Arial" panose="020B0604020202020204"/>
              <a:buChar char="•"/>
            </a:pPr>
            <a:r>
              <a:rPr sz="1600"/>
              <a:t>TF-IDF</a:t>
            </a:r>
            <a:endParaRPr sz="1600"/>
          </a:p>
          <a:p>
            <a:pPr>
              <a:buFont typeface="Arial" panose="020B0604020202020204"/>
              <a:buChar char="•"/>
            </a:pPr>
            <a:r>
              <a:rPr sz="1600"/>
              <a:t>Word2Vec / GloVe (semantic vector representations)</a:t>
            </a:r>
            <a:endParaRPr sz="1600"/>
          </a:p>
          <a:p>
            <a:pPr>
              <a:buFont typeface="Arial" panose="020B0604020202020204"/>
              <a:buChar char="•"/>
            </a:pPr>
            <a:r>
              <a:rPr sz="1600"/>
              <a:t>One-hot encoding (for N-gram LM examples)</a:t>
            </a:r>
            <a:endParaRPr sz="1600"/>
          </a:p>
          <a:p>
            <a:r>
              <a:rPr sz="1600"/>
              <a:t>This bridges the gap between raw text and numeric input for models.</a:t>
            </a:r>
            <a:endParaRPr sz="1600"/>
          </a:p>
        </p:txBody>
      </p:sp>
      <p:sp>
        <p:nvSpPr>
          <p:cNvPr id="5" name="Text Box 4"/>
          <p:cNvSpPr txBox="1"/>
          <p:nvPr/>
        </p:nvSpPr>
        <p:spPr>
          <a:xfrm>
            <a:off x="6253480" y="2724150"/>
            <a:ext cx="5553075" cy="1828800"/>
          </a:xfrm>
          <a:prstGeom prst="rect">
            <a:avLst/>
          </a:prstGeom>
          <a:noFill/>
        </p:spPr>
        <p:txBody>
          <a:bodyPr wrap="square" rtlCol="0" anchor="t">
            <a:spAutoFit/>
          </a:bodyPr>
          <a:p>
            <a:pPr>
              <a:spcAft>
                <a:spcPct val="60000"/>
              </a:spcAft>
            </a:pPr>
            <a:r>
              <a:rPr sz="1900" b="1">
                <a:sym typeface="+mn-ea"/>
              </a:rPr>
              <a:t>3. Next: Language Modeling</a:t>
            </a:r>
            <a:endParaRPr sz="1900" b="1"/>
          </a:p>
          <a:p>
            <a:r>
              <a:rPr sz="1600">
                <a:sym typeface="+mn-ea"/>
              </a:rPr>
              <a:t>Now teach:</a:t>
            </a:r>
            <a:endParaRPr sz="1600"/>
          </a:p>
          <a:p>
            <a:pPr>
              <a:buFont typeface="Arial" panose="020B0604020202020204"/>
              <a:buChar char="•"/>
            </a:pPr>
            <a:r>
              <a:rPr sz="1600">
                <a:sym typeface="+mn-ea"/>
              </a:rPr>
              <a:t>N-gram models (statistical LM)</a:t>
            </a:r>
            <a:endParaRPr sz="1600"/>
          </a:p>
          <a:p>
            <a:pPr>
              <a:buFont typeface="Arial" panose="020B0604020202020204"/>
              <a:buChar char="•"/>
            </a:pPr>
            <a:r>
              <a:rPr sz="1600">
                <a:sym typeface="+mn-ea"/>
              </a:rPr>
              <a:t>Problems with N-gram (sparsity, limited context)</a:t>
            </a:r>
            <a:endParaRPr sz="1600"/>
          </a:p>
          <a:p>
            <a:pPr>
              <a:buFont typeface="Arial" panose="020B0604020202020204"/>
              <a:buChar char="•"/>
            </a:pPr>
            <a:r>
              <a:rPr sz="1600">
                <a:sym typeface="+mn-ea"/>
              </a:rPr>
              <a:t>Transition to neural LMs (Word2Vec embeddings → RNN → Transformer)</a:t>
            </a:r>
            <a:endParaRPr lang="en-US" sz="160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24510" y="437515"/>
            <a:ext cx="9439910" cy="3447415"/>
          </a:xfrm>
          <a:prstGeom prst="rect">
            <a:avLst/>
          </a:prstGeom>
        </p:spPr>
        <p:txBody>
          <a:bodyPr wrap="square">
            <a:spAutoFit/>
          </a:bodyPr>
          <a:p>
            <a:pPr>
              <a:spcAft>
                <a:spcPct val="60000"/>
              </a:spcAft>
            </a:pPr>
            <a:r>
              <a:rPr sz="2200" b="1"/>
              <a:t>✅ 1. Start with the Motivation</a:t>
            </a:r>
            <a:endParaRPr sz="2200" b="1"/>
          </a:p>
          <a:p>
            <a:r>
              <a:rPr sz="2400" b="1"/>
              <a:t>Goal: Why do we need language models?</a:t>
            </a:r>
            <a:endParaRPr sz="2400" b="1"/>
          </a:p>
          <a:p>
            <a:endParaRPr sz="1600"/>
          </a:p>
          <a:p>
            <a:pPr>
              <a:buFont typeface="Arial" panose="020B0604020202020204"/>
              <a:buChar char="•"/>
            </a:pPr>
            <a:r>
              <a:rPr sz="2000"/>
              <a:t>Predict next word → "I am going to the ___"</a:t>
            </a:r>
            <a:endParaRPr sz="2000"/>
          </a:p>
          <a:p>
            <a:pPr>
              <a:buFont typeface="Arial" panose="020B0604020202020204"/>
              <a:buChar char="•"/>
            </a:pPr>
            <a:endParaRPr sz="2000"/>
          </a:p>
          <a:p>
            <a:pPr>
              <a:buFont typeface="Arial" panose="020B0604020202020204"/>
              <a:buChar char="•"/>
            </a:pPr>
            <a:r>
              <a:rPr sz="2000"/>
              <a:t>Measure how likely a sentence is</a:t>
            </a:r>
            <a:endParaRPr sz="2000"/>
          </a:p>
          <a:p>
            <a:pPr>
              <a:buFont typeface="Arial" panose="020B0604020202020204"/>
              <a:buChar char="•"/>
            </a:pPr>
            <a:endParaRPr sz="2000"/>
          </a:p>
          <a:p>
            <a:pPr>
              <a:buFont typeface="Arial" panose="020B0604020202020204"/>
              <a:buChar char="•"/>
            </a:pPr>
            <a:r>
              <a:rPr sz="2000"/>
              <a:t>Use cases: autocomplete, translation, speech-to-text, grammar correction, chatbots</a:t>
            </a:r>
            <a:endParaRPr sz="2000"/>
          </a:p>
          <a:p>
            <a:r>
              <a:rPr sz="2000"/>
              <a:t>🔸 Use relatable real-world examples: like typing on a smartphone or Google search suggestions.</a:t>
            </a:r>
            <a:endParaRPr sz="2000"/>
          </a:p>
        </p:txBody>
      </p:sp>
      <p:sp>
        <p:nvSpPr>
          <p:cNvPr id="3" name="Text Box 2"/>
          <p:cNvSpPr txBox="1"/>
          <p:nvPr/>
        </p:nvSpPr>
        <p:spPr>
          <a:xfrm>
            <a:off x="660400" y="4048125"/>
            <a:ext cx="8383905" cy="2154555"/>
          </a:xfrm>
          <a:prstGeom prst="rect">
            <a:avLst/>
          </a:prstGeom>
        </p:spPr>
        <p:txBody>
          <a:bodyPr wrap="square">
            <a:spAutoFit/>
          </a:bodyPr>
          <a:p>
            <a:pPr>
              <a:spcAft>
                <a:spcPct val="60000"/>
              </a:spcAft>
            </a:pPr>
            <a:r>
              <a:rPr sz="2200" b="1"/>
              <a:t>✅ 2. Define Language Modeling</a:t>
            </a:r>
            <a:endParaRPr sz="2200" b="1"/>
          </a:p>
          <a:p>
            <a:r>
              <a:rPr sz="1600"/>
              <a:t>A language model gives a probability to a sequence of words.</a:t>
            </a:r>
            <a:endParaRPr sz="1600"/>
          </a:p>
          <a:p>
            <a:r>
              <a:rPr sz="1600"/>
              <a:t>Explain it in this way:</a:t>
            </a:r>
            <a:endParaRPr sz="1600"/>
          </a:p>
          <a:p>
            <a:endParaRPr sz="1600"/>
          </a:p>
          <a:p>
            <a:pPr>
              <a:buFont typeface="Arial" panose="020B0604020202020204"/>
              <a:buChar char="•"/>
            </a:pPr>
            <a:r>
              <a:rPr sz="1600"/>
              <a:t>P("I love NLP") = P(I) * P(love | I) * P(NLP | I, love)</a:t>
            </a:r>
            <a:endParaRPr sz="1600"/>
          </a:p>
          <a:p>
            <a:pPr>
              <a:buFont typeface="Arial" panose="020B0604020202020204"/>
              <a:buChar char="•"/>
            </a:pPr>
            <a:endParaRPr sz="1600"/>
          </a:p>
          <a:p>
            <a:pPr>
              <a:buFont typeface="Arial" panose="020B0604020202020204"/>
              <a:buChar char="•"/>
            </a:pPr>
            <a:r>
              <a:rPr sz="1600"/>
              <a:t>Shows how likely a sentence is in that language.</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47040" y="351790"/>
            <a:ext cx="10913110" cy="1568450"/>
          </a:xfrm>
          <a:prstGeom prst="rect">
            <a:avLst/>
          </a:prstGeom>
          <a:noFill/>
        </p:spPr>
        <p:txBody>
          <a:bodyPr wrap="square" rtlCol="0">
            <a:spAutoFit/>
          </a:bodyPr>
          <a:p>
            <a:r>
              <a:rPr lang="en-US" sz="2400" b="1">
                <a:solidFill>
                  <a:srgbClr val="FF0000"/>
                </a:solidFill>
                <a:effectLst>
                  <a:outerShdw blurRad="38100" dist="38100" dir="2700000" algn="tl">
                    <a:srgbClr val="000000">
                      <a:alpha val="43137"/>
                    </a:srgbClr>
                  </a:outerShdw>
                </a:effectLst>
              </a:rPr>
              <a:t>Language Modeling</a:t>
            </a:r>
            <a:endParaRPr lang="en-US" sz="2400" b="1">
              <a:solidFill>
                <a:srgbClr val="FF0000"/>
              </a:solidFill>
              <a:effectLst>
                <a:outerShdw blurRad="38100" dist="38100" dir="2700000" algn="tl">
                  <a:srgbClr val="000000">
                    <a:alpha val="43137"/>
                  </a:srgbClr>
                </a:outerShdw>
              </a:effectLst>
            </a:endParaRPr>
          </a:p>
          <a:p>
            <a:endParaRPr lang="en-US"/>
          </a:p>
          <a:p>
            <a:pPr marL="742950" lvl="1" indent="-285750">
              <a:buFont typeface="Arial" panose="020B0604020202020204" pitchFamily="34" charset="0"/>
              <a:buChar char="•"/>
            </a:pPr>
            <a:r>
              <a:rPr lang="en-US" altLang="en-US"/>
              <a:t>Language Modeling is the task of assigning a probability to a sequence of words.</a:t>
            </a:r>
            <a:endParaRPr lang="en-US" altLang="en-US"/>
          </a:p>
          <a:p>
            <a:pPr marL="742950" lvl="1" indent="-285750">
              <a:buFont typeface="Arial" panose="020B0604020202020204" pitchFamily="34" charset="0"/>
              <a:buChar char="•"/>
            </a:pPr>
            <a:r>
              <a:rPr lang="en-US" altLang="en-US"/>
              <a:t>In simple terms:</a:t>
            </a:r>
            <a:endParaRPr lang="en-US" altLang="en-US"/>
          </a:p>
          <a:p>
            <a:pPr lvl="1" indent="457200">
              <a:buFont typeface="Arial" panose="020B0604020202020204" pitchFamily="34" charset="0"/>
              <a:buNone/>
            </a:pPr>
            <a:r>
              <a:rPr lang="en-US" altLang="en-US"/>
              <a:t>Given a set of previous words, predict the next word in a sentence or evaluate how likely a sentence is.</a:t>
            </a:r>
            <a:endParaRPr lang="en-US"/>
          </a:p>
        </p:txBody>
      </p:sp>
      <p:sp>
        <p:nvSpPr>
          <p:cNvPr id="3" name="Text Box 2"/>
          <p:cNvSpPr txBox="1"/>
          <p:nvPr/>
        </p:nvSpPr>
        <p:spPr>
          <a:xfrm>
            <a:off x="817880" y="4399280"/>
            <a:ext cx="4939030" cy="2030095"/>
          </a:xfrm>
          <a:prstGeom prst="rect">
            <a:avLst/>
          </a:prstGeom>
          <a:noFill/>
        </p:spPr>
        <p:txBody>
          <a:bodyPr wrap="square" rtlCol="0">
            <a:spAutoFit/>
          </a:bodyPr>
          <a:p>
            <a:r>
              <a:rPr lang="en-US">
                <a:sym typeface="+mn-ea"/>
              </a:rPr>
              <a:t>Language Modeling (Pre deep learning)</a:t>
            </a:r>
            <a:endParaRPr lang="en-US">
              <a:sym typeface="+mn-ea"/>
            </a:endParaRPr>
          </a:p>
          <a:p>
            <a:pPr marL="742950" lvl="1" indent="-285750">
              <a:buFont typeface="Arial" panose="020B0604020202020204" pitchFamily="34" charset="0"/>
              <a:buChar char="•"/>
            </a:pPr>
            <a:r>
              <a:rPr lang="en-US"/>
              <a:t>n-gram	 LM</a:t>
            </a:r>
            <a:endParaRPr lang="en-US"/>
          </a:p>
          <a:p>
            <a:pPr marL="742950" lvl="1" indent="-285750">
              <a:buFont typeface="Arial" panose="020B0604020202020204" pitchFamily="34" charset="0"/>
              <a:buChar char="•"/>
            </a:pPr>
            <a:r>
              <a:rPr lang="en-US"/>
              <a:t>types --&gt; uni,bi,tri,</a:t>
            </a:r>
            <a:endParaRPr lang="en-US"/>
          </a:p>
          <a:p>
            <a:pPr marL="742950" lvl="1" indent="-285750">
              <a:buFont typeface="Arial" panose="020B0604020202020204" pitchFamily="34" charset="0"/>
              <a:buChar char="•"/>
            </a:pPr>
            <a:r>
              <a:rPr lang="en-US"/>
              <a:t>how it works</a:t>
            </a:r>
            <a:endParaRPr lang="en-US"/>
          </a:p>
          <a:p>
            <a:pPr marL="742950" lvl="1" indent="-285750">
              <a:buFont typeface="Arial" panose="020B0604020202020204" pitchFamily="34" charset="0"/>
              <a:buChar char="•"/>
            </a:pPr>
            <a:r>
              <a:rPr lang="en-US"/>
              <a:t>what is problem in n-gram (loosing context)</a:t>
            </a:r>
            <a:endParaRPr lang="en-US"/>
          </a:p>
          <a:p>
            <a:pPr marL="742950" lvl="1" indent="-285750">
              <a:buFont typeface="Arial" panose="020B0604020202020204" pitchFamily="34" charset="0"/>
              <a:buChar char="•"/>
            </a:pPr>
            <a:endParaRPr lang="en-US"/>
          </a:p>
        </p:txBody>
      </p:sp>
      <p:sp>
        <p:nvSpPr>
          <p:cNvPr id="5" name="Text Box 4"/>
          <p:cNvSpPr txBox="1"/>
          <p:nvPr/>
        </p:nvSpPr>
        <p:spPr>
          <a:xfrm>
            <a:off x="957580" y="1920240"/>
            <a:ext cx="6940550" cy="2181225"/>
          </a:xfrm>
          <a:prstGeom prst="rect">
            <a:avLst/>
          </a:prstGeom>
        </p:spPr>
        <p:txBody>
          <a:bodyPr wrap="square">
            <a:spAutoFit/>
          </a:bodyPr>
          <a:p>
            <a:pPr>
              <a:spcAft>
                <a:spcPct val="60000"/>
              </a:spcAft>
            </a:pPr>
            <a:r>
              <a:rPr sz="2300" b="1"/>
              <a:t>🧠 Why Use Language Modeling?</a:t>
            </a:r>
            <a:endParaRPr sz="2300" b="1"/>
          </a:p>
          <a:p>
            <a:pPr lvl="1">
              <a:buFont typeface="Arial" panose="020B0604020202020204"/>
              <a:buChar char="•"/>
            </a:pPr>
            <a:r>
              <a:rPr sz="1600"/>
              <a:t>Next-word prediction (e.g., mobile keyboard suggestions)</a:t>
            </a:r>
            <a:endParaRPr sz="1600"/>
          </a:p>
          <a:p>
            <a:pPr lvl="1" indent="0">
              <a:buFont typeface="Arial" panose="020B0604020202020204"/>
              <a:buNone/>
            </a:pPr>
            <a:endParaRPr sz="1600"/>
          </a:p>
          <a:p>
            <a:pPr lvl="1">
              <a:buFont typeface="Arial" panose="020B0604020202020204"/>
              <a:buChar char="•"/>
            </a:pPr>
            <a:r>
              <a:rPr sz="1600"/>
              <a:t>Speech recognition (determine the most probable word sequences)</a:t>
            </a:r>
            <a:endParaRPr sz="1600"/>
          </a:p>
          <a:p>
            <a:pPr lvl="1">
              <a:buFont typeface="Arial" panose="020B0604020202020204"/>
              <a:buChar char="•"/>
            </a:pPr>
            <a:r>
              <a:rPr sz="1600"/>
              <a:t>Spell-checking &amp; grammar correction</a:t>
            </a:r>
            <a:endParaRPr sz="1600"/>
          </a:p>
          <a:p>
            <a:pPr lvl="1">
              <a:buFont typeface="Arial" panose="020B0604020202020204"/>
              <a:buChar char="•"/>
            </a:pPr>
            <a:r>
              <a:rPr sz="1600"/>
              <a:t>Machine translation</a:t>
            </a:r>
            <a:endParaRPr sz="1600"/>
          </a:p>
          <a:p>
            <a:pPr lvl="1">
              <a:buFont typeface="Arial" panose="020B0604020202020204"/>
              <a:buChar char="•"/>
            </a:pPr>
            <a:r>
              <a:rPr sz="1600"/>
              <a:t>Chatbots</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838200" y="480695"/>
            <a:ext cx="6417945" cy="5542280"/>
          </a:xfrm>
          <a:prstGeom prst="rect">
            <a:avLst/>
          </a:prstGeom>
        </p:spPr>
        <p:txBody>
          <a:bodyPr>
            <a:noAutofit/>
          </a:bodyPr>
          <a:p>
            <a:pPr marL="0" indent="0">
              <a:spcBef>
                <a:spcPts val="1000"/>
              </a:spcBef>
              <a:spcAft>
                <a:spcPts val="500"/>
              </a:spcAft>
            </a:pPr>
            <a:r>
              <a:rPr sz="3200" b="1" i="0">
                <a:solidFill>
                  <a:srgbClr val="FF0000"/>
                </a:solidFill>
                <a:effectLst>
                  <a:outerShdw blurRad="38100" dist="38100" dir="2700000" algn="tl">
                    <a:srgbClr val="000000">
                      <a:alpha val="43137"/>
                    </a:srgbClr>
                  </a:outerShdw>
                </a:effectLst>
                <a:latin typeface="Arial" panose="020B0604020202020204" pitchFamily="34" charset="0"/>
                <a:ea typeface="Tomorrow"/>
                <a:cs typeface="Arial" panose="020B0604020202020204" pitchFamily="34" charset="0"/>
              </a:rPr>
              <a:t>Text Preprocessing</a:t>
            </a:r>
            <a:r>
              <a:rPr sz="3200" b="0" i="0">
                <a:solidFill>
                  <a:srgbClr val="333333"/>
                </a:solidFill>
                <a:latin typeface="Tomorrow"/>
                <a:ea typeface="Tomorrow"/>
              </a:rPr>
              <a:t>  </a:t>
            </a:r>
            <a:endParaRPr sz="3200" b="0" i="0">
              <a:solidFill>
                <a:srgbClr val="333333"/>
              </a:solidFill>
              <a:latin typeface="Tomorrow"/>
              <a:ea typeface="Tomorrow"/>
            </a:endParaRPr>
          </a:p>
          <a:p>
            <a:pPr marL="800100" lvl="1" indent="-342900">
              <a:lnSpc>
                <a:spcPct val="160000"/>
              </a:lnSpc>
              <a:spcBef>
                <a:spcPct val="0"/>
              </a:spcBef>
              <a:spcAft>
                <a:spcPct val="0"/>
              </a:spcAft>
              <a:buFont typeface="Arial" panose="020B0604020202020204" pitchFamily="34" charset="0"/>
              <a:buAutoNum type="arabicPeriod"/>
            </a:pPr>
            <a:r>
              <a:rPr sz="2000" b="0" i="0">
                <a:solidFill>
                  <a:schemeClr val="tx1"/>
                </a:solidFill>
                <a:latin typeface="Arial" panose="020B0604020202020204" pitchFamily="34" charset="0"/>
                <a:ea typeface="Tomorrow"/>
                <a:cs typeface="Arial" panose="020B0604020202020204" pitchFamily="34" charset="0"/>
              </a:rPr>
              <a:t>Tokenization</a:t>
            </a:r>
            <a:endParaRPr sz="2000" b="0" i="0">
              <a:solidFill>
                <a:schemeClr val="tx1"/>
              </a:solidFill>
              <a:latin typeface="Arial" panose="020B0604020202020204" pitchFamily="34" charset="0"/>
              <a:ea typeface="Tomorrow"/>
              <a:cs typeface="Arial" panose="020B0604020202020204" pitchFamily="34" charset="0"/>
            </a:endParaRPr>
          </a:p>
          <a:p>
            <a:pPr marL="800100" lvl="1" indent="-342900">
              <a:lnSpc>
                <a:spcPct val="160000"/>
              </a:lnSpc>
              <a:spcBef>
                <a:spcPct val="0"/>
              </a:spcBef>
              <a:spcAft>
                <a:spcPct val="0"/>
              </a:spcAft>
              <a:buFont typeface="Arial" panose="020B0604020202020204" pitchFamily="34" charset="0"/>
              <a:buAutoNum type="arabicPeriod"/>
            </a:pPr>
            <a:r>
              <a:rPr sz="2000" b="0" i="0">
                <a:solidFill>
                  <a:schemeClr val="tx1"/>
                </a:solidFill>
                <a:latin typeface="Arial" panose="020B0604020202020204" pitchFamily="34" charset="0"/>
                <a:ea typeface="Tomorrow"/>
                <a:cs typeface="Arial" panose="020B0604020202020204" pitchFamily="34" charset="0"/>
              </a:rPr>
              <a:t>Non Alphabets Removal</a:t>
            </a:r>
            <a:endParaRPr sz="2000" b="0" i="0">
              <a:solidFill>
                <a:schemeClr val="tx1"/>
              </a:solidFill>
              <a:latin typeface="Arial" panose="020B0604020202020204" pitchFamily="34" charset="0"/>
              <a:ea typeface="Tomorrow"/>
              <a:cs typeface="Arial" panose="020B0604020202020204" pitchFamily="34" charset="0"/>
            </a:endParaRPr>
          </a:p>
          <a:p>
            <a:pPr marL="800100" lvl="1" indent="-342900">
              <a:lnSpc>
                <a:spcPct val="160000"/>
              </a:lnSpc>
              <a:spcBef>
                <a:spcPct val="0"/>
              </a:spcBef>
              <a:spcAft>
                <a:spcPct val="0"/>
              </a:spcAft>
              <a:buFont typeface="Arial" panose="020B0604020202020204" pitchFamily="34" charset="0"/>
              <a:buAutoNum type="arabicPeriod"/>
            </a:pPr>
            <a:r>
              <a:rPr sz="2000" b="0" i="0">
                <a:solidFill>
                  <a:schemeClr val="tx1"/>
                </a:solidFill>
                <a:latin typeface="Arial" panose="020B0604020202020204" pitchFamily="34" charset="0"/>
                <a:ea typeface="Tomorrow"/>
                <a:cs typeface="Arial" panose="020B0604020202020204" pitchFamily="34" charset="0"/>
              </a:rPr>
              <a:t>Stopwords Removal</a:t>
            </a:r>
            <a:endParaRPr sz="2000" b="0" i="0">
              <a:solidFill>
                <a:schemeClr val="tx1"/>
              </a:solidFill>
              <a:latin typeface="Arial" panose="020B0604020202020204" pitchFamily="34" charset="0"/>
              <a:ea typeface="Tomorrow"/>
              <a:cs typeface="Arial" panose="020B0604020202020204" pitchFamily="34" charset="0"/>
            </a:endParaRPr>
          </a:p>
          <a:p>
            <a:pPr marL="800100" lvl="1" indent="-342900">
              <a:lnSpc>
                <a:spcPct val="160000"/>
              </a:lnSpc>
              <a:spcBef>
                <a:spcPct val="0"/>
              </a:spcBef>
              <a:spcAft>
                <a:spcPct val="0"/>
              </a:spcAft>
              <a:buFont typeface="Arial" panose="020B0604020202020204" pitchFamily="34" charset="0"/>
              <a:buAutoNum type="arabicPeriod"/>
            </a:pPr>
            <a:r>
              <a:rPr sz="2000" b="0" i="0">
                <a:solidFill>
                  <a:schemeClr val="tx1"/>
                </a:solidFill>
                <a:latin typeface="Arial" panose="020B0604020202020204" pitchFamily="34" charset="0"/>
                <a:ea typeface="Tomorrow"/>
                <a:cs typeface="Arial" panose="020B0604020202020204" pitchFamily="34" charset="0"/>
              </a:rPr>
              <a:t>Bag of Words</a:t>
            </a:r>
            <a:endParaRPr sz="2000" b="0" i="0">
              <a:solidFill>
                <a:schemeClr val="tx1"/>
              </a:solidFill>
              <a:latin typeface="Arial" panose="020B0604020202020204" pitchFamily="34" charset="0"/>
              <a:ea typeface="Tomorrow"/>
              <a:cs typeface="Arial" panose="020B0604020202020204" pitchFamily="34" charset="0"/>
            </a:endParaRPr>
          </a:p>
          <a:p>
            <a:pPr marL="800100" lvl="1" indent="-342900">
              <a:lnSpc>
                <a:spcPct val="160000"/>
              </a:lnSpc>
              <a:spcBef>
                <a:spcPct val="0"/>
              </a:spcBef>
              <a:spcAft>
                <a:spcPct val="0"/>
              </a:spcAft>
              <a:buFont typeface="Arial" panose="020B0604020202020204" pitchFamily="34" charset="0"/>
              <a:buAutoNum type="arabicPeriod"/>
            </a:pPr>
            <a:r>
              <a:rPr sz="2000" b="0" i="0">
                <a:solidFill>
                  <a:schemeClr val="tx1"/>
                </a:solidFill>
                <a:latin typeface="Arial" panose="020B0604020202020204" pitchFamily="34" charset="0"/>
                <a:ea typeface="Tomorrow"/>
                <a:cs typeface="Arial" panose="020B0604020202020204" pitchFamily="34" charset="0"/>
              </a:rPr>
              <a:t>Stemming &amp; Lemmatization</a:t>
            </a:r>
            <a:endParaRPr sz="2000" b="0" i="0">
              <a:solidFill>
                <a:schemeClr val="tx1"/>
              </a:solidFill>
              <a:latin typeface="Arial" panose="020B0604020202020204" pitchFamily="34" charset="0"/>
              <a:ea typeface="Tomorrow"/>
              <a:cs typeface="Arial" panose="020B0604020202020204" pitchFamily="34" charset="0"/>
            </a:endParaRPr>
          </a:p>
          <a:p>
            <a:pPr marL="800100" lvl="1" indent="-342900">
              <a:lnSpc>
                <a:spcPct val="160000"/>
              </a:lnSpc>
              <a:spcBef>
                <a:spcPct val="0"/>
              </a:spcBef>
              <a:spcAft>
                <a:spcPct val="0"/>
              </a:spcAft>
              <a:buFont typeface="Arial" panose="020B0604020202020204" pitchFamily="34" charset="0"/>
              <a:buAutoNum type="arabicPeriod"/>
            </a:pPr>
            <a:r>
              <a:rPr sz="2000" b="0" i="0">
                <a:solidFill>
                  <a:schemeClr val="tx1"/>
                </a:solidFill>
                <a:latin typeface="Arial" panose="020B0604020202020204" pitchFamily="34" charset="0"/>
                <a:ea typeface="Tomorrow"/>
                <a:cs typeface="Arial" panose="020B0604020202020204" pitchFamily="34" charset="0"/>
              </a:rPr>
              <a:t>Part of Speech Taging</a:t>
            </a:r>
            <a:endParaRPr sz="2000" b="0" i="0">
              <a:solidFill>
                <a:schemeClr val="tx1"/>
              </a:solidFill>
              <a:latin typeface="Arial" panose="020B0604020202020204" pitchFamily="34" charset="0"/>
              <a:ea typeface="Tomorrow"/>
              <a:cs typeface="Arial" panose="020B0604020202020204" pitchFamily="34" charset="0"/>
            </a:endParaRPr>
          </a:p>
          <a:p>
            <a:pPr marL="800100" lvl="1" indent="-342900">
              <a:lnSpc>
                <a:spcPct val="160000"/>
              </a:lnSpc>
              <a:spcBef>
                <a:spcPct val="0"/>
              </a:spcBef>
              <a:spcAft>
                <a:spcPct val="0"/>
              </a:spcAft>
              <a:buFont typeface="Arial" panose="020B0604020202020204" pitchFamily="34" charset="0"/>
              <a:buAutoNum type="arabicPeriod"/>
            </a:pPr>
            <a:r>
              <a:rPr sz="2000" b="0" i="0">
                <a:solidFill>
                  <a:schemeClr val="tx1"/>
                </a:solidFill>
                <a:latin typeface="Arial" panose="020B0604020202020204" pitchFamily="34" charset="0"/>
                <a:ea typeface="Tomorrow"/>
                <a:cs typeface="Arial" panose="020B0604020202020204" pitchFamily="34" charset="0"/>
              </a:rPr>
              <a:t>Name Entity Recognition</a:t>
            </a:r>
            <a:endParaRPr sz="2000" b="0" i="0">
              <a:solidFill>
                <a:schemeClr val="tx1"/>
              </a:solidFill>
              <a:latin typeface="Arial" panose="020B0604020202020204" pitchFamily="34" charset="0"/>
              <a:ea typeface="Tomorrow"/>
              <a:cs typeface="Arial" panose="020B0604020202020204" pitchFamily="34" charset="0"/>
            </a:endParaRPr>
          </a:p>
          <a:p>
            <a:pPr marL="800100" lvl="1" indent="-342900">
              <a:lnSpc>
                <a:spcPct val="160000"/>
              </a:lnSpc>
              <a:spcBef>
                <a:spcPct val="0"/>
              </a:spcBef>
              <a:spcAft>
                <a:spcPct val="0"/>
              </a:spcAft>
              <a:buFont typeface="Arial" panose="020B0604020202020204" pitchFamily="34" charset="0"/>
              <a:buAutoNum type="arabicPeriod"/>
            </a:pPr>
            <a:r>
              <a:rPr sz="2000" b="0" i="0">
                <a:solidFill>
                  <a:schemeClr val="tx1"/>
                </a:solidFill>
                <a:latin typeface="Arial" panose="020B0604020202020204" pitchFamily="34" charset="0"/>
                <a:ea typeface="Tomorrow"/>
                <a:cs typeface="Arial" panose="020B0604020202020204" pitchFamily="34" charset="0"/>
              </a:rPr>
              <a:t>Text Visualization</a:t>
            </a:r>
            <a:endParaRPr sz="2000" b="0" i="0">
              <a:solidFill>
                <a:schemeClr val="tx1"/>
              </a:solidFill>
              <a:latin typeface="Arial" panose="020B0604020202020204" pitchFamily="34" charset="0"/>
              <a:ea typeface="Tomorrow"/>
              <a:cs typeface="Arial" panose="020B0604020202020204" pitchFamily="34" charset="0"/>
            </a:endParaRPr>
          </a:p>
          <a:p>
            <a:pPr marL="800100" lvl="1" indent="-342900">
              <a:lnSpc>
                <a:spcPct val="160000"/>
              </a:lnSpc>
              <a:spcBef>
                <a:spcPct val="0"/>
              </a:spcBef>
              <a:spcAft>
                <a:spcPct val="0"/>
              </a:spcAft>
              <a:buFont typeface="Arial" panose="020B0604020202020204" pitchFamily="34" charset="0"/>
              <a:buAutoNum type="arabicPeriod"/>
            </a:pPr>
            <a:r>
              <a:rPr sz="2000" b="0" i="0">
                <a:solidFill>
                  <a:schemeClr val="tx1"/>
                </a:solidFill>
                <a:latin typeface="Arial" panose="020B0604020202020204" pitchFamily="34" charset="0"/>
                <a:ea typeface="Tomorrow"/>
                <a:cs typeface="Arial" panose="020B0604020202020204" pitchFamily="34" charset="0"/>
              </a:rPr>
              <a:t>Assignment</a:t>
            </a:r>
            <a:endParaRPr sz="2000" b="0" i="0">
              <a:solidFill>
                <a:schemeClr val="tx1"/>
              </a:solidFill>
              <a:latin typeface="Arial" panose="020B0604020202020204" pitchFamily="34" charset="0"/>
              <a:ea typeface="Tomorrow"/>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6525" y="107950"/>
            <a:ext cx="5572760" cy="6679565"/>
          </a:xfrm>
          <a:prstGeom prst="rect">
            <a:avLst/>
          </a:prstGeom>
        </p:spPr>
        <p:txBody>
          <a:bodyPr wrap="square">
            <a:spAutoFit/>
          </a:bodyPr>
          <a:p>
            <a:pPr>
              <a:spcAft>
                <a:spcPct val="60000"/>
              </a:spcAft>
            </a:pPr>
            <a:r>
              <a:rPr sz="2400" b="1"/>
              <a:t>📘 Language Modeling in NLP</a:t>
            </a:r>
            <a:endParaRPr sz="2000" b="1"/>
          </a:p>
          <a:p>
            <a:r>
              <a:rPr sz="1600"/>
              <a:t>A Language Model (LM) is a statistical or machine learning model that assigns a probability to a sequence of words. It helps a system predict the next word or check if a sentence is grammatically correct or likely to occur in a language.</a:t>
            </a:r>
            <a:endParaRPr sz="1600"/>
          </a:p>
          <a:p>
            <a:pPr>
              <a:spcAft>
                <a:spcPct val="60000"/>
              </a:spcAft>
            </a:pPr>
            <a:r>
              <a:rPr b="1"/>
              <a:t>🔍 Why Language Modeling is Important:</a:t>
            </a:r>
            <a:endParaRPr b="1"/>
          </a:p>
          <a:p>
            <a:pPr>
              <a:buFont typeface="Arial" panose="020B0604020202020204"/>
              <a:buChar char="•"/>
            </a:pPr>
            <a:r>
              <a:rPr sz="1600"/>
              <a:t>Powers text prediction (e.g., keyboard suggestions)</a:t>
            </a:r>
            <a:endParaRPr sz="1600"/>
          </a:p>
          <a:p>
            <a:pPr>
              <a:buFont typeface="Arial" panose="020B0604020202020204"/>
              <a:buChar char="•"/>
            </a:pPr>
            <a:r>
              <a:rPr sz="1600"/>
              <a:t>Helps in speech recognition, machine translation, text generation, chatbots</a:t>
            </a:r>
            <a:endParaRPr sz="1600"/>
          </a:p>
          <a:p>
            <a:pPr>
              <a:buFont typeface="Arial" panose="020B0604020202020204"/>
              <a:buChar char="•"/>
            </a:pPr>
            <a:r>
              <a:rPr sz="1600"/>
              <a:t>Acts as the backbone of most NLP tasks</a:t>
            </a:r>
            <a:endParaRPr sz="1600"/>
          </a:p>
          <a:p>
            <a:pPr>
              <a:lnSpc>
                <a:spcPct val="50000"/>
              </a:lnSpc>
              <a:spcAft>
                <a:spcPct val="60000"/>
              </a:spcAft>
            </a:pPr>
            <a:r>
              <a:rPr sz="2300" b="1"/>
              <a:t>Typ</a:t>
            </a:r>
            <a:r>
              <a:rPr b="1"/>
              <a:t>es of Language Models:</a:t>
            </a:r>
            <a:endParaRPr b="1"/>
          </a:p>
          <a:p>
            <a:pPr>
              <a:lnSpc>
                <a:spcPct val="50000"/>
              </a:lnSpc>
              <a:spcAft>
                <a:spcPct val="60000"/>
              </a:spcAft>
            </a:pPr>
            <a:r>
              <a:rPr b="1"/>
              <a:t>1️⃣ Statistical Language Models</a:t>
            </a:r>
            <a:endParaRPr b="1"/>
          </a:p>
          <a:p>
            <a:r>
              <a:rPr sz="1600"/>
              <a:t>These are traditional models based on probability and statistics.</a:t>
            </a:r>
            <a:endParaRPr sz="1600"/>
          </a:p>
          <a:p>
            <a:pPr>
              <a:spcAft>
                <a:spcPct val="60000"/>
              </a:spcAft>
            </a:pPr>
            <a:r>
              <a:rPr sz="1900" b="1"/>
              <a:t>🔸 N-gram Language Models:</a:t>
            </a:r>
            <a:endParaRPr sz="1900" b="1"/>
          </a:p>
          <a:p>
            <a:pPr>
              <a:buFont typeface="Arial" panose="020B0604020202020204"/>
              <a:buChar char="•"/>
            </a:pPr>
            <a:r>
              <a:rPr sz="1600"/>
              <a:t>Use previous </a:t>
            </a:r>
            <a:r>
              <a:rPr sz="1600" b="1"/>
              <a:t>N−1 </a:t>
            </a:r>
            <a:r>
              <a:rPr sz="1600"/>
              <a:t>words to predict the next word.</a:t>
            </a:r>
            <a:endParaRPr sz="1600"/>
          </a:p>
          <a:p>
            <a:pPr>
              <a:buFont typeface="Arial" panose="020B0604020202020204"/>
              <a:buChar char="•"/>
            </a:pPr>
            <a:r>
              <a:rPr sz="1600"/>
              <a:t>Example: A bigram model (N=2) uses 1 previous word.</a:t>
            </a:r>
            <a:endParaRPr sz="1600"/>
          </a:p>
          <a:p>
            <a:r>
              <a:rPr sz="1600"/>
              <a:t>Example:</a:t>
            </a:r>
            <a:endParaRPr sz="1600"/>
          </a:p>
          <a:p>
            <a:r>
              <a:rPr sz="1600"/>
              <a:t> Sentence: "I love machine learning"</a:t>
            </a:r>
            <a:endParaRPr sz="1600"/>
          </a:p>
          <a:p>
            <a:r>
              <a:rPr sz="1600" b="1"/>
              <a:t> Bigram probabilities:</a:t>
            </a:r>
            <a:endParaRPr sz="1600" b="1"/>
          </a:p>
          <a:p>
            <a:pPr>
              <a:buFont typeface="Arial" panose="020B0604020202020204"/>
              <a:buChar char="•"/>
            </a:pPr>
            <a:r>
              <a:rPr sz="1600"/>
              <a:t>P(love | I)</a:t>
            </a:r>
            <a:endParaRPr sz="1600"/>
          </a:p>
          <a:p>
            <a:pPr>
              <a:buFont typeface="Arial" panose="020B0604020202020204"/>
              <a:buChar char="•"/>
            </a:pPr>
            <a:r>
              <a:rPr sz="1600"/>
              <a:t>P(machine | love)</a:t>
            </a:r>
            <a:endParaRPr sz="1600"/>
          </a:p>
          <a:p>
            <a:pPr>
              <a:buFont typeface="Arial" panose="020B0604020202020204"/>
              <a:buChar char="•"/>
            </a:pPr>
            <a:r>
              <a:rPr sz="1600"/>
              <a:t>P(learning | machine)</a:t>
            </a:r>
            <a:endParaRPr sz="1600"/>
          </a:p>
        </p:txBody>
      </p:sp>
      <p:sp>
        <p:nvSpPr>
          <p:cNvPr id="3" name="Text Box 2"/>
          <p:cNvSpPr txBox="1"/>
          <p:nvPr/>
        </p:nvSpPr>
        <p:spPr>
          <a:xfrm>
            <a:off x="6096000" y="438150"/>
            <a:ext cx="6096000" cy="3074035"/>
          </a:xfrm>
          <a:prstGeom prst="rect">
            <a:avLst/>
          </a:prstGeom>
          <a:noFill/>
        </p:spPr>
        <p:txBody>
          <a:bodyPr wrap="square" rtlCol="0" anchor="t">
            <a:spAutoFit/>
          </a:bodyPr>
          <a:p>
            <a:pPr>
              <a:spcAft>
                <a:spcPct val="60000"/>
              </a:spcAft>
            </a:pPr>
            <a:r>
              <a:rPr sz="1900" b="1">
                <a:sym typeface="+mn-ea"/>
              </a:rPr>
              <a:t>📌 Formula:</a:t>
            </a:r>
            <a:endParaRPr sz="1900" b="1"/>
          </a:p>
          <a:p>
            <a:r>
              <a:rPr sz="1600">
                <a:sym typeface="+mn-ea"/>
              </a:rPr>
              <a:t>For a trigram (N=3):</a:t>
            </a:r>
            <a:endParaRPr sz="1600"/>
          </a:p>
          <a:p>
            <a:r>
              <a:rPr sz="1600">
                <a:sym typeface="+mn-ea"/>
              </a:rPr>
              <a:t>less</a:t>
            </a:r>
            <a:endParaRPr sz="1600"/>
          </a:p>
          <a:p>
            <a:r>
              <a:rPr sz="1600">
                <a:sym typeface="+mn-ea"/>
              </a:rPr>
              <a:t>CopyEdit</a:t>
            </a:r>
            <a:endParaRPr sz="1600"/>
          </a:p>
          <a:p>
            <a:r>
              <a:rPr sz="1600">
                <a:sym typeface="+mn-ea"/>
              </a:rPr>
              <a:t>P(w1, w2, ..., wn) ≈ Π P(wi | wi-2, wi-1)
</a:t>
            </a:r>
            <a:endParaRPr sz="1600"/>
          </a:p>
          <a:p>
            <a:pPr>
              <a:spcAft>
                <a:spcPct val="60000"/>
              </a:spcAft>
            </a:pPr>
            <a:r>
              <a:rPr sz="1900" b="1">
                <a:sym typeface="+mn-ea"/>
              </a:rPr>
              <a:t>✅ Limitations:</a:t>
            </a:r>
            <a:endParaRPr sz="1900" b="1"/>
          </a:p>
          <a:p>
            <a:pPr>
              <a:buFont typeface="Arial" panose="020B0604020202020204"/>
              <a:buChar char="•"/>
            </a:pPr>
            <a:r>
              <a:rPr sz="1600">
                <a:sym typeface="+mn-ea"/>
              </a:rPr>
              <a:t>Cannot handle long dependencies</a:t>
            </a:r>
            <a:endParaRPr sz="1600"/>
          </a:p>
          <a:p>
            <a:pPr>
              <a:buFont typeface="Arial" panose="020B0604020202020204"/>
              <a:buChar char="•"/>
            </a:pPr>
            <a:r>
              <a:rPr sz="1600">
                <a:sym typeface="+mn-ea"/>
              </a:rPr>
              <a:t>Requires a lot of memory for large vocabularies</a:t>
            </a:r>
            <a:endParaRPr sz="1600"/>
          </a:p>
          <a:p>
            <a:pPr>
              <a:buFont typeface="Arial" panose="020B0604020202020204"/>
              <a:buChar char="•"/>
            </a:pPr>
            <a:r>
              <a:rPr sz="1600">
                <a:sym typeface="+mn-ea"/>
              </a:rPr>
              <a:t>Doesn’t generalize well to unseen words (Out of Vocabulary problem)</a:t>
            </a:r>
            <a:endParaRPr lang="en-US" sz="1600">
              <a:sym typeface="+mn-ea"/>
            </a:endParaRPr>
          </a:p>
        </p:txBody>
      </p:sp>
      <p:sp>
        <p:nvSpPr>
          <p:cNvPr id="4" name="Text Box 3"/>
          <p:cNvSpPr txBox="1"/>
          <p:nvPr/>
        </p:nvSpPr>
        <p:spPr>
          <a:xfrm>
            <a:off x="5960745" y="3623310"/>
            <a:ext cx="5738495" cy="3139440"/>
          </a:xfrm>
          <a:prstGeom prst="rect">
            <a:avLst/>
          </a:prstGeom>
        </p:spPr>
        <p:txBody>
          <a:bodyPr wrap="square">
            <a:spAutoFit/>
          </a:bodyPr>
          <a:p>
            <a:pPr>
              <a:spcAft>
                <a:spcPct val="60000"/>
              </a:spcAft>
            </a:pPr>
            <a:r>
              <a:rPr sz="2200" b="1"/>
              <a:t>✅  N-gram Language Models</a:t>
            </a:r>
            <a:endParaRPr sz="2200" b="1"/>
          </a:p>
          <a:p>
            <a:pPr>
              <a:buFont typeface="Arial" panose="020B0604020202020204"/>
              <a:buChar char="•"/>
            </a:pPr>
            <a:r>
              <a:rPr sz="1600"/>
              <a:t>Define N-gram (unigram, bigram, trigram)</a:t>
            </a:r>
            <a:endParaRPr sz="1600"/>
          </a:p>
          <a:p>
            <a:pPr>
              <a:buFont typeface="Arial" panose="020B0604020202020204"/>
              <a:buChar char="•"/>
            </a:pPr>
            <a:r>
              <a:rPr sz="1600"/>
              <a:t>Show how probabilities are calculated from frequency counts</a:t>
            </a:r>
            <a:endParaRPr sz="1600"/>
          </a:p>
          <a:p>
            <a:pPr>
              <a:buFont typeface="Arial" panose="020B0604020202020204"/>
              <a:buChar char="•"/>
            </a:pPr>
            <a:r>
              <a:rPr sz="1600"/>
              <a:t>Emphasize:</a:t>
            </a:r>
            <a:endParaRPr sz="1600"/>
          </a:p>
          <a:p>
            <a:pPr lvl="1">
              <a:buFont typeface="Arial" panose="020B0604020202020204"/>
              <a:buChar char="◦"/>
            </a:pPr>
            <a:r>
              <a:rPr sz="1600"/>
              <a:t>Unigram = P(w1)</a:t>
            </a:r>
            <a:endParaRPr sz="1600"/>
          </a:p>
          <a:p>
            <a:pPr lvl="1">
              <a:buFont typeface="Arial" panose="020B0604020202020204"/>
              <a:buChar char="◦"/>
            </a:pPr>
            <a:r>
              <a:rPr sz="1600"/>
              <a:t>Bigram = P(w2 | w1)</a:t>
            </a:r>
            <a:endParaRPr sz="1600"/>
          </a:p>
          <a:p>
            <a:pPr lvl="1">
              <a:buFont typeface="Arial" panose="020B0604020202020204"/>
              <a:buChar char="◦"/>
            </a:pPr>
            <a:r>
              <a:rPr sz="1600"/>
              <a:t>Trigram = P(w3 | w1, w2)</a:t>
            </a:r>
            <a:endParaRPr sz="1600"/>
          </a:p>
          <a:p>
            <a:r>
              <a:rPr sz="1600"/>
              <a:t>📌 Show examples using small sentences:</a:t>
            </a:r>
            <a:endParaRPr sz="1600"/>
          </a:p>
          <a:p>
            <a:pPr lvl="1"/>
            <a:r>
              <a:rPr sz="1600"/>
              <a:t>text = "I love NLP and I love teaching"
tokens = ["I", "love", "NLP", "and", "I", "love", "teaching"]
bigrams = list(ngrams(tokens, 2))</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61620" y="0"/>
            <a:ext cx="5080000" cy="337185"/>
          </a:xfrm>
          <a:prstGeom prst="rect">
            <a:avLst/>
          </a:prstGeom>
        </p:spPr>
        <p:txBody>
          <a:bodyPr>
            <a:spAutoFit/>
          </a:bodyPr>
          <a:p>
            <a:pPr>
              <a:spcAft>
                <a:spcPct val="60000"/>
              </a:spcAft>
            </a:pPr>
            <a:r>
              <a:rPr sz="1600" b="1"/>
              <a:t>✅ 5. Discuss Limitations of N-grams</a:t>
            </a:r>
            <a:endParaRPr sz="1600" b="1"/>
          </a:p>
        </p:txBody>
      </p:sp>
      <p:graphicFrame>
        <p:nvGraphicFramePr>
          <p:cNvPr id="3" name="Table 2"/>
          <p:cNvGraphicFramePr/>
          <p:nvPr>
            <p:custDataLst>
              <p:tags r:id="rId1"/>
            </p:custDataLst>
          </p:nvPr>
        </p:nvGraphicFramePr>
        <p:xfrm>
          <a:off x="261620" y="337185"/>
          <a:ext cx="8070850" cy="1524000"/>
        </p:xfrm>
        <a:graphic>
          <a:graphicData uri="http://schemas.openxmlformats.org/drawingml/2006/table">
            <a:tbl>
              <a:tblPr>
                <a:tableStyleId>{5940675A-B579-460E-94D1-54222C63F5DA}</a:tableStyleId>
              </a:tblPr>
              <a:tblGrid>
                <a:gridCol w="2514600"/>
                <a:gridCol w="5556250"/>
              </a:tblGrid>
              <a:tr h="0">
                <a:tc>
                  <a:txBody>
                    <a:bodyPr/>
                    <a:p>
                      <a:r>
                        <a:rPr sz="2000"/>
                        <a:t>Limitation</a:t>
                      </a:r>
                      <a:endParaRPr sz="2000"/>
                    </a:p>
                  </a:txBody>
                  <a:tcPr marL="0" marR="0" marT="0" marB="0" anchor="ctr" anchorCtr="0"/>
                </a:tc>
                <a:tc>
                  <a:txBody>
                    <a:bodyPr/>
                    <a:p>
                      <a:r>
                        <a:rPr sz="2000"/>
                        <a:t>Why it matters</a:t>
                      </a:r>
                      <a:endParaRPr sz="2000"/>
                    </a:p>
                  </a:txBody>
                  <a:tcPr marL="0" marR="0" marT="0" marB="0" anchor="ctr" anchorCtr="0"/>
                </a:tc>
              </a:tr>
              <a:tr h="0">
                <a:tc>
                  <a:txBody>
                    <a:bodyPr/>
                    <a:p>
                      <a:r>
                        <a:rPr sz="2000"/>
                        <a:t>❌ Context loss</a:t>
                      </a:r>
                      <a:endParaRPr sz="2000"/>
                    </a:p>
                  </a:txBody>
                  <a:tcPr marL="0" marR="0" marT="0" marB="0" anchor="ctr" anchorCtr="0"/>
                </a:tc>
                <a:tc>
                  <a:txBody>
                    <a:bodyPr/>
                    <a:p>
                      <a:r>
                        <a:rPr sz="2000"/>
                        <a:t>Only uses last N-1 words</a:t>
                      </a:r>
                      <a:endParaRPr sz="2000"/>
                    </a:p>
                  </a:txBody>
                  <a:tcPr marL="0" marR="0" marT="0" marB="0" anchor="ctr" anchorCtr="0"/>
                </a:tc>
              </a:tr>
              <a:tr h="0">
                <a:tc>
                  <a:txBody>
                    <a:bodyPr/>
                    <a:p>
                      <a:r>
                        <a:rPr sz="2000"/>
                        <a:t>❌ Data sparsity</a:t>
                      </a:r>
                      <a:endParaRPr sz="2000"/>
                    </a:p>
                  </a:txBody>
                  <a:tcPr marL="0" marR="0" marT="0" marB="0" anchor="ctr" anchorCtr="0"/>
                </a:tc>
                <a:tc>
                  <a:txBody>
                    <a:bodyPr/>
                    <a:p>
                      <a:r>
                        <a:rPr sz="2000"/>
                        <a:t>Rare combinations get zero probability</a:t>
                      </a:r>
                      <a:endParaRPr sz="2000"/>
                    </a:p>
                  </a:txBody>
                  <a:tcPr marL="0" marR="0" marT="0" marB="0" anchor="ctr" anchorCtr="0"/>
                </a:tc>
              </a:tr>
              <a:tr h="0">
                <a:tc>
                  <a:txBody>
                    <a:bodyPr/>
                    <a:p>
                      <a:r>
                        <a:rPr sz="2000"/>
                        <a:t>❌ OOV problem</a:t>
                      </a:r>
                      <a:endParaRPr sz="2000"/>
                    </a:p>
                  </a:txBody>
                  <a:tcPr marL="0" marR="0" marT="0" marB="0" anchor="ctr" anchorCtr="0"/>
                </a:tc>
                <a:tc>
                  <a:txBody>
                    <a:bodyPr/>
                    <a:p>
                      <a:r>
                        <a:rPr sz="2000"/>
                        <a:t>New words not in training data</a:t>
                      </a:r>
                      <a:endParaRPr sz="2000"/>
                    </a:p>
                  </a:txBody>
                  <a:tcPr marL="0" marR="0" marT="0" marB="0" anchor="ctr" anchorCtr="0"/>
                </a:tc>
              </a:tr>
              <a:tr h="0">
                <a:tc>
                  <a:txBody>
                    <a:bodyPr/>
                    <a:p>
                      <a:r>
                        <a:rPr sz="2000"/>
                        <a:t>❌ No understanding</a:t>
                      </a:r>
                      <a:endParaRPr sz="2000"/>
                    </a:p>
                  </a:txBody>
                  <a:tcPr marL="0" marR="0" marT="0" marB="0" anchor="ctr" anchorCtr="0"/>
                </a:tc>
                <a:tc>
                  <a:txBody>
                    <a:bodyPr/>
                    <a:p>
                      <a:r>
                        <a:rPr sz="2000"/>
                        <a:t>Doesn’t know word meaning</a:t>
                      </a:r>
                      <a:endParaRPr sz="2000"/>
                    </a:p>
                  </a:txBody>
                  <a:tcPr marL="0" marR="0" marT="0" marB="0" anchor="ctr" anchorCtr="0"/>
                </a:tc>
              </a:tr>
            </a:tbl>
          </a:graphicData>
        </a:graphic>
      </p:graphicFrame>
      <p:sp>
        <p:nvSpPr>
          <p:cNvPr id="4" name="Text Box 3"/>
          <p:cNvSpPr txBox="1"/>
          <p:nvPr/>
        </p:nvSpPr>
        <p:spPr>
          <a:xfrm>
            <a:off x="261620" y="2241550"/>
            <a:ext cx="8969375" cy="337185"/>
          </a:xfrm>
          <a:prstGeom prst="rect">
            <a:avLst/>
          </a:prstGeom>
        </p:spPr>
        <p:txBody>
          <a:bodyPr wrap="square">
            <a:spAutoFit/>
          </a:bodyPr>
          <a:p>
            <a:r>
              <a:rPr sz="1600"/>
              <a:t>👉 Help them understand why deep learning models (RNNs, Transformers) were developed later.</a:t>
            </a:r>
            <a:endParaRPr sz="1600"/>
          </a:p>
        </p:txBody>
      </p:sp>
      <p:sp>
        <p:nvSpPr>
          <p:cNvPr id="8" name="Text Box 7"/>
          <p:cNvSpPr txBox="1"/>
          <p:nvPr/>
        </p:nvSpPr>
        <p:spPr>
          <a:xfrm>
            <a:off x="261620" y="2809240"/>
            <a:ext cx="5080000" cy="2893060"/>
          </a:xfrm>
          <a:prstGeom prst="rect">
            <a:avLst/>
          </a:prstGeom>
        </p:spPr>
        <p:txBody>
          <a:bodyPr>
            <a:spAutoFit/>
          </a:bodyPr>
          <a:p>
            <a:pPr>
              <a:spcAft>
                <a:spcPct val="60000"/>
              </a:spcAft>
            </a:pPr>
            <a:r>
              <a:rPr sz="2200" b="1"/>
              <a:t>✅ 6. Transition to Deep Learning</a:t>
            </a:r>
            <a:endParaRPr sz="2200" b="1"/>
          </a:p>
          <a:p>
            <a:r>
              <a:rPr sz="1600"/>
              <a:t>Once limitations are clear, briefly introduce:</a:t>
            </a:r>
            <a:endParaRPr sz="1600"/>
          </a:p>
          <a:p>
            <a:endParaRPr sz="1600"/>
          </a:p>
          <a:p>
            <a:pPr>
              <a:buFont typeface="Arial" panose="020B0604020202020204"/>
              <a:buChar char="•"/>
            </a:pPr>
            <a:r>
              <a:rPr sz="1600"/>
              <a:t>Neural Language Models</a:t>
            </a:r>
            <a:endParaRPr sz="1600"/>
          </a:p>
          <a:p>
            <a:pPr>
              <a:buFont typeface="Arial" panose="020B0604020202020204"/>
              <a:buChar char="•"/>
            </a:pPr>
            <a:endParaRPr sz="1600"/>
          </a:p>
          <a:p>
            <a:pPr>
              <a:buFont typeface="Arial" panose="020B0604020202020204"/>
              <a:buChar char="•"/>
            </a:pPr>
            <a:r>
              <a:rPr sz="1600"/>
              <a:t>Word embeddings (Word2Vec, GloVe)</a:t>
            </a:r>
            <a:endParaRPr sz="1600"/>
          </a:p>
          <a:p>
            <a:pPr>
              <a:buFont typeface="Arial" panose="020B0604020202020204"/>
              <a:buChar char="•"/>
            </a:pPr>
            <a:endParaRPr sz="1600"/>
          </a:p>
          <a:p>
            <a:pPr>
              <a:buFont typeface="Arial" panose="020B0604020202020204"/>
              <a:buChar char="•"/>
            </a:pPr>
            <a:r>
              <a:rPr sz="1600"/>
              <a:t>RNNs → LSTMs → Transformers</a:t>
            </a:r>
            <a:endParaRPr sz="1600"/>
          </a:p>
          <a:p>
            <a:pPr>
              <a:buFont typeface="Arial" panose="020B0604020202020204"/>
              <a:buChar char="•"/>
            </a:pPr>
            <a:endParaRPr sz="1600"/>
          </a:p>
          <a:p>
            <a:pPr>
              <a:buFont typeface="Arial" panose="020B0604020202020204"/>
              <a:buChar char="•"/>
            </a:pPr>
            <a:r>
              <a:rPr sz="1600"/>
              <a:t>GPT-like models (optional preview)</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58520" y="245745"/>
            <a:ext cx="10609580" cy="645160"/>
          </a:xfrm>
          <a:prstGeom prst="rect">
            <a:avLst/>
          </a:prstGeom>
        </p:spPr>
        <p:txBody>
          <a:bodyPr wrap="square">
            <a:spAutoFit/>
          </a:bodyPr>
          <a:p>
            <a:r>
              <a:rPr sz="1600"/>
              <a:t>why we use N-grams (and later Word2Vec, Transformers, etc.), it's crucial to explain the </a:t>
            </a:r>
            <a:r>
              <a:rPr sz="2000" b="1">
                <a:solidFill>
                  <a:srgbClr val="C00000"/>
                </a:solidFill>
              </a:rPr>
              <a:t>evolution of NLP techniques</a:t>
            </a:r>
            <a:r>
              <a:rPr sz="1600"/>
              <a:t>—how each one solves limitations of the previous approach.</a:t>
            </a:r>
            <a:endParaRPr sz="1600"/>
          </a:p>
        </p:txBody>
      </p:sp>
      <p:sp>
        <p:nvSpPr>
          <p:cNvPr id="3" name="Text Box 2"/>
          <p:cNvSpPr txBox="1"/>
          <p:nvPr/>
        </p:nvSpPr>
        <p:spPr>
          <a:xfrm>
            <a:off x="691515" y="1015365"/>
            <a:ext cx="9450070" cy="4939030"/>
          </a:xfrm>
          <a:prstGeom prst="rect">
            <a:avLst/>
          </a:prstGeom>
        </p:spPr>
        <p:txBody>
          <a:bodyPr wrap="square">
            <a:spAutoFit/>
          </a:bodyPr>
          <a:p>
            <a:pPr>
              <a:spcAft>
                <a:spcPct val="60000"/>
              </a:spcAft>
            </a:pPr>
            <a:r>
              <a:rPr sz="2300" b="1"/>
              <a:t>🔁 Evolution of NLP Representations &amp; Models – WHY Each One Was Introduced</a:t>
            </a:r>
            <a:endParaRPr sz="2300" b="1"/>
          </a:p>
          <a:p>
            <a:pPr>
              <a:spcAft>
                <a:spcPct val="60000"/>
              </a:spcAft>
            </a:pPr>
            <a:r>
              <a:rPr sz="2200" b="1"/>
              <a:t>✅ 1. Text Preprocessing</a:t>
            </a:r>
            <a:endParaRPr sz="2200" b="1"/>
          </a:p>
          <a:p>
            <a:pPr>
              <a:buFont typeface="Arial" panose="020B0604020202020204"/>
              <a:buChar char="•"/>
            </a:pPr>
            <a:r>
              <a:rPr sz="1600"/>
              <a:t>Makes text clean, consistent, and model-ready.</a:t>
            </a:r>
            <a:endParaRPr sz="1600"/>
          </a:p>
          <a:p>
            <a:pPr>
              <a:buFont typeface="Arial" panose="020B0604020202020204"/>
              <a:buChar char="•"/>
            </a:pPr>
            <a:r>
              <a:rPr sz="1600"/>
              <a:t>But: It doesn’t help the model understand relationships or meaning between words.</a:t>
            </a:r>
            <a:endParaRPr sz="1600"/>
          </a:p>
          <a:p>
            <a:pPr>
              <a:spcAft>
                <a:spcPct val="60000"/>
              </a:spcAft>
            </a:pPr>
            <a:r>
              <a:rPr sz="2200" b="1"/>
              <a:t>✅ 2. Bag of Words (BoW)</a:t>
            </a:r>
            <a:endParaRPr sz="2200" b="1"/>
          </a:p>
          <a:p>
            <a:pPr>
              <a:buFont typeface="Arial" panose="020B0604020202020204"/>
              <a:buChar char="•"/>
            </a:pPr>
            <a:r>
              <a:rPr sz="1600"/>
              <a:t>Converts words into numbers by counting them in a sentence/document.</a:t>
            </a:r>
            <a:endParaRPr sz="1600"/>
          </a:p>
          <a:p>
            <a:r>
              <a:rPr sz="1600"/>
              <a:t>📌 Why BoW?</a:t>
            </a:r>
            <a:endParaRPr sz="1600"/>
          </a:p>
          <a:p>
            <a:endParaRPr sz="1600"/>
          </a:p>
          <a:p>
            <a:pPr>
              <a:buFont typeface="Arial" panose="020B0604020202020204"/>
              <a:buChar char="•"/>
            </a:pPr>
            <a:r>
              <a:rPr sz="1600"/>
              <a:t>First simple way to convert text to numbers for ML models like Naive Bayes, SVM.</a:t>
            </a:r>
            <a:endParaRPr sz="1600"/>
          </a:p>
          <a:p>
            <a:r>
              <a:rPr sz="1600"/>
              <a:t>❌ Limitations:</a:t>
            </a:r>
            <a:endParaRPr sz="1600"/>
          </a:p>
          <a:p>
            <a:endParaRPr sz="1600"/>
          </a:p>
          <a:p>
            <a:pPr>
              <a:buFont typeface="Arial" panose="020B0604020202020204"/>
              <a:buChar char="•"/>
            </a:pPr>
            <a:r>
              <a:rPr sz="1600"/>
              <a:t>Ignores word order and context.</a:t>
            </a:r>
            <a:endParaRPr sz="1600"/>
          </a:p>
          <a:p>
            <a:pPr>
              <a:buFont typeface="Arial" panose="020B0604020202020204"/>
              <a:buChar char="•"/>
            </a:pPr>
            <a:r>
              <a:rPr sz="1600"/>
              <a:t>Treats “dog bites man” and “man bites dog” the same.</a:t>
            </a:r>
            <a:endParaRPr sz="1600"/>
          </a:p>
          <a:p>
            <a:pPr>
              <a:buFont typeface="Arial" panose="020B0604020202020204"/>
              <a:buChar char="•"/>
            </a:pPr>
            <a:r>
              <a:rPr sz="1600"/>
              <a:t>Very sparse vectors (1s and 0s with mostly 0s).</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4295" y="139700"/>
            <a:ext cx="7828915" cy="6680200"/>
          </a:xfrm>
          <a:prstGeom prst="rect">
            <a:avLst/>
          </a:prstGeom>
        </p:spPr>
        <p:txBody>
          <a:bodyPr wrap="square">
            <a:spAutoFit/>
          </a:bodyPr>
          <a:p>
            <a:pPr>
              <a:spcAft>
                <a:spcPct val="60000"/>
              </a:spcAft>
            </a:pPr>
            <a:r>
              <a:rPr sz="2200" b="1"/>
              <a:t>✅ 3. TF-IDF</a:t>
            </a:r>
            <a:endParaRPr sz="2200" b="1"/>
          </a:p>
          <a:p>
            <a:pPr>
              <a:buFont typeface="Arial" panose="020B0604020202020204"/>
              <a:buChar char="•"/>
            </a:pPr>
            <a:r>
              <a:rPr sz="1600"/>
              <a:t>Improves BoW by reducing importance of frequent words like "the", "is".</a:t>
            </a:r>
            <a:endParaRPr sz="1600"/>
          </a:p>
          <a:p>
            <a:r>
              <a:rPr sz="1600"/>
              <a:t>📌 Why TF-IDF?</a:t>
            </a:r>
            <a:endParaRPr sz="1600"/>
          </a:p>
          <a:p>
            <a:pPr>
              <a:buFont typeface="Arial" panose="020B0604020202020204"/>
              <a:buChar char="•"/>
            </a:pPr>
            <a:r>
              <a:rPr sz="1600"/>
              <a:t>Highlights important words in a document relative to all others.</a:t>
            </a:r>
            <a:endParaRPr sz="1600"/>
          </a:p>
          <a:p>
            <a:r>
              <a:rPr sz="1600"/>
              <a:t>❌ Still:</a:t>
            </a:r>
            <a:endParaRPr sz="1600"/>
          </a:p>
          <a:p>
            <a:pPr>
              <a:buFont typeface="Arial" panose="020B0604020202020204"/>
              <a:buChar char="•"/>
            </a:pPr>
            <a:r>
              <a:rPr sz="1600"/>
              <a:t>Ignores context and meaning.</a:t>
            </a:r>
            <a:endParaRPr sz="1600"/>
          </a:p>
          <a:p>
            <a:pPr>
              <a:buFont typeface="Arial" panose="020B0604020202020204"/>
              <a:buChar char="•"/>
            </a:pPr>
            <a:r>
              <a:rPr sz="1600"/>
              <a:t>Cannot predict next word or generate text.</a:t>
            </a:r>
            <a:endParaRPr sz="1600"/>
          </a:p>
          <a:p>
            <a:pPr>
              <a:spcAft>
                <a:spcPct val="60000"/>
              </a:spcAft>
            </a:pPr>
            <a:r>
              <a:rPr sz="2200" b="1"/>
              <a:t>✅ 4. N-gram Language Models</a:t>
            </a:r>
            <a:endParaRPr sz="2200" b="1"/>
          </a:p>
          <a:p>
            <a:r>
              <a:rPr sz="1600"/>
              <a:t>Predict next word based on previous N–1 words.</a:t>
            </a:r>
            <a:endParaRPr sz="1600"/>
          </a:p>
          <a:p>
            <a:r>
              <a:rPr sz="1600"/>
              <a:t>📌 Why N-grams?</a:t>
            </a:r>
            <a:endParaRPr sz="1600"/>
          </a:p>
          <a:p>
            <a:endParaRPr sz="1600"/>
          </a:p>
          <a:p>
            <a:pPr>
              <a:buFont typeface="Arial" panose="020B0604020202020204"/>
              <a:buChar char="•"/>
            </a:pPr>
            <a:r>
              <a:rPr sz="1600"/>
              <a:t>Introduce basic idea of context and word sequence.</a:t>
            </a:r>
            <a:endParaRPr sz="1600"/>
          </a:p>
          <a:p>
            <a:pPr>
              <a:buFont typeface="Arial" panose="020B0604020202020204"/>
              <a:buChar char="•"/>
            </a:pPr>
            <a:r>
              <a:rPr sz="1600"/>
              <a:t>Example:</a:t>
            </a:r>
            <a:endParaRPr sz="1600"/>
          </a:p>
          <a:p>
            <a:pPr lvl="1">
              <a:buFont typeface="Arial" panose="020B0604020202020204"/>
              <a:buChar char="◦"/>
            </a:pPr>
            <a:r>
              <a:rPr sz="1600"/>
              <a:t>Bigram: P("bites" | "dog")</a:t>
            </a:r>
            <a:endParaRPr sz="1600"/>
          </a:p>
          <a:p>
            <a:pPr lvl="1">
              <a:buFont typeface="Arial" panose="020B0604020202020204"/>
              <a:buChar char="◦"/>
            </a:pPr>
            <a:r>
              <a:rPr sz="1600"/>
              <a:t>Trigram: P("bites" | "dog", "never")</a:t>
            </a:r>
            <a:endParaRPr sz="1600"/>
          </a:p>
          <a:p>
            <a:r>
              <a:rPr sz="1600"/>
              <a:t>✅ Can be used for:</a:t>
            </a:r>
            <a:endParaRPr sz="1600"/>
          </a:p>
          <a:p>
            <a:endParaRPr sz="1600"/>
          </a:p>
          <a:p>
            <a:pPr>
              <a:buFont typeface="Arial" panose="020B0604020202020204"/>
              <a:buChar char="•"/>
            </a:pPr>
            <a:r>
              <a:rPr sz="1600"/>
              <a:t>Autocomplete</a:t>
            </a:r>
            <a:endParaRPr sz="1600"/>
          </a:p>
          <a:p>
            <a:pPr>
              <a:buFont typeface="Arial" panose="020B0604020202020204"/>
              <a:buChar char="•"/>
            </a:pPr>
            <a:r>
              <a:rPr sz="1600"/>
              <a:t>Spelling correction</a:t>
            </a:r>
            <a:endParaRPr sz="1600"/>
          </a:p>
          <a:p>
            <a:pPr>
              <a:buFont typeface="Arial" panose="020B0604020202020204"/>
              <a:buChar char="•"/>
            </a:pPr>
            <a:r>
              <a:rPr sz="1600"/>
              <a:t>Generating simple text</a:t>
            </a:r>
            <a:endParaRPr sz="1600"/>
          </a:p>
          <a:p>
            <a:r>
              <a:rPr sz="1600" b="1"/>
              <a:t>❌ Problems:</a:t>
            </a:r>
            <a:endParaRPr sz="1600" b="1"/>
          </a:p>
          <a:p>
            <a:pPr>
              <a:buFont typeface="Arial" panose="020B0604020202020204"/>
              <a:buChar char="•"/>
            </a:pPr>
            <a:r>
              <a:rPr sz="1600"/>
              <a:t>Sparsity: Unseen phrases → zero probability</a:t>
            </a:r>
            <a:endParaRPr sz="1600"/>
          </a:p>
          <a:p>
            <a:pPr>
              <a:buFont typeface="Arial" panose="020B0604020202020204"/>
              <a:buChar char="•"/>
            </a:pPr>
            <a:r>
              <a:rPr sz="1600"/>
              <a:t>Context limitation: Only sees last N-1 words</a:t>
            </a:r>
            <a:endParaRPr sz="1600"/>
          </a:p>
          <a:p>
            <a:pPr>
              <a:buFont typeface="Arial" panose="020B0604020202020204"/>
              <a:buChar char="•"/>
            </a:pPr>
            <a:r>
              <a:rPr sz="1600"/>
              <a:t>Memory heavy: Needs to store many combinations</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87985" y="165735"/>
            <a:ext cx="5080000" cy="5940425"/>
          </a:xfrm>
          <a:prstGeom prst="rect">
            <a:avLst/>
          </a:prstGeom>
        </p:spPr>
        <p:txBody>
          <a:bodyPr>
            <a:spAutoFit/>
          </a:bodyPr>
          <a:p>
            <a:pPr>
              <a:spcAft>
                <a:spcPct val="60000"/>
              </a:spcAft>
            </a:pPr>
            <a:r>
              <a:rPr sz="2200" b="1"/>
              <a:t>✅ 5. Word Embeddings (Word2Vec, GloVe)</a:t>
            </a:r>
            <a:endParaRPr sz="2200" b="1"/>
          </a:p>
          <a:p>
            <a:pPr>
              <a:buFont typeface="Arial" panose="020B0604020202020204"/>
              <a:buChar char="•"/>
            </a:pPr>
            <a:r>
              <a:rPr sz="1600"/>
              <a:t>Represent words as dense vectors (not just 1s and 0s)</a:t>
            </a:r>
            <a:endParaRPr sz="1600"/>
          </a:p>
          <a:p>
            <a:pPr>
              <a:buFont typeface="Arial" panose="020B0604020202020204"/>
              <a:buChar char="•"/>
            </a:pPr>
            <a:endParaRPr sz="1600"/>
          </a:p>
          <a:p>
            <a:pPr>
              <a:buFont typeface="Arial" panose="020B0604020202020204"/>
              <a:buChar char="•"/>
            </a:pPr>
            <a:r>
              <a:rPr sz="1600"/>
              <a:t>Similar words are close together in space.</a:t>
            </a:r>
            <a:endParaRPr sz="1600"/>
          </a:p>
          <a:p>
            <a:r>
              <a:rPr sz="1600"/>
              <a:t>📌 Why Word2Vec?</a:t>
            </a:r>
            <a:endParaRPr sz="1600"/>
          </a:p>
          <a:p>
            <a:endParaRPr sz="1600"/>
          </a:p>
          <a:p>
            <a:pPr>
              <a:buFont typeface="Arial" panose="020B0604020202020204"/>
              <a:buChar char="•"/>
            </a:pPr>
            <a:r>
              <a:rPr sz="1600"/>
              <a:t>Captures semantic meaning (king - man + woman = queen)</a:t>
            </a:r>
            <a:endParaRPr sz="1600"/>
          </a:p>
          <a:p>
            <a:pPr>
              <a:buFont typeface="Arial" panose="020B0604020202020204"/>
              <a:buChar char="•"/>
            </a:pPr>
            <a:endParaRPr sz="1600"/>
          </a:p>
          <a:p>
            <a:pPr>
              <a:buFont typeface="Arial" panose="020B0604020202020204"/>
              <a:buChar char="•"/>
            </a:pPr>
            <a:r>
              <a:rPr sz="1600"/>
              <a:t>Solves sparsity and context problems of N-grams</a:t>
            </a:r>
            <a:endParaRPr sz="1600"/>
          </a:p>
          <a:p>
            <a:r>
              <a:rPr sz="1600"/>
              <a:t>✅ Used in:</a:t>
            </a:r>
            <a:endParaRPr sz="1600"/>
          </a:p>
          <a:p>
            <a:endParaRPr sz="1600"/>
          </a:p>
          <a:p>
            <a:pPr>
              <a:buFont typeface="Arial" panose="020B0604020202020204"/>
              <a:buChar char="•"/>
            </a:pPr>
            <a:r>
              <a:rPr sz="1600"/>
              <a:t>Classification</a:t>
            </a:r>
            <a:endParaRPr sz="1600"/>
          </a:p>
          <a:p>
            <a:pPr>
              <a:buFont typeface="Arial" panose="020B0604020202020204"/>
              <a:buChar char="•"/>
            </a:pPr>
            <a:endParaRPr sz="1600"/>
          </a:p>
          <a:p>
            <a:pPr>
              <a:buFont typeface="Arial" panose="020B0604020202020204"/>
              <a:buChar char="•"/>
            </a:pPr>
            <a:r>
              <a:rPr sz="1600"/>
              <a:t>Sentiment analysis</a:t>
            </a:r>
            <a:endParaRPr sz="1600"/>
          </a:p>
          <a:p>
            <a:pPr>
              <a:buFont typeface="Arial" panose="020B0604020202020204"/>
              <a:buChar char="•"/>
            </a:pPr>
            <a:endParaRPr sz="1600"/>
          </a:p>
          <a:p>
            <a:pPr>
              <a:buFont typeface="Arial" panose="020B0604020202020204"/>
              <a:buChar char="•"/>
            </a:pPr>
            <a:r>
              <a:rPr sz="1600"/>
              <a:t>Named Entity Recognition</a:t>
            </a:r>
            <a:endParaRPr sz="1600"/>
          </a:p>
          <a:p>
            <a:r>
              <a:rPr sz="1600"/>
              <a:t>❌ Still:</a:t>
            </a:r>
            <a:endParaRPr sz="1600"/>
          </a:p>
          <a:p>
            <a:endParaRPr sz="1600"/>
          </a:p>
          <a:p>
            <a:pPr>
              <a:buFont typeface="Arial" panose="020B0604020202020204"/>
              <a:buChar char="•"/>
            </a:pPr>
            <a:r>
              <a:rPr sz="1600"/>
              <a:t>Context-independent: "bank" in "river bank" vs "money bank" gets same vector.</a:t>
            </a:r>
            <a:endParaRPr sz="1600"/>
          </a:p>
        </p:txBody>
      </p:sp>
      <p:sp>
        <p:nvSpPr>
          <p:cNvPr id="3" name="Text Box 2"/>
          <p:cNvSpPr txBox="1"/>
          <p:nvPr/>
        </p:nvSpPr>
        <p:spPr>
          <a:xfrm>
            <a:off x="6002020" y="291465"/>
            <a:ext cx="5080000" cy="4310380"/>
          </a:xfrm>
          <a:prstGeom prst="rect">
            <a:avLst/>
          </a:prstGeom>
        </p:spPr>
        <p:txBody>
          <a:bodyPr>
            <a:spAutoFit/>
          </a:bodyPr>
          <a:p>
            <a:pPr>
              <a:spcAft>
                <a:spcPct val="60000"/>
              </a:spcAft>
            </a:pPr>
            <a:r>
              <a:rPr sz="2200" b="1"/>
              <a:t>✅ 6. Contextual Embeddings (ELMo, BERT, GPT)</a:t>
            </a:r>
            <a:endParaRPr sz="2200" b="1"/>
          </a:p>
          <a:p>
            <a:pPr>
              <a:spcAft>
                <a:spcPct val="60000"/>
              </a:spcAft>
            </a:pPr>
            <a:endParaRPr sz="2200" b="1"/>
          </a:p>
          <a:p>
            <a:pPr>
              <a:buFont typeface="Arial" panose="020B0604020202020204"/>
              <a:buChar char="•"/>
            </a:pPr>
            <a:r>
              <a:rPr sz="1600"/>
              <a:t>Words have different meanings depending on context.</a:t>
            </a:r>
            <a:endParaRPr sz="1600"/>
          </a:p>
          <a:p>
            <a:r>
              <a:rPr sz="1600"/>
              <a:t>📌 Why contextual models?</a:t>
            </a:r>
            <a:endParaRPr sz="1600"/>
          </a:p>
          <a:p>
            <a:endParaRPr sz="1600"/>
          </a:p>
          <a:p>
            <a:pPr>
              <a:buFont typeface="Arial" panose="020B0604020202020204"/>
              <a:buChar char="•"/>
            </a:pPr>
            <a:r>
              <a:rPr sz="1600"/>
              <a:t>They understand full sentence meaning using deep learning.</a:t>
            </a:r>
            <a:endParaRPr sz="1600"/>
          </a:p>
          <a:p>
            <a:pPr>
              <a:buFont typeface="Arial" panose="020B0604020202020204"/>
              <a:buChar char="•"/>
            </a:pPr>
            <a:endParaRPr sz="1600"/>
          </a:p>
          <a:p>
            <a:pPr>
              <a:buFont typeface="Arial" panose="020B0604020202020204"/>
              <a:buChar char="•"/>
            </a:pPr>
            <a:r>
              <a:rPr sz="1600"/>
              <a:t>Can generate, translate, summarize, answer questions.</a:t>
            </a:r>
            <a:endParaRPr sz="1600"/>
          </a:p>
          <a:p>
            <a:r>
              <a:rPr sz="1600"/>
              <a:t>✅ Powered by Transformers</a:t>
            </a:r>
            <a:endParaRPr sz="1600"/>
          </a:p>
          <a:p>
            <a:endParaRPr sz="1600"/>
          </a:p>
          <a:p>
            <a:pPr>
              <a:buFont typeface="Arial" panose="020B0604020202020204"/>
              <a:buChar char="•"/>
            </a:pPr>
            <a:r>
              <a:rPr sz="1600"/>
              <a:t>Self-attention mechanism understands long-range dependencies</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46760" y="660718"/>
            <a:ext cx="5080000" cy="337185"/>
          </a:xfrm>
          <a:prstGeom prst="rect">
            <a:avLst/>
          </a:prstGeom>
        </p:spPr>
        <p:txBody>
          <a:bodyPr>
            <a:spAutoFit/>
          </a:bodyPr>
          <a:p>
            <a:pPr>
              <a:spcAft>
                <a:spcPct val="60000"/>
              </a:spcAft>
            </a:pPr>
            <a:r>
              <a:rPr sz="1600" b="1"/>
              <a:t>📘 Summary Table: Why Each Step Was Needed</a:t>
            </a:r>
            <a:endParaRPr sz="1600" b="1"/>
          </a:p>
        </p:txBody>
      </p:sp>
      <p:graphicFrame>
        <p:nvGraphicFramePr>
          <p:cNvPr id="3" name="Table 2"/>
          <p:cNvGraphicFramePr/>
          <p:nvPr/>
        </p:nvGraphicFramePr>
        <p:xfrm>
          <a:off x="746760" y="997903"/>
          <a:ext cx="10485120" cy="0"/>
        </p:xfrm>
        <a:graphic>
          <a:graphicData uri="http://schemas.openxmlformats.org/drawingml/2006/table">
            <a:tbl>
              <a:tblPr>
                <a:tableStyleId>{5940675A-B579-460E-94D1-54222C63F5DA}</a:tableStyleId>
              </a:tblPr>
              <a:tblGrid>
                <a:gridCol w="5242560"/>
                <a:gridCol w="5242560"/>
              </a:tblGrid>
              <a:tr h="0">
                <a:tc>
                  <a:txBody>
                    <a:bodyPr/>
                    <a:p>
                      <a:r>
                        <a:rPr sz="2800"/>
                        <a:t>Technique</a:t>
                      </a:r>
                      <a:endParaRPr sz="2800"/>
                    </a:p>
                  </a:txBody>
                  <a:tcPr marL="0" marR="0" marT="0" marB="0" anchor="ctr" anchorCtr="0"/>
                </a:tc>
                <a:tc>
                  <a:txBody>
                    <a:bodyPr/>
                    <a:p>
                      <a:r>
                        <a:rPr sz="2800"/>
                        <a:t>Solves Which Problem?</a:t>
                      </a:r>
                      <a:endParaRPr sz="2800"/>
                    </a:p>
                  </a:txBody>
                  <a:tcPr marL="0" marR="0" marT="0" marB="0" anchor="ctr" anchorCtr="0"/>
                </a:tc>
              </a:tr>
              <a:tr h="0">
                <a:tc>
                  <a:txBody>
                    <a:bodyPr/>
                    <a:p>
                      <a:r>
                        <a:rPr sz="2800"/>
                        <a:t>BoW</a:t>
                      </a:r>
                      <a:endParaRPr sz="2800"/>
                    </a:p>
                  </a:txBody>
                  <a:tcPr marL="0" marR="0" marT="0" marB="0" anchor="ctr" anchorCtr="0"/>
                </a:tc>
                <a:tc>
                  <a:txBody>
                    <a:bodyPr/>
                    <a:p>
                      <a:r>
                        <a:rPr sz="2800"/>
                        <a:t>Represent text numerically</a:t>
                      </a:r>
                      <a:endParaRPr sz="2800"/>
                    </a:p>
                  </a:txBody>
                  <a:tcPr marL="0" marR="0" marT="0" marB="0" anchor="ctr" anchorCtr="0"/>
                </a:tc>
              </a:tr>
              <a:tr h="0">
                <a:tc>
                  <a:txBody>
                    <a:bodyPr/>
                    <a:p>
                      <a:r>
                        <a:rPr sz="2800"/>
                        <a:t>TF-IDF</a:t>
                      </a:r>
                      <a:endParaRPr sz="2800"/>
                    </a:p>
                  </a:txBody>
                  <a:tcPr marL="0" marR="0" marT="0" marB="0" anchor="ctr" anchorCtr="0"/>
                </a:tc>
                <a:tc>
                  <a:txBody>
                    <a:bodyPr/>
                    <a:p>
                      <a:r>
                        <a:rPr sz="2800"/>
                        <a:t>Reduce noise from frequent/common words</a:t>
                      </a:r>
                      <a:endParaRPr sz="2800"/>
                    </a:p>
                  </a:txBody>
                  <a:tcPr marL="0" marR="0" marT="0" marB="0" anchor="ctr" anchorCtr="0"/>
                </a:tc>
              </a:tr>
              <a:tr h="0">
                <a:tc>
                  <a:txBody>
                    <a:bodyPr/>
                    <a:p>
                      <a:r>
                        <a:rPr sz="2800"/>
                        <a:t>N-gram LM</a:t>
                      </a:r>
                      <a:endParaRPr sz="2800"/>
                    </a:p>
                  </a:txBody>
                  <a:tcPr marL="0" marR="0" marT="0" marB="0" anchor="ctr" anchorCtr="0"/>
                </a:tc>
                <a:tc>
                  <a:txBody>
                    <a:bodyPr/>
                    <a:p>
                      <a:r>
                        <a:rPr sz="2800"/>
                        <a:t>Add word order &amp; simple context</a:t>
                      </a:r>
                      <a:endParaRPr sz="2800"/>
                    </a:p>
                  </a:txBody>
                  <a:tcPr marL="0" marR="0" marT="0" marB="0" anchor="ctr" anchorCtr="0"/>
                </a:tc>
              </a:tr>
              <a:tr h="0">
                <a:tc>
                  <a:txBody>
                    <a:bodyPr/>
                    <a:p>
                      <a:r>
                        <a:rPr sz="2800"/>
                        <a:t>Word2Vec/GloVe</a:t>
                      </a:r>
                      <a:endParaRPr sz="2800"/>
                    </a:p>
                  </a:txBody>
                  <a:tcPr marL="0" marR="0" marT="0" marB="0" anchor="ctr" anchorCtr="0"/>
                </a:tc>
                <a:tc>
                  <a:txBody>
                    <a:bodyPr/>
                    <a:p>
                      <a:r>
                        <a:rPr sz="2800"/>
                        <a:t>Add semantic similarity &amp; dense vectors</a:t>
                      </a:r>
                      <a:endParaRPr sz="2800"/>
                    </a:p>
                  </a:txBody>
                  <a:tcPr marL="0" marR="0" marT="0" marB="0" anchor="ctr" anchorCtr="0"/>
                </a:tc>
              </a:tr>
              <a:tr h="0">
                <a:tc>
                  <a:txBody>
                    <a:bodyPr/>
                    <a:p>
                      <a:r>
                        <a:rPr sz="2800"/>
                        <a:t>BERT/GPT</a:t>
                      </a:r>
                      <a:endParaRPr sz="2800"/>
                    </a:p>
                  </a:txBody>
                  <a:tcPr marL="0" marR="0" marT="0" marB="0" anchor="ctr" anchorCtr="0"/>
                </a:tc>
                <a:tc>
                  <a:txBody>
                    <a:bodyPr/>
                    <a:p>
                      <a:r>
                        <a:rPr sz="2800"/>
                        <a:t>Understand full context, polysemy, long-range meaning</a:t>
                      </a:r>
                      <a:endParaRPr sz="2800"/>
                    </a:p>
                  </a:txBody>
                  <a:tcPr marL="0" marR="0" marT="0" marB="0" anchor="ctr" anchorCtr="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14755" y="262572"/>
            <a:ext cx="5080000" cy="3166745"/>
          </a:xfrm>
          <a:prstGeom prst="rect">
            <a:avLst/>
          </a:prstGeom>
        </p:spPr>
        <p:txBody>
          <a:bodyPr>
            <a:spAutoFit/>
          </a:bodyPr>
          <a:p>
            <a:pPr>
              <a:spcAft>
                <a:spcPct val="60000"/>
              </a:spcAft>
            </a:pPr>
            <a:r>
              <a:rPr sz="2300" b="1"/>
              <a:t>🧑‍🏫 Teaching Tip:</a:t>
            </a:r>
            <a:endParaRPr sz="2300" b="1"/>
          </a:p>
          <a:p>
            <a:r>
              <a:rPr sz="1600"/>
              <a:t>Ask your students:</a:t>
            </a:r>
            <a:endParaRPr sz="1600"/>
          </a:p>
          <a:p>
            <a:endParaRPr sz="1600"/>
          </a:p>
          <a:p>
            <a:pPr>
              <a:buFont typeface="Arial" panose="020B0604020202020204"/>
              <a:buChar char="•"/>
            </a:pPr>
            <a:r>
              <a:rPr sz="1600"/>
              <a:t>Can BoW know word order? (No)</a:t>
            </a:r>
            <a:endParaRPr sz="1600"/>
          </a:p>
          <a:p>
            <a:pPr>
              <a:buFont typeface="Arial" panose="020B0604020202020204"/>
              <a:buChar char="•"/>
            </a:pPr>
            <a:endParaRPr sz="1600"/>
          </a:p>
          <a:p>
            <a:pPr>
              <a:buFont typeface="Arial" panose="020B0604020202020204"/>
              <a:buChar char="•"/>
            </a:pPr>
            <a:r>
              <a:rPr sz="1600"/>
              <a:t>Can N-gram understand full sentence context? (No)</a:t>
            </a:r>
            <a:endParaRPr sz="1600"/>
          </a:p>
          <a:p>
            <a:pPr>
              <a:buFont typeface="Arial" panose="020B0604020202020204"/>
              <a:buChar char="•"/>
            </a:pPr>
            <a:endParaRPr sz="1600"/>
          </a:p>
          <a:p>
            <a:pPr>
              <a:buFont typeface="Arial" panose="020B0604020202020204"/>
              <a:buChar char="•"/>
            </a:pPr>
            <a:r>
              <a:rPr sz="1600"/>
              <a:t>Can Word2Vec treat “bank” differently in two contexts? (No)</a:t>
            </a:r>
            <a:endParaRPr sz="1600"/>
          </a:p>
          <a:p>
            <a:pPr>
              <a:buFont typeface="Arial" panose="020B0604020202020204"/>
              <a:buChar char="•"/>
            </a:pPr>
            <a:endParaRPr sz="1600"/>
          </a:p>
          <a:p>
            <a:pPr>
              <a:buFont typeface="Arial" panose="020B0604020202020204"/>
              <a:buChar char="•"/>
            </a:pPr>
            <a:r>
              <a:rPr sz="1600"/>
              <a:t>What solves all these? (BERT/GPT)</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79070" y="0"/>
            <a:ext cx="8049260" cy="6710045"/>
          </a:xfrm>
          <a:prstGeom prst="rect">
            <a:avLst/>
          </a:prstGeom>
        </p:spPr>
        <p:txBody>
          <a:bodyPr wrap="square">
            <a:spAutoFit/>
          </a:bodyPr>
          <a:p>
            <a:r>
              <a:t>Yes — while </a:t>
            </a:r>
            <a:r>
              <a:rPr b="1"/>
              <a:t>BERT and GPT are incredibly powerful </a:t>
            </a:r>
            <a:r>
              <a:t>and state-of-the-art, they also come with several important</a:t>
            </a:r>
            <a:r>
              <a:rPr>
                <a:solidFill>
                  <a:srgbClr val="C00000"/>
                </a:solidFill>
              </a:rPr>
              <a:t> </a:t>
            </a:r>
            <a:r>
              <a:rPr b="1">
                <a:solidFill>
                  <a:srgbClr val="C00000"/>
                </a:solidFill>
              </a:rPr>
              <a:t>limitations and challenges</a:t>
            </a:r>
            <a:r>
              <a:rPr>
                <a:solidFill>
                  <a:srgbClr val="C00000"/>
                </a:solidFill>
              </a:rPr>
              <a:t>.</a:t>
            </a:r>
            <a:r>
              <a:t> </a:t>
            </a:r>
          </a:p>
          <a:p>
            <a:endParaRPr sz="1600"/>
          </a:p>
          <a:p>
            <a:r>
              <a:rPr sz="1600"/>
              <a:t> it’s important to present both the strengths and the weaknesses of these models for a balanced understanding.</a:t>
            </a:r>
            <a:endParaRPr sz="1600"/>
          </a:p>
          <a:p>
            <a:pPr>
              <a:spcAft>
                <a:spcPct val="60000"/>
              </a:spcAft>
            </a:pPr>
            <a:r>
              <a:rPr sz="2300" b="1"/>
              <a:t>❗ Issues and Limitations in BERT and GPT</a:t>
            </a:r>
            <a:endParaRPr sz="2300" b="1"/>
          </a:p>
          <a:p>
            <a:pPr>
              <a:spcAft>
                <a:spcPct val="60000"/>
              </a:spcAft>
            </a:pPr>
            <a:r>
              <a:rPr sz="2200" b="1"/>
              <a:t>1. High Computational Requirements</a:t>
            </a:r>
            <a:endParaRPr sz="2200" b="1"/>
          </a:p>
          <a:p>
            <a:pPr lvl="1">
              <a:buFont typeface="Arial" panose="020B0604020202020204"/>
              <a:buChar char="•"/>
            </a:pPr>
            <a:r>
              <a:rPr sz="1600"/>
              <a:t>Requires powerful GPUs/TPUs and large memory for training and inference.</a:t>
            </a:r>
            <a:endParaRPr sz="1600"/>
          </a:p>
          <a:p>
            <a:pPr lvl="1">
              <a:buFont typeface="Arial" panose="020B0604020202020204"/>
              <a:buChar char="•"/>
            </a:pPr>
            <a:r>
              <a:rPr sz="1600"/>
              <a:t>Training models like BERT and GPT from scratch is not feasible on a normal laptop.</a:t>
            </a:r>
            <a:endParaRPr sz="1600"/>
          </a:p>
          <a:p>
            <a:pPr lvl="1"/>
            <a:r>
              <a:rPr sz="1600"/>
              <a:t>🔍 Use case impact: Not ideal for real-time or mobile environments without optimization.</a:t>
            </a:r>
            <a:endParaRPr sz="1600"/>
          </a:p>
          <a:p>
            <a:pPr>
              <a:spcAft>
                <a:spcPct val="60000"/>
              </a:spcAft>
            </a:pPr>
            <a:r>
              <a:rPr sz="2200" b="1"/>
              <a:t> 2. Large Dataset Requirement</a:t>
            </a:r>
            <a:endParaRPr sz="2200" b="1"/>
          </a:p>
          <a:p>
            <a:pPr lvl="1">
              <a:buFont typeface="Arial" panose="020B0604020202020204"/>
              <a:buChar char="•"/>
            </a:pPr>
            <a:r>
              <a:rPr sz="1600"/>
              <a:t>Needs huge amounts of text data to learn language patterns effectively.</a:t>
            </a:r>
            <a:endParaRPr sz="1600"/>
          </a:p>
          <a:p>
            <a:pPr lvl="1">
              <a:buFont typeface="Arial" panose="020B0604020202020204"/>
              <a:buChar char="•"/>
            </a:pPr>
            <a:r>
              <a:rPr sz="1600"/>
              <a:t>Fine-tuning works on smaller data, but pretraining still depends on data scale.</a:t>
            </a:r>
            <a:endParaRPr sz="1600"/>
          </a:p>
          <a:p>
            <a:pPr>
              <a:spcAft>
                <a:spcPct val="60000"/>
              </a:spcAft>
            </a:pPr>
            <a:r>
              <a:rPr sz="2200" b="1"/>
              <a:t>3. Bias in Predictions</a:t>
            </a:r>
            <a:endParaRPr sz="2200" b="1"/>
          </a:p>
          <a:p>
            <a:pPr>
              <a:buFont typeface="Arial" panose="020B0604020202020204"/>
              <a:buChar char="•"/>
            </a:pPr>
            <a:r>
              <a:rPr sz="1600"/>
              <a:t>BERT/GPT inherits biases from the data it is trained on.</a:t>
            </a:r>
            <a:endParaRPr sz="1600"/>
          </a:p>
          <a:p>
            <a:pPr>
              <a:buFont typeface="Arial" panose="020B0604020202020204"/>
              <a:buChar char="•"/>
            </a:pPr>
            <a:r>
              <a:rPr sz="1600"/>
              <a:t>Can generate or reinforce:</a:t>
            </a:r>
            <a:endParaRPr sz="1600"/>
          </a:p>
          <a:p>
            <a:pPr lvl="1">
              <a:buFont typeface="Arial" panose="020B0604020202020204"/>
              <a:buChar char="◦"/>
            </a:pPr>
            <a:r>
              <a:rPr sz="1600"/>
              <a:t>Gender stereotypes</a:t>
            </a:r>
            <a:endParaRPr sz="1600"/>
          </a:p>
          <a:p>
            <a:pPr lvl="1">
              <a:buFont typeface="Arial" panose="020B0604020202020204"/>
              <a:buChar char="◦"/>
            </a:pPr>
            <a:r>
              <a:rPr sz="1600"/>
              <a:t>Racial, political, or cultural bias</a:t>
            </a:r>
            <a:endParaRPr sz="1600"/>
          </a:p>
          <a:p>
            <a:pPr lvl="1">
              <a:buFont typeface="Arial" panose="020B0604020202020204"/>
              <a:buChar char="◦"/>
            </a:pPr>
            <a:endParaRPr sz="1600"/>
          </a:p>
          <a:p>
            <a:pPr lvl="1" indent="0">
              <a:buFont typeface="Arial" panose="020B0604020202020204"/>
              <a:buNone/>
            </a:pPr>
            <a:endParaRPr sz="1600"/>
          </a:p>
          <a:p>
            <a:r>
              <a:rPr sz="1600"/>
              <a:t>🔍 Tip: Always discuss ethical AI when introducing these models.</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00025" y="84455"/>
            <a:ext cx="7420610" cy="6527800"/>
          </a:xfrm>
          <a:prstGeom prst="rect">
            <a:avLst/>
          </a:prstGeom>
        </p:spPr>
        <p:txBody>
          <a:bodyPr wrap="square">
            <a:spAutoFit/>
          </a:bodyPr>
          <a:p>
            <a:pPr>
              <a:spcAft>
                <a:spcPct val="60000"/>
              </a:spcAft>
            </a:pPr>
            <a:r>
              <a:rPr sz="2200" b="1"/>
              <a:t>4. Context Window Limitations</a:t>
            </a:r>
            <a:endParaRPr sz="2200" b="1"/>
          </a:p>
          <a:p>
            <a:pPr lvl="1">
              <a:buFont typeface="Arial" panose="020B0604020202020204"/>
              <a:buChar char="•"/>
            </a:pPr>
            <a:r>
              <a:rPr sz="1600"/>
              <a:t>BERT: Typically limited to 512 tokens.</a:t>
            </a:r>
            <a:endParaRPr sz="1600"/>
          </a:p>
          <a:p>
            <a:pPr lvl="1">
              <a:buFont typeface="Arial" panose="020B0604020202020204"/>
              <a:buChar char="•"/>
            </a:pPr>
            <a:endParaRPr sz="1600"/>
          </a:p>
          <a:p>
            <a:pPr lvl="1">
              <a:buFont typeface="Arial" panose="020B0604020202020204"/>
              <a:buChar char="•"/>
            </a:pPr>
            <a:r>
              <a:rPr sz="1600"/>
              <a:t>GPT-2/GPT-3: Longer, but still limited (e.g., GPT-3 = 2048 tokens).</a:t>
            </a:r>
            <a:endParaRPr sz="1600"/>
          </a:p>
          <a:p>
            <a:pPr lvl="1"/>
            <a:r>
              <a:rPr sz="1600"/>
              <a:t>⚠ Long documents get truncated, which affects understanding.</a:t>
            </a:r>
            <a:endParaRPr sz="1600"/>
          </a:p>
          <a:p>
            <a:pPr>
              <a:spcAft>
                <a:spcPct val="60000"/>
              </a:spcAft>
            </a:pPr>
            <a:r>
              <a:rPr sz="2200" b="1"/>
              <a:t> 5. Explainability is Low</a:t>
            </a:r>
            <a:endParaRPr sz="2200" b="1"/>
          </a:p>
          <a:p>
            <a:pPr lvl="1">
              <a:buFont typeface="Arial" panose="020B0604020202020204"/>
              <a:buChar char="•"/>
            </a:pPr>
            <a:r>
              <a:rPr sz="1600"/>
              <a:t>These are black-box models.</a:t>
            </a:r>
            <a:endParaRPr sz="1600"/>
          </a:p>
          <a:p>
            <a:pPr lvl="1">
              <a:buFont typeface="Arial" panose="020B0604020202020204"/>
              <a:buChar char="•"/>
            </a:pPr>
            <a:r>
              <a:rPr sz="1600"/>
              <a:t>It’s hard to know why the model made a particular prediction or generated a certain response.</a:t>
            </a:r>
            <a:endParaRPr sz="1600"/>
          </a:p>
          <a:p>
            <a:pPr>
              <a:spcAft>
                <a:spcPct val="60000"/>
              </a:spcAft>
            </a:pPr>
            <a:r>
              <a:rPr sz="2200" b="1"/>
              <a:t>6. BERT Is Not Good at Text Generation</a:t>
            </a:r>
            <a:endParaRPr sz="2200" b="1"/>
          </a:p>
          <a:p>
            <a:pPr>
              <a:buFont typeface="Arial" panose="020B0604020202020204"/>
              <a:buChar char="•"/>
            </a:pPr>
            <a:r>
              <a:rPr sz="1600"/>
              <a:t>BERT is trained using Masked Language Modeling (MLM).</a:t>
            </a:r>
            <a:endParaRPr sz="1600"/>
          </a:p>
          <a:p>
            <a:pPr>
              <a:buFont typeface="Arial" panose="020B0604020202020204"/>
              <a:buChar char="•"/>
            </a:pPr>
            <a:r>
              <a:rPr sz="1600"/>
              <a:t>Not designed for tasks like:</a:t>
            </a:r>
            <a:endParaRPr sz="1600"/>
          </a:p>
          <a:p>
            <a:pPr lvl="1">
              <a:buFont typeface="Arial" panose="020B0604020202020204"/>
              <a:buChar char="◦"/>
            </a:pPr>
            <a:r>
              <a:rPr sz="1600"/>
              <a:t>Chatbots</a:t>
            </a:r>
            <a:endParaRPr sz="1600"/>
          </a:p>
          <a:p>
            <a:pPr lvl="1">
              <a:buFont typeface="Arial" panose="020B0604020202020204"/>
              <a:buChar char="◦"/>
            </a:pPr>
            <a:r>
              <a:rPr sz="1600"/>
              <a:t>Story generation</a:t>
            </a:r>
            <a:endParaRPr sz="1600"/>
          </a:p>
          <a:p>
            <a:pPr lvl="1">
              <a:buFont typeface="Arial" panose="020B0604020202020204"/>
              <a:buChar char="◦"/>
            </a:pPr>
            <a:r>
              <a:rPr sz="1600"/>
              <a:t>Translation</a:t>
            </a:r>
            <a:endParaRPr sz="1600"/>
          </a:p>
          <a:p>
            <a:r>
              <a:rPr sz="1600"/>
              <a:t>✅ GPT (Generative Pretrained Transformer) is used for generation tasks instead.</a:t>
            </a:r>
            <a:endParaRPr sz="1600"/>
          </a:p>
          <a:p>
            <a:endParaRPr lang="zh-CN" altLang="en-US" sz="2400" b="1"/>
          </a:p>
          <a:p>
            <a:r>
              <a:rPr lang="en-US" altLang="en-US" sz="2400" b="1"/>
              <a:t> 7. Cost of Deployment</a:t>
            </a:r>
            <a:endParaRPr lang="en-US" altLang="en-US" sz="2400" b="1"/>
          </a:p>
          <a:p>
            <a:r>
              <a:rPr lang="en-US" altLang="en-US" sz="1600"/>
              <a:t>Hosting large models on servers (e.g., Hugging Face, AWS) can be expensive.</a:t>
            </a:r>
            <a:endParaRPr lang="en-US" altLang="en-US" sz="1600"/>
          </a:p>
          <a:p>
            <a:endParaRPr lang="en-US" altLang="en-US" sz="1600"/>
          </a:p>
          <a:p>
            <a:r>
              <a:rPr lang="en-US" altLang="en-US" sz="1600"/>
              <a:t>Need for optimization or distilled versions (DistilBERT, TinyBERT).</a:t>
            </a:r>
            <a:endParaRPr lang="en-US" altLang="en-US" sz="1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02615" y="823913"/>
            <a:ext cx="5080000" cy="337185"/>
          </a:xfrm>
          <a:prstGeom prst="rect">
            <a:avLst/>
          </a:prstGeom>
        </p:spPr>
        <p:txBody>
          <a:bodyPr>
            <a:spAutoFit/>
          </a:bodyPr>
          <a:p>
            <a:pPr>
              <a:spcAft>
                <a:spcPct val="60000"/>
              </a:spcAft>
            </a:pPr>
            <a:r>
              <a:rPr sz="1600" b="1"/>
              <a:t>✅ Summary Table: Limitations of BERT and GPT</a:t>
            </a:r>
            <a:endParaRPr sz="1600" b="1"/>
          </a:p>
        </p:txBody>
      </p:sp>
      <p:graphicFrame>
        <p:nvGraphicFramePr>
          <p:cNvPr id="3" name="Table 2"/>
          <p:cNvGraphicFramePr/>
          <p:nvPr/>
        </p:nvGraphicFramePr>
        <p:xfrm>
          <a:off x="602615" y="1161098"/>
          <a:ext cx="10485120" cy="0"/>
        </p:xfrm>
        <a:graphic>
          <a:graphicData uri="http://schemas.openxmlformats.org/drawingml/2006/table">
            <a:tbl>
              <a:tblPr>
                <a:tableStyleId>{BC89EF96-8CEA-46FF-86C4-4CE0E7609802}</a:tableStyleId>
              </a:tblPr>
              <a:tblGrid>
                <a:gridCol w="2621280"/>
                <a:gridCol w="2621280"/>
                <a:gridCol w="2621280"/>
                <a:gridCol w="2621280"/>
              </a:tblGrid>
              <a:tr h="0">
                <a:tc>
                  <a:txBody>
                    <a:bodyPr/>
                    <a:p>
                      <a:r>
                        <a:rPr sz="2400"/>
                        <a:t>Issue</a:t>
                      </a:r>
                      <a:endParaRPr sz="2400"/>
                    </a:p>
                  </a:txBody>
                  <a:tcPr marL="0" marR="0" marT="0" marB="0" anchor="ctr" anchorCtr="0"/>
                </a:tc>
                <a:tc>
                  <a:txBody>
                    <a:bodyPr/>
                    <a:p>
                      <a:r>
                        <a:rPr sz="2400"/>
                        <a:t>BERT</a:t>
                      </a:r>
                      <a:endParaRPr sz="2400"/>
                    </a:p>
                  </a:txBody>
                  <a:tcPr marL="0" marR="0" marT="0" marB="0" anchor="ctr" anchorCtr="0"/>
                </a:tc>
                <a:tc>
                  <a:txBody>
                    <a:bodyPr/>
                    <a:p>
                      <a:r>
                        <a:rPr sz="2400"/>
                        <a:t>GPT</a:t>
                      </a:r>
                      <a:endParaRPr sz="2400"/>
                    </a:p>
                  </a:txBody>
                  <a:tcPr marL="0" marR="0" marT="0" marB="0" anchor="ctr" anchorCtr="0"/>
                </a:tc>
                <a:tc>
                  <a:txBody>
                    <a:bodyPr/>
                    <a:p>
                      <a:r>
                        <a:rPr sz="2400"/>
                        <a:t>Explanation</a:t>
                      </a:r>
                      <a:endParaRPr sz="2400"/>
                    </a:p>
                  </a:txBody>
                  <a:tcPr marL="0" marR="0" marT="0" marB="0" anchor="ctr" anchorCtr="0"/>
                </a:tc>
              </a:tr>
              <a:tr h="0">
                <a:tc>
                  <a:txBody>
                    <a:bodyPr/>
                    <a:p>
                      <a:r>
                        <a:rPr sz="2400"/>
                        <a:t>Needs large compute</a:t>
                      </a:r>
                      <a:endParaRPr sz="2400"/>
                    </a:p>
                  </a:txBody>
                  <a:tcPr marL="0" marR="0" marT="0" marB="0" anchor="ctr" anchorCtr="0"/>
                </a:tc>
                <a:tc>
                  <a:txBody>
                    <a:bodyPr/>
                    <a:p>
                      <a:r>
                        <a:rPr sz="2400"/>
                        <a:t>✅</a:t>
                      </a:r>
                      <a:endParaRPr sz="2400"/>
                    </a:p>
                  </a:txBody>
                  <a:tcPr marL="0" marR="0" marT="0" marB="0" anchor="ctr" anchorCtr="0"/>
                </a:tc>
                <a:tc>
                  <a:txBody>
                    <a:bodyPr/>
                    <a:p>
                      <a:r>
                        <a:rPr sz="2400"/>
                        <a:t>✅</a:t>
                      </a:r>
                      <a:endParaRPr sz="2400"/>
                    </a:p>
                  </a:txBody>
                  <a:tcPr marL="0" marR="0" marT="0" marB="0" anchor="ctr" anchorCtr="0"/>
                </a:tc>
                <a:tc>
                  <a:txBody>
                    <a:bodyPr/>
                    <a:p>
                      <a:r>
                        <a:rPr sz="2400"/>
                        <a:t>Costly to train/run</a:t>
                      </a:r>
                      <a:endParaRPr sz="2400"/>
                    </a:p>
                  </a:txBody>
                  <a:tcPr marL="0" marR="0" marT="0" marB="0" anchor="ctr" anchorCtr="0"/>
                </a:tc>
              </a:tr>
              <a:tr h="0">
                <a:tc>
                  <a:txBody>
                    <a:bodyPr/>
                    <a:p>
                      <a:r>
                        <a:rPr sz="2400"/>
                        <a:t>Needs large dataset</a:t>
                      </a:r>
                      <a:endParaRPr sz="2400"/>
                    </a:p>
                  </a:txBody>
                  <a:tcPr marL="0" marR="0" marT="0" marB="0" anchor="ctr" anchorCtr="0"/>
                </a:tc>
                <a:tc>
                  <a:txBody>
                    <a:bodyPr/>
                    <a:p>
                      <a:r>
                        <a:rPr sz="2400"/>
                        <a:t>✅</a:t>
                      </a:r>
                      <a:endParaRPr sz="2400"/>
                    </a:p>
                  </a:txBody>
                  <a:tcPr marL="0" marR="0" marT="0" marB="0" anchor="ctr" anchorCtr="0"/>
                </a:tc>
                <a:tc>
                  <a:txBody>
                    <a:bodyPr/>
                    <a:p>
                      <a:r>
                        <a:rPr sz="2400"/>
                        <a:t>✅</a:t>
                      </a:r>
                      <a:endParaRPr sz="2400"/>
                    </a:p>
                  </a:txBody>
                  <a:tcPr marL="0" marR="0" marT="0" marB="0" anchor="ctr" anchorCtr="0"/>
                </a:tc>
                <a:tc>
                  <a:txBody>
                    <a:bodyPr/>
                    <a:p>
                      <a:r>
                        <a:rPr sz="2400"/>
                        <a:t>Millions to billions of tokens</a:t>
                      </a:r>
                      <a:endParaRPr sz="2400"/>
                    </a:p>
                  </a:txBody>
                  <a:tcPr marL="0" marR="0" marT="0" marB="0" anchor="ctr" anchorCtr="0"/>
                </a:tc>
              </a:tr>
              <a:tr h="0">
                <a:tc>
                  <a:txBody>
                    <a:bodyPr/>
                    <a:p>
                      <a:r>
                        <a:rPr sz="2400"/>
                        <a:t>Contains bias</a:t>
                      </a:r>
                      <a:endParaRPr sz="2400"/>
                    </a:p>
                  </a:txBody>
                  <a:tcPr marL="0" marR="0" marT="0" marB="0" anchor="ctr" anchorCtr="0"/>
                </a:tc>
                <a:tc>
                  <a:txBody>
                    <a:bodyPr/>
                    <a:p>
                      <a:r>
                        <a:rPr sz="2400"/>
                        <a:t>✅</a:t>
                      </a:r>
                      <a:endParaRPr sz="2400"/>
                    </a:p>
                  </a:txBody>
                  <a:tcPr marL="0" marR="0" marT="0" marB="0" anchor="ctr" anchorCtr="0"/>
                </a:tc>
                <a:tc>
                  <a:txBody>
                    <a:bodyPr/>
                    <a:p>
                      <a:r>
                        <a:rPr sz="2400"/>
                        <a:t>✅</a:t>
                      </a:r>
                      <a:endParaRPr sz="2400"/>
                    </a:p>
                  </a:txBody>
                  <a:tcPr marL="0" marR="0" marT="0" marB="0" anchor="ctr" anchorCtr="0"/>
                </a:tc>
                <a:tc>
                  <a:txBody>
                    <a:bodyPr/>
                    <a:p>
                      <a:r>
                        <a:rPr sz="2400"/>
                        <a:t>From training data</a:t>
                      </a:r>
                      <a:endParaRPr sz="2400"/>
                    </a:p>
                  </a:txBody>
                  <a:tcPr marL="0" marR="0" marT="0" marB="0" anchor="ctr" anchorCtr="0"/>
                </a:tc>
              </a:tr>
              <a:tr h="0">
                <a:tc>
                  <a:txBody>
                    <a:bodyPr/>
                    <a:p>
                      <a:r>
                        <a:rPr sz="2400"/>
                        <a:t>Limited input length</a:t>
                      </a:r>
                      <a:endParaRPr sz="2400"/>
                    </a:p>
                  </a:txBody>
                  <a:tcPr marL="0" marR="0" marT="0" marB="0" anchor="ctr" anchorCtr="0"/>
                </a:tc>
                <a:tc>
                  <a:txBody>
                    <a:bodyPr/>
                    <a:p>
                      <a:r>
                        <a:rPr sz="2400"/>
                        <a:t>✅</a:t>
                      </a:r>
                      <a:endParaRPr sz="2400"/>
                    </a:p>
                  </a:txBody>
                  <a:tcPr marL="0" marR="0" marT="0" marB="0" anchor="ctr" anchorCtr="0"/>
                </a:tc>
                <a:tc>
                  <a:txBody>
                    <a:bodyPr/>
                    <a:p>
                      <a:r>
                        <a:rPr sz="2400"/>
                        <a:t>✅</a:t>
                      </a:r>
                      <a:endParaRPr sz="2400"/>
                    </a:p>
                  </a:txBody>
                  <a:tcPr marL="0" marR="0" marT="0" marB="0" anchor="ctr" anchorCtr="0"/>
                </a:tc>
                <a:tc>
                  <a:txBody>
                    <a:bodyPr/>
                    <a:p>
                      <a:r>
                        <a:rPr sz="2400"/>
                        <a:t>Truncates long documents</a:t>
                      </a:r>
                      <a:endParaRPr sz="2400"/>
                    </a:p>
                  </a:txBody>
                  <a:tcPr marL="0" marR="0" marT="0" marB="0" anchor="ctr" anchorCtr="0"/>
                </a:tc>
              </a:tr>
              <a:tr h="0">
                <a:tc>
                  <a:txBody>
                    <a:bodyPr/>
                    <a:p>
                      <a:r>
                        <a:rPr sz="2400"/>
                        <a:t>Black box (not explainable)</a:t>
                      </a:r>
                      <a:endParaRPr sz="2400"/>
                    </a:p>
                  </a:txBody>
                  <a:tcPr marL="0" marR="0" marT="0" marB="0" anchor="ctr" anchorCtr="0"/>
                </a:tc>
                <a:tc>
                  <a:txBody>
                    <a:bodyPr/>
                    <a:p>
                      <a:r>
                        <a:rPr sz="2400"/>
                        <a:t>✅</a:t>
                      </a:r>
                      <a:endParaRPr sz="2400"/>
                    </a:p>
                  </a:txBody>
                  <a:tcPr marL="0" marR="0" marT="0" marB="0" anchor="ctr" anchorCtr="0"/>
                </a:tc>
                <a:tc>
                  <a:txBody>
                    <a:bodyPr/>
                    <a:p>
                      <a:r>
                        <a:rPr sz="2400"/>
                        <a:t>✅</a:t>
                      </a:r>
                      <a:endParaRPr sz="2400"/>
                    </a:p>
                  </a:txBody>
                  <a:tcPr marL="0" marR="0" marT="0" marB="0" anchor="ctr" anchorCtr="0"/>
                </a:tc>
                <a:tc>
                  <a:txBody>
                    <a:bodyPr/>
                    <a:p>
                      <a:r>
                        <a:rPr sz="2400"/>
                        <a:t>Hard to interpret</a:t>
                      </a:r>
                      <a:endParaRPr sz="2400"/>
                    </a:p>
                  </a:txBody>
                  <a:tcPr marL="0" marR="0" marT="0" marB="0" anchor="ctr" anchorCtr="0"/>
                </a:tc>
              </a:tr>
              <a:tr h="0">
                <a:tc>
                  <a:txBody>
                    <a:bodyPr/>
                    <a:p>
                      <a:r>
                        <a:rPr sz="2400"/>
                        <a:t>Not good at generation</a:t>
                      </a:r>
                      <a:endParaRPr sz="2400"/>
                    </a:p>
                  </a:txBody>
                  <a:tcPr marL="0" marR="0" marT="0" marB="0" anchor="ctr" anchorCtr="0"/>
                </a:tc>
                <a:tc>
                  <a:txBody>
                    <a:bodyPr/>
                    <a:p>
                      <a:r>
                        <a:rPr sz="2400"/>
                        <a:t>✅ ❌</a:t>
                      </a:r>
                      <a:endParaRPr sz="2400"/>
                    </a:p>
                  </a:txBody>
                  <a:tcPr marL="0" marR="0" marT="0" marB="0" anchor="ctr" anchorCtr="0"/>
                </a:tc>
                <a:tc>
                  <a:txBody>
                    <a:bodyPr/>
                    <a:p>
                      <a:r>
                        <a:rPr sz="2400"/>
                        <a:t>✅</a:t>
                      </a:r>
                      <a:endParaRPr sz="2400"/>
                    </a:p>
                  </a:txBody>
                  <a:tcPr marL="0" marR="0" marT="0" marB="0" anchor="ctr" anchorCtr="0"/>
                </a:tc>
                <a:tc>
                  <a:txBody>
                    <a:bodyPr/>
                    <a:p>
                      <a:r>
                        <a:rPr sz="2400"/>
                        <a:t>BERT isn't generative</a:t>
                      </a:r>
                      <a:endParaRPr sz="2400"/>
                    </a:p>
                  </a:txBody>
                  <a:tcPr marL="0" marR="0" marT="0" marB="0" anchor="ctr" anchorCtr="0"/>
                </a:tc>
              </a:tr>
              <a:tr h="0">
                <a:tc>
                  <a:txBody>
                    <a:bodyPr/>
                    <a:p>
                      <a:r>
                        <a:rPr sz="2400"/>
                        <a:t>Expensive to deploy</a:t>
                      </a:r>
                      <a:endParaRPr sz="2400"/>
                    </a:p>
                  </a:txBody>
                  <a:tcPr marL="0" marR="0" marT="0" marB="0" anchor="ctr" anchorCtr="0"/>
                </a:tc>
                <a:tc>
                  <a:txBody>
                    <a:bodyPr/>
                    <a:p>
                      <a:r>
                        <a:rPr sz="2400"/>
                        <a:t>✅</a:t>
                      </a:r>
                      <a:endParaRPr sz="2400"/>
                    </a:p>
                  </a:txBody>
                  <a:tcPr marL="0" marR="0" marT="0" marB="0" anchor="ctr" anchorCtr="0"/>
                </a:tc>
                <a:tc>
                  <a:txBody>
                    <a:bodyPr/>
                    <a:p>
                      <a:r>
                        <a:rPr sz="2400"/>
                        <a:t>✅</a:t>
                      </a:r>
                      <a:endParaRPr sz="2400"/>
                    </a:p>
                  </a:txBody>
                  <a:tcPr marL="0" marR="0" marT="0" marB="0" anchor="ctr" anchorCtr="0"/>
                </a:tc>
                <a:tc>
                  <a:txBody>
                    <a:bodyPr/>
                    <a:p>
                      <a:r>
                        <a:rPr sz="2400"/>
                        <a:t>High memory usage</a:t>
                      </a:r>
                      <a:endParaRPr sz="2400"/>
                    </a:p>
                  </a:txBody>
                  <a:tcPr marL="0" marR="0" marT="0" marB="0" anchor="ctr" anchorCtr="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34975" y="1939925"/>
            <a:ext cx="9144000" cy="3907790"/>
          </a:xfrm>
          <a:prstGeom prst="rect">
            <a:avLst/>
          </a:prstGeom>
          <a:noFill/>
        </p:spPr>
        <p:txBody>
          <a:bodyPr wrap="square" rtlCol="0">
            <a:spAutoFit/>
          </a:bodyPr>
          <a:p>
            <a:r>
              <a:rPr lang="en-US" sz="3200" b="1"/>
              <a:t>Steps</a:t>
            </a:r>
            <a:endParaRPr lang="en-US" sz="2400"/>
          </a:p>
          <a:p>
            <a:pPr marL="285750" indent="-285750">
              <a:buFont typeface="Arial" panose="020B0604020202020204" pitchFamily="34" charset="0"/>
              <a:buChar char="•"/>
            </a:pPr>
            <a:r>
              <a:rPr lang="en-US"/>
              <a:t>c</a:t>
            </a:r>
            <a:r>
              <a:rPr lang="en-US" sz="2400"/>
              <a:t>lean text-&gt;lower,uper,remove special char</a:t>
            </a:r>
            <a:endParaRPr lang="en-US" sz="2400"/>
          </a:p>
          <a:p>
            <a:pPr indent="0">
              <a:buFont typeface="Arial" panose="020B0604020202020204" pitchFamily="34" charset="0"/>
              <a:buNone/>
            </a:pPr>
            <a:endParaRPr lang="en-US" sz="2400"/>
          </a:p>
          <a:p>
            <a:pPr marL="285750" indent="-285750" algn="l">
              <a:buFont typeface="Arial" panose="020B0604020202020204" pitchFamily="34" charset="0"/>
              <a:buChar char="•"/>
            </a:pPr>
            <a:r>
              <a:rPr lang="en-US" sz="2400"/>
              <a:t>Tokenizations --&gt; word,sentence, stopswords removel,lemmitations, stemming</a:t>
            </a:r>
            <a:endParaRPr lang="en-US" sz="2400"/>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r>
              <a:rPr lang="en-US" sz="2400"/>
              <a:t>convert words/text representations</a:t>
            </a:r>
            <a:endParaRPr lang="en-US" sz="2400"/>
          </a:p>
          <a:p>
            <a:pPr marL="285750" indent="-285750">
              <a:buFont typeface="Arial" panose="020B0604020202020204" pitchFamily="34" charset="0"/>
              <a:buChar char="•"/>
            </a:pPr>
            <a:r>
              <a:rPr lang="en-US" sz="2400"/>
              <a:t>BOW,</a:t>
            </a:r>
            <a:endParaRPr lang="en-US" sz="2400"/>
          </a:p>
          <a:p>
            <a:pPr indent="457200"/>
            <a:endParaRPr lang="en-US" sz="2400"/>
          </a:p>
          <a:p>
            <a:endParaRPr lang="en-US" sz="2400"/>
          </a:p>
        </p:txBody>
      </p:sp>
      <p:sp>
        <p:nvSpPr>
          <p:cNvPr id="4" name="Text Box 3"/>
          <p:cNvSpPr txBox="1"/>
          <p:nvPr/>
        </p:nvSpPr>
        <p:spPr>
          <a:xfrm>
            <a:off x="608330" y="288290"/>
            <a:ext cx="11362055" cy="1014730"/>
          </a:xfrm>
          <a:prstGeom prst="rect">
            <a:avLst/>
          </a:prstGeom>
        </p:spPr>
        <p:txBody>
          <a:bodyPr wrap="square">
            <a:spAutoFit/>
          </a:bodyPr>
          <a:p>
            <a:pPr marL="342900" indent="-342900">
              <a:buFont typeface="Arial" panose="020B0604020202020204" pitchFamily="34" charset="0"/>
              <a:buChar char="•"/>
            </a:pPr>
            <a:r>
              <a:rPr sz="2000"/>
              <a:t>Text preprocessing is the process of cleaning and preparing raw text data before feeding it into NLP models.</a:t>
            </a:r>
            <a:endParaRPr sz="2000"/>
          </a:p>
          <a:p>
            <a:pPr marL="342900" indent="-342900">
              <a:buFont typeface="Arial" panose="020B0604020202020204" pitchFamily="34" charset="0"/>
              <a:buChar char="•"/>
            </a:pPr>
            <a:r>
              <a:rPr sz="2000"/>
              <a:t> It helps models understand text more efficiently and accurately.</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1163320" y="1965325"/>
            <a:ext cx="4850765" cy="1771015"/>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Sentiment Analysis  </a:t>
            </a:r>
            <a:endParaRPr sz="25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What is Sentiment Analysis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Challenges in Sentiment Analysis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Handling Emoticons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Sentiment Analysis with ANN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7" name="Text Box 6"/>
          <p:cNvSpPr txBox="1"/>
          <p:nvPr/>
        </p:nvSpPr>
        <p:spPr>
          <a:xfrm>
            <a:off x="6421755" y="923290"/>
            <a:ext cx="4954905" cy="3002280"/>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Sequence Model  </a:t>
            </a:r>
            <a:endParaRPr sz="25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Sequential Data</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Recurrent Neural Network</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Multi-layer &amp; Bi-directional RNN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Architecture of RNN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Vanishing Gradient Problem in RNN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Long Short Term Memory</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Multi-layer &amp; Bi-directional LSTM</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Gated Recurrent Unit</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Multi-layer &amp; Bi-directional GRU</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8" name="Text Box 7"/>
          <p:cNvSpPr txBox="1"/>
          <p:nvPr/>
        </p:nvSpPr>
        <p:spPr>
          <a:xfrm>
            <a:off x="5937885" y="4863148"/>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Transformers Based Models  </a:t>
            </a:r>
            <a:endParaRPr sz="25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Sequence to Sequence Model</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Attention Machanism</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Transformers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Face Hugging Transformers</a:t>
            </a:r>
            <a:endParaRPr sz="1600" b="0" i="0">
              <a:solidFill>
                <a:srgbClr val="333333"/>
              </a:solidFill>
              <a:latin typeface="Tomorrow"/>
              <a:ea typeface="Tomorrow"/>
            </a:endParaRPr>
          </a:p>
        </p:txBody>
      </p:sp>
      <p:sp>
        <p:nvSpPr>
          <p:cNvPr id="2" name="Text Box 1"/>
          <p:cNvSpPr txBox="1"/>
          <p:nvPr/>
        </p:nvSpPr>
        <p:spPr>
          <a:xfrm>
            <a:off x="1804035" y="699770"/>
            <a:ext cx="2370455" cy="583565"/>
          </a:xfrm>
          <a:prstGeom prst="rect">
            <a:avLst/>
          </a:prstGeom>
          <a:noFill/>
        </p:spPr>
        <p:txBody>
          <a:bodyPr wrap="square" rtlCol="0">
            <a:spAutoFit/>
          </a:bodyPr>
          <a:p>
            <a:r>
              <a:rPr lang="en-US" sz="3200" b="1">
                <a:solidFill>
                  <a:srgbClr val="FF0000"/>
                </a:solidFill>
              </a:rPr>
              <a:t>NEXT</a:t>
            </a:r>
            <a:endParaRPr lang="en-US" sz="3200" b="1">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565785" y="362903"/>
            <a:ext cx="5080000" cy="226377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RASA Chatbot  </a:t>
            </a:r>
            <a:endParaRPr sz="25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What is RASA</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RASA Installation</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RASA Initialization</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RASA Configuration and File System</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Intents, Entity,Response and Story</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Actions</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6" name="Text Box 5"/>
          <p:cNvSpPr txBox="1"/>
          <p:nvPr/>
        </p:nvSpPr>
        <p:spPr>
          <a:xfrm>
            <a:off x="471805" y="2954020"/>
            <a:ext cx="5340985" cy="2894330"/>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Introduction to Time Series Analysis  </a:t>
            </a:r>
            <a:endParaRPr sz="25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What is Sequential Data &amp; Time Series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Functional Relationship</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Components of Time Series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Mathemetical Representation of Time Series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ETS Decompositon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Classification of Time Series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Defference between ACF &amp; PACF</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7" name="Text Box 6"/>
          <p:cNvSpPr txBox="1"/>
          <p:nvPr/>
        </p:nvSpPr>
        <p:spPr>
          <a:xfrm>
            <a:off x="6305550" y="362903"/>
            <a:ext cx="5080000" cy="240220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Weather Forecasting using ARIMA Model  </a:t>
            </a:r>
            <a:endParaRPr sz="25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Introduction to AR and MA model</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Stationarity &amp; Differencing</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SariMax of Seasonal Data</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Identifying order AR(p), I(d), MA(q)</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Implementation of ARIMA</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8" name="Text Box 7"/>
          <p:cNvSpPr txBox="1"/>
          <p:nvPr/>
        </p:nvSpPr>
        <p:spPr>
          <a:xfrm>
            <a:off x="6399530" y="3322638"/>
            <a:ext cx="5080000" cy="240220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Stock Price Prediction using Sequence Model  </a:t>
            </a:r>
            <a:endParaRPr sz="25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Introduction to Sequence Models RNN, LSTM</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Preparing Time Series Data for LSTM</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Forecasting using LSTM</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Future Forecast</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98855" y="248285"/>
            <a:ext cx="6096000" cy="768350"/>
          </a:xfrm>
          <a:prstGeom prst="rect">
            <a:avLst/>
          </a:prstGeom>
          <a:noFill/>
        </p:spPr>
        <p:txBody>
          <a:bodyPr wrap="square" rtlCol="0" anchor="t">
            <a:spAutoFit/>
          </a:bodyPr>
          <a:p>
            <a:r>
              <a:rPr lang="en-IN" altLang="en-US" sz="4400" b="1">
                <a:solidFill>
                  <a:srgbClr val="FF0000"/>
                </a:solidFill>
                <a:effectLst>
                  <a:outerShdw blurRad="38100" dist="38100" dir="2700000" algn="tl">
                    <a:srgbClr val="000000">
                      <a:alpha val="43137"/>
                    </a:srgbClr>
                  </a:outerShdw>
                </a:effectLst>
                <a:sym typeface="+mn-ea"/>
              </a:rPr>
              <a:t>NLP</a:t>
            </a:r>
            <a:r>
              <a:rPr lang="en-US" altLang="en-IN" sz="4400" b="1">
                <a:solidFill>
                  <a:srgbClr val="FF0000"/>
                </a:solidFill>
                <a:effectLst>
                  <a:outerShdw blurRad="38100" dist="38100" dir="2700000" algn="tl">
                    <a:srgbClr val="000000">
                      <a:alpha val="43137"/>
                    </a:srgbClr>
                  </a:outerShdw>
                </a:effectLst>
                <a:sym typeface="+mn-ea"/>
              </a:rPr>
              <a:t> Reference</a:t>
            </a:r>
            <a:endParaRPr lang="en-US" altLang="en-IN" sz="4400" b="1">
              <a:solidFill>
                <a:srgbClr val="FF0000"/>
              </a:solidFill>
              <a:effectLst>
                <a:outerShdw blurRad="38100" dist="38100" dir="2700000" algn="tl">
                  <a:srgbClr val="000000">
                    <a:alpha val="43137"/>
                  </a:srgbClr>
                </a:outerShdw>
              </a:effectLst>
              <a:sym typeface="+mn-ea"/>
            </a:endParaRPr>
          </a:p>
        </p:txBody>
      </p:sp>
      <p:sp>
        <p:nvSpPr>
          <p:cNvPr id="4" name="Text Box 3"/>
          <p:cNvSpPr txBox="1"/>
          <p:nvPr/>
        </p:nvSpPr>
        <p:spPr>
          <a:xfrm>
            <a:off x="362585" y="1119505"/>
            <a:ext cx="9230360" cy="368300"/>
          </a:xfrm>
          <a:prstGeom prst="rect">
            <a:avLst/>
          </a:prstGeom>
          <a:noFill/>
        </p:spPr>
        <p:txBody>
          <a:bodyPr wrap="square" rtlCol="0" anchor="t">
            <a:spAutoFit/>
          </a:bodyPr>
          <a:p>
            <a:r>
              <a:rPr lang="en-US" altLang="en-US" b="1"/>
              <a:t>https://www.geeksforgeeks.org/natural-language-processing-nlp-tutorial</a:t>
            </a:r>
            <a:endParaRPr lang="en-US" b="1"/>
          </a:p>
        </p:txBody>
      </p:sp>
      <p:sp>
        <p:nvSpPr>
          <p:cNvPr id="7" name="Text Box 6"/>
          <p:cNvSpPr txBox="1"/>
          <p:nvPr/>
        </p:nvSpPr>
        <p:spPr>
          <a:xfrm>
            <a:off x="267335" y="2355850"/>
            <a:ext cx="5349240" cy="3415030"/>
          </a:xfrm>
          <a:prstGeom prst="rect">
            <a:avLst/>
          </a:prstGeom>
          <a:noFill/>
        </p:spPr>
        <p:txBody>
          <a:bodyPr wrap="square" rtlCol="0">
            <a:spAutoFit/>
          </a:bodyPr>
          <a:p>
            <a:r>
              <a:rPr lang="en-IN" altLang="en-US" b="1"/>
              <a:t>PROJECT</a:t>
            </a:r>
            <a:endParaRPr lang="en-IN" altLang="en-US" b="1"/>
          </a:p>
          <a:p>
            <a:r>
              <a:rPr lang="en-US" altLang="en-US"/>
              <a:t>https://www.geeksforgeeks.org/twitter-sentiment-analysis-using-python/</a:t>
            </a:r>
            <a:endParaRPr lang="en-US" altLang="en-US"/>
          </a:p>
          <a:p>
            <a:r>
              <a:rPr lang="en-US" altLang="en-US"/>
              <a:t>https://www.geeksforgeeks.org/next-sentence-prediction-using-bert/</a:t>
            </a:r>
            <a:endParaRPr lang="en-US" altLang="en-US"/>
          </a:p>
          <a:p>
            <a:endParaRPr lang="en-US" altLang="en-US"/>
          </a:p>
          <a:p>
            <a:r>
              <a:rPr lang="en-US" altLang="en-US"/>
              <a:t>https://www.geeksforgeeks.org/fine-tuning-bert-model-for-sentiment-analysis/</a:t>
            </a:r>
            <a:endParaRPr lang="en-US" altLang="en-US"/>
          </a:p>
          <a:p>
            <a:r>
              <a:rPr lang="en-US" altLang="en-US"/>
              <a:t>https://www.geeksforgeeks.org/sentiment-classification-using-bert/</a:t>
            </a:r>
            <a:endParaRPr lang="en-US" altLang="en-US"/>
          </a:p>
          <a:p>
            <a:r>
              <a:rPr lang="en-US" altLang="en-US"/>
              <a:t>https://www.geeksforgeeks.org/sentiment-analysis-with-an-recurrent-neural-networks-rnn/</a:t>
            </a:r>
            <a:endParaRPr lang="en-US" altLang="en-US"/>
          </a:p>
        </p:txBody>
      </p:sp>
      <p:sp>
        <p:nvSpPr>
          <p:cNvPr id="8" name="Text Box 7"/>
          <p:cNvSpPr txBox="1"/>
          <p:nvPr/>
        </p:nvSpPr>
        <p:spPr>
          <a:xfrm>
            <a:off x="362585" y="5872480"/>
            <a:ext cx="6096000" cy="368300"/>
          </a:xfrm>
          <a:prstGeom prst="rect">
            <a:avLst/>
          </a:prstGeom>
          <a:noFill/>
        </p:spPr>
        <p:txBody>
          <a:bodyPr wrap="square" rtlCol="0" anchor="t">
            <a:spAutoFit/>
          </a:bodyPr>
          <a:p>
            <a:r>
              <a:rPr lang="en-US" altLang="en-US"/>
              <a:t>https://www.geeksforgeeks.org/ai-ml-ds-projects/?ref=lbp</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21005" y="832485"/>
            <a:ext cx="10677525" cy="2306955"/>
          </a:xfrm>
          <a:prstGeom prst="rect">
            <a:avLst/>
          </a:prstGeom>
          <a:noFill/>
        </p:spPr>
        <p:txBody>
          <a:bodyPr wrap="square" rtlCol="0" anchor="t">
            <a:spAutoFit/>
          </a:bodyPr>
          <a:p>
            <a:r>
              <a:rPr lang="en-US" altLang="en-US"/>
              <a:t>https://www.kaggle.com/code/ashishpatel26/beginner-to-intermediate-nlp-tutorial</a:t>
            </a:r>
            <a:endParaRPr lang="en-US" altLang="en-US"/>
          </a:p>
          <a:p>
            <a:endParaRPr lang="en-US"/>
          </a:p>
          <a:p>
            <a:r>
              <a:rPr lang="en-US" altLang="en-US"/>
              <a:t>https://www.deeplearning.ai/resources/natural-language-processing/</a:t>
            </a:r>
            <a:endParaRPr lang="en-US" altLang="en-US"/>
          </a:p>
          <a:p>
            <a:r>
              <a:rPr lang="en-US" altLang="en-US"/>
              <a:t>https://www.analyticsvidhya.com/blog/2022/01/nlp-tutorials-part-i-from-basics-to-advance/</a:t>
            </a:r>
            <a:endParaRPr lang="en-US" altLang="en-US"/>
          </a:p>
          <a:p>
            <a:endParaRPr lang="en-US" altLang="en-US"/>
          </a:p>
          <a:p>
            <a:r>
              <a:rPr lang="en-US" altLang="en-US"/>
              <a:t>https://huggingface.co/learn/nlp-course/en/chapter1/1</a:t>
            </a:r>
            <a:endParaRPr lang="en-US" altLang="en-US"/>
          </a:p>
          <a:p>
            <a:endParaRPr lang="en-US" altLang="en-US"/>
          </a:p>
          <a:p>
            <a:r>
              <a:rPr lang="en-US" altLang="en-US"/>
              <a:t>https://github.com/graykode/nlp-tutorial</a:t>
            </a: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5080000" cy="6495415"/>
          </a:xfrm>
          <a:prstGeom prst="rect">
            <a:avLst/>
          </a:prstGeom>
        </p:spPr>
        <p:txBody>
          <a:bodyPr>
            <a:spAutoFit/>
          </a:bodyPr>
          <a:p>
            <a:pPr>
              <a:spcAft>
                <a:spcPct val="60000"/>
              </a:spcAft>
            </a:pPr>
            <a:r>
              <a:rPr sz="2300" b="1"/>
              <a:t>🔄 Stages of NLP (Pipeline)</a:t>
            </a:r>
            <a:endParaRPr sz="2300" b="1"/>
          </a:p>
          <a:p>
            <a:r>
              <a:rPr sz="1600"/>
              <a:t>The NLP pipeline generally consists of these stages:</a:t>
            </a:r>
            <a:endParaRPr sz="1600"/>
          </a:p>
          <a:p>
            <a:pPr>
              <a:spcAft>
                <a:spcPct val="60000"/>
              </a:spcAft>
            </a:pPr>
            <a:r>
              <a:rPr sz="2200" b="1"/>
              <a:t>1. Text Preprocessing</a:t>
            </a:r>
            <a:endParaRPr sz="2200" b="1"/>
          </a:p>
          <a:p>
            <a:pPr>
              <a:buFont typeface="Arial" panose="020B0604020202020204"/>
              <a:buChar char="•"/>
            </a:pPr>
            <a:r>
              <a:rPr sz="1600"/>
              <a:t>Tokenization: Splitting text into words or sentences</a:t>
            </a:r>
            <a:endParaRPr sz="1600"/>
          </a:p>
          <a:p>
            <a:pPr>
              <a:buFont typeface="Arial" panose="020B0604020202020204"/>
              <a:buChar char="•"/>
            </a:pPr>
            <a:r>
              <a:rPr sz="1600"/>
              <a:t>Stopword Removal: Removing common words (is, the, in) that don't add value</a:t>
            </a:r>
            <a:endParaRPr sz="1600"/>
          </a:p>
          <a:p>
            <a:pPr>
              <a:buFont typeface="Arial" panose="020B0604020202020204"/>
              <a:buChar char="•"/>
            </a:pPr>
            <a:r>
              <a:rPr sz="1600"/>
              <a:t>Stemming/Lemmatization: Reducing words to their root form</a:t>
            </a:r>
            <a:endParaRPr sz="1600"/>
          </a:p>
          <a:p>
            <a:pPr>
              <a:buFont typeface="Arial" panose="020B0604020202020204"/>
              <a:buChar char="•"/>
            </a:pPr>
            <a:r>
              <a:rPr sz="1600"/>
              <a:t>Lowercasing, Punctuation Removal, etc.</a:t>
            </a:r>
            <a:endParaRPr sz="1600"/>
          </a:p>
          <a:p>
            <a:pPr>
              <a:spcAft>
                <a:spcPct val="60000"/>
              </a:spcAft>
            </a:pPr>
            <a:r>
              <a:rPr sz="2200" b="1"/>
              <a:t>2. Text Representation</a:t>
            </a:r>
            <a:endParaRPr sz="2200" b="1"/>
          </a:p>
          <a:p>
            <a:pPr>
              <a:buFont typeface="Arial" panose="020B0604020202020204"/>
              <a:buChar char="•"/>
            </a:pPr>
            <a:r>
              <a:rPr sz="1600"/>
              <a:t>Bag of Words (BoW)</a:t>
            </a:r>
            <a:endParaRPr sz="1600"/>
          </a:p>
          <a:p>
            <a:pPr>
              <a:buFont typeface="Arial" panose="020B0604020202020204"/>
              <a:buChar char="•"/>
            </a:pPr>
            <a:r>
              <a:rPr sz="1600"/>
              <a:t>TF-IDF (Term Frequency-Inverse Document Frequency)</a:t>
            </a:r>
            <a:endParaRPr sz="1600"/>
          </a:p>
          <a:p>
            <a:pPr>
              <a:buFont typeface="Arial" panose="020B0604020202020204"/>
              <a:buChar char="•"/>
            </a:pPr>
            <a:r>
              <a:rPr sz="1600"/>
              <a:t>Word Embeddings (Word2Vec, GloVe, BERT)</a:t>
            </a:r>
            <a:endParaRPr sz="1600"/>
          </a:p>
          <a:p>
            <a:pPr>
              <a:spcAft>
                <a:spcPct val="60000"/>
              </a:spcAft>
            </a:pPr>
            <a:r>
              <a:rPr sz="2200" b="1"/>
              <a:t>3. Parsing and Syntax Tree Generation</a:t>
            </a:r>
            <a:endParaRPr sz="2200" b="1"/>
          </a:p>
          <a:p>
            <a:pPr>
              <a:buFont typeface="Arial" panose="020B0604020202020204"/>
              <a:buChar char="•"/>
            </a:pPr>
            <a:r>
              <a:rPr sz="1600"/>
              <a:t>Understanding structure using parse trees or dependency trees</a:t>
            </a:r>
            <a:endParaRPr sz="1600"/>
          </a:p>
          <a:p>
            <a:pPr>
              <a:spcAft>
                <a:spcPct val="60000"/>
              </a:spcAft>
            </a:pPr>
            <a:r>
              <a:rPr sz="2200" b="1"/>
              <a:t>4. Named Entity Recognition (NER)</a:t>
            </a:r>
            <a:endParaRPr sz="2200" b="1"/>
          </a:p>
          <a:p>
            <a:pPr>
              <a:buFont typeface="Arial" panose="020B0604020202020204"/>
              <a:buChar char="•"/>
            </a:pPr>
            <a:r>
              <a:rPr sz="1600"/>
              <a:t>Identifying entities like people, places, organizations, etc.</a:t>
            </a:r>
            <a:endParaRPr sz="1600"/>
          </a:p>
          <a:p>
            <a:pPr>
              <a:spcAft>
                <a:spcPct val="60000"/>
              </a:spcAft>
            </a:pPr>
            <a:endParaRPr sz="1600"/>
          </a:p>
        </p:txBody>
      </p:sp>
      <p:sp>
        <p:nvSpPr>
          <p:cNvPr id="3" name="Text Box 2"/>
          <p:cNvSpPr txBox="1"/>
          <p:nvPr/>
        </p:nvSpPr>
        <p:spPr>
          <a:xfrm>
            <a:off x="5943600" y="276860"/>
            <a:ext cx="6096000" cy="2247900"/>
          </a:xfrm>
          <a:prstGeom prst="rect">
            <a:avLst/>
          </a:prstGeom>
          <a:noFill/>
        </p:spPr>
        <p:txBody>
          <a:bodyPr wrap="square" rtlCol="0" anchor="t">
            <a:spAutoFit/>
          </a:bodyPr>
          <a:p>
            <a:pPr>
              <a:spcAft>
                <a:spcPct val="60000"/>
              </a:spcAft>
            </a:pPr>
            <a:r>
              <a:rPr sz="2200" b="1">
                <a:sym typeface="+mn-ea"/>
              </a:rPr>
              <a:t>5. Sentiment Analysis / Text Classification</a:t>
            </a:r>
            <a:endParaRPr sz="2200" b="1"/>
          </a:p>
          <a:p>
            <a:pPr>
              <a:buFont typeface="Arial" panose="020B0604020202020204"/>
              <a:buChar char="•"/>
            </a:pPr>
            <a:r>
              <a:rPr sz="1600">
                <a:sym typeface="+mn-ea"/>
              </a:rPr>
              <a:t>Analyzing sentiment (positive/negative/neutral) or classifying texts into predefined categories</a:t>
            </a:r>
            <a:endParaRPr sz="1600"/>
          </a:p>
          <a:p>
            <a:pPr>
              <a:spcAft>
                <a:spcPct val="60000"/>
              </a:spcAft>
            </a:pPr>
            <a:r>
              <a:rPr sz="2200" b="1">
                <a:sym typeface="+mn-ea"/>
              </a:rPr>
              <a:t>6. Machine Learning / Deep Learning Modeling</a:t>
            </a:r>
            <a:endParaRPr sz="2200" b="1"/>
          </a:p>
          <a:p>
            <a:pPr>
              <a:buFont typeface="Arial" panose="020B0604020202020204"/>
              <a:buChar char="•"/>
            </a:pPr>
            <a:r>
              <a:rPr sz="1600">
                <a:sym typeface="+mn-ea"/>
              </a:rPr>
              <a:t>Building predictive models using algorithms like Naive Bayes, SVM, RNN, Transformers (e.g., BERT, GPT)</a:t>
            </a:r>
            <a:endParaRPr lang="en-US" sz="160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5425" y="247015"/>
            <a:ext cx="6096000" cy="1198880"/>
          </a:xfrm>
          <a:prstGeom prst="rect">
            <a:avLst/>
          </a:prstGeom>
          <a:noFill/>
        </p:spPr>
        <p:txBody>
          <a:bodyPr wrap="square" rtlCol="0" anchor="t">
            <a:spAutoFit/>
          </a:bodyPr>
          <a:p>
            <a:r>
              <a:rPr lang="en-US" altLang="en-US" b="1"/>
              <a:t># Install necessary packages</a:t>
            </a:r>
            <a:endParaRPr lang="en-US" altLang="en-US" b="1"/>
          </a:p>
          <a:p>
            <a:r>
              <a:rPr lang="en-US" altLang="en-US"/>
              <a:t>!pip install nltk spacy textblob scikit-learn --quiet</a:t>
            </a:r>
            <a:endParaRPr lang="en-US" altLang="en-US"/>
          </a:p>
          <a:p>
            <a:r>
              <a:rPr lang="en-US" altLang="en-US"/>
              <a:t>!python -m textblob.download_corpora</a:t>
            </a:r>
            <a:endParaRPr lang="en-US" altLang="en-US"/>
          </a:p>
          <a:p>
            <a:r>
              <a:rPr lang="en-US" altLang="en-US"/>
              <a:t>!python -m spacy download en_core_web_sm</a:t>
            </a:r>
            <a:endParaRPr lang="en-US"/>
          </a:p>
        </p:txBody>
      </p:sp>
      <p:sp>
        <p:nvSpPr>
          <p:cNvPr id="3" name="Text Box 2"/>
          <p:cNvSpPr txBox="1"/>
          <p:nvPr/>
        </p:nvSpPr>
        <p:spPr>
          <a:xfrm>
            <a:off x="325755" y="1534795"/>
            <a:ext cx="5080000" cy="445135"/>
          </a:xfrm>
          <a:prstGeom prst="rect">
            <a:avLst/>
          </a:prstGeom>
        </p:spPr>
        <p:txBody>
          <a:bodyPr>
            <a:spAutoFit/>
          </a:bodyPr>
          <a:p>
            <a:pPr>
              <a:spcAft>
                <a:spcPct val="60000"/>
              </a:spcAft>
            </a:pPr>
            <a:r>
              <a:rPr sz="2300" b="1"/>
              <a:t>Step 1: Basic NLP Setup</a:t>
            </a:r>
            <a:endParaRPr sz="1600"/>
          </a:p>
        </p:txBody>
      </p:sp>
      <p:sp>
        <p:nvSpPr>
          <p:cNvPr id="4" name="Text Box 3"/>
          <p:cNvSpPr txBox="1"/>
          <p:nvPr/>
        </p:nvSpPr>
        <p:spPr>
          <a:xfrm>
            <a:off x="518160" y="1979930"/>
            <a:ext cx="5029835" cy="4246245"/>
          </a:xfrm>
          <a:prstGeom prst="rect">
            <a:avLst/>
          </a:prstGeom>
          <a:noFill/>
        </p:spPr>
        <p:txBody>
          <a:bodyPr wrap="square" rtlCol="0" anchor="t">
            <a:spAutoFit/>
          </a:bodyPr>
          <a:p>
            <a:r>
              <a:rPr lang="en-US" altLang="en-US"/>
              <a:t>import nltk</a:t>
            </a:r>
            <a:endParaRPr lang="en-US" altLang="en-US"/>
          </a:p>
          <a:p>
            <a:r>
              <a:rPr lang="en-US" altLang="en-US"/>
              <a:t>from nltk.corpus import stopwords</a:t>
            </a:r>
            <a:endParaRPr lang="en-US" altLang="en-US"/>
          </a:p>
          <a:p>
            <a:r>
              <a:rPr lang="en-US" altLang="en-US"/>
              <a:t>from nltk.tokenize import word_tokenize, sent_tokenize</a:t>
            </a:r>
            <a:endParaRPr lang="en-US" altLang="en-US"/>
          </a:p>
          <a:p>
            <a:r>
              <a:rPr lang="en-US" altLang="en-US"/>
              <a:t>from nltk.stem import PorterStemmer, WordNetLemmatizer</a:t>
            </a:r>
            <a:endParaRPr lang="en-US" altLang="en-US"/>
          </a:p>
          <a:p>
            <a:r>
              <a:rPr lang="en-US" altLang="en-US"/>
              <a:t>from textblob import TextBlob</a:t>
            </a:r>
            <a:endParaRPr lang="en-US" altLang="en-US"/>
          </a:p>
          <a:p>
            <a:r>
              <a:rPr lang="en-US" altLang="en-US"/>
              <a:t>import spacy</a:t>
            </a:r>
            <a:endParaRPr lang="en-US" altLang="en-US"/>
          </a:p>
          <a:p>
            <a:r>
              <a:rPr lang="en-US" altLang="en-US"/>
              <a:t>import pandas as pd</a:t>
            </a:r>
            <a:endParaRPr lang="en-US" altLang="en-US"/>
          </a:p>
          <a:p>
            <a:r>
              <a:rPr lang="en-US" altLang="en-US"/>
              <a:t>import numpy as np</a:t>
            </a:r>
            <a:endParaRPr lang="en-US" altLang="en-US"/>
          </a:p>
          <a:p>
            <a:endParaRPr lang="en-US" altLang="en-US"/>
          </a:p>
          <a:p>
            <a:r>
              <a:rPr lang="en-US" altLang="en-US"/>
              <a:t>nltk.download('punkt')</a:t>
            </a:r>
            <a:endParaRPr lang="en-US" altLang="en-US"/>
          </a:p>
          <a:p>
            <a:r>
              <a:rPr lang="en-US" altLang="en-US"/>
              <a:t>nltk.download('stopwords')</a:t>
            </a:r>
            <a:endParaRPr lang="en-US" altLang="en-US"/>
          </a:p>
          <a:p>
            <a:r>
              <a:rPr lang="en-US" altLang="en-US"/>
              <a:t>nltk.download('wordnet')</a:t>
            </a:r>
            <a:endParaRPr lang="en-US" altLang="en-US"/>
          </a:p>
          <a:p>
            <a:r>
              <a:rPr lang="en-US" altLang="en-US"/>
              <a:t>nlp = spacy.load("en_core_web_sm")</a:t>
            </a:r>
            <a:endParaRPr lang="en-US"/>
          </a:p>
        </p:txBody>
      </p:sp>
      <p:sp>
        <p:nvSpPr>
          <p:cNvPr id="5" name="Text Box 4"/>
          <p:cNvSpPr txBox="1"/>
          <p:nvPr/>
        </p:nvSpPr>
        <p:spPr>
          <a:xfrm>
            <a:off x="6096000" y="64135"/>
            <a:ext cx="6096000" cy="2861310"/>
          </a:xfrm>
          <a:prstGeom prst="rect">
            <a:avLst/>
          </a:prstGeom>
          <a:noFill/>
        </p:spPr>
        <p:txBody>
          <a:bodyPr wrap="square" rtlCol="0" anchor="t">
            <a:spAutoFit/>
          </a:bodyPr>
          <a:p>
            <a:r>
              <a:rPr lang="en-US" altLang="en-US"/>
              <a:t>text = """Natural Language Processing is an exciting field of AI. </a:t>
            </a:r>
            <a:endParaRPr lang="en-US" altLang="en-US"/>
          </a:p>
          <a:p>
            <a:r>
              <a:rPr lang="en-US" altLang="en-US"/>
              <a:t>It helps machines understand and interact with human language. </a:t>
            </a:r>
            <a:endParaRPr lang="en-US" altLang="en-US"/>
          </a:p>
          <a:p>
            <a:r>
              <a:rPr lang="en-US" altLang="en-US"/>
              <a:t>We use it in applications like Siri, Google Translate, and chatbots. </a:t>
            </a:r>
            <a:endParaRPr lang="en-US" altLang="en-US"/>
          </a:p>
          <a:p>
            <a:r>
              <a:rPr lang="en-US" altLang="en-US"/>
              <a:t>NLP models are trained using large amounts of text data. </a:t>
            </a:r>
            <a:endParaRPr lang="en-US" altLang="en-US"/>
          </a:p>
          <a:p>
            <a:r>
              <a:rPr lang="en-US" altLang="en-US"/>
              <a:t>It is used in almost every industry today."""</a:t>
            </a:r>
            <a:endParaRPr lang="en-US" altLang="en-US"/>
          </a:p>
          <a:p>
            <a:endParaRPr lang="en-US" altLang="en-US"/>
          </a:p>
          <a:p>
            <a:r>
              <a:rPr lang="en-US" altLang="en-US"/>
              <a:t>print("Original Paragraph:\n", text)</a:t>
            </a:r>
            <a:endParaRPr lang="en-US" altLang="en-US"/>
          </a:p>
          <a:p>
            <a:endParaRPr lang="en-US"/>
          </a:p>
        </p:txBody>
      </p:sp>
      <p:sp>
        <p:nvSpPr>
          <p:cNvPr id="6" name="Text Box 5"/>
          <p:cNvSpPr txBox="1"/>
          <p:nvPr/>
        </p:nvSpPr>
        <p:spPr>
          <a:xfrm>
            <a:off x="6002655" y="2627947"/>
            <a:ext cx="5080000" cy="2427605"/>
          </a:xfrm>
          <a:prstGeom prst="rect">
            <a:avLst/>
          </a:prstGeom>
        </p:spPr>
        <p:txBody>
          <a:bodyPr>
            <a:spAutoFit/>
          </a:bodyPr>
          <a:p>
            <a:pPr>
              <a:spcAft>
                <a:spcPct val="60000"/>
              </a:spcAft>
            </a:pPr>
            <a:r>
              <a:rPr sz="2300" b="1"/>
              <a:t>Step 3: Tokenization</a:t>
            </a:r>
            <a:endParaRPr sz="2300" b="1"/>
          </a:p>
          <a:p>
            <a:r>
              <a:rPr sz="1600"/>
              <a:t># Sentence Tokenization
sentences = sent_tokenize(text)
print("Sentence Tokenization:\n", sentences)
# Word Tokenization
words = word_tokenize(text)
print("\nWord Tokenization:\n", words)</a:t>
            </a:r>
            <a:endParaRPr sz="1600"/>
          </a:p>
        </p:txBody>
      </p:sp>
      <p:sp>
        <p:nvSpPr>
          <p:cNvPr id="7" name="Text Box 6"/>
          <p:cNvSpPr txBox="1"/>
          <p:nvPr/>
        </p:nvSpPr>
        <p:spPr>
          <a:xfrm>
            <a:off x="5929630" y="5054918"/>
            <a:ext cx="5080000" cy="1689100"/>
          </a:xfrm>
          <a:prstGeom prst="rect">
            <a:avLst/>
          </a:prstGeom>
        </p:spPr>
        <p:txBody>
          <a:bodyPr>
            <a:spAutoFit/>
          </a:bodyPr>
          <a:p>
            <a:pPr>
              <a:spcAft>
                <a:spcPct val="60000"/>
              </a:spcAft>
            </a:pPr>
            <a:r>
              <a:rPr sz="2300" b="1"/>
              <a:t> Step 4: Stopword Removal</a:t>
            </a:r>
            <a:endParaRPr sz="2300" b="1"/>
          </a:p>
          <a:p>
            <a:pPr>
              <a:spcAft>
                <a:spcPct val="60000"/>
              </a:spcAft>
            </a:pPr>
            <a:r>
              <a:rPr sz="1600"/>
              <a:t>stop_words = set(stopwords.words("english"))
filtered_words = [word for word in words if word.lower() notin stop_words and word.isalpha()]
print("After Stopword Removal:\n", filtered_words)</a:t>
            </a:r>
            <a:endParaRPr sz="1600"/>
          </a:p>
        </p:txBody>
      </p:sp>
      <p:sp>
        <p:nvSpPr>
          <p:cNvPr id="8" name="Text Box 7"/>
          <p:cNvSpPr txBox="1"/>
          <p:nvPr/>
        </p:nvSpPr>
        <p:spPr>
          <a:xfrm>
            <a:off x="0" y="6226175"/>
            <a:ext cx="6096000" cy="645160"/>
          </a:xfrm>
          <a:prstGeom prst="rect">
            <a:avLst/>
          </a:prstGeom>
          <a:noFill/>
        </p:spPr>
        <p:txBody>
          <a:bodyPr wrap="square" rtlCol="0" anchor="t">
            <a:spAutoFit/>
          </a:bodyPr>
          <a:p>
            <a:r>
              <a:rPr lang="en-US" altLang="en-US"/>
              <a:t>https://www.analyticsvidhya.com/blog/2022/01/nlp-tutorials-part-i-from-basics-to-advance/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9865" y="187960"/>
            <a:ext cx="7881620" cy="2673985"/>
          </a:xfrm>
          <a:prstGeom prst="rect">
            <a:avLst/>
          </a:prstGeom>
        </p:spPr>
        <p:txBody>
          <a:bodyPr wrap="square">
            <a:spAutoFit/>
          </a:bodyPr>
          <a:p>
            <a:pPr>
              <a:spcAft>
                <a:spcPct val="60000"/>
              </a:spcAft>
            </a:pPr>
            <a:r>
              <a:rPr sz="2300" b="1"/>
              <a:t>🌱 Step 5: Stemming and Lemmatization</a:t>
            </a:r>
            <a:endParaRPr sz="2300" b="1"/>
          </a:p>
          <a:p>
            <a:pPr lvl="1"/>
            <a:r>
              <a:rPr sz="1600"/>
              <a:t>stemmer = PorterStemmer()
lemmatizer = WordNetLemmatizer()
</a:t>
            </a:r>
            <a:endParaRPr sz="1600"/>
          </a:p>
          <a:p>
            <a:pPr lvl="1"/>
            <a:r>
              <a:rPr sz="1600"/>
              <a:t>stemmed = [stemmer.stem(word) for word in filtered_words]
lemmatized = [lemmatizer.lemmatize(word) for word in filtered_words]
print("Stemmed Words:\n", stemmed)
print("Lemmatized Words:\n", lemmatized)</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86130" y="201295"/>
            <a:ext cx="7745095" cy="2920365"/>
          </a:xfrm>
          <a:prstGeom prst="rect">
            <a:avLst/>
          </a:prstGeom>
        </p:spPr>
        <p:txBody>
          <a:bodyPr wrap="square">
            <a:spAutoFit/>
          </a:bodyPr>
          <a:p>
            <a:pPr>
              <a:spcAft>
                <a:spcPct val="60000"/>
              </a:spcAft>
            </a:pPr>
            <a:r>
              <a:rPr sz="2300" b="1"/>
              <a:t>🧺 Step 6: Bag of Words Representation</a:t>
            </a:r>
            <a:endParaRPr sz="2300" b="1"/>
          </a:p>
          <a:p>
            <a:r>
              <a:rPr sz="1600"/>
              <a:t>from sklearn.feature_extraction.text import CountVectorizer
corpus = [text]
vectorizer = CountVectorizer()
X = vectorizer.fit_transform(corpus)
df_bow = pd.DataFrame(X.toarray(), columns=vectorizer.get_feature_names_out())
print("Bag of Words:\n")
print(df_bow)</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520950" y="828040"/>
            <a:ext cx="7358380" cy="3166745"/>
          </a:xfrm>
          <a:prstGeom prst="rect">
            <a:avLst/>
          </a:prstGeom>
        </p:spPr>
        <p:txBody>
          <a:bodyPr wrap="square">
            <a:spAutoFit/>
          </a:bodyPr>
          <a:p>
            <a:pPr>
              <a:spcAft>
                <a:spcPct val="60000"/>
              </a:spcAft>
            </a:pPr>
            <a:r>
              <a:rPr sz="2300" b="1"/>
              <a:t>😊 Step 7: Sentiment Analysis</a:t>
            </a:r>
            <a:endParaRPr sz="2300" b="1"/>
          </a:p>
          <a:p>
            <a:r>
              <a:rPr sz="1600"/>
              <a:t>blob = TextBlob(text)
print("Sentiment Polarity:", blob.sentiment.polarity)
print("Sentiment Subjectivity:", blob.sentiment.subjectivity)
if blob.sentiment.polarity &gt; 0:
    print("Overall Sentiment: Positive")
elif blob.sentiment.polarity &lt; 0:
    print("Overall Sentiment: Negative")
else:
    print("Overall Sentiment: Neutral")</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62455" y="893128"/>
            <a:ext cx="5080000" cy="2042795"/>
          </a:xfrm>
          <a:prstGeom prst="rect">
            <a:avLst/>
          </a:prstGeom>
        </p:spPr>
        <p:txBody>
          <a:bodyPr>
            <a:spAutoFit/>
          </a:bodyPr>
          <a:p>
            <a:pPr>
              <a:spcAft>
                <a:spcPct val="60000"/>
              </a:spcAft>
            </a:pPr>
            <a:r>
              <a:rPr sz="2300" b="1"/>
              <a:t>⭐ Bonus: Named Entity Recognition using spaCy</a:t>
            </a:r>
            <a:endParaRPr sz="2300" b="1"/>
          </a:p>
          <a:p>
            <a:r>
              <a:rPr sz="1600"/>
              <a:t>doc = nlp(text)
print("Named Entities:")
for ent in doc.ents:
    print(ent.text, "|", ent.label_)</a:t>
            </a:r>
            <a:endParaRPr sz="1600"/>
          </a:p>
        </p:txBody>
      </p:sp>
    </p:spTree>
  </p:cSld>
  <p:clrMapOvr>
    <a:masterClrMapping/>
  </p:clrMapOvr>
</p:sld>
</file>

<file path=ppt/tags/tag1.xml><?xml version="1.0" encoding="utf-8"?>
<p:tagLst xmlns:p="http://schemas.openxmlformats.org/presentationml/2006/main">
  <p:tag name="TABLE_ENDDRAG_ORIGIN_RECT" val="883*430"/>
  <p:tag name="TABLE_ENDDRAG_RECT" val="31*51*883*430"/>
</p:tagLst>
</file>

<file path=ppt/tags/tag2.xml><?xml version="1.0" encoding="utf-8"?>
<p:tagLst xmlns:p="http://schemas.openxmlformats.org/presentationml/2006/main">
  <p:tag name="TABLE_ENDDRAG_ORIGIN_RECT" val="635*120"/>
  <p:tag name="TABLE_ENDDRAG_RECT" val="20*26*635*12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20796</Words>
  <Application>WPS Slides</Application>
  <PresentationFormat>Widescreen</PresentationFormat>
  <Paragraphs>673</Paragraphs>
  <Slides>33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33</vt:i4>
      </vt:variant>
    </vt:vector>
  </HeadingPairs>
  <TitlesOfParts>
    <vt:vector size="46" baseType="lpstr">
      <vt:lpstr>Arial</vt:lpstr>
      <vt:lpstr>SimSun</vt:lpstr>
      <vt:lpstr>Wingdings</vt:lpstr>
      <vt:lpstr>Tomorrow</vt:lpstr>
      <vt:lpstr>Segoe Print</vt:lpstr>
      <vt:lpstr>Arial</vt:lpstr>
      <vt:lpstr>Arial Black</vt:lpstr>
      <vt:lpstr>Microsoft YaHei</vt:lpstr>
      <vt:lpstr>Arial Unicode MS</vt:lpstr>
      <vt:lpstr>Calibri Light</vt:lpstr>
      <vt:lpstr>Calibri</vt:lpstr>
      <vt:lpstr>Nunito</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Sahil</cp:lastModifiedBy>
  <cp:revision>405</cp:revision>
  <dcterms:created xsi:type="dcterms:W3CDTF">2025-02-02T08:06:00Z</dcterms:created>
  <dcterms:modified xsi:type="dcterms:W3CDTF">2025-05-04T19:30:31Z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9D96F5E932AF4648AA1B99CD0A39ECB7_11</vt:lpwstr>
  </property>
  <property fmtid="{D5CDD505-2E9C-101B-9397-08002B2CF9AE}" pid="3" name="KSOProductBuildVer">
    <vt:lpwstr>1033-12.2.0.20795</vt:lpwstr>
  </property>
</Properties>
</file>