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
  </p:notesMasterIdLst>
  <p:sldIdLst>
    <p:sldId id="395" r:id="rId3"/>
    <p:sldId id="391" r:id="rId4"/>
    <p:sldId id="392" r:id="rId5"/>
    <p:sldId id="396" r:id="rId6"/>
    <p:sldId id="397" r:id="rId7"/>
    <p:sldId id="398" r:id="rId8"/>
    <p:sldId id="399" r:id="rId9"/>
    <p:sldId id="400" r:id="rId10"/>
    <p:sldId id="368" r:id="rId12"/>
    <p:sldId id="393" r:id="rId13"/>
    <p:sldId id="39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notesMaster" Target="notesMasters/notesMaster1.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Text Placeholder 2"/>
          <p:cNvSpPr>
            <a:spLocks noGrp="1"/>
          </p:cNvSpPr>
          <p:nvPr>
            <p:ph type="body"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Picture 4"/>
          <p:cNvPicPr/>
          <p:nvPr/>
        </p:nvPicPr>
        <p:blipFill>
          <a:blip r:embed="rId1"/>
          <a:stretch>
            <a:fillRect/>
          </a:stretch>
        </p:blipFill>
        <p:spPr>
          <a:xfrm>
            <a:off x="196850" y="635"/>
            <a:ext cx="11798300" cy="685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106420"/>
            <a:ext cx="6096000" cy="3138170"/>
          </a:xfrm>
          <a:prstGeom prst="rect">
            <a:avLst/>
          </a:prstGeom>
          <a:noFill/>
        </p:spPr>
        <p:txBody>
          <a:bodyPr wrap="square" rtlCol="0" anchor="t">
            <a:spAutoFit/>
          </a:bodyPr>
          <a:p>
            <a:r>
              <a:rPr lang="en-US" altLang="en-US"/>
              <a:t>https://www.kaggle.com/code/ashishpatel26/beginner-to-intermediate-nlp-tutorial</a:t>
            </a:r>
            <a:endParaRPr lang="en-US" altLang="en-US"/>
          </a:p>
          <a:p>
            <a:endParaRPr lang="en-US"/>
          </a:p>
          <a:p>
            <a:r>
              <a:rPr lang="en-US" altLang="en-US"/>
              <a:t>https://www.deeplearning.ai/resources/natural-language-processing/</a:t>
            </a:r>
            <a:endParaRPr lang="en-US" altLang="en-US"/>
          </a:p>
          <a:p>
            <a:r>
              <a:rPr lang="en-US" altLang="en-US"/>
              <a:t>https://www.analyticsvidhya.com/blog/2022/01/nlp-tutorials-part-i-from-basics-to-advance/</a:t>
            </a:r>
            <a:endParaRPr lang="en-US" altLang="en-US"/>
          </a:p>
          <a:p>
            <a:endParaRPr lang="en-US" altLang="en-US"/>
          </a:p>
          <a:p>
            <a:r>
              <a:rPr lang="en-US" altLang="en-US"/>
              <a:t>https://huggingface.co/learn/nlp-course/en/chapter1/1</a:t>
            </a:r>
            <a:endParaRPr lang="en-US" altLang="en-US"/>
          </a:p>
          <a:p>
            <a:endParaRPr lang="en-US" altLang="en-US"/>
          </a:p>
          <a:p>
            <a:r>
              <a:rPr lang="en-US" altLang="en-US"/>
              <a:t>https://github.com/graykode/nlp-tutorial</a:t>
            </a:r>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p:nvPr/>
        </p:nvPicPr>
        <p:blipFill>
          <a:blip r:embed="rId1"/>
          <a:stretch>
            <a:fillRect/>
          </a:stretch>
        </p:blipFill>
        <p:spPr>
          <a:xfrm>
            <a:off x="288925" y="421005"/>
            <a:ext cx="11712575" cy="563435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240030" y="106045"/>
            <a:ext cx="5069840" cy="2509520"/>
          </a:xfrm>
          <a:prstGeom prst="rect">
            <a:avLst/>
          </a:prstGeom>
        </p:spPr>
        <p:txBody>
          <a:bodyPr wrap="square">
            <a:spAutoFit/>
          </a:bodyPr>
          <a:p>
            <a:pPr marL="0" indent="0">
              <a:spcBef>
                <a:spcPts val="1000"/>
              </a:spcBef>
              <a:spcAft>
                <a:spcPts val="500"/>
              </a:spcAft>
            </a:pPr>
            <a:r>
              <a:rPr lang="en-US" sz="2500" b="0" i="0">
                <a:solidFill>
                  <a:srgbClr val="333333"/>
                </a:solidFill>
                <a:latin typeface="Tomorrow"/>
                <a:ea typeface="Tomorrow"/>
              </a:rPr>
              <a:t>I</a:t>
            </a:r>
            <a:r>
              <a:rPr sz="2500" b="0" i="0">
                <a:solidFill>
                  <a:srgbClr val="333333"/>
                </a:solidFill>
                <a:latin typeface="Tomorrow"/>
                <a:ea typeface="Tomorrow"/>
              </a:rPr>
              <a:t>ntroduction to NLP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Natural Language Processing</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Uses of NLP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Application of NLP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Components of NLP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Stages of NLP</a:t>
            </a:r>
            <a:endParaRPr sz="1600" b="0" i="0">
              <a:solidFill>
                <a:srgbClr val="333333"/>
              </a:solidFill>
              <a:latin typeface="Tomorrow"/>
              <a:ea typeface="Tomorrow"/>
            </a:endParaRPr>
          </a:p>
          <a:p>
            <a:pPr marL="457200" lvl="1" indent="0">
              <a:spcBef>
                <a:spcPct val="0"/>
              </a:spcBef>
              <a:spcAft>
                <a:spcPct val="0"/>
              </a:spcAft>
            </a:pPr>
            <a:r>
              <a:rPr sz="1600">
                <a:solidFill>
                  <a:srgbClr val="333333"/>
                </a:solidFill>
                <a:latin typeface="Tomorrow"/>
                <a:ea typeface="Tomorrow"/>
                <a:sym typeface="+mn-ea"/>
              </a:rPr>
              <a:t>Machine Translation</a:t>
            </a:r>
            <a:endParaRPr sz="1600" b="0" i="0">
              <a:solidFill>
                <a:srgbClr val="333333"/>
              </a:solidFill>
              <a:latin typeface="Tomorrow"/>
              <a:ea typeface="Tomorrow"/>
            </a:endParaRPr>
          </a:p>
          <a:p>
            <a:pPr marL="457200" lvl="1" indent="0">
              <a:spcBef>
                <a:spcPct val="0"/>
              </a:spcBef>
              <a:spcAft>
                <a:spcPct val="0"/>
              </a:spcAft>
            </a:pPr>
            <a:r>
              <a:rPr sz="1600">
                <a:solidFill>
                  <a:srgbClr val="333333"/>
                </a:solidFill>
                <a:latin typeface="Tomorrow"/>
                <a:ea typeface="Tomorrow"/>
                <a:sym typeface="+mn-ea"/>
              </a:rPr>
              <a:t>Introduction to LLM</a:t>
            </a:r>
            <a:endParaRPr sz="1600" b="0" i="0">
              <a:solidFill>
                <a:srgbClr val="333333"/>
              </a:solidFill>
              <a:latin typeface="Tomorrow"/>
              <a:ea typeface="Tomorrow"/>
            </a:endParaRPr>
          </a:p>
          <a:p>
            <a:pPr marL="0" indent="0">
              <a:spcBef>
                <a:spcPct val="0"/>
              </a:spcBef>
              <a:spcAft>
                <a:spcPct val="0"/>
              </a:spcAft>
            </a:pPr>
            <a:endParaRPr sz="1600" b="0" i="0">
              <a:solidFill>
                <a:srgbClr val="333333"/>
              </a:solidFill>
              <a:latin typeface="Tomorrow"/>
              <a:ea typeface="Tomorrow"/>
            </a:endParaRPr>
          </a:p>
        </p:txBody>
      </p:sp>
      <p:sp>
        <p:nvSpPr>
          <p:cNvPr id="4" name="Text Box 3"/>
          <p:cNvSpPr txBox="1"/>
          <p:nvPr/>
        </p:nvSpPr>
        <p:spPr>
          <a:xfrm>
            <a:off x="407035" y="2247265"/>
            <a:ext cx="5080000" cy="2616200"/>
          </a:xfrm>
          <a:prstGeom prst="rect">
            <a:avLst/>
          </a:prstGeom>
        </p:spPr>
        <p:txBody>
          <a:bodyPr>
            <a:noAutofit/>
          </a:bodyPr>
          <a:p>
            <a:pPr marL="0" indent="0">
              <a:spcBef>
                <a:spcPts val="1000"/>
              </a:spcBef>
              <a:spcAft>
                <a:spcPts val="500"/>
              </a:spcAft>
            </a:pPr>
            <a:r>
              <a:rPr sz="2500" b="0" i="0">
                <a:solidFill>
                  <a:srgbClr val="333333"/>
                </a:solidFill>
                <a:latin typeface="Tomorrow"/>
                <a:ea typeface="Tomorrow"/>
              </a:rPr>
              <a:t>Text Preprocessing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Tokenization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Non Alphabets Removal</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Stopwords Removal</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Bag of Words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Stemming &amp; Lemmatization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Part of Speech Taging</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Name Entity Recognition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Text Visualization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5" name="Text Box 4"/>
          <p:cNvSpPr txBox="1"/>
          <p:nvPr/>
        </p:nvSpPr>
        <p:spPr>
          <a:xfrm>
            <a:off x="514350" y="4863465"/>
            <a:ext cx="4276090" cy="201739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Text Classification  </a:t>
            </a:r>
            <a:endParaRPr sz="25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CountVectorization</a:t>
            </a:r>
            <a:r>
              <a:rPr lang="en-US" sz="1600" b="0" i="0">
                <a:solidFill>
                  <a:srgbClr val="333333"/>
                </a:solidFill>
                <a:latin typeface="Tomorrow"/>
                <a:ea typeface="Tomorrow"/>
              </a:rPr>
              <a:t>/</a:t>
            </a:r>
            <a:r>
              <a:rPr sz="1600">
                <a:solidFill>
                  <a:srgbClr val="333333"/>
                </a:solidFill>
                <a:latin typeface="Tomorrow"/>
                <a:ea typeface="Tomorrow"/>
                <a:sym typeface="+mn-ea"/>
              </a:rPr>
              <a:t>Text Vecorization </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Classification with ML</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TFIDF Vectorization</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Text Classification with ANN</a:t>
            </a:r>
            <a:endParaRPr sz="1600" b="0" i="0">
              <a:solidFill>
                <a:srgbClr val="333333"/>
              </a:solidFill>
              <a:latin typeface="Tomorrow"/>
              <a:ea typeface="Tomorrow"/>
            </a:endParaRPr>
          </a:p>
          <a:p>
            <a:pPr marL="0" indent="0">
              <a:spcBef>
                <a:spcPct val="0"/>
              </a:spcBef>
              <a:spcAft>
                <a:spcPct val="0"/>
              </a:spcAft>
            </a:pPr>
            <a:r>
              <a:rPr sz="1600">
                <a:solidFill>
                  <a:srgbClr val="333333"/>
                </a:solidFill>
                <a:latin typeface="Tomorrow"/>
                <a:ea typeface="Tomorrow"/>
                <a:sym typeface="+mn-ea"/>
              </a:rPr>
              <a:t>Embedding Layer in Natural Language</a:t>
            </a:r>
            <a:endParaRPr sz="1600" b="0" i="0">
              <a:solidFill>
                <a:srgbClr val="333333"/>
              </a:solidFill>
              <a:latin typeface="Tomorrow"/>
              <a:ea typeface="Tomorrow"/>
            </a:endParaRPr>
          </a:p>
          <a:p>
            <a:pPr marL="0"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6316980" y="261620"/>
            <a:ext cx="4850765" cy="1771015"/>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Sentiment Analysis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Sentiment Analysis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Challenges in Sentiment Analysis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Handling Emoticons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Sentiment Analysis with ANN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316980" y="1885315"/>
            <a:ext cx="4954905" cy="300228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Sequence Model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Sequential Data</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Recurrent Neural Network</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Architecture of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Vanishing Gradient Problem in RNN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Long Short Term Memory</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Gated Recurrent Unit</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Multi-layer &amp; Bi-directional GRU</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5937885" y="4863148"/>
            <a:ext cx="5080000" cy="152463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Transformers Based Models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Sequence to Sequence Model</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Attention Machanism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Transformers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Face Hugging Transformers</a:t>
            </a:r>
            <a:endParaRPr sz="1600" b="0" i="0">
              <a:solidFill>
                <a:srgbClr val="333333"/>
              </a:solidFill>
              <a:latin typeface="Tomorrow"/>
              <a:ea typeface="Tomorro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Text Box 4"/>
          <p:cNvSpPr txBox="1"/>
          <p:nvPr/>
        </p:nvSpPr>
        <p:spPr>
          <a:xfrm>
            <a:off x="565785" y="362903"/>
            <a:ext cx="5080000" cy="226377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RASA Chatbot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What is RASA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Installation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Initialization</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RASA Configuration and File System</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Intents, Entity,Response and Story</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Actions</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6" name="Text Box 5"/>
          <p:cNvSpPr txBox="1"/>
          <p:nvPr/>
        </p:nvSpPr>
        <p:spPr>
          <a:xfrm>
            <a:off x="471805" y="2954020"/>
            <a:ext cx="5340985" cy="2894330"/>
          </a:xfrm>
          <a:prstGeom prst="rect">
            <a:avLst/>
          </a:prstGeom>
        </p:spPr>
        <p:txBody>
          <a:bodyPr wrap="square">
            <a:spAutoFit/>
          </a:bodyPr>
          <a:p>
            <a:pPr marL="0" indent="0">
              <a:spcBef>
                <a:spcPts val="1000"/>
              </a:spcBef>
              <a:spcAft>
                <a:spcPts val="500"/>
              </a:spcAft>
            </a:pPr>
            <a:r>
              <a:rPr sz="2500" b="0" i="0">
                <a:solidFill>
                  <a:srgbClr val="333333"/>
                </a:solidFill>
                <a:latin typeface="Tomorrow"/>
                <a:ea typeface="Tomorrow"/>
              </a:rPr>
              <a:t>Introduction to Time Series Analysis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What is Sequential Data &amp;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Functional Relationship</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Components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Mathemetical Representation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ETS Decompositon</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Classification of Time Series</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Defference between ACF &amp; PACF</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7" name="Text Box 6"/>
          <p:cNvSpPr txBox="1"/>
          <p:nvPr/>
        </p:nvSpPr>
        <p:spPr>
          <a:xfrm>
            <a:off x="6305550" y="362903"/>
            <a:ext cx="5080000" cy="240220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Weather Forecasting using ARIMA Model  </a:t>
            </a:r>
            <a:endParaRPr sz="25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Introduction to AR and MA model</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Stationarity &amp; Differencing</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SariMax of Seasonal Data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Identifying order AR(p), I(d), MA(q)</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Implementation of ARIMA</a:t>
            </a:r>
            <a:endParaRPr sz="1600" b="0" i="0">
              <a:solidFill>
                <a:srgbClr val="333333"/>
              </a:solidFill>
              <a:latin typeface="Tomorrow"/>
              <a:ea typeface="Tomorrow"/>
            </a:endParaRPr>
          </a:p>
          <a:p>
            <a:pPr marL="742950" lvl="1" indent="-285750">
              <a:spcBef>
                <a:spcPct val="0"/>
              </a:spcBef>
              <a:spcAft>
                <a:spcPct val="0"/>
              </a:spcAft>
              <a:buFont typeface="Arial" panose="020B0604020202020204" pitchFamily="34" charset="0"/>
              <a:buChar char="•"/>
            </a:pPr>
            <a:r>
              <a:rPr sz="1600" b="0" i="0">
                <a:solidFill>
                  <a:srgbClr val="333333"/>
                </a:solidFill>
                <a:latin typeface="Tomorrow"/>
                <a:ea typeface="Tomorrow"/>
              </a:rPr>
              <a:t>Assignment</a:t>
            </a:r>
            <a:endParaRPr sz="1600" b="0" i="0">
              <a:solidFill>
                <a:srgbClr val="333333"/>
              </a:solidFill>
              <a:latin typeface="Tomorrow"/>
              <a:ea typeface="Tomorrow"/>
            </a:endParaRPr>
          </a:p>
        </p:txBody>
      </p:sp>
      <p:sp>
        <p:nvSpPr>
          <p:cNvPr id="8" name="Text Box 7"/>
          <p:cNvSpPr txBox="1"/>
          <p:nvPr/>
        </p:nvSpPr>
        <p:spPr>
          <a:xfrm>
            <a:off x="6399530" y="3322638"/>
            <a:ext cx="5080000" cy="2402205"/>
          </a:xfrm>
          <a:prstGeom prst="rect">
            <a:avLst/>
          </a:prstGeom>
        </p:spPr>
        <p:txBody>
          <a:bodyPr>
            <a:spAutoFit/>
          </a:bodyPr>
          <a:p>
            <a:pPr marL="0" indent="0">
              <a:spcBef>
                <a:spcPts val="1000"/>
              </a:spcBef>
              <a:spcAft>
                <a:spcPts val="500"/>
              </a:spcAft>
            </a:pPr>
            <a:r>
              <a:rPr sz="2500" b="0" i="0">
                <a:solidFill>
                  <a:srgbClr val="333333"/>
                </a:solidFill>
                <a:latin typeface="Tomorrow"/>
                <a:ea typeface="Tomorrow"/>
              </a:rPr>
              <a:t>Stock Price Prediction using Sequence Model  </a:t>
            </a:r>
            <a:endParaRPr sz="25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Introduction to Sequence Models RNN,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Preparing Time Series Data for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Forecasting using LSTM</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Future Forecast</a:t>
            </a:r>
            <a:endParaRPr sz="1600" b="0" i="0">
              <a:solidFill>
                <a:srgbClr val="333333"/>
              </a:solidFill>
              <a:latin typeface="Tomorrow"/>
              <a:ea typeface="Tomorrow"/>
            </a:endParaRPr>
          </a:p>
          <a:p>
            <a:pPr marL="457200" lvl="1" indent="0">
              <a:spcBef>
                <a:spcPct val="0"/>
              </a:spcBef>
              <a:spcAft>
                <a:spcPct val="0"/>
              </a:spcAft>
            </a:pPr>
            <a:r>
              <a:rPr sz="1600" b="0" i="0">
                <a:solidFill>
                  <a:srgbClr val="333333"/>
                </a:solidFill>
                <a:latin typeface="Tomorrow"/>
                <a:ea typeface="Tomorrow"/>
              </a:rPr>
              <a:t>Assignment</a:t>
            </a:r>
            <a:endParaRPr sz="1600" b="0" i="0">
              <a:solidFill>
                <a:srgbClr val="333333"/>
              </a:solidFill>
              <a:latin typeface="Tomorrow"/>
              <a:ea typeface="Tomorrow"/>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57505" y="435610"/>
            <a:ext cx="9115425" cy="1568450"/>
          </a:xfrm>
          <a:prstGeom prst="rect">
            <a:avLst/>
          </a:prstGeom>
        </p:spPr>
        <p:txBody>
          <a:bodyPr wrap="square">
            <a:spAutoFit/>
          </a:bodyPr>
          <a:p>
            <a:r>
              <a:rPr sz="1600" b="1"/>
              <a:t>Natural Language Processing (NLP) i</a:t>
            </a:r>
            <a:r>
              <a:rPr sz="1600"/>
              <a:t>s a subfield of Artificial Intelligence (AI) and Computational Linguistics that focuses on the interaction between computers and human (natural) languages. The goal is to enable machines to read, understand, interpret, and generate human language in a valuable way.</a:t>
            </a:r>
            <a:endParaRPr sz="1600"/>
          </a:p>
          <a:p>
            <a:r>
              <a:rPr sz="1600"/>
              <a:t>It combines computer science, linguistics, and machine learning to bridge the gap between human communication and digital data processing.</a:t>
            </a:r>
            <a:endParaRPr sz="1600"/>
          </a:p>
          <a:p>
            <a:endParaRPr sz="1600"/>
          </a:p>
        </p:txBody>
      </p:sp>
      <p:sp>
        <p:nvSpPr>
          <p:cNvPr id="3" name="Text Box 2"/>
          <p:cNvSpPr txBox="1"/>
          <p:nvPr/>
        </p:nvSpPr>
        <p:spPr>
          <a:xfrm>
            <a:off x="273685" y="1845627"/>
            <a:ext cx="5080000" cy="4643755"/>
          </a:xfrm>
          <a:prstGeom prst="rect">
            <a:avLst/>
          </a:prstGeom>
        </p:spPr>
        <p:txBody>
          <a:bodyPr>
            <a:spAutoFit/>
          </a:bodyPr>
          <a:p>
            <a:pPr>
              <a:spcAft>
                <a:spcPct val="60000"/>
              </a:spcAft>
            </a:pPr>
            <a:r>
              <a:rPr sz="2300" b="1"/>
              <a:t>❓What is Natural Language Processing?</a:t>
            </a:r>
            <a:endParaRPr sz="2300" b="1"/>
          </a:p>
          <a:p>
            <a:r>
              <a:rPr sz="1600"/>
              <a:t>NLP involves the development of algorithms and models that allow computers to process large amounts of natural language data. It includes:</a:t>
            </a:r>
            <a:endParaRPr sz="1600"/>
          </a:p>
          <a:p>
            <a:endParaRPr sz="1600"/>
          </a:p>
          <a:p>
            <a:pPr>
              <a:buFont typeface="Arial" panose="020B0604020202020204"/>
              <a:buChar char="•"/>
            </a:pPr>
            <a:r>
              <a:rPr sz="1600"/>
              <a:t>Understanding the structure and meaning of text</a:t>
            </a:r>
            <a:endParaRPr sz="1600"/>
          </a:p>
          <a:p>
            <a:pPr>
              <a:buFont typeface="Arial" panose="020B0604020202020204"/>
              <a:buChar char="•"/>
            </a:pPr>
            <a:r>
              <a:rPr sz="1600"/>
              <a:t>Extracting useful information from unstructured text</a:t>
            </a:r>
            <a:endParaRPr sz="1600"/>
          </a:p>
          <a:p>
            <a:pPr>
              <a:buFont typeface="Arial" panose="020B0604020202020204"/>
              <a:buChar char="•"/>
            </a:pPr>
            <a:r>
              <a:rPr sz="1600"/>
              <a:t>Converting text to a form that machines can understand and respond to</a:t>
            </a:r>
            <a:endParaRPr sz="1600"/>
          </a:p>
          <a:p>
            <a:pPr>
              <a:buFont typeface="Arial" panose="020B0604020202020204"/>
              <a:buChar char="•"/>
            </a:pPr>
            <a:endParaRPr sz="1600"/>
          </a:p>
          <a:p>
            <a:pPr indent="0">
              <a:buFont typeface="Arial" panose="020B0604020202020204"/>
              <a:buNone/>
            </a:pPr>
            <a:r>
              <a:rPr lang="en-US" altLang="en-US" sz="1600" b="1"/>
              <a:t>Example:</a:t>
            </a:r>
            <a:endParaRPr lang="en-US" altLang="en-US" sz="1600" b="1"/>
          </a:p>
          <a:p>
            <a:pPr indent="0">
              <a:buFont typeface="Arial" panose="020B0604020202020204"/>
              <a:buNone/>
            </a:pPr>
            <a:r>
              <a:rPr lang="en-US" altLang="en-US" sz="1600"/>
              <a:t>When you say "What's the weather like today?" to Alexa or Google Assistant, NLP helps the system:</a:t>
            </a:r>
            <a:endParaRPr lang="en-US" altLang="en-US" sz="1600"/>
          </a:p>
          <a:p>
            <a:pPr indent="0">
              <a:buFont typeface="Arial" panose="020B0604020202020204"/>
              <a:buNone/>
            </a:pPr>
            <a:r>
              <a:rPr lang="en-US" altLang="en-US" sz="1600"/>
              <a:t>Interpret your question</a:t>
            </a:r>
            <a:endParaRPr lang="en-US" altLang="en-US" sz="1600"/>
          </a:p>
          <a:p>
            <a:pPr indent="0">
              <a:buFont typeface="Arial" panose="020B0604020202020204"/>
              <a:buNone/>
            </a:pPr>
            <a:r>
              <a:rPr lang="en-US" altLang="en-US" sz="1600"/>
              <a:t>Extract the intent (get weather info)</a:t>
            </a:r>
            <a:endParaRPr lang="en-US" altLang="en-US" sz="1600"/>
          </a:p>
          <a:p>
            <a:pPr indent="0">
              <a:buFont typeface="Arial" panose="020B0604020202020204"/>
              <a:buNone/>
            </a:pPr>
            <a:r>
              <a:rPr lang="en-US" altLang="en-US" sz="1600"/>
              <a:t>Search the weather</a:t>
            </a:r>
            <a:endParaRPr lang="en-US" altLang="en-US" sz="1600"/>
          </a:p>
          <a:p>
            <a:pPr indent="0">
              <a:buFont typeface="Arial" panose="020B0604020202020204"/>
              <a:buNone/>
            </a:pPr>
            <a:r>
              <a:rPr lang="en-US" altLang="en-US" sz="1600"/>
              <a:t>Respond in natural language</a:t>
            </a:r>
            <a:endParaRPr lang="en-US" altLang="en-US" sz="16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40665" y="83185"/>
            <a:ext cx="5080000" cy="1196340"/>
          </a:xfrm>
          <a:prstGeom prst="rect">
            <a:avLst/>
          </a:prstGeom>
        </p:spPr>
        <p:txBody>
          <a:bodyPr>
            <a:spAutoFit/>
          </a:bodyPr>
          <a:p>
            <a:pPr>
              <a:spcAft>
                <a:spcPct val="60000"/>
              </a:spcAft>
            </a:pPr>
            <a:r>
              <a:rPr sz="2300" b="1"/>
              <a:t>🎯 Uses of NLP</a:t>
            </a:r>
            <a:endParaRPr sz="2300" b="1"/>
          </a:p>
          <a:p>
            <a:r>
              <a:rPr sz="1600"/>
              <a:t>NLP is used in many areas across industries. Some common uses include:</a:t>
            </a:r>
            <a:endParaRPr sz="1600"/>
          </a:p>
        </p:txBody>
      </p:sp>
      <p:graphicFrame>
        <p:nvGraphicFramePr>
          <p:cNvPr id="3" name="Table 2"/>
          <p:cNvGraphicFramePr/>
          <p:nvPr/>
        </p:nvGraphicFramePr>
        <p:xfrm>
          <a:off x="240665" y="1279525"/>
          <a:ext cx="10485120" cy="0"/>
        </p:xfrm>
        <a:graphic>
          <a:graphicData uri="http://schemas.openxmlformats.org/drawingml/2006/table">
            <a:tbl>
              <a:tblPr/>
              <a:tblGrid>
                <a:gridCol w="5242560"/>
                <a:gridCol w="5242560"/>
              </a:tblGrid>
              <a:tr h="0">
                <a:tc>
                  <a:txBody>
                    <a:bodyPr/>
                    <a:p>
                      <a:r>
                        <a:rPr sz="2400"/>
                        <a:t>Use Case</a:t>
                      </a:r>
                      <a:endParaRPr sz="2400"/>
                    </a:p>
                  </a:txBody>
                  <a:tcPr marL="0" marR="0" marT="0" marB="0" anchor="ctr" anchorCtr="0">
                    <a:lnL>
                      <a:noFill/>
                    </a:lnL>
                    <a:lnR>
                      <a:noFill/>
                    </a:lnR>
                    <a:lnT>
                      <a:noFill/>
                    </a:lnT>
                    <a:lnB>
                      <a:noFill/>
                    </a:lnB>
                    <a:noFill/>
                  </a:tcPr>
                </a:tc>
                <a:tc>
                  <a:txBody>
                    <a:bodyPr/>
                    <a:p>
                      <a:r>
                        <a:rPr sz="2400"/>
                        <a:t>Description</a:t>
                      </a:r>
                      <a:endParaRPr sz="2400"/>
                    </a:p>
                  </a:txBody>
                  <a:tcPr marL="0" marR="0" marT="0" marB="0" anchor="ctr" anchorCtr="0">
                    <a:lnL>
                      <a:noFill/>
                    </a:lnL>
                    <a:lnR>
                      <a:noFill/>
                    </a:lnR>
                    <a:lnT>
                      <a:noFill/>
                    </a:lnT>
                    <a:lnB>
                      <a:noFill/>
                    </a:lnB>
                    <a:noFill/>
                  </a:tcPr>
                </a:tc>
              </a:tr>
              <a:tr h="0">
                <a:tc>
                  <a:txBody>
                    <a:bodyPr/>
                    <a:p>
                      <a:r>
                        <a:rPr sz="2400"/>
                        <a:t>Chatbots &amp; Virtual Assistants</a:t>
                      </a:r>
                      <a:endParaRPr sz="2400"/>
                    </a:p>
                  </a:txBody>
                  <a:tcPr marL="0" marR="0" marT="0" marB="0" anchor="ctr" anchorCtr="0">
                    <a:lnL>
                      <a:noFill/>
                    </a:lnL>
                    <a:lnR>
                      <a:noFill/>
                    </a:lnR>
                    <a:lnT>
                      <a:noFill/>
                    </a:lnT>
                    <a:lnB>
                      <a:noFill/>
                    </a:lnB>
                    <a:noFill/>
                  </a:tcPr>
                </a:tc>
                <a:tc>
                  <a:txBody>
                    <a:bodyPr/>
                    <a:p>
                      <a:r>
                        <a:rPr sz="2400"/>
                        <a:t>Siri, Alexa, ChatGPT</a:t>
                      </a:r>
                      <a:endParaRPr sz="2400"/>
                    </a:p>
                  </a:txBody>
                  <a:tcPr marL="0" marR="0" marT="0" marB="0" anchor="ctr" anchorCtr="0">
                    <a:lnL>
                      <a:noFill/>
                    </a:lnL>
                    <a:lnR>
                      <a:noFill/>
                    </a:lnR>
                    <a:lnT>
                      <a:noFill/>
                    </a:lnT>
                    <a:lnB>
                      <a:noFill/>
                    </a:lnB>
                    <a:noFill/>
                  </a:tcPr>
                </a:tc>
              </a:tr>
              <a:tr h="0">
                <a:tc>
                  <a:txBody>
                    <a:bodyPr/>
                    <a:p>
                      <a:r>
                        <a:rPr sz="2400"/>
                        <a:t>Translation Services</a:t>
                      </a:r>
                      <a:endParaRPr sz="2400"/>
                    </a:p>
                  </a:txBody>
                  <a:tcPr marL="0" marR="0" marT="0" marB="0" anchor="ctr" anchorCtr="0">
                    <a:lnL>
                      <a:noFill/>
                    </a:lnL>
                    <a:lnR>
                      <a:noFill/>
                    </a:lnR>
                    <a:lnT>
                      <a:noFill/>
                    </a:lnT>
                    <a:lnB>
                      <a:noFill/>
                    </a:lnB>
                    <a:noFill/>
                  </a:tcPr>
                </a:tc>
                <a:tc>
                  <a:txBody>
                    <a:bodyPr/>
                    <a:p>
                      <a:r>
                        <a:rPr sz="2400"/>
                        <a:t>Google Translate</a:t>
                      </a:r>
                      <a:endParaRPr sz="2400"/>
                    </a:p>
                  </a:txBody>
                  <a:tcPr marL="0" marR="0" marT="0" marB="0" anchor="ctr" anchorCtr="0">
                    <a:lnL>
                      <a:noFill/>
                    </a:lnL>
                    <a:lnR>
                      <a:noFill/>
                    </a:lnR>
                    <a:lnT>
                      <a:noFill/>
                    </a:lnT>
                    <a:lnB>
                      <a:noFill/>
                    </a:lnB>
                    <a:noFill/>
                  </a:tcPr>
                </a:tc>
              </a:tr>
              <a:tr h="0">
                <a:tc>
                  <a:txBody>
                    <a:bodyPr/>
                    <a:p>
                      <a:r>
                        <a:rPr sz="2400"/>
                        <a:t>Search Engines</a:t>
                      </a:r>
                      <a:endParaRPr sz="2400"/>
                    </a:p>
                  </a:txBody>
                  <a:tcPr marL="0" marR="0" marT="0" marB="0" anchor="ctr" anchorCtr="0">
                    <a:lnL>
                      <a:noFill/>
                    </a:lnL>
                    <a:lnR>
                      <a:noFill/>
                    </a:lnR>
                    <a:lnT>
                      <a:noFill/>
                    </a:lnT>
                    <a:lnB>
                      <a:noFill/>
                    </a:lnB>
                    <a:noFill/>
                  </a:tcPr>
                </a:tc>
                <a:tc>
                  <a:txBody>
                    <a:bodyPr/>
                    <a:p>
                      <a:r>
                        <a:rPr sz="2400"/>
                        <a:t>Query prediction, document retrieval</a:t>
                      </a:r>
                      <a:endParaRPr sz="2400"/>
                    </a:p>
                  </a:txBody>
                  <a:tcPr marL="0" marR="0" marT="0" marB="0" anchor="ctr" anchorCtr="0">
                    <a:lnL>
                      <a:noFill/>
                    </a:lnL>
                    <a:lnR>
                      <a:noFill/>
                    </a:lnR>
                    <a:lnT>
                      <a:noFill/>
                    </a:lnT>
                    <a:lnB>
                      <a:noFill/>
                    </a:lnB>
                    <a:noFill/>
                  </a:tcPr>
                </a:tc>
              </a:tr>
              <a:tr h="0">
                <a:tc>
                  <a:txBody>
                    <a:bodyPr/>
                    <a:p>
                      <a:r>
                        <a:rPr sz="2400"/>
                        <a:t>Email Filters</a:t>
                      </a:r>
                      <a:endParaRPr sz="2400"/>
                    </a:p>
                  </a:txBody>
                  <a:tcPr marL="0" marR="0" marT="0" marB="0" anchor="ctr" anchorCtr="0">
                    <a:lnL>
                      <a:noFill/>
                    </a:lnL>
                    <a:lnR>
                      <a:noFill/>
                    </a:lnR>
                    <a:lnT>
                      <a:noFill/>
                    </a:lnT>
                    <a:lnB>
                      <a:noFill/>
                    </a:lnB>
                    <a:noFill/>
                  </a:tcPr>
                </a:tc>
                <a:tc>
                  <a:txBody>
                    <a:bodyPr/>
                    <a:p>
                      <a:r>
                        <a:rPr sz="2400"/>
                        <a:t>Spam detection</a:t>
                      </a:r>
                      <a:endParaRPr sz="2400"/>
                    </a:p>
                  </a:txBody>
                  <a:tcPr marL="0" marR="0" marT="0" marB="0" anchor="ctr" anchorCtr="0">
                    <a:lnL>
                      <a:noFill/>
                    </a:lnL>
                    <a:lnR>
                      <a:noFill/>
                    </a:lnR>
                    <a:lnT>
                      <a:noFill/>
                    </a:lnT>
                    <a:lnB>
                      <a:noFill/>
                    </a:lnB>
                    <a:noFill/>
                  </a:tcPr>
                </a:tc>
              </a:tr>
              <a:tr h="0">
                <a:tc>
                  <a:txBody>
                    <a:bodyPr/>
                    <a:p>
                      <a:r>
                        <a:rPr sz="2400"/>
                        <a:t>Sentiment Analysis</a:t>
                      </a:r>
                      <a:endParaRPr sz="2400"/>
                    </a:p>
                  </a:txBody>
                  <a:tcPr marL="0" marR="0" marT="0" marB="0" anchor="ctr" anchorCtr="0">
                    <a:lnL>
                      <a:noFill/>
                    </a:lnL>
                    <a:lnR>
                      <a:noFill/>
                    </a:lnR>
                    <a:lnT>
                      <a:noFill/>
                    </a:lnT>
                    <a:lnB>
                      <a:noFill/>
                    </a:lnB>
                    <a:noFill/>
                  </a:tcPr>
                </a:tc>
                <a:tc>
                  <a:txBody>
                    <a:bodyPr/>
                    <a:p>
                      <a:r>
                        <a:rPr sz="2400"/>
                        <a:t>Product review analysis</a:t>
                      </a:r>
                      <a:endParaRPr sz="2400"/>
                    </a:p>
                  </a:txBody>
                  <a:tcPr marL="0" marR="0" marT="0" marB="0" anchor="ctr" anchorCtr="0">
                    <a:lnL>
                      <a:noFill/>
                    </a:lnL>
                    <a:lnR>
                      <a:noFill/>
                    </a:lnR>
                    <a:lnT>
                      <a:noFill/>
                    </a:lnT>
                    <a:lnB>
                      <a:noFill/>
                    </a:lnB>
                    <a:noFill/>
                  </a:tcPr>
                </a:tc>
              </a:tr>
              <a:tr h="0">
                <a:tc>
                  <a:txBody>
                    <a:bodyPr/>
                    <a:p>
                      <a:r>
                        <a:rPr sz="2400"/>
                        <a:t>Speech Recognition</a:t>
                      </a:r>
                      <a:endParaRPr sz="2400"/>
                    </a:p>
                  </a:txBody>
                  <a:tcPr marL="0" marR="0" marT="0" marB="0" anchor="ctr" anchorCtr="0">
                    <a:lnL>
                      <a:noFill/>
                    </a:lnL>
                    <a:lnR>
                      <a:noFill/>
                    </a:lnR>
                    <a:lnT>
                      <a:noFill/>
                    </a:lnT>
                    <a:lnB>
                      <a:noFill/>
                    </a:lnB>
                    <a:noFill/>
                  </a:tcPr>
                </a:tc>
                <a:tc>
                  <a:txBody>
                    <a:bodyPr/>
                    <a:p>
                      <a:r>
                        <a:rPr sz="2400"/>
                        <a:t>Voice-to-text applications</a:t>
                      </a:r>
                      <a:endParaRPr sz="2400"/>
                    </a:p>
                  </a:txBody>
                  <a:tcPr marL="0" marR="0" marT="0" marB="0" anchor="ctr" anchorCtr="0">
                    <a:lnL>
                      <a:noFill/>
                    </a:lnL>
                    <a:lnR>
                      <a:noFill/>
                    </a:lnR>
                    <a:lnT>
                      <a:noFill/>
                    </a:lnT>
                    <a:lnB>
                      <a:noFill/>
                    </a:lnB>
                    <a:noFill/>
                  </a:tcPr>
                </a:tc>
              </a:tr>
              <a:tr h="0">
                <a:tc>
                  <a:txBody>
                    <a:bodyPr/>
                    <a:p>
                      <a:r>
                        <a:rPr sz="2400"/>
                        <a:t>Text Summarization</a:t>
                      </a:r>
                      <a:endParaRPr sz="2400"/>
                    </a:p>
                  </a:txBody>
                  <a:tcPr marL="0" marR="0" marT="0" marB="0" anchor="ctr" anchorCtr="0">
                    <a:lnL>
                      <a:noFill/>
                    </a:lnL>
                    <a:lnR>
                      <a:noFill/>
                    </a:lnR>
                    <a:lnT>
                      <a:noFill/>
                    </a:lnT>
                    <a:lnB>
                      <a:noFill/>
                    </a:lnB>
                    <a:noFill/>
                  </a:tcPr>
                </a:tc>
                <a:tc>
                  <a:txBody>
                    <a:bodyPr/>
                    <a:p>
                      <a:r>
                        <a:rPr sz="2400"/>
                        <a:t>News article summarization</a:t>
                      </a:r>
                      <a:endParaRPr sz="2400"/>
                    </a:p>
                  </a:txBody>
                  <a:tcPr marL="0" marR="0" marT="0" marB="0" anchor="ctr" anchorCtr="0">
                    <a:lnL>
                      <a:noFill/>
                    </a:lnL>
                    <a:lnR>
                      <a:noFill/>
                    </a:lnR>
                    <a:lnT>
                      <a:noFill/>
                    </a:lnT>
                    <a:lnB>
                      <a:noFill/>
                    </a:lnB>
                    <a:noFill/>
                  </a:tcPr>
                </a:tc>
              </a:tr>
              <a:tr h="0">
                <a:tc>
                  <a:txBody>
                    <a:bodyPr/>
                    <a:p>
                      <a:r>
                        <a:rPr sz="2400"/>
                        <a:t>Text Classification</a:t>
                      </a:r>
                      <a:endParaRPr sz="2400"/>
                    </a:p>
                  </a:txBody>
                  <a:tcPr marL="0" marR="0" marT="0" marB="0" anchor="ctr" anchorCtr="0">
                    <a:lnL>
                      <a:noFill/>
                    </a:lnL>
                    <a:lnR>
                      <a:noFill/>
                    </a:lnR>
                    <a:lnT>
                      <a:noFill/>
                    </a:lnT>
                    <a:lnB>
                      <a:noFill/>
                    </a:lnB>
                    <a:noFill/>
                  </a:tcPr>
                </a:tc>
                <a:tc>
                  <a:txBody>
                    <a:bodyPr/>
                    <a:p>
                      <a:r>
                        <a:rPr sz="2400"/>
                        <a:t>Categorizing news, emails, etc.</a:t>
                      </a:r>
                      <a:endParaRPr sz="24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Table 1"/>
          <p:cNvGraphicFramePr/>
          <p:nvPr/>
        </p:nvGraphicFramePr>
        <p:xfrm>
          <a:off x="853440" y="-1291590"/>
          <a:ext cx="10485120" cy="0"/>
        </p:xfrm>
        <a:graphic>
          <a:graphicData uri="http://schemas.openxmlformats.org/drawingml/2006/table">
            <a:tbl>
              <a:tblPr/>
              <a:tblGrid>
                <a:gridCol w="10485120"/>
              </a:tblGrid>
              <a:tr h="0">
                <a:tc>
                  <a:txBody>
                    <a:bodyPr/>
                    <a:p>
                      <a:r>
                        <a:rPr sz="1100"/>
                        <a:t>.</a:t>
                      </a:r>
                      <a:endParaRPr sz="1100"/>
                    </a:p>
                  </a:txBody>
                  <a:tcPr marL="0" marR="0" marT="0" marB="0" anchor="ctr" anchorCtr="0">
                    <a:lnL>
                      <a:noFill/>
                    </a:lnL>
                    <a:lnR>
                      <a:noFill/>
                    </a:lnR>
                    <a:lnT>
                      <a:noFill/>
                    </a:lnT>
                    <a:lnB>
                      <a:noFill/>
                    </a:lnB>
                    <a:noFill/>
                  </a:tcPr>
                </a:tc>
              </a:tr>
            </a:tbl>
          </a:graphicData>
        </a:graphic>
      </p:graphicFrame>
      <p:sp>
        <p:nvSpPr>
          <p:cNvPr id="3" name="Text Box 2"/>
          <p:cNvSpPr txBox="1"/>
          <p:nvPr/>
        </p:nvSpPr>
        <p:spPr>
          <a:xfrm>
            <a:off x="213360" y="0"/>
            <a:ext cx="5080000" cy="6343015"/>
          </a:xfrm>
          <a:prstGeom prst="rect">
            <a:avLst/>
          </a:prstGeom>
        </p:spPr>
        <p:txBody>
          <a:bodyPr>
            <a:spAutoFit/>
          </a:bodyPr>
          <a:p>
            <a:pPr>
              <a:spcAft>
                <a:spcPct val="60000"/>
              </a:spcAft>
            </a:pPr>
            <a:r>
              <a:rPr sz="2300" b="1"/>
              <a:t>📱 Application of NLP</a:t>
            </a:r>
            <a:endParaRPr sz="2300" b="1"/>
          </a:p>
          <a:p>
            <a:r>
              <a:rPr sz="1600"/>
              <a:t>Here are some real-world applications of NLP:</a:t>
            </a:r>
            <a:endParaRPr sz="1600"/>
          </a:p>
          <a:p>
            <a:pPr>
              <a:spcAft>
                <a:spcPct val="60000"/>
              </a:spcAft>
            </a:pPr>
            <a:r>
              <a:rPr sz="2200" b="1"/>
              <a:t>1. Customer Service</a:t>
            </a:r>
            <a:endParaRPr sz="2200" b="1"/>
          </a:p>
          <a:p>
            <a:pPr>
              <a:buFont typeface="Arial" panose="020B0604020202020204"/>
              <a:buChar char="•"/>
            </a:pPr>
            <a:r>
              <a:rPr sz="1600"/>
              <a:t>Chatbots, voice assistants, and automated responses using NLP.</a:t>
            </a:r>
            <a:endParaRPr sz="1600"/>
          </a:p>
          <a:p>
            <a:pPr>
              <a:spcAft>
                <a:spcPct val="60000"/>
              </a:spcAft>
            </a:pPr>
            <a:r>
              <a:rPr sz="2200" b="1"/>
              <a:t>2. Healthcare</a:t>
            </a:r>
            <a:endParaRPr sz="2200" b="1"/>
          </a:p>
          <a:p>
            <a:pPr>
              <a:buFont typeface="Arial" panose="020B0604020202020204"/>
              <a:buChar char="•"/>
            </a:pPr>
            <a:r>
              <a:rPr sz="1600"/>
              <a:t>Extracting information from patient records, identifying symptoms or diseases from doctor's notes.</a:t>
            </a:r>
            <a:endParaRPr sz="1600"/>
          </a:p>
          <a:p>
            <a:pPr>
              <a:spcAft>
                <a:spcPct val="60000"/>
              </a:spcAft>
            </a:pPr>
            <a:r>
              <a:rPr sz="2200" b="1"/>
              <a:t>3. Finance</a:t>
            </a:r>
            <a:endParaRPr sz="2200" b="1"/>
          </a:p>
          <a:p>
            <a:pPr>
              <a:buFont typeface="Arial" panose="020B0604020202020204"/>
              <a:buChar char="•"/>
            </a:pPr>
            <a:r>
              <a:rPr sz="1600"/>
              <a:t>Sentiment analysis on stock news or social media to predict stock movements.</a:t>
            </a:r>
            <a:endParaRPr sz="1600"/>
          </a:p>
          <a:p>
            <a:pPr>
              <a:spcAft>
                <a:spcPct val="60000"/>
              </a:spcAft>
            </a:pPr>
            <a:r>
              <a:rPr sz="2200" b="1"/>
              <a:t>4. E-Commerce</a:t>
            </a:r>
            <a:endParaRPr sz="2200" b="1"/>
          </a:p>
          <a:p>
            <a:pPr>
              <a:buFont typeface="Arial" panose="020B0604020202020204"/>
              <a:buChar char="•"/>
            </a:pPr>
            <a:r>
              <a:rPr sz="1600"/>
              <a:t>Product recommendations, review summarization, and customer query analysis.</a:t>
            </a:r>
            <a:endParaRPr sz="1600"/>
          </a:p>
          <a:p>
            <a:pPr>
              <a:spcAft>
                <a:spcPct val="60000"/>
              </a:spcAft>
            </a:pPr>
            <a:r>
              <a:rPr sz="2200" b="1"/>
              <a:t>5. Legal Industry</a:t>
            </a:r>
            <a:endParaRPr sz="2200" b="1"/>
          </a:p>
          <a:p>
            <a:pPr>
              <a:buFont typeface="Arial" panose="020B0604020202020204"/>
              <a:buChar char="•"/>
            </a:pPr>
            <a:r>
              <a:rPr sz="1600"/>
              <a:t>Legal document analysis, contract review, legal research through NLP engines.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209550" y="65405"/>
            <a:ext cx="5080000" cy="1196340"/>
          </a:xfrm>
          <a:prstGeom prst="rect">
            <a:avLst/>
          </a:prstGeom>
        </p:spPr>
        <p:txBody>
          <a:bodyPr>
            <a:spAutoFit/>
          </a:bodyPr>
          <a:p>
            <a:pPr>
              <a:spcAft>
                <a:spcPct val="60000"/>
              </a:spcAft>
            </a:pPr>
            <a:r>
              <a:rPr sz="2300" b="1"/>
              <a:t>🧩 Components of NLP</a:t>
            </a:r>
            <a:endParaRPr sz="2300" b="1"/>
          </a:p>
          <a:p>
            <a:r>
              <a:rPr sz="1600"/>
              <a:t>NLP has several components that work together to process language effectively:</a:t>
            </a:r>
            <a:endParaRPr sz="1600"/>
          </a:p>
        </p:txBody>
      </p:sp>
      <p:graphicFrame>
        <p:nvGraphicFramePr>
          <p:cNvPr id="3" name="Table 2"/>
          <p:cNvGraphicFramePr/>
          <p:nvPr/>
        </p:nvGraphicFramePr>
        <p:xfrm>
          <a:off x="209550" y="1261745"/>
          <a:ext cx="10485120" cy="0"/>
        </p:xfrm>
        <a:graphic>
          <a:graphicData uri="http://schemas.openxmlformats.org/drawingml/2006/table">
            <a:tbl>
              <a:tblPr/>
              <a:tblGrid>
                <a:gridCol w="5242560"/>
                <a:gridCol w="5242560"/>
              </a:tblGrid>
              <a:tr h="0">
                <a:tc>
                  <a:txBody>
                    <a:bodyPr/>
                    <a:p>
                      <a:r>
                        <a:rPr sz="2000"/>
                        <a:t>Component</a:t>
                      </a:r>
                      <a:endParaRPr sz="2000"/>
                    </a:p>
                  </a:txBody>
                  <a:tcPr marL="0" marR="0" marT="0" marB="0" anchor="ctr" anchorCtr="0">
                    <a:lnL>
                      <a:noFill/>
                    </a:lnL>
                    <a:lnR>
                      <a:noFill/>
                    </a:lnR>
                    <a:lnT>
                      <a:noFill/>
                    </a:lnT>
                    <a:lnB>
                      <a:noFill/>
                    </a:lnB>
                    <a:noFill/>
                  </a:tcPr>
                </a:tc>
                <a:tc>
                  <a:txBody>
                    <a:bodyPr/>
                    <a:p>
                      <a:r>
                        <a:rPr sz="2000"/>
                        <a:t>Description</a:t>
                      </a:r>
                      <a:endParaRPr sz="2000"/>
                    </a:p>
                  </a:txBody>
                  <a:tcPr marL="0" marR="0" marT="0" marB="0" anchor="ctr" anchorCtr="0">
                    <a:lnL>
                      <a:noFill/>
                    </a:lnL>
                    <a:lnR>
                      <a:noFill/>
                    </a:lnR>
                    <a:lnT>
                      <a:noFill/>
                    </a:lnT>
                    <a:lnB>
                      <a:noFill/>
                    </a:lnB>
                    <a:noFill/>
                  </a:tcPr>
                </a:tc>
              </a:tr>
              <a:tr h="0">
                <a:tc>
                  <a:txBody>
                    <a:bodyPr/>
                    <a:p>
                      <a:r>
                        <a:rPr sz="2000"/>
                        <a:t>Lexical Analysis</a:t>
                      </a:r>
                      <a:endParaRPr sz="2000"/>
                    </a:p>
                  </a:txBody>
                  <a:tcPr marL="0" marR="0" marT="0" marB="0" anchor="ctr" anchorCtr="0">
                    <a:lnL>
                      <a:noFill/>
                    </a:lnL>
                    <a:lnR>
                      <a:noFill/>
                    </a:lnR>
                    <a:lnT>
                      <a:noFill/>
                    </a:lnT>
                    <a:lnB>
                      <a:noFill/>
                    </a:lnB>
                    <a:noFill/>
                  </a:tcPr>
                </a:tc>
                <a:tc>
                  <a:txBody>
                    <a:bodyPr/>
                    <a:p>
                      <a:r>
                        <a:rPr sz="2000"/>
                        <a:t>Dividing text into tokens (words, phrases)</a:t>
                      </a:r>
                      <a:endParaRPr sz="2000"/>
                    </a:p>
                  </a:txBody>
                  <a:tcPr marL="0" marR="0" marT="0" marB="0" anchor="ctr" anchorCtr="0">
                    <a:lnL>
                      <a:noFill/>
                    </a:lnL>
                    <a:lnR>
                      <a:noFill/>
                    </a:lnR>
                    <a:lnT>
                      <a:noFill/>
                    </a:lnT>
                    <a:lnB>
                      <a:noFill/>
                    </a:lnB>
                    <a:noFill/>
                  </a:tcPr>
                </a:tc>
              </a:tr>
              <a:tr h="0">
                <a:tc>
                  <a:txBody>
                    <a:bodyPr/>
                    <a:p>
                      <a:r>
                        <a:rPr sz="2000"/>
                        <a:t>Syntactic Analysis</a:t>
                      </a:r>
                      <a:endParaRPr sz="2000"/>
                    </a:p>
                  </a:txBody>
                  <a:tcPr marL="0" marR="0" marT="0" marB="0" anchor="ctr" anchorCtr="0">
                    <a:lnL>
                      <a:noFill/>
                    </a:lnL>
                    <a:lnR>
                      <a:noFill/>
                    </a:lnR>
                    <a:lnT>
                      <a:noFill/>
                    </a:lnT>
                    <a:lnB>
                      <a:noFill/>
                    </a:lnB>
                    <a:noFill/>
                  </a:tcPr>
                </a:tc>
                <a:tc>
                  <a:txBody>
                    <a:bodyPr/>
                    <a:p>
                      <a:r>
                        <a:rPr sz="2000"/>
                        <a:t>Analyzing grammar and sentence structure</a:t>
                      </a:r>
                      <a:endParaRPr sz="2000"/>
                    </a:p>
                  </a:txBody>
                  <a:tcPr marL="0" marR="0" marT="0" marB="0" anchor="ctr" anchorCtr="0">
                    <a:lnL>
                      <a:noFill/>
                    </a:lnL>
                    <a:lnR>
                      <a:noFill/>
                    </a:lnR>
                    <a:lnT>
                      <a:noFill/>
                    </a:lnT>
                    <a:lnB>
                      <a:noFill/>
                    </a:lnB>
                    <a:noFill/>
                  </a:tcPr>
                </a:tc>
              </a:tr>
              <a:tr h="0">
                <a:tc>
                  <a:txBody>
                    <a:bodyPr/>
                    <a:p>
                      <a:r>
                        <a:rPr sz="2000"/>
                        <a:t>Semantic Analysis</a:t>
                      </a:r>
                      <a:endParaRPr sz="2000"/>
                    </a:p>
                  </a:txBody>
                  <a:tcPr marL="0" marR="0" marT="0" marB="0" anchor="ctr" anchorCtr="0">
                    <a:lnL>
                      <a:noFill/>
                    </a:lnL>
                    <a:lnR>
                      <a:noFill/>
                    </a:lnR>
                    <a:lnT>
                      <a:noFill/>
                    </a:lnT>
                    <a:lnB>
                      <a:noFill/>
                    </a:lnB>
                    <a:noFill/>
                  </a:tcPr>
                </a:tc>
                <a:tc>
                  <a:txBody>
                    <a:bodyPr/>
                    <a:p>
                      <a:r>
                        <a:rPr sz="2000"/>
                        <a:t>Understanding the meaning of words and sentences</a:t>
                      </a:r>
                      <a:endParaRPr sz="2000"/>
                    </a:p>
                  </a:txBody>
                  <a:tcPr marL="0" marR="0" marT="0" marB="0" anchor="ctr" anchorCtr="0">
                    <a:lnL>
                      <a:noFill/>
                    </a:lnL>
                    <a:lnR>
                      <a:noFill/>
                    </a:lnR>
                    <a:lnT>
                      <a:noFill/>
                    </a:lnT>
                    <a:lnB>
                      <a:noFill/>
                    </a:lnB>
                    <a:noFill/>
                  </a:tcPr>
                </a:tc>
              </a:tr>
              <a:tr h="0">
                <a:tc>
                  <a:txBody>
                    <a:bodyPr/>
                    <a:p>
                      <a:r>
                        <a:rPr sz="2000"/>
                        <a:t>Discourse Integration</a:t>
                      </a:r>
                      <a:endParaRPr sz="2000"/>
                    </a:p>
                  </a:txBody>
                  <a:tcPr marL="0" marR="0" marT="0" marB="0" anchor="ctr" anchorCtr="0">
                    <a:lnL>
                      <a:noFill/>
                    </a:lnL>
                    <a:lnR>
                      <a:noFill/>
                    </a:lnR>
                    <a:lnT>
                      <a:noFill/>
                    </a:lnT>
                    <a:lnB>
                      <a:noFill/>
                    </a:lnB>
                    <a:noFill/>
                  </a:tcPr>
                </a:tc>
                <a:tc>
                  <a:txBody>
                    <a:bodyPr/>
                    <a:p>
                      <a:r>
                        <a:rPr sz="2000"/>
                        <a:t>Understanding how preceding sentences affect the meaning of the current one</a:t>
                      </a:r>
                      <a:endParaRPr sz="2000"/>
                    </a:p>
                  </a:txBody>
                  <a:tcPr marL="0" marR="0" marT="0" marB="0" anchor="ctr" anchorCtr="0">
                    <a:lnL>
                      <a:noFill/>
                    </a:lnL>
                    <a:lnR>
                      <a:noFill/>
                    </a:lnR>
                    <a:lnT>
                      <a:noFill/>
                    </a:lnT>
                    <a:lnB>
                      <a:noFill/>
                    </a:lnB>
                    <a:noFill/>
                  </a:tcPr>
                </a:tc>
              </a:tr>
              <a:tr h="0">
                <a:tc>
                  <a:txBody>
                    <a:bodyPr/>
                    <a:p>
                      <a:r>
                        <a:rPr sz="2000"/>
                        <a:t>Pragmatic Analysis</a:t>
                      </a:r>
                      <a:endParaRPr sz="2000"/>
                    </a:p>
                  </a:txBody>
                  <a:tcPr marL="0" marR="0" marT="0" marB="0" anchor="ctr" anchorCtr="0">
                    <a:lnL>
                      <a:noFill/>
                    </a:lnL>
                    <a:lnR>
                      <a:noFill/>
                    </a:lnR>
                    <a:lnT>
                      <a:noFill/>
                    </a:lnT>
                    <a:lnB>
                      <a:noFill/>
                    </a:lnB>
                    <a:noFill/>
                  </a:tcPr>
                </a:tc>
                <a:tc>
                  <a:txBody>
                    <a:bodyPr/>
                    <a:p>
                      <a:r>
                        <a:rPr sz="2000"/>
                        <a:t>Understanding context and intent behind the sentence</a:t>
                      </a:r>
                      <a:endParaRPr sz="2000"/>
                    </a:p>
                  </a:txBody>
                  <a:tcPr marL="0" marR="0" marT="0" marB="0" anchor="ctr" anchorCtr="0">
                    <a:lnL>
                      <a:noFill/>
                    </a:lnL>
                    <a:lnR>
                      <a:noFill/>
                    </a:lnR>
                    <a:lnT>
                      <a:noFill/>
                    </a:lnT>
                    <a:lnB>
                      <a:noFill/>
                    </a:lnB>
                    <a:noFill/>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0" y="0"/>
            <a:ext cx="5080000" cy="6495415"/>
          </a:xfrm>
          <a:prstGeom prst="rect">
            <a:avLst/>
          </a:prstGeom>
        </p:spPr>
        <p:txBody>
          <a:bodyPr>
            <a:spAutoFit/>
          </a:bodyPr>
          <a:p>
            <a:pPr>
              <a:spcAft>
                <a:spcPct val="60000"/>
              </a:spcAft>
            </a:pPr>
            <a:r>
              <a:rPr sz="2300" b="1"/>
              <a:t>🔄 Stages of NLP (Pipeline)</a:t>
            </a:r>
            <a:endParaRPr sz="2300" b="1"/>
          </a:p>
          <a:p>
            <a:r>
              <a:rPr sz="1600"/>
              <a:t>The NLP pipeline generally consists of these stages:</a:t>
            </a:r>
            <a:endParaRPr sz="1600"/>
          </a:p>
          <a:p>
            <a:pPr>
              <a:spcAft>
                <a:spcPct val="60000"/>
              </a:spcAft>
            </a:pPr>
            <a:r>
              <a:rPr sz="2200" b="1"/>
              <a:t>1. Text Preprocessing</a:t>
            </a:r>
            <a:endParaRPr sz="2200" b="1"/>
          </a:p>
          <a:p>
            <a:pPr>
              <a:buFont typeface="Arial" panose="020B0604020202020204"/>
              <a:buChar char="•"/>
            </a:pPr>
            <a:r>
              <a:rPr sz="1600"/>
              <a:t>Tokenization: Splitting text into words or sentences</a:t>
            </a:r>
            <a:endParaRPr sz="1600"/>
          </a:p>
          <a:p>
            <a:pPr>
              <a:buFont typeface="Arial" panose="020B0604020202020204"/>
              <a:buChar char="•"/>
            </a:pPr>
            <a:r>
              <a:rPr sz="1600"/>
              <a:t>Stopword Removal: Removing common words (is, the, in) that don't add value</a:t>
            </a:r>
            <a:endParaRPr sz="1600"/>
          </a:p>
          <a:p>
            <a:pPr>
              <a:buFont typeface="Arial" panose="020B0604020202020204"/>
              <a:buChar char="•"/>
            </a:pPr>
            <a:r>
              <a:rPr sz="1600"/>
              <a:t>Stemming/Lemmatization: Reducing words to their root form</a:t>
            </a:r>
            <a:endParaRPr sz="1600"/>
          </a:p>
          <a:p>
            <a:pPr>
              <a:buFont typeface="Arial" panose="020B0604020202020204"/>
              <a:buChar char="•"/>
            </a:pPr>
            <a:r>
              <a:rPr sz="1600"/>
              <a:t>Lowercasing, Punctuation Removal, etc.</a:t>
            </a:r>
            <a:endParaRPr sz="1600"/>
          </a:p>
          <a:p>
            <a:pPr>
              <a:spcAft>
                <a:spcPct val="60000"/>
              </a:spcAft>
            </a:pPr>
            <a:r>
              <a:rPr sz="2200" b="1"/>
              <a:t>2. Text Representation</a:t>
            </a:r>
            <a:endParaRPr sz="2200" b="1"/>
          </a:p>
          <a:p>
            <a:pPr>
              <a:buFont typeface="Arial" panose="020B0604020202020204"/>
              <a:buChar char="•"/>
            </a:pPr>
            <a:r>
              <a:rPr sz="1600"/>
              <a:t>Bag of Words (BoW)</a:t>
            </a:r>
            <a:endParaRPr sz="1600"/>
          </a:p>
          <a:p>
            <a:pPr>
              <a:buFont typeface="Arial" panose="020B0604020202020204"/>
              <a:buChar char="•"/>
            </a:pPr>
            <a:r>
              <a:rPr sz="1600"/>
              <a:t>TF-IDF (Term Frequency-Inverse Document Frequency)</a:t>
            </a:r>
            <a:endParaRPr sz="1600"/>
          </a:p>
          <a:p>
            <a:pPr>
              <a:buFont typeface="Arial" panose="020B0604020202020204"/>
              <a:buChar char="•"/>
            </a:pPr>
            <a:r>
              <a:rPr sz="1600"/>
              <a:t>Word Embeddings (Word2Vec, GloVe, BERT)</a:t>
            </a:r>
            <a:endParaRPr sz="1600"/>
          </a:p>
          <a:p>
            <a:pPr>
              <a:spcAft>
                <a:spcPct val="60000"/>
              </a:spcAft>
            </a:pPr>
            <a:r>
              <a:rPr sz="2200" b="1"/>
              <a:t>3. Parsing and Syntax Tree Generation</a:t>
            </a:r>
            <a:endParaRPr sz="2200" b="1"/>
          </a:p>
          <a:p>
            <a:pPr>
              <a:buFont typeface="Arial" panose="020B0604020202020204"/>
              <a:buChar char="•"/>
            </a:pPr>
            <a:r>
              <a:rPr sz="1600"/>
              <a:t>Understanding structure using parse trees or dependency trees</a:t>
            </a:r>
            <a:endParaRPr sz="1600"/>
          </a:p>
          <a:p>
            <a:pPr>
              <a:spcAft>
                <a:spcPct val="60000"/>
              </a:spcAft>
            </a:pPr>
            <a:r>
              <a:rPr sz="2200" b="1"/>
              <a:t>4. Named Entity Recognition (NER)</a:t>
            </a:r>
            <a:endParaRPr sz="2200" b="1"/>
          </a:p>
          <a:p>
            <a:pPr>
              <a:buFont typeface="Arial" panose="020B0604020202020204"/>
              <a:buChar char="•"/>
            </a:pPr>
            <a:r>
              <a:rPr sz="1600"/>
              <a:t>Identifying entities like people, places, organizations, etc.</a:t>
            </a:r>
            <a:endParaRPr sz="1600"/>
          </a:p>
          <a:p>
            <a:pPr>
              <a:spcAft>
                <a:spcPct val="60000"/>
              </a:spcAft>
            </a:pPr>
            <a:endParaRPr sz="1600"/>
          </a:p>
        </p:txBody>
      </p:sp>
      <p:sp>
        <p:nvSpPr>
          <p:cNvPr id="3" name="Text Box 2"/>
          <p:cNvSpPr txBox="1"/>
          <p:nvPr/>
        </p:nvSpPr>
        <p:spPr>
          <a:xfrm>
            <a:off x="5943600" y="276860"/>
            <a:ext cx="6096000" cy="2247900"/>
          </a:xfrm>
          <a:prstGeom prst="rect">
            <a:avLst/>
          </a:prstGeom>
          <a:noFill/>
        </p:spPr>
        <p:txBody>
          <a:bodyPr wrap="square" rtlCol="0" anchor="t">
            <a:spAutoFit/>
          </a:bodyPr>
          <a:p>
            <a:pPr>
              <a:spcAft>
                <a:spcPct val="60000"/>
              </a:spcAft>
            </a:pPr>
            <a:r>
              <a:rPr sz="2200" b="1">
                <a:sym typeface="+mn-ea"/>
              </a:rPr>
              <a:t>5. Sentiment Analysis / Text Classification</a:t>
            </a:r>
            <a:endParaRPr sz="2200" b="1"/>
          </a:p>
          <a:p>
            <a:pPr>
              <a:buFont typeface="Arial" panose="020B0604020202020204"/>
              <a:buChar char="•"/>
            </a:pPr>
            <a:r>
              <a:rPr sz="1600">
                <a:sym typeface="+mn-ea"/>
              </a:rPr>
              <a:t>Analyzing sentiment (positive/negative/neutral) or classifying texts into predefined categories</a:t>
            </a:r>
            <a:endParaRPr sz="1600"/>
          </a:p>
          <a:p>
            <a:pPr>
              <a:spcAft>
                <a:spcPct val="60000"/>
              </a:spcAft>
            </a:pPr>
            <a:r>
              <a:rPr sz="2200" b="1">
                <a:sym typeface="+mn-ea"/>
              </a:rPr>
              <a:t>6. Machine Learning / Deep Learning Modeling</a:t>
            </a:r>
            <a:endParaRPr sz="2200" b="1"/>
          </a:p>
          <a:p>
            <a:pPr>
              <a:buFont typeface="Arial" panose="020B0604020202020204"/>
              <a:buChar char="•"/>
            </a:pPr>
            <a:r>
              <a:rPr sz="1600">
                <a:sym typeface="+mn-ea"/>
              </a:rPr>
              <a:t>Building predictive models using algorithms like Naive Bayes, SVM, RNN, Transformers (e.g., BERT, GPT)</a:t>
            </a:r>
            <a:endParaRPr lang="en-US" sz="1600">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98855" y="248285"/>
            <a:ext cx="6096000" cy="768350"/>
          </a:xfrm>
          <a:prstGeom prst="rect">
            <a:avLst/>
          </a:prstGeom>
          <a:noFill/>
        </p:spPr>
        <p:txBody>
          <a:bodyPr wrap="square" rtlCol="0" anchor="t">
            <a:spAutoFit/>
          </a:bodyPr>
          <a:p>
            <a:r>
              <a:rPr lang="en-IN" altLang="en-US" sz="4400" b="1">
                <a:solidFill>
                  <a:srgbClr val="FF0000"/>
                </a:solidFill>
                <a:effectLst>
                  <a:outerShdw blurRad="38100" dist="38100" dir="2700000" algn="tl">
                    <a:srgbClr val="000000">
                      <a:alpha val="43137"/>
                    </a:srgbClr>
                  </a:outerShdw>
                </a:effectLst>
                <a:sym typeface="+mn-ea"/>
              </a:rPr>
              <a:t>NLP</a:t>
            </a:r>
            <a:endParaRPr lang="en-IN" altLang="en-US" sz="4400" b="1">
              <a:solidFill>
                <a:srgbClr val="FF0000"/>
              </a:solidFill>
              <a:effectLst>
                <a:outerShdw blurRad="38100" dist="38100" dir="2700000" algn="tl">
                  <a:srgbClr val="000000">
                    <a:alpha val="43137"/>
                  </a:srgbClr>
                </a:outerShdw>
              </a:effectLst>
              <a:sym typeface="+mn-ea"/>
            </a:endParaRPr>
          </a:p>
        </p:txBody>
      </p:sp>
      <p:sp>
        <p:nvSpPr>
          <p:cNvPr id="3" name="Text Box 2"/>
          <p:cNvSpPr txBox="1"/>
          <p:nvPr/>
        </p:nvSpPr>
        <p:spPr>
          <a:xfrm>
            <a:off x="5702300" y="3707130"/>
            <a:ext cx="3290570" cy="1476375"/>
          </a:xfrm>
          <a:prstGeom prst="rect">
            <a:avLst/>
          </a:prstGeom>
          <a:noFill/>
        </p:spPr>
        <p:txBody>
          <a:bodyPr wrap="square" rtlCol="0">
            <a:spAutoFit/>
          </a:bodyPr>
          <a:p>
            <a:pPr marL="285750" indent="-285750">
              <a:buFont typeface="Arial" panose="020B0604020202020204" pitchFamily="34" charset="0"/>
              <a:buChar char="•"/>
            </a:pPr>
            <a:r>
              <a:rPr lang="en-IN" altLang="en-US"/>
              <a:t>Translations</a:t>
            </a:r>
            <a:endParaRPr lang="en-IN" altLang="en-US"/>
          </a:p>
          <a:p>
            <a:pPr marL="285750" indent="-285750">
              <a:buFont typeface="Arial" panose="020B0604020202020204" pitchFamily="34" charset="0"/>
              <a:buChar char="•"/>
            </a:pPr>
            <a:r>
              <a:rPr lang="en-IN" altLang="en-US"/>
              <a:t>Text Generations</a:t>
            </a:r>
            <a:endParaRPr lang="en-IN" altLang="en-US"/>
          </a:p>
          <a:p>
            <a:pPr marL="285750" indent="-285750">
              <a:buFont typeface="Arial" panose="020B0604020202020204" pitchFamily="34" charset="0"/>
              <a:buChar char="•"/>
            </a:pPr>
            <a:r>
              <a:rPr lang="en-IN" altLang="en-US"/>
              <a:t>text summerization</a:t>
            </a:r>
            <a:endParaRPr lang="en-IN" altLang="en-US"/>
          </a:p>
          <a:p>
            <a:pPr marL="285750" indent="-285750">
              <a:buFont typeface="Arial" panose="020B0604020202020204" pitchFamily="34" charset="0"/>
              <a:buChar char="•"/>
            </a:pPr>
            <a:r>
              <a:rPr lang="en-IN" altLang="en-US"/>
              <a:t>speech to text , text to speech</a:t>
            </a:r>
            <a:endParaRPr lang="en-IN" altLang="en-US"/>
          </a:p>
          <a:p>
            <a:pPr marL="285750" indent="-285750">
              <a:buFont typeface="Arial" panose="020B0604020202020204" pitchFamily="34" charset="0"/>
              <a:buChar char="•"/>
            </a:pPr>
            <a:endParaRPr lang="en-IN" altLang="en-US"/>
          </a:p>
        </p:txBody>
      </p:sp>
      <p:sp>
        <p:nvSpPr>
          <p:cNvPr id="5" name="Text Box 4"/>
          <p:cNvSpPr txBox="1"/>
          <p:nvPr/>
        </p:nvSpPr>
        <p:spPr>
          <a:xfrm>
            <a:off x="8736330" y="2558415"/>
            <a:ext cx="3456305" cy="2861310"/>
          </a:xfrm>
          <a:prstGeom prst="rect">
            <a:avLst/>
          </a:prstGeom>
          <a:noFill/>
        </p:spPr>
        <p:txBody>
          <a:bodyPr wrap="square" rtlCol="0">
            <a:spAutoFit/>
          </a:bodyPr>
          <a:p>
            <a:r>
              <a:rPr lang="en-IN" altLang="en-US"/>
              <a:t>NLP problem Solve</a:t>
            </a:r>
            <a:endParaRPr lang="en-IN" altLang="en-US"/>
          </a:p>
          <a:p>
            <a:pPr marL="285750" indent="-285750">
              <a:buFont typeface="Arial" panose="020B0604020202020204" pitchFamily="34" charset="0"/>
              <a:buChar char="•"/>
            </a:pPr>
            <a:r>
              <a:rPr lang="en-IN" altLang="en-US"/>
              <a:t>Clasifications (+ve,-ve  issue classifier,Sentiment analysis</a:t>
            </a:r>
            <a:endParaRPr lang="en-IN" altLang="en-US"/>
          </a:p>
          <a:p>
            <a:pPr marL="285750" indent="-285750">
              <a:buFont typeface="Arial" panose="020B0604020202020204" pitchFamily="34" charset="0"/>
              <a:buChar char="•"/>
            </a:pPr>
            <a:r>
              <a:rPr lang="en-IN" altLang="en-US"/>
              <a:t>NER (structure our data)</a:t>
            </a:r>
            <a:endParaRPr lang="en-IN" altLang="en-US"/>
          </a:p>
          <a:p>
            <a:pPr marL="285750" indent="-285750">
              <a:buFont typeface="Arial" panose="020B0604020202020204" pitchFamily="34" charset="0"/>
              <a:buChar char="•"/>
            </a:pPr>
            <a:r>
              <a:rPr lang="en-IN" altLang="en-US"/>
              <a:t>Language Modeling</a:t>
            </a:r>
            <a:endParaRPr lang="en-IN" altLang="en-US"/>
          </a:p>
          <a:p>
            <a:pPr marL="742950" lvl="1" indent="-285750">
              <a:buFont typeface="Arial" panose="020B0604020202020204" pitchFamily="34" charset="0"/>
              <a:buChar char="•"/>
            </a:pPr>
            <a:r>
              <a:rPr lang="en-IN" altLang="en-US"/>
              <a:t>Q &amp;A</a:t>
            </a:r>
            <a:endParaRPr lang="en-IN" altLang="en-US"/>
          </a:p>
          <a:p>
            <a:pPr marL="742950" lvl="1" indent="-285750">
              <a:buFont typeface="Arial" panose="020B0604020202020204" pitchFamily="34" charset="0"/>
              <a:buChar char="•"/>
            </a:pPr>
            <a:r>
              <a:rPr lang="en-IN" altLang="en-US"/>
              <a:t>Translations</a:t>
            </a:r>
            <a:endParaRPr lang="en-IN" altLang="en-US"/>
          </a:p>
          <a:p>
            <a:pPr marL="742950" lvl="1" indent="-285750">
              <a:buFont typeface="Arial" panose="020B0604020202020204" pitchFamily="34" charset="0"/>
              <a:buChar char="•"/>
            </a:pPr>
            <a:r>
              <a:rPr lang="en-IN" altLang="en-US"/>
              <a:t>summerizations</a:t>
            </a:r>
            <a:endParaRPr lang="en-IN" altLang="en-US"/>
          </a:p>
          <a:p>
            <a:pPr marL="742950" lvl="1" indent="-285750">
              <a:buFont typeface="Arial" panose="020B0604020202020204" pitchFamily="34" charset="0"/>
              <a:buChar char="•"/>
            </a:pPr>
            <a:r>
              <a:rPr lang="en-IN" altLang="en-US"/>
              <a:t>next word generations</a:t>
            </a:r>
            <a:endParaRPr lang="en-IN" altLang="en-US"/>
          </a:p>
          <a:p>
            <a:pPr marL="742950" lvl="1" indent="-285750">
              <a:buFont typeface="Arial" panose="020B0604020202020204" pitchFamily="34" charset="0"/>
              <a:buChar char="•"/>
            </a:pPr>
            <a:endParaRPr lang="en-IN" altLang="en-US"/>
          </a:p>
        </p:txBody>
      </p:sp>
      <p:sp>
        <p:nvSpPr>
          <p:cNvPr id="6" name="Text Box 5"/>
          <p:cNvSpPr txBox="1"/>
          <p:nvPr/>
        </p:nvSpPr>
        <p:spPr>
          <a:xfrm>
            <a:off x="5809615" y="5183505"/>
            <a:ext cx="2861945" cy="1476375"/>
          </a:xfrm>
          <a:prstGeom prst="rect">
            <a:avLst/>
          </a:prstGeom>
          <a:noFill/>
        </p:spPr>
        <p:txBody>
          <a:bodyPr wrap="square" rtlCol="0">
            <a:spAutoFit/>
          </a:bodyPr>
          <a:p>
            <a:r>
              <a:rPr lang="en-IN" altLang="en-US"/>
              <a:t>Language Modeling</a:t>
            </a:r>
            <a:endParaRPr lang="en-IN" altLang="en-US"/>
          </a:p>
          <a:p>
            <a:pPr indent="457200"/>
            <a:r>
              <a:rPr lang="en-IN" altLang="en-US"/>
              <a:t>pre deep learning</a:t>
            </a:r>
            <a:endParaRPr lang="en-IN" altLang="en-US"/>
          </a:p>
          <a:p>
            <a:pPr marL="457200" lvl="1" indent="457200"/>
            <a:r>
              <a:rPr lang="en-IN" altLang="en-US"/>
              <a:t>N-gram</a:t>
            </a:r>
            <a:endParaRPr lang="en-IN" altLang="en-US"/>
          </a:p>
          <a:p>
            <a:pPr marL="457200" lvl="1" indent="457200"/>
            <a:r>
              <a:rPr lang="en-IN" altLang="en-US"/>
              <a:t>Neural network</a:t>
            </a:r>
            <a:endParaRPr lang="en-IN" altLang="en-US"/>
          </a:p>
          <a:p>
            <a:pPr marL="457200" lvl="1" indent="457200"/>
            <a:r>
              <a:rPr lang="en-IN" altLang="en-US"/>
              <a:t>RNN</a:t>
            </a:r>
            <a:endParaRPr lang="en-IN" altLang="en-US"/>
          </a:p>
        </p:txBody>
      </p:sp>
      <p:sp>
        <p:nvSpPr>
          <p:cNvPr id="4" name="Text Box 3"/>
          <p:cNvSpPr txBox="1"/>
          <p:nvPr/>
        </p:nvSpPr>
        <p:spPr>
          <a:xfrm>
            <a:off x="362585" y="1119505"/>
            <a:ext cx="9230360" cy="368300"/>
          </a:xfrm>
          <a:prstGeom prst="rect">
            <a:avLst/>
          </a:prstGeom>
          <a:noFill/>
        </p:spPr>
        <p:txBody>
          <a:bodyPr wrap="square" rtlCol="0" anchor="t">
            <a:spAutoFit/>
          </a:bodyPr>
          <a:p>
            <a:r>
              <a:rPr lang="en-US" altLang="en-US" b="1"/>
              <a:t>https://www.geeksforgeeks.org/natural-language-processing-nlp-tutorial</a:t>
            </a:r>
            <a:endParaRPr lang="en-US" b="1"/>
          </a:p>
        </p:txBody>
      </p:sp>
      <p:sp>
        <p:nvSpPr>
          <p:cNvPr id="7" name="Text Box 6"/>
          <p:cNvSpPr txBox="1"/>
          <p:nvPr/>
        </p:nvSpPr>
        <p:spPr>
          <a:xfrm>
            <a:off x="267335" y="2355850"/>
            <a:ext cx="5349240" cy="3415030"/>
          </a:xfrm>
          <a:prstGeom prst="rect">
            <a:avLst/>
          </a:prstGeom>
          <a:noFill/>
        </p:spPr>
        <p:txBody>
          <a:bodyPr wrap="square" rtlCol="0">
            <a:spAutoFit/>
          </a:bodyPr>
          <a:p>
            <a:r>
              <a:rPr lang="en-IN" altLang="en-US" b="1"/>
              <a:t>PROJECT</a:t>
            </a:r>
            <a:endParaRPr lang="en-IN" altLang="en-US" b="1"/>
          </a:p>
          <a:p>
            <a:r>
              <a:rPr lang="en-US" altLang="en-US"/>
              <a:t>https://www.geeksforgeeks.org/twitter-sentiment-analysis-using-python/</a:t>
            </a:r>
            <a:endParaRPr lang="en-US" altLang="en-US"/>
          </a:p>
          <a:p>
            <a:r>
              <a:rPr lang="en-US" altLang="en-US"/>
              <a:t>https://www.geeksforgeeks.org/next-sentence-prediction-using-bert/</a:t>
            </a:r>
            <a:endParaRPr lang="en-US" altLang="en-US"/>
          </a:p>
          <a:p>
            <a:endParaRPr lang="en-US" altLang="en-US"/>
          </a:p>
          <a:p>
            <a:r>
              <a:rPr lang="en-US" altLang="en-US"/>
              <a:t>https://www.geeksforgeeks.org/fine-tuning-bert-model-for-sentiment-analysis/</a:t>
            </a:r>
            <a:endParaRPr lang="en-US" altLang="en-US"/>
          </a:p>
          <a:p>
            <a:r>
              <a:rPr lang="en-US" altLang="en-US"/>
              <a:t>https://www.geeksforgeeks.org/sentiment-classification-using-bert/</a:t>
            </a:r>
            <a:endParaRPr lang="en-US" altLang="en-US"/>
          </a:p>
          <a:p>
            <a:r>
              <a:rPr lang="en-US" altLang="en-US"/>
              <a:t>https://www.geeksforgeeks.org/sentiment-analysis-with-an-recurrent-neural-networks-rnn/</a:t>
            </a:r>
            <a:endParaRPr lang="en-US" altLang="en-US"/>
          </a:p>
        </p:txBody>
      </p:sp>
      <p:sp>
        <p:nvSpPr>
          <p:cNvPr id="8" name="Text Box 7"/>
          <p:cNvSpPr txBox="1"/>
          <p:nvPr/>
        </p:nvSpPr>
        <p:spPr>
          <a:xfrm>
            <a:off x="5996305" y="359410"/>
            <a:ext cx="6096000" cy="368300"/>
          </a:xfrm>
          <a:prstGeom prst="rect">
            <a:avLst/>
          </a:prstGeom>
          <a:noFill/>
        </p:spPr>
        <p:txBody>
          <a:bodyPr wrap="square" rtlCol="0" anchor="t">
            <a:spAutoFit/>
          </a:bodyPr>
          <a:p>
            <a:r>
              <a:rPr lang="en-US" altLang="en-US"/>
              <a:t>https://www.geeksforgeeks.org/ai-ml-ds-projects/?ref=lbp</a:t>
            </a: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6244</Words>
  <Application>WPS Slides</Application>
  <PresentationFormat>Widescreen</PresentationFormat>
  <Paragraphs>254</Paragraphs>
  <Slides>11</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11</vt:i4>
      </vt:variant>
    </vt:vector>
  </HeadingPairs>
  <TitlesOfParts>
    <vt:vector size="22" baseType="lpstr">
      <vt:lpstr>Arial</vt:lpstr>
      <vt:lpstr>SimSun</vt:lpstr>
      <vt:lpstr>Wingdings</vt:lpstr>
      <vt:lpstr>Tomorrow</vt:lpstr>
      <vt:lpstr>Segoe Print</vt:lpstr>
      <vt:lpstr>Calibri</vt:lpstr>
      <vt:lpstr>Microsoft YaHei</vt:lpstr>
      <vt:lpstr>Arial Unicode MS</vt:lpstr>
      <vt:lpstr>Calibri Light</vt:lpstr>
      <vt:lpstr>Arial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hp</dc:creator>
  <cp:lastModifiedBy>Sahil</cp:lastModifiedBy>
  <cp:revision>335</cp:revision>
  <dcterms:created xsi:type="dcterms:W3CDTF">2025-02-02T08:06:00Z</dcterms:created>
  <dcterms:modified xsi:type="dcterms:W3CDTF">2025-04-26T03:18:10Z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9D96F5E932AF4648AA1B99CD0A39ECB7_11</vt:lpwstr>
  </property>
  <property fmtid="{D5CDD505-2E9C-101B-9397-08002B2CF9AE}" pid="3" name="KSOProductBuildVer">
    <vt:lpwstr>1033-12.2.0.20795</vt:lpwstr>
  </property>
</Properties>
</file>