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media/image7.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68" r:id="rId3"/>
    <p:sldId id="426" r:id="rId4"/>
    <p:sldId id="427" r:id="rId5"/>
    <p:sldId id="428" r:id="rId6"/>
    <p:sldId id="429" r:id="rId7"/>
    <p:sldId id="430" r:id="rId8"/>
    <p:sldId id="431" r:id="rId9"/>
    <p:sldId id="425" r:id="rId10"/>
    <p:sldId id="418" r:id="rId11"/>
    <p:sldId id="419" r:id="rId12"/>
    <p:sldId id="420" r:id="rId13"/>
    <p:sldId id="421" r:id="rId14"/>
    <p:sldId id="422" r:id="rId15"/>
    <p:sldId id="423" r:id="rId16"/>
    <p:sldId id="424" r:id="rId17"/>
    <p:sldId id="411" r:id="rId18"/>
    <p:sldId id="412" r:id="rId19"/>
    <p:sldId id="410" r:id="rId20"/>
    <p:sldId id="391" r:id="rId21"/>
    <p:sldId id="392" r:id="rId22"/>
    <p:sldId id="277" r:id="rId23"/>
    <p:sldId id="278" r:id="rId24"/>
    <p:sldId id="393" r:id="rId25"/>
    <p:sldId id="399" r:id="rId26"/>
    <p:sldId id="400" r:id="rId27"/>
    <p:sldId id="401" r:id="rId28"/>
    <p:sldId id="402" r:id="rId29"/>
    <p:sldId id="403" r:id="rId30"/>
    <p:sldId id="404" r:id="rId31"/>
    <p:sldId id="405" r:id="rId32"/>
    <p:sldId id="394" r:id="rId33"/>
    <p:sldId id="395" r:id="rId34"/>
    <p:sldId id="396" r:id="rId35"/>
    <p:sldId id="397" r:id="rId36"/>
    <p:sldId id="398" r:id="rId37"/>
    <p:sldId id="406" r:id="rId38"/>
    <p:sldId id="407" r:id="rId39"/>
    <p:sldId id="408" r:id="rId40"/>
    <p:sldId id="409" r:id="rId41"/>
    <p:sldId id="413" r:id="rId42"/>
    <p:sldId id="414" r:id="rId43"/>
    <p:sldId id="415" r:id="rId44"/>
    <p:sldId id="416" r:id="rId45"/>
    <p:sldId id="41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webp"/><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GIF"/><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9195" y="0"/>
            <a:ext cx="9692005" cy="1445260"/>
          </a:xfrm>
          <a:prstGeom prst="rect">
            <a:avLst/>
          </a:prstGeom>
          <a:noFill/>
        </p:spPr>
        <p:txBody>
          <a:bodyPr wrap="square" rtlCol="0" anchor="t">
            <a:spAutoFit/>
          </a:bodyPr>
          <a:p>
            <a:pPr algn="ctr"/>
            <a:r>
              <a:rPr lang="en-US" altLang="en-US" sz="4400" b="1">
                <a:solidFill>
                  <a:srgbClr val="FF0000"/>
                </a:solidFill>
                <a:effectLst>
                  <a:outerShdw blurRad="38100" dist="38100" dir="2700000" algn="tl">
                    <a:srgbClr val="000000">
                      <a:alpha val="43137"/>
                    </a:srgbClr>
                  </a:outerShdw>
                </a:effectLst>
                <a:sym typeface="+mn-ea"/>
              </a:rPr>
              <a:t>Computer Vision </a:t>
            </a:r>
            <a:endParaRPr lang="en-US" altLang="en-US" sz="4400" b="1">
              <a:solidFill>
                <a:srgbClr val="FF0000"/>
              </a:solidFill>
              <a:effectLst>
                <a:outerShdw blurRad="38100" dist="38100" dir="2700000" algn="tl">
                  <a:srgbClr val="000000">
                    <a:alpha val="43137"/>
                  </a:srgbClr>
                </a:outerShdw>
              </a:effectLst>
              <a:sym typeface="+mn-ea"/>
            </a:endParaRPr>
          </a:p>
          <a:p>
            <a:pPr algn="ctr"/>
            <a:r>
              <a:rPr lang="en-US" altLang="en-US" sz="4400" b="1">
                <a:solidFill>
                  <a:srgbClr val="FF0000"/>
                </a:solidFill>
                <a:effectLst>
                  <a:outerShdw blurRad="38100" dist="38100" dir="2700000" algn="tl">
                    <a:srgbClr val="000000">
                      <a:alpha val="43137"/>
                    </a:srgbClr>
                  </a:outerShdw>
                </a:effectLst>
                <a:sym typeface="+mn-ea"/>
              </a:rPr>
              <a:t> OpenCV</a:t>
            </a:r>
            <a:endParaRPr lang="en-US" altLang="en-US" sz="4400" b="1">
              <a:solidFill>
                <a:srgbClr val="FF0000"/>
              </a:solidFill>
              <a:effectLst>
                <a:outerShdw blurRad="38100" dist="38100" dir="2700000" algn="tl">
                  <a:srgbClr val="000000">
                    <a:alpha val="43137"/>
                  </a:srgbClr>
                </a:outerShdw>
              </a:effectLst>
              <a:sym typeface="+mn-ea"/>
            </a:endParaRPr>
          </a:p>
        </p:txBody>
      </p:sp>
      <p:pic>
        <p:nvPicPr>
          <p:cNvPr id="10" name="Picture 9"/>
          <p:cNvPicPr/>
          <p:nvPr/>
        </p:nvPicPr>
        <p:blipFill>
          <a:blip r:embed="rId1"/>
          <a:stretch>
            <a:fillRect/>
          </a:stretch>
        </p:blipFill>
        <p:spPr>
          <a:xfrm>
            <a:off x="1489075" y="1668145"/>
            <a:ext cx="9072245" cy="5084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282575"/>
            <a:ext cx="7369175" cy="3632200"/>
          </a:xfrm>
          <a:prstGeom prst="rect">
            <a:avLst/>
          </a:prstGeom>
        </p:spPr>
        <p:txBody>
          <a:bodyPr wrap="square">
            <a:spAutoFit/>
          </a:bodyPr>
          <a:p>
            <a:pPr>
              <a:spcAft>
                <a:spcPct val="60000"/>
              </a:spcAft>
            </a:pPr>
            <a:r>
              <a:rPr sz="2200" b="1"/>
              <a:t>Real-World Business Problem:</a:t>
            </a:r>
            <a:endParaRPr sz="2200" b="1"/>
          </a:p>
          <a:p>
            <a:r>
              <a:rPr sz="1600"/>
              <a:t>Let’s say you work in a warehouse that receives packages daily. The company needs to automate the process of checking whether the right items are packed into the boxes and whether the boxes are properly labeled.</a:t>
            </a:r>
            <a:endParaRPr sz="1600"/>
          </a:p>
          <a:p>
            <a:r>
              <a:rPr sz="1600"/>
              <a:t>Problem: Human workers are slow and error-prone in checking boxes.</a:t>
            </a:r>
            <a:endParaRPr sz="1600"/>
          </a:p>
          <a:p>
            <a:r>
              <a:rPr sz="1600"/>
              <a:t>Solution: Implement a Computer Vision System to automate the inspection process. The system can:</a:t>
            </a:r>
            <a:endParaRPr sz="1600"/>
          </a:p>
          <a:p>
            <a:endParaRPr sz="1600"/>
          </a:p>
          <a:p>
            <a:pPr>
              <a:buAutoNum type="arabicPeriod"/>
            </a:pPr>
            <a:r>
              <a:rPr sz="1600"/>
              <a:t>Detect objects in the boxes.</a:t>
            </a:r>
            <a:endParaRPr sz="1600"/>
          </a:p>
          <a:p>
            <a:pPr>
              <a:buAutoNum type="arabicPeriod"/>
            </a:pPr>
            <a:endParaRPr sz="1600"/>
          </a:p>
          <a:p>
            <a:pPr>
              <a:buAutoNum type="arabicPeriod"/>
            </a:pPr>
            <a:r>
              <a:rPr sz="1600"/>
              <a:t>Read labels on the packages.</a:t>
            </a:r>
            <a:endParaRPr sz="1600"/>
          </a:p>
          <a:p>
            <a:pPr>
              <a:buAutoNum type="arabicPeriod"/>
            </a:pPr>
            <a:endParaRPr sz="1600"/>
          </a:p>
          <a:p>
            <a:pPr>
              <a:buAutoNum type="arabicPeriod"/>
            </a:pPr>
            <a:r>
              <a:rPr sz="1600"/>
              <a:t>Verify items by comparing the detected objects against the expected ones.</a:t>
            </a:r>
            <a:endParaRPr sz="1600"/>
          </a:p>
        </p:txBody>
      </p:sp>
      <p:sp>
        <p:nvSpPr>
          <p:cNvPr id="3" name="Text Box 2"/>
          <p:cNvSpPr txBox="1"/>
          <p:nvPr/>
        </p:nvSpPr>
        <p:spPr>
          <a:xfrm>
            <a:off x="462915" y="4025265"/>
            <a:ext cx="9135110" cy="2647315"/>
          </a:xfrm>
          <a:prstGeom prst="rect">
            <a:avLst/>
          </a:prstGeom>
        </p:spPr>
        <p:txBody>
          <a:bodyPr wrap="square">
            <a:spAutoFit/>
          </a:bodyPr>
          <a:p>
            <a:pPr>
              <a:spcAft>
                <a:spcPct val="60000"/>
              </a:spcAft>
            </a:pPr>
            <a:r>
              <a:rPr sz="2200" b="1"/>
              <a:t>Basic Tools and Libraries in Computer Vision</a:t>
            </a:r>
            <a:endParaRPr sz="2200" b="1"/>
          </a:p>
          <a:p>
            <a:pPr>
              <a:buFont typeface="Arial" panose="020B0604020202020204"/>
              <a:buChar char="•"/>
            </a:pPr>
            <a:r>
              <a:rPr sz="1600"/>
              <a:t>OpenCV: An open-source computer vision library. It helps with tasks such as image processing, object detection, and face recognition.</a:t>
            </a:r>
            <a:endParaRPr sz="1600"/>
          </a:p>
          <a:p>
            <a:pPr>
              <a:buFont typeface="Arial" panose="020B0604020202020204"/>
              <a:buChar char="•"/>
            </a:pPr>
            <a:endParaRPr sz="1600"/>
          </a:p>
          <a:p>
            <a:pPr>
              <a:buFont typeface="Arial" panose="020B0604020202020204"/>
              <a:buChar char="•"/>
            </a:pPr>
            <a:r>
              <a:rPr sz="1600"/>
              <a:t>NumPy: A Python library for numerical operations that is essential when manipulating images.</a:t>
            </a:r>
            <a:endParaRPr sz="1600"/>
          </a:p>
          <a:p>
            <a:pPr>
              <a:buFont typeface="Arial" panose="020B0604020202020204"/>
              <a:buChar char="•"/>
            </a:pPr>
            <a:endParaRPr sz="1600"/>
          </a:p>
          <a:p>
            <a:pPr>
              <a:buFont typeface="Arial" panose="020B0604020202020204"/>
              <a:buChar char="•"/>
            </a:pPr>
            <a:r>
              <a:rPr sz="1600"/>
              <a:t>Matplotlib: A Python library for plotting images and visualizing data.</a:t>
            </a:r>
            <a:endParaRPr sz="1600"/>
          </a:p>
          <a:p>
            <a:pPr>
              <a:buFont typeface="Arial" panose="020B0604020202020204"/>
              <a:buChar char="•"/>
            </a:pPr>
            <a:endParaRPr sz="1600"/>
          </a:p>
          <a:p>
            <a:pPr>
              <a:buFont typeface="Arial" panose="020B0604020202020204"/>
              <a:buChar char="•"/>
            </a:pPr>
            <a:r>
              <a:rPr sz="1600"/>
              <a:t>TensorFlow / PyTorch: Advanced libraries used for machine learning and deep learning models in CV.</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680" y="243205"/>
            <a:ext cx="10377170" cy="6614795"/>
          </a:xfrm>
          <a:prstGeom prst="rect">
            <a:avLst/>
          </a:prstGeom>
        </p:spPr>
        <p:txBody>
          <a:bodyPr wrap="square">
            <a:spAutoFit/>
          </a:bodyPr>
          <a:p>
            <a:pPr>
              <a:spcAft>
                <a:spcPct val="60000"/>
              </a:spcAft>
            </a:pPr>
            <a:r>
              <a:rPr sz="2200" b="1"/>
              <a:t>Steps to Solve the Problem with OpenCV</a:t>
            </a:r>
            <a:endParaRPr sz="2200" b="1"/>
          </a:p>
          <a:p>
            <a:pPr>
              <a:spcAft>
                <a:spcPct val="60000"/>
              </a:spcAft>
            </a:pPr>
            <a:r>
              <a:rPr sz="1900" b="1"/>
              <a:t>1. Setup OpenCV:</a:t>
            </a:r>
            <a:endParaRPr sz="1900" b="1"/>
          </a:p>
          <a:p>
            <a:r>
              <a:rPr sz="1600"/>
              <a:t>You first need to install OpenCV and other libraries.</a:t>
            </a:r>
            <a:endParaRPr sz="1600"/>
          </a:p>
          <a:p>
            <a:r>
              <a:rPr sz="1600"/>
              <a:t>pip install opencv-python numpy matplotlib
</a:t>
            </a:r>
            <a:endParaRPr sz="1600"/>
          </a:p>
          <a:p>
            <a:pPr>
              <a:spcAft>
                <a:spcPct val="60000"/>
              </a:spcAft>
            </a:pPr>
            <a:r>
              <a:rPr sz="1900" b="1"/>
              <a:t>2. Capture Images or Video</a:t>
            </a:r>
            <a:endParaRPr sz="1900" b="1"/>
          </a:p>
          <a:p>
            <a:r>
              <a:rPr sz="1600"/>
              <a:t>You can use a camera or a video file to capture the images. OpenCV provides tools to access your camera and video files.</a:t>
            </a:r>
            <a:endParaRPr sz="1600"/>
          </a:p>
          <a:p>
            <a:pPr lvl="1"/>
            <a:r>
              <a:rPr lang="en-US" altLang="en-US" sz="1600"/>
              <a:t>import cv2</a:t>
            </a:r>
            <a:endParaRPr lang="en-US" altLang="en-US" sz="1600"/>
          </a:p>
          <a:p>
            <a:pPr lvl="1"/>
            <a:endParaRPr lang="en-US" altLang="en-US" sz="1600"/>
          </a:p>
          <a:p>
            <a:pPr lvl="1"/>
            <a:r>
              <a:rPr lang="en-US" altLang="en-US" sz="1600"/>
              <a:t># Capture video from camera</a:t>
            </a:r>
            <a:endParaRPr lang="en-US" altLang="en-US" sz="1600"/>
          </a:p>
          <a:p>
            <a:pPr lvl="1"/>
            <a:r>
              <a:rPr lang="en-US" altLang="en-US" sz="1600"/>
              <a:t>cap = cv2.VideoCapture(0)</a:t>
            </a:r>
            <a:endParaRPr lang="en-US" altLang="en-US" sz="1600"/>
          </a:p>
          <a:p>
            <a:pPr lvl="1"/>
            <a:endParaRPr lang="en-US" altLang="en-US" sz="1600"/>
          </a:p>
          <a:p>
            <a:pPr lvl="1"/>
            <a:r>
              <a:rPr lang="en-US" altLang="en-US" sz="1600"/>
              <a:t>while True:</a:t>
            </a:r>
            <a:endParaRPr lang="en-US" altLang="en-US" sz="1600"/>
          </a:p>
          <a:p>
            <a:pPr lvl="1"/>
            <a:r>
              <a:rPr lang="en-US" altLang="en-US" sz="1600"/>
              <a:t>    ret, frame = cap.read()  # Capture a frame</a:t>
            </a:r>
            <a:endParaRPr lang="en-US" altLang="en-US" sz="1600"/>
          </a:p>
          <a:p>
            <a:pPr lvl="1"/>
            <a:r>
              <a:rPr lang="en-US" altLang="en-US" sz="1600"/>
              <a:t>    if not ret:</a:t>
            </a:r>
            <a:endParaRPr lang="en-US" altLang="en-US" sz="1600"/>
          </a:p>
          <a:p>
            <a:pPr lvl="1"/>
            <a:r>
              <a:rPr lang="en-US" altLang="en-US" sz="1600"/>
              <a:t>        break</a:t>
            </a:r>
            <a:endParaRPr lang="en-US" altLang="en-US" sz="1600"/>
          </a:p>
          <a:p>
            <a:pPr lvl="1"/>
            <a:endParaRPr lang="en-US" altLang="en-US" sz="1600"/>
          </a:p>
          <a:p>
            <a:pPr lvl="1"/>
            <a:r>
              <a:rPr lang="en-US" altLang="en-US" sz="1600"/>
              <a:t>    cv2.imshow('Frame', frame)  # Show the frame</a:t>
            </a:r>
            <a:endParaRPr lang="en-US" altLang="en-US" sz="1600"/>
          </a:p>
          <a:p>
            <a:pPr lvl="1"/>
            <a:r>
              <a:rPr lang="en-US" altLang="en-US" sz="1600"/>
              <a:t>    if cv2.waitKey(1) &amp; 0xFF == ord('q'):  # Quit when 'q' is pressed</a:t>
            </a:r>
            <a:endParaRPr lang="en-US" altLang="en-US" sz="1600"/>
          </a:p>
          <a:p>
            <a:pPr lvl="1"/>
            <a:r>
              <a:rPr lang="en-US" altLang="en-US" sz="1600"/>
              <a:t>        break</a:t>
            </a:r>
            <a:endParaRPr lang="en-US" altLang="en-US" sz="1600"/>
          </a:p>
          <a:p>
            <a:pPr lvl="1"/>
            <a:endParaRPr lang="en-US" altLang="en-US" sz="1600"/>
          </a:p>
          <a:p>
            <a:pPr lvl="1"/>
            <a:r>
              <a:rPr lang="en-US" altLang="en-US" sz="1600"/>
              <a:t>cap.release()</a:t>
            </a:r>
            <a:endParaRPr lang="en-US" altLang="en-US" sz="1600"/>
          </a:p>
          <a:p>
            <a:pPr lvl="1"/>
            <a:r>
              <a:rPr lang="en-US" altLang="en-US" sz="1600"/>
              <a:t>cv2.destroyAllWindows()</a:t>
            </a:r>
            <a:endParaRPr lang="en-US" altLang="en-US" sz="1600"/>
          </a:p>
        </p:txBody>
      </p:sp>
      <p:sp>
        <p:nvSpPr>
          <p:cNvPr id="3" name="Text Box 2"/>
          <p:cNvSpPr txBox="1"/>
          <p:nvPr/>
        </p:nvSpPr>
        <p:spPr>
          <a:xfrm>
            <a:off x="6096000" y="3922395"/>
            <a:ext cx="5756275" cy="1476375"/>
          </a:xfrm>
          <a:prstGeom prst="rect">
            <a:avLst/>
          </a:prstGeom>
          <a:noFill/>
        </p:spPr>
        <p:txBody>
          <a:bodyPr wrap="square" rtlCol="0" anchor="t">
            <a:spAutoFit/>
          </a:bodyPr>
          <a:p>
            <a:pPr marL="285750" indent="-285750">
              <a:buFont typeface="Arial" panose="020B0604020202020204" pitchFamily="34" charset="0"/>
              <a:buChar char="•"/>
            </a:pPr>
            <a:r>
              <a:rPr lang="en-US" altLang="en-US"/>
              <a:t>https://www.analyticsvidhya.com/blog/2019/03/opencv-functions-computer-vision-python/</a:t>
            </a:r>
            <a:endParaRPr lang="en-US" alt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ltLang="en-US"/>
              <a:t>https://www.freecodecamp.org/news/how-to-use-opencv-and-python-for-computer-vision-and-ai/</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62230"/>
            <a:ext cx="5169535" cy="4281805"/>
          </a:xfrm>
          <a:prstGeom prst="rect">
            <a:avLst/>
          </a:prstGeom>
        </p:spPr>
        <p:txBody>
          <a:bodyPr wrap="square">
            <a:noAutofit/>
          </a:bodyPr>
          <a:p>
            <a:pPr>
              <a:spcAft>
                <a:spcPct val="60000"/>
              </a:spcAft>
            </a:pPr>
            <a:r>
              <a:rPr sz="1900" b="1"/>
              <a:t>3. Preprocessing Images</a:t>
            </a:r>
            <a:endParaRPr sz="1900" b="1"/>
          </a:p>
          <a:p>
            <a:r>
              <a:rPr sz="1600"/>
              <a:t>Before processing, it’s important to preprocess the images. This could involve:</a:t>
            </a:r>
            <a:endParaRPr sz="1600"/>
          </a:p>
          <a:p>
            <a:endParaRPr sz="1600"/>
          </a:p>
          <a:p>
            <a:pPr>
              <a:buFont typeface="Arial" panose="020B0604020202020204"/>
              <a:buChar char="•"/>
            </a:pPr>
            <a:r>
              <a:rPr sz="1600"/>
              <a:t>Converting the image to grayscale.</a:t>
            </a:r>
            <a:endParaRPr sz="1600"/>
          </a:p>
          <a:p>
            <a:pPr>
              <a:buFont typeface="Arial" panose="020B0604020202020204"/>
              <a:buChar char="•"/>
            </a:pPr>
            <a:r>
              <a:rPr sz="1600"/>
              <a:t>Resizing the image to a specific size.</a:t>
            </a:r>
            <a:endParaRPr sz="1600"/>
          </a:p>
          <a:p>
            <a:pPr>
              <a:buFont typeface="Arial" panose="020B0604020202020204"/>
              <a:buChar char="•"/>
            </a:pPr>
            <a:r>
              <a:rPr sz="1600"/>
              <a:t>Blurring the image to reduce noise.</a:t>
            </a:r>
            <a:endParaRPr sz="1600"/>
          </a:p>
          <a:p>
            <a:pPr>
              <a:buFont typeface="Arial" panose="020B0604020202020204"/>
              <a:buChar char="•"/>
            </a:pPr>
            <a:endParaRPr sz="1600"/>
          </a:p>
          <a:p>
            <a:r>
              <a:rPr sz="1600"/>
              <a:t># Convert to grayscale
gray = cv2.cvtColor(frame, cv2.COLOR_BGR2GRAY)
# Resize image
resized = cv2.resize(gray, (500, 500))
# Gaussian blur to reduce noise
blurred = cv2.GaussianBlur(resized, (5, 5), 0)</a:t>
            </a:r>
            <a:endParaRPr sz="1600"/>
          </a:p>
        </p:txBody>
      </p:sp>
      <p:sp>
        <p:nvSpPr>
          <p:cNvPr id="3" name="Text Box 2"/>
          <p:cNvSpPr txBox="1"/>
          <p:nvPr/>
        </p:nvSpPr>
        <p:spPr>
          <a:xfrm>
            <a:off x="473075" y="4662805"/>
            <a:ext cx="4433570" cy="2030095"/>
          </a:xfrm>
          <a:prstGeom prst="rect">
            <a:avLst/>
          </a:prstGeom>
          <a:noFill/>
        </p:spPr>
        <p:txBody>
          <a:bodyPr wrap="square" rtlCol="0" anchor="t">
            <a:spAutoFit/>
          </a:bodyPr>
          <a:p>
            <a:r>
              <a:rPr lang="en-US" altLang="en-US"/>
              <a:t>https://docs.opencv.org/4.x/d7/d4d/tutorial_py_thresholding.html</a:t>
            </a:r>
            <a:endParaRPr lang="en-US"/>
          </a:p>
          <a:p>
            <a:pPr marL="285750" indent="-285750">
              <a:buFont typeface="Arial" panose="020B0604020202020204" pitchFamily="34" charset="0"/>
              <a:buChar char="•"/>
            </a:pPr>
            <a:r>
              <a:rPr lang="en-US" altLang="en-US"/>
              <a:t>cv.THRESH_BINARY</a:t>
            </a:r>
            <a:endParaRPr lang="en-US" altLang="en-US"/>
          </a:p>
          <a:p>
            <a:pPr marL="285750" indent="-285750">
              <a:buFont typeface="Arial" panose="020B0604020202020204" pitchFamily="34" charset="0"/>
              <a:buChar char="•"/>
            </a:pPr>
            <a:r>
              <a:rPr lang="en-US" altLang="en-US"/>
              <a:t>cv.THRESH_BINARY_INV</a:t>
            </a:r>
            <a:endParaRPr lang="en-US" altLang="en-US"/>
          </a:p>
          <a:p>
            <a:pPr marL="285750" indent="-285750">
              <a:buFont typeface="Arial" panose="020B0604020202020204" pitchFamily="34" charset="0"/>
              <a:buChar char="•"/>
            </a:pPr>
            <a:r>
              <a:rPr lang="en-US" altLang="en-US"/>
              <a:t>cv.THRESH_TRUNC</a:t>
            </a:r>
            <a:endParaRPr lang="en-US" altLang="en-US"/>
          </a:p>
          <a:p>
            <a:pPr marL="285750" indent="-285750">
              <a:buFont typeface="Arial" panose="020B0604020202020204" pitchFamily="34" charset="0"/>
              <a:buChar char="•"/>
            </a:pPr>
            <a:r>
              <a:rPr lang="en-US" altLang="en-US"/>
              <a:t>cv.THRESH_TOZERO</a:t>
            </a:r>
            <a:endParaRPr lang="en-US" altLang="en-US"/>
          </a:p>
          <a:p>
            <a:pPr marL="285750" indent="-285750">
              <a:buFont typeface="Arial" panose="020B0604020202020204" pitchFamily="34" charset="0"/>
              <a:buChar char="•"/>
            </a:pPr>
            <a:r>
              <a:rPr lang="en-US" altLang="en-US"/>
              <a:t>cv.THRESH_TOZERO_INV</a:t>
            </a:r>
            <a:endParaRPr lang="en-US" altLang="en-US"/>
          </a:p>
        </p:txBody>
      </p:sp>
      <p:sp>
        <p:nvSpPr>
          <p:cNvPr id="4" name="Text Box 3"/>
          <p:cNvSpPr txBox="1"/>
          <p:nvPr/>
        </p:nvSpPr>
        <p:spPr>
          <a:xfrm>
            <a:off x="389255" y="4343718"/>
            <a:ext cx="5080000" cy="398780"/>
          </a:xfrm>
          <a:prstGeom prst="rect">
            <a:avLst/>
          </a:prstGeom>
        </p:spPr>
        <p:txBody>
          <a:bodyPr>
            <a:spAutoFit/>
          </a:bodyPr>
          <a:p>
            <a:pPr marL="0" indent="0">
              <a:spcAft>
                <a:spcPct val="60000"/>
              </a:spcAft>
            </a:pPr>
            <a:r>
              <a:rPr sz="2000" b="1" i="0">
                <a:solidFill>
                  <a:srgbClr val="FF0000"/>
                </a:solidFill>
                <a:effectLst>
                  <a:outerShdw blurRad="38100" dist="38100" dir="2700000" algn="tl">
                    <a:srgbClr val="000000">
                      <a:alpha val="43137"/>
                    </a:srgbClr>
                  </a:outerShdw>
                </a:effectLst>
                <a:latin typeface="Helvetica"/>
                <a:ea typeface="Helvetica"/>
              </a:rPr>
              <a:t>Simple Thresholding</a:t>
            </a:r>
            <a:endParaRPr sz="2000" b="1" i="0">
              <a:solidFill>
                <a:srgbClr val="FF0000"/>
              </a:solidFill>
              <a:effectLst>
                <a:outerShdw blurRad="38100" dist="38100" dir="2700000" algn="tl">
                  <a:srgbClr val="000000">
                    <a:alpha val="43137"/>
                  </a:srgbClr>
                </a:outerShdw>
              </a:effectLst>
              <a:latin typeface="Helvetica"/>
              <a:ea typeface="Helvetica"/>
            </a:endParaRPr>
          </a:p>
        </p:txBody>
      </p:sp>
      <p:sp>
        <p:nvSpPr>
          <p:cNvPr id="5" name="Text Box 4"/>
          <p:cNvSpPr txBox="1"/>
          <p:nvPr/>
        </p:nvSpPr>
        <p:spPr>
          <a:xfrm>
            <a:off x="5494655" y="62230"/>
            <a:ext cx="6697345" cy="6462395"/>
          </a:xfrm>
          <a:prstGeom prst="rect">
            <a:avLst/>
          </a:prstGeom>
          <a:noFill/>
        </p:spPr>
        <p:txBody>
          <a:bodyPr wrap="square" rtlCol="0" anchor="t">
            <a:spAutoFit/>
          </a:bodyPr>
          <a:p>
            <a:r>
              <a:rPr lang="en-US" altLang="en-US"/>
              <a:t>import cv2 as cv</a:t>
            </a:r>
            <a:endParaRPr lang="en-US" altLang="en-US"/>
          </a:p>
          <a:p>
            <a:r>
              <a:rPr lang="en-US" altLang="en-US"/>
              <a:t>import numpy as np</a:t>
            </a:r>
            <a:endParaRPr lang="en-US" altLang="en-US"/>
          </a:p>
          <a:p>
            <a:r>
              <a:rPr lang="en-US" altLang="en-US"/>
              <a:t>from matplotlib import pyplot as plt</a:t>
            </a:r>
            <a:endParaRPr lang="en-US" altLang="en-US"/>
          </a:p>
          <a:p>
            <a:endParaRPr lang="en-US" altLang="en-US"/>
          </a:p>
          <a:p>
            <a:r>
              <a:rPr lang="en-US" altLang="en-US"/>
              <a:t>img = cv.imread('gradient.png', cv.IMREAD_GRAYSCALE)</a:t>
            </a:r>
            <a:endParaRPr lang="en-US" altLang="en-US"/>
          </a:p>
          <a:p>
            <a:r>
              <a:rPr lang="en-US" altLang="en-US"/>
              <a:t>assert img is not None, "file could not be read, check with os.path.exists()"</a:t>
            </a:r>
            <a:endParaRPr lang="en-US" altLang="en-US"/>
          </a:p>
          <a:p>
            <a:r>
              <a:rPr lang="en-US" altLang="en-US"/>
              <a:t>ret,thresh1 = cv.threshold(img,127,255,cv.THRESH_BINARY)</a:t>
            </a:r>
            <a:endParaRPr lang="en-US" altLang="en-US"/>
          </a:p>
          <a:p>
            <a:r>
              <a:rPr lang="en-US" altLang="en-US"/>
              <a:t>ret,thresh2 = cv.threshold(img,127,255,cv.THRESH_BINARY_INV)</a:t>
            </a:r>
            <a:endParaRPr lang="en-US" altLang="en-US"/>
          </a:p>
          <a:p>
            <a:r>
              <a:rPr lang="en-US" altLang="en-US"/>
              <a:t>ret,thresh3 = cv.threshold(img,127,255,cv.THRESH_TRUNC)</a:t>
            </a:r>
            <a:endParaRPr lang="en-US" altLang="en-US"/>
          </a:p>
          <a:p>
            <a:r>
              <a:rPr lang="en-US" altLang="en-US"/>
              <a:t>ret,thresh4 = cv.threshold(img,127,255,cv.THRESH_TOZERO)</a:t>
            </a:r>
            <a:endParaRPr lang="en-US" altLang="en-US"/>
          </a:p>
          <a:p>
            <a:r>
              <a:rPr lang="en-US" altLang="en-US"/>
              <a:t>ret,thresh5 = cv.threshold(img,127,255,cv.THRESH_TOZERO_INV)</a:t>
            </a:r>
            <a:endParaRPr lang="en-US" altLang="en-US"/>
          </a:p>
          <a:p>
            <a:endParaRPr lang="en-US" altLang="en-US"/>
          </a:p>
          <a:p>
            <a:r>
              <a:rPr lang="en-US" altLang="en-US"/>
              <a:t>titles = ['Original Image','BINARY','BINARY_INV','TRUNC','TOZERO','TOZERO_INV']</a:t>
            </a:r>
            <a:endParaRPr lang="en-US" altLang="en-US"/>
          </a:p>
          <a:p>
            <a:r>
              <a:rPr lang="en-US" altLang="en-US"/>
              <a:t>images = [img, thresh1, thresh2, thresh3, thresh4, thresh5]</a:t>
            </a:r>
            <a:endParaRPr lang="en-US" altLang="en-US"/>
          </a:p>
          <a:p>
            <a:endParaRPr lang="en-US" altLang="en-US"/>
          </a:p>
          <a:p>
            <a:r>
              <a:rPr lang="en-US" altLang="en-US"/>
              <a:t>for i in range(6):</a:t>
            </a:r>
            <a:endParaRPr lang="en-US" altLang="en-US"/>
          </a:p>
          <a:p>
            <a:r>
              <a:rPr lang="en-US" altLang="en-US"/>
              <a:t>    plt.subplot(2,3,i+1),plt.imshow(images[i],'gray',vmin=0,vmax=255)</a:t>
            </a:r>
            <a:endParaRPr lang="en-US" altLang="en-US"/>
          </a:p>
          <a:p>
            <a:r>
              <a:rPr lang="en-US" altLang="en-US"/>
              <a:t>    plt.title(titles[i])</a:t>
            </a:r>
            <a:endParaRPr lang="en-US" altLang="en-US"/>
          </a:p>
          <a:p>
            <a:r>
              <a:rPr lang="en-US" altLang="en-US"/>
              <a:t>    plt.xticks([]),plt.yticks([])</a:t>
            </a:r>
            <a:endParaRPr lang="en-US" altLang="en-US"/>
          </a:p>
          <a:p>
            <a:endParaRPr lang="en-US" altLang="en-US"/>
          </a:p>
          <a:p>
            <a:r>
              <a:rPr lang="en-US" altLang="en-US"/>
              <a:t>plt.show()</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7085" y="175260"/>
            <a:ext cx="7828915" cy="5768340"/>
          </a:xfrm>
          <a:prstGeom prst="rect">
            <a:avLst/>
          </a:prstGeom>
        </p:spPr>
        <p:txBody>
          <a:bodyPr wrap="square">
            <a:spAutoFit/>
          </a:bodyPr>
          <a:p>
            <a:pPr>
              <a:spcAft>
                <a:spcPct val="60000"/>
              </a:spcAft>
            </a:pPr>
            <a:r>
              <a:rPr sz="1900" b="1"/>
              <a:t>4. Object Detection</a:t>
            </a:r>
            <a:endParaRPr sz="1900" b="1"/>
          </a:p>
          <a:p>
            <a:r>
              <a:rPr sz="1600"/>
              <a:t>You can use simple techniques like contour detection or Haar cascades (for detecting faces, for example) or even advanced methods like YOLO (You Only Look Once) for detecting multiple objects in real-time.</a:t>
            </a:r>
            <a:endParaRPr sz="1600"/>
          </a:p>
          <a:p>
            <a:r>
              <a:rPr sz="1600"/>
              <a:t>Here’s an example of using Haar cascades to detect faces:</a:t>
            </a:r>
            <a:endParaRPr sz="1600"/>
          </a:p>
          <a:p>
            <a:endParaRPr sz="1600"/>
          </a:p>
          <a:p>
            <a:r>
              <a:rPr sz="1600"/>
              <a:t># Load the pre-trained Haar Cascade for face detection
face_cascade = cv2.CascadeClassifier(cv2.data.haarcascades + 'haarcascade_frontalface_default.xml')
# Detect faces
faces = face_cascade.detectMultiScale(gray, scaleFactor=1.1, minNeighbors=5, minSize=(30, 30))
# Draw rectangles around faces
for (x, y, w, h) in faces:
    cv2.rectangle(frame, (x, y), (x + w, y + h), (255, 0, 0), 2)
# Display the output
cv2.imshow('Detected Faces', frame)
cv2.waitKey(0)
cv2.destroyAllWindows()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8810" y="222885"/>
            <a:ext cx="5080000" cy="1582420"/>
          </a:xfrm>
          <a:prstGeom prst="rect">
            <a:avLst/>
          </a:prstGeom>
        </p:spPr>
        <p:txBody>
          <a:bodyPr>
            <a:spAutoFit/>
          </a:bodyPr>
          <a:p>
            <a:pPr>
              <a:spcAft>
                <a:spcPct val="60000"/>
              </a:spcAft>
            </a:pPr>
            <a:r>
              <a:rPr sz="1900" b="1"/>
              <a:t>5. Label Detection and Verification</a:t>
            </a:r>
            <a:endParaRPr sz="1900" b="1"/>
          </a:p>
          <a:p>
            <a:r>
              <a:rPr sz="1600"/>
              <a:t>For detecting labels or text on packages, you can use OCR (Optical Character Recognition) libraries like Tesseract. This helps extract text from images.</a:t>
            </a:r>
            <a:endParaRPr sz="1600"/>
          </a:p>
          <a:p>
            <a:r>
              <a:rPr sz="1600"/>
              <a:t>Install Tesseract:</a:t>
            </a:r>
            <a:endParaRPr sz="1600"/>
          </a:p>
        </p:txBody>
      </p:sp>
      <p:sp>
        <p:nvSpPr>
          <p:cNvPr id="3" name="Text Box 2"/>
          <p:cNvSpPr txBox="1"/>
          <p:nvPr/>
        </p:nvSpPr>
        <p:spPr>
          <a:xfrm>
            <a:off x="737870" y="1998345"/>
            <a:ext cx="6096000" cy="2584450"/>
          </a:xfrm>
          <a:prstGeom prst="rect">
            <a:avLst/>
          </a:prstGeom>
          <a:noFill/>
        </p:spPr>
        <p:txBody>
          <a:bodyPr wrap="square" rtlCol="0" anchor="t">
            <a:spAutoFit/>
          </a:bodyPr>
          <a:p>
            <a:r>
              <a:rPr lang="en-US" altLang="en-US"/>
              <a:t>pip install pytesseract</a:t>
            </a:r>
            <a:endParaRPr lang="en-US" altLang="en-US"/>
          </a:p>
          <a:p>
            <a:endParaRPr lang="en-US" altLang="en-US"/>
          </a:p>
          <a:p>
            <a:r>
              <a:rPr lang="en-US" altLang="en-US"/>
              <a:t>import pytesseract</a:t>
            </a:r>
            <a:endParaRPr lang="en-US" altLang="en-US"/>
          </a:p>
          <a:p>
            <a:endParaRPr lang="en-US" altLang="en-US"/>
          </a:p>
          <a:p>
            <a:r>
              <a:rPr lang="en-US" altLang="en-US"/>
              <a:t># Convert image to text using Tesseract</a:t>
            </a:r>
            <a:endParaRPr lang="en-US" altLang="en-US"/>
          </a:p>
          <a:p>
            <a:r>
              <a:rPr lang="en-US" altLang="en-US"/>
              <a:t>text = pytesseract.image_to_string(frame)</a:t>
            </a:r>
            <a:endParaRPr lang="en-US" altLang="en-US"/>
          </a:p>
          <a:p>
            <a:endParaRPr lang="en-US" altLang="en-US"/>
          </a:p>
          <a:p>
            <a:r>
              <a:rPr lang="en-US" altLang="en-US"/>
              <a:t># Print the extracted text</a:t>
            </a:r>
            <a:endParaRPr lang="en-US" altLang="en-US"/>
          </a:p>
          <a:p>
            <a:r>
              <a:rPr lang="en-US" altLang="en-US"/>
              <a:t>print("Detected text:", text)</a:t>
            </a:r>
            <a:endParaRPr lang="en-US"/>
          </a:p>
        </p:txBody>
      </p:sp>
      <p:sp>
        <p:nvSpPr>
          <p:cNvPr id="4" name="Text Box 3"/>
          <p:cNvSpPr txBox="1"/>
          <p:nvPr/>
        </p:nvSpPr>
        <p:spPr>
          <a:xfrm>
            <a:off x="5678805" y="304800"/>
            <a:ext cx="6334760" cy="3798570"/>
          </a:xfrm>
          <a:prstGeom prst="rect">
            <a:avLst/>
          </a:prstGeom>
        </p:spPr>
        <p:txBody>
          <a:bodyPr wrap="square">
            <a:spAutoFit/>
          </a:bodyPr>
          <a:p>
            <a:pPr>
              <a:spcAft>
                <a:spcPct val="60000"/>
              </a:spcAft>
            </a:pPr>
            <a:r>
              <a:rPr sz="1900" b="1"/>
              <a:t>6. Comparison and Automation</a:t>
            </a:r>
            <a:endParaRPr sz="1900" b="1"/>
          </a:p>
          <a:p>
            <a:r>
              <a:rPr sz="1600"/>
              <a:t>Once labels or objects are detected, the system can compare them with expected data (like a list of items) and automatically verify whether the package is correct.</a:t>
            </a:r>
            <a:endParaRPr sz="1600"/>
          </a:p>
          <a:p>
            <a:r>
              <a:rPr sz="1600"/>
              <a:t>python</a:t>
            </a:r>
            <a:endParaRPr sz="1600"/>
          </a:p>
          <a:p>
            <a:r>
              <a:rPr sz="1600"/>
              <a:t>Copy</a:t>
            </a:r>
            <a:endParaRPr sz="1600"/>
          </a:p>
          <a:p>
            <a:r>
              <a:rPr sz="1600"/>
              <a:t>expected_items = ['item1', 'item2', 'item3']
detected_items = ['item1', 'item4', 'item3']
ifset(expected_items) == set(detected_items):
    print("Package is correct")
else:
    print("Package is incorrect")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335280"/>
            <a:ext cx="7128510" cy="4862830"/>
          </a:xfrm>
          <a:prstGeom prst="rect">
            <a:avLst/>
          </a:prstGeom>
        </p:spPr>
        <p:txBody>
          <a:bodyPr wrap="square">
            <a:spAutoFit/>
          </a:bodyPr>
          <a:p>
            <a:pPr>
              <a:spcAft>
                <a:spcPct val="60000"/>
              </a:spcAft>
            </a:pPr>
            <a:r>
              <a:rPr sz="2200" b="1"/>
              <a:t>Key Techniques in Computer Vision</a:t>
            </a:r>
            <a:endParaRPr sz="2200" b="1"/>
          </a:p>
          <a:p>
            <a:pPr>
              <a:buAutoNum type="arabicPeriod"/>
            </a:pPr>
            <a:r>
              <a:rPr sz="1600"/>
              <a:t>Edge Detection: Used to find boundaries in images, such as the edges of objects.</a:t>
            </a:r>
            <a:endParaRPr sz="1600"/>
          </a:p>
          <a:p>
            <a:pPr>
              <a:buAutoNum type="arabicPeriod"/>
            </a:pPr>
            <a:endParaRPr sz="1600"/>
          </a:p>
          <a:p>
            <a:pPr lvl="1">
              <a:buFont typeface="Arial" panose="020B0604020202020204"/>
              <a:buChar char="◦"/>
            </a:pPr>
            <a:r>
              <a:rPr sz="1600"/>
              <a:t>Common algorithms: Canny Edge Detector, Sobel Operator.</a:t>
            </a:r>
            <a:endParaRPr sz="1600"/>
          </a:p>
          <a:p>
            <a:pPr lvl="1">
              <a:buFont typeface="Arial" panose="020B0604020202020204"/>
              <a:buChar char="◦"/>
            </a:pPr>
            <a:endParaRPr sz="1600"/>
          </a:p>
          <a:p>
            <a:pPr>
              <a:buAutoNum type="arabicPeriod"/>
            </a:pPr>
            <a:r>
              <a:rPr sz="1600"/>
              <a:t>Feature Matching: Finding and matching key features in images. It's used in object recognition.</a:t>
            </a:r>
            <a:endParaRPr sz="1600"/>
          </a:p>
          <a:p>
            <a:pPr>
              <a:buAutoNum type="arabicPeriod"/>
            </a:pPr>
            <a:endParaRPr sz="1600"/>
          </a:p>
          <a:p>
            <a:pPr lvl="1">
              <a:buFont typeface="Arial" panose="020B0604020202020204"/>
              <a:buChar char="◦"/>
            </a:pPr>
            <a:r>
              <a:rPr sz="1600"/>
              <a:t>Common algorithms: SIFT (Scale-Invariant Feature Transform), ORB (Oriented FAST and Rotated BRIEF).</a:t>
            </a:r>
            <a:endParaRPr sz="1600"/>
          </a:p>
          <a:p>
            <a:pPr lvl="1">
              <a:buFont typeface="Arial" panose="020B0604020202020204"/>
              <a:buChar char="◦"/>
            </a:pPr>
            <a:endParaRPr sz="1600"/>
          </a:p>
          <a:p>
            <a:pPr>
              <a:buAutoNum type="arabicPeriod"/>
            </a:pPr>
            <a:r>
              <a:rPr sz="1600"/>
              <a:t>Object Tracking: Following objects in a video stream. Used in surveillance and robotics.</a:t>
            </a:r>
            <a:endParaRPr sz="1600"/>
          </a:p>
          <a:p>
            <a:pPr>
              <a:buAutoNum type="arabicPeriod"/>
            </a:pPr>
            <a:endParaRPr sz="1600"/>
          </a:p>
          <a:p>
            <a:pPr lvl="1">
              <a:buFont typeface="Arial" panose="020B0604020202020204"/>
              <a:buChar char="◦"/>
            </a:pPr>
            <a:r>
              <a:rPr sz="1600"/>
              <a:t>Algorithms: Kalman Filter, Meanshift, Optical Flow.</a:t>
            </a:r>
            <a:endParaRPr sz="1600"/>
          </a:p>
          <a:p>
            <a:pPr lvl="1">
              <a:buFont typeface="Arial" panose="020B0604020202020204"/>
              <a:buChar char="◦"/>
            </a:pPr>
            <a:endParaRPr sz="1600"/>
          </a:p>
          <a:p>
            <a:pPr>
              <a:buAutoNum type="arabicPeriod"/>
            </a:pPr>
            <a:r>
              <a:rPr sz="1600"/>
              <a:t>Deep Learning: Advanced models like Convolutional Neural Networks (CNN) are used for complex tasks like object detection, image segmentation, and classification.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7145" y="1339850"/>
            <a:ext cx="6096000" cy="645160"/>
          </a:xfrm>
          <a:prstGeom prst="rect">
            <a:avLst/>
          </a:prstGeom>
          <a:noFill/>
        </p:spPr>
        <p:txBody>
          <a:bodyPr wrap="square" rtlCol="0" anchor="t">
            <a:spAutoFit/>
          </a:bodyPr>
          <a:p>
            <a:r>
              <a:rPr lang="en-US" altLang="en-US"/>
              <a:t>https://www.geeksforgeeks.org/top-python-libraries-for-image-processing/?ref=ml_lbp</a:t>
            </a:r>
            <a:endParaRPr lang="en-US"/>
          </a:p>
        </p:txBody>
      </p:sp>
      <p:sp>
        <p:nvSpPr>
          <p:cNvPr id="3" name="Text Box 2"/>
          <p:cNvSpPr txBox="1"/>
          <p:nvPr/>
        </p:nvSpPr>
        <p:spPr>
          <a:xfrm>
            <a:off x="3048000" y="3106420"/>
            <a:ext cx="6096000" cy="3969385"/>
          </a:xfrm>
          <a:prstGeom prst="rect">
            <a:avLst/>
          </a:prstGeom>
          <a:noFill/>
        </p:spPr>
        <p:txBody>
          <a:bodyPr wrap="square" rtlCol="0" anchor="t">
            <a:spAutoFit/>
          </a:bodyPr>
          <a:p>
            <a:r>
              <a:rPr lang="en-US" altLang="en-US"/>
              <a:t>https://www.geeksforgeeks.org/image-processing-with-keras-in-python/?ref=ml_lbp</a:t>
            </a:r>
            <a:endParaRPr lang="en-US" altLang="en-US"/>
          </a:p>
          <a:p>
            <a:endParaRPr lang="en-US"/>
          </a:p>
          <a:p>
            <a:r>
              <a:rPr lang="en-US" altLang="en-US"/>
              <a:t>https://www.geeksforgeeks.org/getting-started-scikit-image-image-processing-python/?ref=ml_lbp</a:t>
            </a:r>
            <a:endParaRPr lang="en-US" altLang="en-US"/>
          </a:p>
          <a:p>
            <a:endParaRPr lang="en-US" altLang="en-US"/>
          </a:p>
          <a:p>
            <a:r>
              <a:rPr lang="en-US" altLang="en-US"/>
              <a:t>https://www.geeksforgeeks.org/how-to-convert-images-to-numpy-array/?ref=lbp</a:t>
            </a:r>
            <a:endParaRPr lang="en-US" altLang="en-US"/>
          </a:p>
          <a:p>
            <a:endParaRPr lang="en-US" altLang="en-US"/>
          </a:p>
          <a:p>
            <a:r>
              <a:rPr lang="en-US" altLang="en-US"/>
              <a:t>https://www.geeksforgeeks.org/how-to-convert-an-image-to-numpy-array-and-saveit-to-csv-file-using-python/?ref=lbp</a:t>
            </a:r>
            <a:endParaRPr lang="en-US" altLang="en-US"/>
          </a:p>
          <a:p>
            <a:r>
              <a:rPr lang="en-US" altLang="en-US"/>
              <a:t>https://www.geeksforgeeks.org/convert-a-numpy-array-to-an-image/?ref=lbp</a:t>
            </a:r>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nchor="t">
            <a:spAutoFit/>
          </a:bodyPr>
          <a:p>
            <a:r>
              <a:rPr lang="en-US" altLang="en-US"/>
              <a:t>https://www.geeksforgeeks.org/ai-ml-ds-projects/?ref=lbp</a:t>
            </a:r>
            <a:endParaRPr lang="en-US"/>
          </a:p>
        </p:txBody>
      </p:sp>
      <p:sp>
        <p:nvSpPr>
          <p:cNvPr id="3" name="Text Box 2"/>
          <p:cNvSpPr txBox="1"/>
          <p:nvPr/>
        </p:nvSpPr>
        <p:spPr>
          <a:xfrm>
            <a:off x="3048000" y="3827780"/>
            <a:ext cx="6096000" cy="645160"/>
          </a:xfrm>
          <a:prstGeom prst="rect">
            <a:avLst/>
          </a:prstGeom>
          <a:noFill/>
        </p:spPr>
        <p:txBody>
          <a:bodyPr wrap="square" rtlCol="0" anchor="t">
            <a:spAutoFit/>
          </a:bodyPr>
          <a:p>
            <a:r>
              <a:rPr lang="en-US" altLang="en-US"/>
              <a:t>https://www.codementor.io/@innat_2k14/image-data-analysis-using-numpy-opencv-part-1-kfadbafx6</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71500" y="234950"/>
            <a:ext cx="10668000" cy="6007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16980"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397000" y="-152400"/>
            <a:ext cx="9017000" cy="6781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4330" y="105410"/>
            <a:ext cx="4628515" cy="2614930"/>
          </a:xfrm>
          <a:prstGeom prst="rect">
            <a:avLst/>
          </a:prstGeom>
          <a:noFill/>
        </p:spPr>
        <p:txBody>
          <a:bodyPr wrap="square" rtlCol="0">
            <a:spAutoFit/>
          </a:bodyPr>
          <a:p>
            <a:pPr indent="0">
              <a:buNone/>
            </a:pPr>
            <a:r>
              <a:rPr lang="en-US" altLang="en-IN" sz="2000" b="1"/>
              <a:t>What we Do </a:t>
            </a:r>
            <a:endParaRPr lang="en-US" altLang="en-IN" sz="2000" b="1"/>
          </a:p>
          <a:p>
            <a:pPr indent="0">
              <a:buNone/>
            </a:pPr>
            <a:endParaRPr lang="en-IN" altLang="en-US"/>
          </a:p>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US" altLang="en-IN"/>
              <a:t>Image Sentiment Analysis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pic>
        <p:nvPicPr>
          <p:cNvPr id="4" name="Picture 3"/>
          <p:cNvPicPr/>
          <p:nvPr/>
        </p:nvPicPr>
        <p:blipFill>
          <a:blip r:embed="rId1"/>
          <a:stretch>
            <a:fillRect/>
          </a:stretch>
        </p:blipFill>
        <p:spPr>
          <a:xfrm>
            <a:off x="110490" y="3051175"/>
            <a:ext cx="9177020" cy="3806825"/>
          </a:xfrm>
          <a:prstGeom prst="rect">
            <a:avLst/>
          </a:prstGeom>
        </p:spPr>
      </p:pic>
      <p:pic>
        <p:nvPicPr>
          <p:cNvPr id="5" name="Picture 4"/>
          <p:cNvPicPr/>
          <p:nvPr/>
        </p:nvPicPr>
        <p:blipFill>
          <a:blip r:embed="rId2"/>
          <a:stretch>
            <a:fillRect/>
          </a:stretch>
        </p:blipFill>
        <p:spPr>
          <a:xfrm>
            <a:off x="5980430" y="0"/>
            <a:ext cx="4712335" cy="3090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89940" y="3106420"/>
            <a:ext cx="9921240" cy="1476375"/>
          </a:xfrm>
          <a:prstGeom prst="rect">
            <a:avLst/>
          </a:prstGeom>
          <a:noFill/>
        </p:spPr>
        <p:txBody>
          <a:bodyPr wrap="square" rtlCol="0" anchor="t">
            <a:spAutoFit/>
          </a:bodyPr>
          <a:p>
            <a:r>
              <a:rPr lang="en-US" altLang="en-US"/>
              <a:t>https://github.com/sandesh-01/Car_Damage_detection-/blob/main/Damage_Detection_Detectron2%20(2).ipynb</a:t>
            </a:r>
            <a:endParaRPr lang="en-US" altLang="en-US"/>
          </a:p>
          <a:p>
            <a:endParaRPr lang="en-US"/>
          </a:p>
          <a:p>
            <a:r>
              <a:rPr lang="en-US" altLang="en-US"/>
              <a:t>https://github.com/louisyuzhe/car-damage-detector</a:t>
            </a:r>
            <a:endParaRPr lang="en-US" altLang="en-US"/>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5677535" cy="5539105"/>
          </a:xfrm>
          <a:prstGeom prst="rect">
            <a:avLst/>
          </a:prstGeom>
        </p:spPr>
        <p:txBody>
          <a:bodyPr wrap="square">
            <a:noAutofit/>
          </a:bodyPr>
          <a:p>
            <a:pPr>
              <a:spcAft>
                <a:spcPct val="60000"/>
              </a:spcAft>
            </a:pPr>
            <a:r>
              <a:rPr sz="2300" b="1"/>
              <a:t>1. Template Matching</a:t>
            </a:r>
            <a:endParaRPr sz="2300" b="1"/>
          </a:p>
          <a:p>
            <a:pPr>
              <a:spcAft>
                <a:spcPct val="60000"/>
              </a:spcAft>
            </a:pPr>
            <a:r>
              <a:rPr sz="2200" b="1"/>
              <a:t>What is Template Matching?</a:t>
            </a:r>
            <a:endParaRPr sz="2200" b="1"/>
          </a:p>
          <a:p>
            <a:r>
              <a:rPr sz="1600"/>
              <a:t>Template Matching is a technique in image processing where a small template image is slid over a larger image to find a match. It is used for detecting specific patterns, such as car defects.</a:t>
            </a:r>
            <a:endParaRPr sz="1600"/>
          </a:p>
          <a:p>
            <a:pPr>
              <a:spcAft>
                <a:spcPct val="60000"/>
              </a:spcAft>
            </a:pPr>
            <a:r>
              <a:rPr sz="2200" b="1"/>
              <a:t>Steps for Template Matching</a:t>
            </a:r>
            <a:endParaRPr sz="2200" b="1"/>
          </a:p>
          <a:p>
            <a:pPr>
              <a:buAutoNum type="arabicPeriod"/>
            </a:pPr>
            <a:r>
              <a:rPr sz="1600"/>
              <a:t>Install OpenCV</a:t>
            </a:r>
            <a:endParaRPr sz="1600"/>
          </a:p>
          <a:p>
            <a:r>
              <a:rPr sz="1600"/>
              <a:t>pip install opencv-python</a:t>
            </a:r>
            <a:endParaRPr sz="1600"/>
          </a:p>
          <a:p>
            <a:endParaRPr sz="1600"/>
          </a:p>
          <a:p>
            <a:pPr>
              <a:buAutoNum type="arabicPeriod"/>
            </a:pPr>
            <a:r>
              <a:rPr sz="1600"/>
              <a:t>Load the Car Image and Template</a:t>
            </a:r>
            <a:endParaRPr sz="1600"/>
          </a:p>
          <a:p>
            <a:r>
              <a:rPr sz="1600"/>
              <a:t>import cv2
import numpy as np
# Load main image and template
car_image = cv2.imread('car.jpg', 0)  # Convert to grayscale
template = cv2.imread('scratch_template.jpg', 0)  # Defect template
w, h = template.shape[::-1]  # Get template size</a:t>
            </a:r>
            <a:endParaRPr sz="1600"/>
          </a:p>
        </p:txBody>
      </p:sp>
      <p:sp>
        <p:nvSpPr>
          <p:cNvPr id="3" name="Text Box 2"/>
          <p:cNvSpPr txBox="1"/>
          <p:nvPr/>
        </p:nvSpPr>
        <p:spPr>
          <a:xfrm>
            <a:off x="5952490" y="0"/>
            <a:ext cx="6096000" cy="4817110"/>
          </a:xfrm>
          <a:prstGeom prst="rect">
            <a:avLst/>
          </a:prstGeom>
          <a:noFill/>
        </p:spPr>
        <p:txBody>
          <a:bodyPr wrap="square" rtlCol="0" anchor="t">
            <a:spAutoFit/>
          </a:bodyPr>
          <a:p>
            <a:r>
              <a:rPr sz="1600">
                <a:sym typeface="+mn-ea"/>
              </a:rPr>
              <a:t># Apply Template Matching
result = cv2.matchTemplate(car_image, template, cv2.TM_CCOEFF_NORMED)
threshold = 0.8  # Set threshold for matching
loc = np.where(result &gt;= threshold)
# Draw rectangles around detected defects
for pt inzip(*loc[::-1]):
    cv2.rectangle(car_image, pt, (pt[0] + w, pt[1] + h), (255, 0, 0), 2)
# Display result
cv2.imshow('Car Defect Detection', car_image)
cv2.waitKey(0)
cv2.destroyAllWindows()
</a:t>
            </a:r>
            <a:endParaRPr sz="1600"/>
          </a:p>
          <a:p>
            <a:pPr>
              <a:lnSpc>
                <a:spcPct val="50000"/>
              </a:lnSpc>
              <a:spcAft>
                <a:spcPct val="60000"/>
              </a:spcAft>
            </a:pPr>
            <a:r>
              <a:rPr sz="2200" b="1">
                <a:sym typeface="+mn-ea"/>
              </a:rPr>
              <a:t>Use Cases of Template Matching</a:t>
            </a:r>
            <a:endParaRPr sz="2200" b="1"/>
          </a:p>
          <a:p>
            <a:pPr>
              <a:lnSpc>
                <a:spcPct val="50000"/>
              </a:lnSpc>
              <a:buFont typeface="Arial" panose="020B0604020202020204"/>
              <a:buChar char="•"/>
            </a:pPr>
            <a:r>
              <a:rPr sz="1600">
                <a:sym typeface="+mn-ea"/>
              </a:rPr>
              <a:t>Detecting scratches, dents, and missing parts in cars.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Recognizing logos or text in vehicle images.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Matching defective parts in industrial inspection.</a:t>
            </a:r>
            <a:endParaRPr lang="en-US" sz="1600">
              <a:sym typeface="+mn-ea"/>
            </a:endParaRPr>
          </a:p>
        </p:txBody>
      </p:sp>
      <p:sp>
        <p:nvSpPr>
          <p:cNvPr id="4" name="Text Box 3"/>
          <p:cNvSpPr txBox="1"/>
          <p:nvPr/>
        </p:nvSpPr>
        <p:spPr>
          <a:xfrm>
            <a:off x="42545" y="5474970"/>
            <a:ext cx="12005945" cy="2041525"/>
          </a:xfrm>
          <a:prstGeom prst="rect">
            <a:avLst/>
          </a:prstGeom>
        </p:spPr>
        <p:txBody>
          <a:bodyPr wrap="square">
            <a:noAutofit/>
          </a:bodyPr>
          <a:p>
            <a:pPr>
              <a:spcAft>
                <a:spcPct val="60000"/>
              </a:spcAft>
            </a:pPr>
            <a:r>
              <a:rPr sz="2200" b="1"/>
              <a:t>Considerations</a:t>
            </a:r>
            <a:endParaRPr sz="2200" b="1"/>
          </a:p>
          <a:p>
            <a:pPr>
              <a:buFont typeface="Arial" panose="020B0604020202020204"/>
              <a:buChar char="•"/>
            </a:pPr>
            <a:r>
              <a:rPr sz="1600"/>
              <a:t>Template Selection:The effectiveness of template matching depends on the quality and representativeness of the defect template.​</a:t>
            </a:r>
            <a:endParaRPr sz="1600"/>
          </a:p>
          <a:p>
            <a:pPr>
              <a:buFont typeface="Arial" panose="020B0604020202020204"/>
              <a:buChar char="•"/>
            </a:pPr>
            <a:endParaRPr sz="1600"/>
          </a:p>
          <a:p>
            <a:pPr>
              <a:buFont typeface="Arial" panose="020B0604020202020204"/>
              <a:buChar char="•"/>
            </a:pPr>
            <a:r>
              <a:rPr sz="1600"/>
              <a:t>Lighting Conditions:Variations in lighting can affect the matching process. Preprocessing steps like histogram equalization may help normalize lighting differences.​</a:t>
            </a:r>
            <a:endParaRPr sz="1600"/>
          </a:p>
          <a:p>
            <a:pPr>
              <a:buFont typeface="Arial" panose="020B0604020202020204"/>
              <a:buChar char="•"/>
            </a:pPr>
            <a:endParaRPr sz="1600"/>
          </a:p>
          <a:p>
            <a:pPr>
              <a:buFont typeface="Arial" panose="020B0604020202020204"/>
              <a:buChar char="•"/>
            </a:pPr>
            <a:r>
              <a:rPr sz="1600"/>
              <a:t>Rotation and Scale Variations:Template matching is sensitive to changes in scale and rotation. For defects that vary in size or orientation, consider using more robust methods like feature-based matching or machine learning approaches.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500370" cy="6892925"/>
          </a:xfrm>
          <a:prstGeom prst="rect">
            <a:avLst/>
          </a:prstGeom>
        </p:spPr>
        <p:txBody>
          <a:bodyPr wrap="square">
            <a:spAutoFit/>
          </a:bodyPr>
          <a:p>
            <a:pPr>
              <a:spcAft>
                <a:spcPct val="60000"/>
              </a:spcAft>
            </a:pPr>
            <a:r>
              <a:rPr sz="2300" b="1"/>
              <a:t>2. Edge Detection</a:t>
            </a:r>
            <a:endParaRPr sz="2300" b="1"/>
          </a:p>
          <a:p>
            <a:pPr>
              <a:spcAft>
                <a:spcPct val="60000"/>
              </a:spcAft>
            </a:pPr>
            <a:r>
              <a:rPr sz="2200" b="1"/>
              <a:t>What is Edge Detection?</a:t>
            </a:r>
            <a:endParaRPr sz="2200" b="1"/>
          </a:p>
          <a:p>
            <a:r>
              <a:rPr sz="1600"/>
              <a:t>Edge Detection identifies boundaries in an image, helping to detect cracks, scratches, and damages in cars. The Canny Edge Detector is one of the most widely used techniques.</a:t>
            </a:r>
            <a:endParaRPr sz="1600"/>
          </a:p>
          <a:p>
            <a:pPr>
              <a:spcAft>
                <a:spcPct val="60000"/>
              </a:spcAft>
            </a:pPr>
            <a:r>
              <a:rPr sz="2200" b="1"/>
              <a:t>Steps for Edge Detection in Car Defect Detection</a:t>
            </a:r>
            <a:endParaRPr sz="2200" b="1"/>
          </a:p>
          <a:p>
            <a:pPr>
              <a:buAutoNum type="arabicPeriod"/>
            </a:pPr>
            <a:r>
              <a:rPr sz="1600"/>
              <a:t>Load Image and Convert to Grayscale</a:t>
            </a:r>
            <a:endParaRPr sz="1600"/>
          </a:p>
          <a:p>
            <a:r>
              <a:rPr sz="1600"/>
              <a:t>import cv2
# Load image
image = cv2.imread('car.jpg')
# Convert to grayscale
gray = cv2.cvtColor(image, cv2.COLOR_BGR2GRAY)
# Apply Gaussian Blur
blurred = cv2.GaussianBlur(gray, (5, 5), 0)
# Detect edges using Canny
edges = cv2.Canny(blurred, 50, 150)
# Display the edges
cv2.imshow('Car Defect Edges', edges)
cv2.waitKey(0)
cv2.destroyAllWindows()
</a:t>
            </a:r>
            <a:endParaRPr sz="1600"/>
          </a:p>
        </p:txBody>
      </p:sp>
      <p:sp>
        <p:nvSpPr>
          <p:cNvPr id="3" name="Text Box 2"/>
          <p:cNvSpPr txBox="1"/>
          <p:nvPr/>
        </p:nvSpPr>
        <p:spPr>
          <a:xfrm>
            <a:off x="5732780" y="548005"/>
            <a:ext cx="6096000" cy="2154555"/>
          </a:xfrm>
          <a:prstGeom prst="rect">
            <a:avLst/>
          </a:prstGeom>
          <a:noFill/>
        </p:spPr>
        <p:txBody>
          <a:bodyPr wrap="square" rtlCol="0" anchor="t">
            <a:spAutoFit/>
          </a:bodyPr>
          <a:p>
            <a:endParaRPr sz="1600"/>
          </a:p>
          <a:p>
            <a:pPr>
              <a:spcAft>
                <a:spcPct val="60000"/>
              </a:spcAft>
            </a:pPr>
            <a:r>
              <a:rPr sz="2200" b="1">
                <a:sym typeface="+mn-ea"/>
              </a:rPr>
              <a:t>Use Cases of Edge Detection</a:t>
            </a:r>
            <a:endParaRPr sz="2200" b="1"/>
          </a:p>
          <a:p>
            <a:pPr>
              <a:buFont typeface="Arial" panose="020B0604020202020204"/>
              <a:buChar char="•"/>
            </a:pPr>
            <a:r>
              <a:rPr sz="1600">
                <a:sym typeface="+mn-ea"/>
              </a:rPr>
              <a:t>Identifying cracks or scratches in car surfaces.</a:t>
            </a:r>
            <a:endParaRPr sz="1600"/>
          </a:p>
          <a:p>
            <a:pPr>
              <a:buFont typeface="Arial" panose="020B0604020202020204"/>
              <a:buChar char="•"/>
            </a:pPr>
            <a:endParaRPr sz="1600"/>
          </a:p>
          <a:p>
            <a:pPr>
              <a:buFont typeface="Arial" panose="020B0604020202020204"/>
              <a:buChar char="•"/>
            </a:pPr>
            <a:r>
              <a:rPr sz="1600">
                <a:sym typeface="+mn-ea"/>
              </a:rPr>
              <a:t>Detecting contours for part inspections in manufacturing.</a:t>
            </a:r>
            <a:endParaRPr sz="1600"/>
          </a:p>
          <a:p>
            <a:pPr>
              <a:buFont typeface="Arial" panose="020B0604020202020204"/>
              <a:buChar char="•"/>
            </a:pPr>
            <a:endParaRPr sz="1600"/>
          </a:p>
          <a:p>
            <a:pPr>
              <a:buFont typeface="Arial" panose="020B0604020202020204"/>
              <a:buChar char="•"/>
            </a:pPr>
            <a:r>
              <a:rPr sz="1600">
                <a:sym typeface="+mn-ea"/>
              </a:rPr>
              <a:t>Analyzing vehicle damage from accident images.</a:t>
            </a:r>
            <a:endParaRPr lang="en-US" sz="16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2410" y="274320"/>
            <a:ext cx="7721600" cy="6308725"/>
          </a:xfrm>
          <a:prstGeom prst="rect">
            <a:avLst/>
          </a:prstGeom>
        </p:spPr>
        <p:txBody>
          <a:bodyPr wrap="square">
            <a:spAutoFit/>
          </a:bodyPr>
          <a:p>
            <a:pPr>
              <a:spcAft>
                <a:spcPct val="60000"/>
              </a:spcAft>
            </a:pPr>
            <a:r>
              <a:rPr sz="2300" b="1"/>
              <a:t>Combining Both Methods</a:t>
            </a:r>
            <a:endParaRPr sz="2300" b="1"/>
          </a:p>
          <a:p>
            <a:r>
              <a:rPr sz="1600"/>
              <a:t>For a more robust car defect detection system, combining Template Matching and Edge Detection can be effective.Edge Detection can first highlight potential defect regions, and Template Matching can then be applied to these regions to confirm the presence of specific defects.​</a:t>
            </a:r>
            <a:endParaRPr sz="1600"/>
          </a:p>
          <a:p>
            <a:pPr>
              <a:spcAft>
                <a:spcPct val="60000"/>
              </a:spcAft>
            </a:pPr>
            <a:r>
              <a:rPr sz="2200" b="1"/>
              <a:t>Implementation Steps</a:t>
            </a:r>
            <a:endParaRPr sz="2200" b="1"/>
          </a:p>
          <a:p>
            <a:pPr>
              <a:buAutoNum type="arabicPeriod"/>
            </a:pPr>
            <a:r>
              <a:rPr sz="1600"/>
              <a:t>Perform Edge Detection</a:t>
            </a:r>
            <a:endParaRPr sz="1600"/>
          </a:p>
          <a:p>
            <a:r>
              <a:rPr sz="1600"/>
              <a:t>Use the steps outlined in the Edge Detection section to identify potential defect areas.</a:t>
            </a:r>
            <a:endParaRPr sz="1600"/>
          </a:p>
          <a:p>
            <a:endParaRPr sz="1600"/>
          </a:p>
          <a:p>
            <a:pPr>
              <a:buAutoNum type="arabicPeriod"/>
            </a:pPr>
            <a:r>
              <a:rPr sz="1600"/>
              <a:t>Extract Regions of Interest (ROIs)</a:t>
            </a:r>
            <a:endParaRPr sz="1600"/>
          </a:p>
          <a:p>
            <a:r>
              <a:rPr sz="1600"/>
              <a:t>Identify and extract regions from the edge-detected image that are likely to contain defects.</a:t>
            </a:r>
            <a:endParaRPr sz="1600"/>
          </a:p>
          <a:p>
            <a:endParaRPr sz="1600"/>
          </a:p>
          <a:p>
            <a:pPr>
              <a:buAutoNum type="arabicPeriod"/>
            </a:pPr>
            <a:r>
              <a:rPr sz="1600"/>
              <a:t>Apply Template Matching on ROIs</a:t>
            </a:r>
            <a:endParaRPr sz="1600"/>
          </a:p>
          <a:p>
            <a:r>
              <a:rPr sz="1600"/>
              <a:t>Use Template Matching within these ROIs to detect specific defects, as described in the Template Matching section.</a:t>
            </a:r>
            <a:endParaRPr sz="1600"/>
          </a:p>
          <a:p>
            <a:pPr>
              <a:spcAft>
                <a:spcPct val="60000"/>
              </a:spcAft>
            </a:pPr>
            <a:r>
              <a:rPr sz="2200" b="1"/>
              <a:t>Considerations</a:t>
            </a:r>
            <a:endParaRPr sz="2200" b="1"/>
          </a:p>
          <a:p>
            <a:pPr>
              <a:buFont typeface="Arial" panose="020B0604020202020204"/>
              <a:buChar char="•"/>
            </a:pPr>
            <a:r>
              <a:rPr sz="1600"/>
              <a:t>Efficiency:By narrowing down the areas where Template Matching is applied, the process becomes more efficient.​</a:t>
            </a:r>
            <a:endParaRPr sz="1600"/>
          </a:p>
          <a:p>
            <a:pPr>
              <a:buFont typeface="Arial" panose="020B0604020202020204"/>
              <a:buChar char="•"/>
            </a:pPr>
            <a:endParaRPr sz="1600"/>
          </a:p>
          <a:p>
            <a:pPr>
              <a:buFont typeface="Arial" panose="020B0604020202020204"/>
              <a:buChar char="•"/>
            </a:pPr>
            <a:r>
              <a:rPr sz="1600"/>
              <a:t>Accuracy:Combining both methods can reduce false positives and improve detection accuracy.​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745615" y="998220"/>
            <a:ext cx="9178290" cy="5548630"/>
          </a:xfrm>
          <a:prstGeom prst="rect">
            <a:avLst/>
          </a:prstGeom>
        </p:spPr>
      </p:pic>
      <p:sp>
        <p:nvSpPr>
          <p:cNvPr id="3" name="Text Box 2"/>
          <p:cNvSpPr txBox="1"/>
          <p:nvPr/>
        </p:nvSpPr>
        <p:spPr>
          <a:xfrm>
            <a:off x="1275080" y="299720"/>
            <a:ext cx="6096000" cy="368300"/>
          </a:xfrm>
          <a:prstGeom prst="rect">
            <a:avLst/>
          </a:prstGeom>
          <a:noFill/>
        </p:spPr>
        <p:txBody>
          <a:bodyPr wrap="square" rtlCol="0" anchor="t">
            <a:spAutoFit/>
          </a:bodyPr>
          <a:p>
            <a:r>
              <a:rPr lang="en-US" altLang="en-US"/>
              <a:t>Image Segmentation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29590" y="346710"/>
            <a:ext cx="10380345" cy="6511290"/>
          </a:xfrm>
          <a:prstGeom prst="rect">
            <a:avLst/>
          </a:prstGeom>
        </p:spPr>
      </p:pic>
      <p:sp>
        <p:nvSpPr>
          <p:cNvPr id="3" name="Text Box 2"/>
          <p:cNvSpPr txBox="1"/>
          <p:nvPr/>
        </p:nvSpPr>
        <p:spPr>
          <a:xfrm>
            <a:off x="2367915" y="492760"/>
            <a:ext cx="6096000" cy="64516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409700"/>
            <a:ext cx="10160000" cy="5080000"/>
          </a:xfrm>
          <a:prstGeom prst="rect">
            <a:avLst/>
          </a:prstGeom>
        </p:spPr>
      </p:pic>
      <p:sp>
        <p:nvSpPr>
          <p:cNvPr id="3" name="Text Box 2"/>
          <p:cNvSpPr txBox="1"/>
          <p:nvPr/>
        </p:nvSpPr>
        <p:spPr>
          <a:xfrm>
            <a:off x="825500" y="897890"/>
            <a:ext cx="9029065" cy="368300"/>
          </a:xfrm>
          <a:prstGeom prst="rect">
            <a:avLst/>
          </a:prstGeom>
          <a:noFill/>
        </p:spPr>
        <p:txBody>
          <a:bodyPr wrap="square" rtlCol="0">
            <a:spAutoFit/>
          </a:bodyPr>
          <a:p>
            <a:r>
              <a:rPr lang="en-US" altLang="en-US"/>
              <a:t>https://www.geeksforgeeks.org/generative-adversarial-network-gan/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674370" y="2087880"/>
            <a:ext cx="6326505" cy="368300"/>
          </a:xfrm>
          <a:prstGeom prst="rect">
            <a:avLst/>
          </a:prstGeom>
          <a:noFill/>
        </p:spPr>
        <p:txBody>
          <a:bodyPr wrap="square" rtlCol="0" anchor="t">
            <a:spAutoFit/>
          </a:bodyPr>
          <a:p>
            <a:r>
              <a:rPr lang="en-US" altLang="en-US"/>
              <a:t>https://www.geeksforgeeks.org/opencv-python-tutorial/</a:t>
            </a:r>
            <a:endParaRPr lang="en-US"/>
          </a:p>
        </p:txBody>
      </p:sp>
      <p:sp>
        <p:nvSpPr>
          <p:cNvPr id="6" name="Text Box 5"/>
          <p:cNvSpPr txBox="1"/>
          <p:nvPr/>
        </p:nvSpPr>
        <p:spPr>
          <a:xfrm>
            <a:off x="319405" y="3608070"/>
            <a:ext cx="6450965" cy="3138170"/>
          </a:xfrm>
          <a:prstGeom prst="rect">
            <a:avLst/>
          </a:prstGeom>
          <a:noFill/>
        </p:spPr>
        <p:txBody>
          <a:bodyPr wrap="square" rtlCol="0" anchor="t">
            <a:spAutoFit/>
          </a:bodyPr>
          <a:p>
            <a:r>
              <a:rPr lang="en-US" altLang="en-US"/>
              <a:t>https://www.geeksforgeeks.org/face-detection-using-python-and-opencv-with-webcam/</a:t>
            </a:r>
            <a:endParaRPr lang="en-US" altLang="en-US"/>
          </a:p>
          <a:p>
            <a:r>
              <a:rPr lang="en-US" altLang="en-US"/>
              <a:t>https://www.geeksforgeeks.org/live-webcam-drawing-using-opencv/</a:t>
            </a:r>
            <a:endParaRPr lang="en-US" altLang="en-US"/>
          </a:p>
          <a:p>
            <a:r>
              <a:rPr lang="en-US" altLang="en-US"/>
              <a:t>https://www.geeksforgeeks.org/transition-from-opencv-2-to-opencv-3-x/</a:t>
            </a:r>
            <a:endParaRPr lang="en-US" altLang="en-US"/>
          </a:p>
          <a:p>
            <a:endParaRPr lang="en-US" altLang="en-US"/>
          </a:p>
          <a:p>
            <a:r>
              <a:rPr lang="en-US" altLang="en-US"/>
              <a:t>https://www.geeksforgeeks.org/image-processing-without-opencv-python/</a:t>
            </a:r>
            <a:endParaRPr lang="en-US" altLang="en-US"/>
          </a:p>
          <a:p>
            <a:r>
              <a:rPr lang="en-US" altLang="en-US"/>
              <a:t>https://www.geeksforgeeks.org/detect-and-recognize-car-license-plate-from-a-video-in-real-time/?ref=lbp</a:t>
            </a:r>
            <a:r>
              <a:rPr lang="en-IN" altLang="en-US"/>
              <a:t>  ---&gt; also OCR include</a:t>
            </a:r>
            <a:endParaRPr lang="en-IN" altLang="en-US"/>
          </a:p>
        </p:txBody>
      </p:sp>
      <p:sp>
        <p:nvSpPr>
          <p:cNvPr id="7" name="Text Box 6"/>
          <p:cNvSpPr txBox="1"/>
          <p:nvPr/>
        </p:nvSpPr>
        <p:spPr>
          <a:xfrm>
            <a:off x="6884035" y="6263005"/>
            <a:ext cx="6096000" cy="645160"/>
          </a:xfrm>
          <a:prstGeom prst="rect">
            <a:avLst/>
          </a:prstGeom>
          <a:noFill/>
        </p:spPr>
        <p:txBody>
          <a:bodyPr wrap="square" rtlCol="0" anchor="t">
            <a:spAutoFit/>
          </a:bodyPr>
          <a:p>
            <a:r>
              <a:rPr lang="en-US" altLang="en-US"/>
              <a:t>https://www.geeksforgeeks.org/machine-learning-projects/?ref=lbp</a:t>
            </a:r>
            <a:endParaRPr lang="en-US"/>
          </a:p>
        </p:txBody>
      </p:sp>
      <p:sp>
        <p:nvSpPr>
          <p:cNvPr id="8" name="Text Box 7"/>
          <p:cNvSpPr txBox="1"/>
          <p:nvPr/>
        </p:nvSpPr>
        <p:spPr>
          <a:xfrm>
            <a:off x="674370" y="1517015"/>
            <a:ext cx="6096000" cy="645160"/>
          </a:xfrm>
          <a:prstGeom prst="rect">
            <a:avLst/>
          </a:prstGeom>
          <a:noFill/>
        </p:spPr>
        <p:txBody>
          <a:bodyPr wrap="square" rtlCol="0" anchor="t">
            <a:spAutoFit/>
          </a:bodyPr>
          <a:p>
            <a:r>
              <a:rPr lang="en-US" altLang="en-US"/>
              <a:t>https://www.geeksforgeeks.org/essential-opencv-functions-to-get-started-into-computer-vision</a:t>
            </a:r>
            <a:endParaRPr lang="en-US"/>
          </a:p>
        </p:txBody>
      </p:sp>
      <p:sp>
        <p:nvSpPr>
          <p:cNvPr id="9" name="Text Box 8"/>
          <p:cNvSpPr txBox="1"/>
          <p:nvPr/>
        </p:nvSpPr>
        <p:spPr>
          <a:xfrm>
            <a:off x="674370" y="2479675"/>
            <a:ext cx="6096000" cy="645160"/>
          </a:xfrm>
          <a:prstGeom prst="rect">
            <a:avLst/>
          </a:prstGeom>
          <a:noFill/>
        </p:spPr>
        <p:txBody>
          <a:bodyPr wrap="square" rtlCol="0" anchor="t">
            <a:spAutoFit/>
          </a:bodyPr>
          <a:p>
            <a:r>
              <a:rPr lang="en-US" altLang="en-US"/>
              <a:t>https://www.geeksforgeeks.org/getting-started-scikit-image-image-processing-python</a:t>
            </a:r>
            <a:endParaRPr lang="en-US"/>
          </a:p>
        </p:txBody>
      </p:sp>
      <p:sp>
        <p:nvSpPr>
          <p:cNvPr id="10" name="Text Box 9"/>
          <p:cNvSpPr txBox="1"/>
          <p:nvPr/>
        </p:nvSpPr>
        <p:spPr>
          <a:xfrm>
            <a:off x="674370" y="240030"/>
            <a:ext cx="4064000" cy="521970"/>
          </a:xfrm>
          <a:prstGeom prst="rect">
            <a:avLst/>
          </a:prstGeom>
          <a:noFill/>
        </p:spPr>
        <p:txBody>
          <a:bodyPr wrap="square" rtlCol="0">
            <a:spAutoFit/>
          </a:bodyPr>
          <a:p>
            <a:r>
              <a:rPr lang="en-US" sz="2800" b="1"/>
              <a:t>Resources</a:t>
            </a:r>
            <a:endParaRPr 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3265" y="138113"/>
            <a:ext cx="5080000" cy="2567305"/>
          </a:xfrm>
          <a:prstGeom prst="rect">
            <a:avLst/>
          </a:prstGeom>
        </p:spPr>
        <p:txBody>
          <a:bodyPr>
            <a:spAutoFit/>
          </a:bodyPr>
          <a:p>
            <a:pPr>
              <a:spcAft>
                <a:spcPct val="60000"/>
              </a:spcAft>
            </a:pPr>
            <a:r>
              <a:rPr sz="1900" b="1"/>
              <a:t>Introduction to Computer Vision (CV)</a:t>
            </a:r>
            <a:endParaRPr sz="1900" b="1"/>
          </a:p>
          <a:p>
            <a:r>
              <a:rPr sz="1600"/>
              <a:t>What is Computer Vision?</a:t>
            </a:r>
            <a:endParaRPr sz="1600"/>
          </a:p>
          <a:p>
            <a:r>
              <a:rPr sz="1600"/>
              <a:t>Computer Vision (CV) is a field of artificial intelligence (AI) that allows computers to interpret and understand the world visually, much like humans do. Through CV, computers can identify objects, track movements, and recognize patterns in images and videos. It's the technology behind applications like facial recognition, self-driving cars, medical image analysis, and augmented reality.</a:t>
            </a:r>
            <a:endParaRPr sz="1600"/>
          </a:p>
        </p:txBody>
      </p:sp>
      <p:sp>
        <p:nvSpPr>
          <p:cNvPr id="3" name="Text Box 2"/>
          <p:cNvSpPr txBox="1"/>
          <p:nvPr/>
        </p:nvSpPr>
        <p:spPr>
          <a:xfrm>
            <a:off x="723265" y="2774315"/>
            <a:ext cx="7724140" cy="3632200"/>
          </a:xfrm>
          <a:prstGeom prst="rect">
            <a:avLst/>
          </a:prstGeom>
        </p:spPr>
        <p:txBody>
          <a:bodyPr wrap="square">
            <a:spAutoFit/>
          </a:bodyPr>
          <a:p>
            <a:pPr>
              <a:spcAft>
                <a:spcPct val="60000"/>
              </a:spcAft>
            </a:pPr>
            <a:r>
              <a:rPr sz="2200" b="1"/>
              <a:t>Basic Concepts and Terminology:</a:t>
            </a:r>
            <a:endParaRPr sz="2200" b="1"/>
          </a:p>
          <a:p>
            <a:pPr>
              <a:buAutoNum type="arabicPeriod"/>
            </a:pPr>
            <a:r>
              <a:rPr sz="1600"/>
              <a:t>Image: A picture or a visual representation that is composed of pixels.</a:t>
            </a:r>
            <a:endParaRPr sz="1600"/>
          </a:p>
          <a:p>
            <a:pPr>
              <a:buAutoNum type="arabicPeriod"/>
            </a:pPr>
            <a:endParaRPr sz="1600"/>
          </a:p>
          <a:p>
            <a:pPr>
              <a:buAutoNum type="arabicPeriod"/>
            </a:pPr>
            <a:r>
              <a:rPr sz="1600"/>
              <a:t>Pixel: The smallest unit of an image. Each pixel has color and brightness values.</a:t>
            </a:r>
            <a:endParaRPr sz="1600"/>
          </a:p>
          <a:p>
            <a:pPr>
              <a:buAutoNum type="arabicPeriod"/>
            </a:pPr>
            <a:endParaRPr sz="1600"/>
          </a:p>
          <a:p>
            <a:pPr>
              <a:buAutoNum type="arabicPeriod"/>
            </a:pPr>
            <a:r>
              <a:rPr sz="1600"/>
              <a:t>Frame: A single image in a sequence of images (e.g., in a video).</a:t>
            </a:r>
            <a:endParaRPr sz="1600"/>
          </a:p>
          <a:p>
            <a:pPr>
              <a:buAutoNum type="arabicPeriod"/>
            </a:pPr>
            <a:endParaRPr sz="1600"/>
          </a:p>
          <a:p>
            <a:pPr>
              <a:buAutoNum type="arabicPeriod"/>
            </a:pPr>
            <a:r>
              <a:rPr sz="1600"/>
              <a:t>Feature: Specific patterns or structures in an image, like edges, textures, or corners.</a:t>
            </a:r>
            <a:endParaRPr sz="1600"/>
          </a:p>
          <a:p>
            <a:pPr>
              <a:buAutoNum type="arabicPeriod"/>
            </a:pPr>
            <a:endParaRPr sz="1600"/>
          </a:p>
          <a:p>
            <a:pPr>
              <a:buAutoNum type="arabicPeriod"/>
            </a:pPr>
            <a:r>
              <a:rPr sz="1600"/>
              <a:t>Object Detection: Identifying specific objects in an image or video (e.g., cars, people).</a:t>
            </a:r>
            <a:endParaRPr sz="1600"/>
          </a:p>
          <a:p>
            <a:pPr>
              <a:buAutoNum type="arabicPeriod"/>
            </a:pPr>
            <a:endParaRPr sz="1600"/>
          </a:p>
          <a:p>
            <a:pPr>
              <a:buAutoNum type="arabicPeriod"/>
            </a:pPr>
            <a:r>
              <a:rPr sz="1600"/>
              <a:t>Face Recognition: A sub-field of CV that identifies or verifies a person from an image or video.</a:t>
            </a:r>
            <a:endParaRPr sz="1600"/>
          </a:p>
        </p:txBody>
      </p:sp>
      <p:sp>
        <p:nvSpPr>
          <p:cNvPr id="4" name="Text Box 3"/>
          <p:cNvSpPr txBox="1"/>
          <p:nvPr/>
        </p:nvSpPr>
        <p:spPr>
          <a:xfrm>
            <a:off x="5803265" y="502920"/>
            <a:ext cx="6096000" cy="645160"/>
          </a:xfrm>
          <a:prstGeom prst="rect">
            <a:avLst/>
          </a:prstGeom>
          <a:noFill/>
        </p:spPr>
        <p:txBody>
          <a:bodyPr wrap="square" rtlCol="0" anchor="t">
            <a:spAutoFit/>
          </a:bodyPr>
          <a:p>
            <a:r>
              <a:rPr lang="en-US" altLang="en-US"/>
              <a:t>https://www.edge-ai-vision.com/2011/11/introduction-to-computer-vision-using-opencv-article/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28119</Words>
  <Application>WPS Presentation</Application>
  <PresentationFormat>Widescreen</PresentationFormat>
  <Paragraphs>667</Paragraphs>
  <Slides>44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44</vt:i4>
      </vt:variant>
    </vt:vector>
  </HeadingPairs>
  <TitlesOfParts>
    <vt:vector size="62" baseType="lpstr">
      <vt:lpstr>Arial</vt:lpstr>
      <vt:lpstr>SimSun</vt:lpstr>
      <vt:lpstr>Wingdings</vt:lpstr>
      <vt:lpstr>Arial</vt:lpstr>
      <vt:lpstr>Calibri</vt:lpstr>
      <vt:lpstr>Microsoft YaHei</vt:lpstr>
      <vt:lpstr>Arial Unicode MS</vt:lpstr>
      <vt:lpstr>Calibri Light</vt:lpstr>
      <vt:lpstr>Helvetica</vt:lpstr>
      <vt:lpstr>Tomorrow</vt:lpstr>
      <vt:lpstr>Segoe Print</vt:lpstr>
      <vt:lpstr>var(--font-stack-heading)</vt:lpstr>
      <vt:lpstr>Udemy Sans</vt:lpstr>
      <vt:lpstr>SFMono-Regular</vt:lpstr>
      <vt:lpstr>Arial Black</vt:lpstr>
      <vt:lpstr>Roboto</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Gyanpriya Misra</cp:lastModifiedBy>
  <cp:revision>396</cp:revision>
  <dcterms:created xsi:type="dcterms:W3CDTF">2025-02-02T08:06:00Z</dcterms:created>
  <dcterms:modified xsi:type="dcterms:W3CDTF">2025-08-30T12:07:20Z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1033-12.2.0.22549</vt:lpwstr>
  </property>
</Properties>
</file>