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10287000" cx="18288000"/>
  <p:notesSz cx="6858000" cy="9144000"/>
  <p:embeddedFontLst>
    <p:embeddedFont>
      <p:font typeface="Poppins"/>
      <p:regular r:id="rId23"/>
      <p:bold r:id="rId24"/>
      <p:italic r:id="rId25"/>
      <p:boldItalic r:id="rId26"/>
    </p:embeddedFont>
    <p:embeddedFont>
      <p:font typeface="Montserrat"/>
      <p:regular r:id="rId27"/>
      <p:bold r:id="rId28"/>
      <p:italic r:id="rId29"/>
      <p:boldItalic r:id="rId30"/>
    </p:embeddedFont>
    <p:embeddedFont>
      <p:font typeface="Poppins Medium"/>
      <p:regular r:id="rId31"/>
      <p:bold r:id="rId32"/>
      <p:italic r:id="rId33"/>
      <p:boldItalic r:id="rId34"/>
    </p:embeddedFont>
    <p:embeddedFont>
      <p:font typeface="Work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990">
          <p15:clr>
            <a:srgbClr val="9AA0A6"/>
          </p15:clr>
        </p15:guide>
        <p15:guide id="2" orient="horz" pos="1257">
          <p15:clr>
            <a:srgbClr val="9AA0A6"/>
          </p15:clr>
        </p15:guide>
        <p15:guide id="3" orient="horz" pos="1657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90"/>
        <p:guide pos="1257" orient="horz"/>
        <p:guide pos="165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Poppins-bold.fntdata"/><Relationship Id="rId23" Type="http://schemas.openxmlformats.org/officeDocument/2006/relationships/font" Target="fonts/Poppi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Poppins-boldItalic.fntdata"/><Relationship Id="rId25" Type="http://schemas.openxmlformats.org/officeDocument/2006/relationships/font" Target="fonts/Poppins-italic.fntdata"/><Relationship Id="rId28" Type="http://schemas.openxmlformats.org/officeDocument/2006/relationships/font" Target="fonts/Montserrat-bold.fntdata"/><Relationship Id="rId27" Type="http://schemas.openxmlformats.org/officeDocument/2006/relationships/font" Target="fonts/Montserrat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oppinsMedium-regular.fntdata"/><Relationship Id="rId30" Type="http://schemas.openxmlformats.org/officeDocument/2006/relationships/font" Target="fonts/Montserrat-boldItalic.fntdata"/><Relationship Id="rId11" Type="http://schemas.openxmlformats.org/officeDocument/2006/relationships/slide" Target="slides/slide5.xml"/><Relationship Id="rId33" Type="http://schemas.openxmlformats.org/officeDocument/2006/relationships/font" Target="fonts/PoppinsMedium-italic.fntdata"/><Relationship Id="rId10" Type="http://schemas.openxmlformats.org/officeDocument/2006/relationships/slide" Target="slides/slide4.xml"/><Relationship Id="rId32" Type="http://schemas.openxmlformats.org/officeDocument/2006/relationships/font" Target="fonts/PoppinsMedium-bold.fntdata"/><Relationship Id="rId13" Type="http://schemas.openxmlformats.org/officeDocument/2006/relationships/slide" Target="slides/slide7.xml"/><Relationship Id="rId35" Type="http://schemas.openxmlformats.org/officeDocument/2006/relationships/font" Target="fonts/WorkSans-regular.fntdata"/><Relationship Id="rId12" Type="http://schemas.openxmlformats.org/officeDocument/2006/relationships/slide" Target="slides/slide6.xml"/><Relationship Id="rId34" Type="http://schemas.openxmlformats.org/officeDocument/2006/relationships/font" Target="fonts/PoppinsMedium-boldItalic.fntdata"/><Relationship Id="rId15" Type="http://schemas.openxmlformats.org/officeDocument/2006/relationships/slide" Target="slides/slide9.xml"/><Relationship Id="rId37" Type="http://schemas.openxmlformats.org/officeDocument/2006/relationships/font" Target="fonts/WorkSans-italic.fntdata"/><Relationship Id="rId14" Type="http://schemas.openxmlformats.org/officeDocument/2006/relationships/slide" Target="slides/slide8.xml"/><Relationship Id="rId36" Type="http://schemas.openxmlformats.org/officeDocument/2006/relationships/font" Target="fonts/WorkSans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WorkSans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youtu.be/8Ox5LhIJSBE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cc2597a091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1cc2597a091_0_3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9db1a7d00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29db1a7d001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2bb07bc31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Business and Finance: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Market analysis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Customer segmentation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Credit risk assessment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Fraud detection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Investment portfolio management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Financial forecasting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Healthcare: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Disease diagnosis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Drug discovery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Patient outcomes analysis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Healthcare resource optimization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Epidemiological studies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Retail and E-Commerce: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Sales and inventory optimization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Customer behavior analysis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Personalized marketing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Supply chain management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Price optimization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Government and Public Policy: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Public policy analysis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Crime pattern recognition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Social program effectiveness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Traffic and transportation management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Election forecasting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Energy and Utilities: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Energy consumption optimization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Predictive maintenance of infrastructure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Renewable energy resource management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Grid management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Marketing and Advertising: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Ad campaign performance analysis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Social media analytics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Customer sentiment analysis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Click-through rate prediction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A/B testing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Manufacturing and Supply Chain:</a:t>
            </a:r>
            <a:endParaRPr b="1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Quality control and defect detection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Inventory management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Production process optimization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Supplier relationship management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Telecommunications:</a:t>
            </a:r>
            <a:endParaRPr b="1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Network performance monitoring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Customer churn prediction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Service quality improvement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Infrastructure optimization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Education:</a:t>
            </a:r>
            <a:endParaRPr b="1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Student performance analysis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Adaptive learning systems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Educational program assessment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Resource allocation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Transportation and Logistics:</a:t>
            </a:r>
            <a:endParaRPr b="1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Route optimization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Demand forecasting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Fleet management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Delivery scheduling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Entertainment and Media:</a:t>
            </a:r>
            <a:endParaRPr b="1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Content recommendation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Audience engagement analysis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Box office predictions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User behavior modeling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Environmental Science:</a:t>
            </a:r>
            <a:endParaRPr b="1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Climate change analysis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Natural disaster prediction and response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Ecosystem monitoring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Conservation efforts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Human Resources:</a:t>
            </a:r>
            <a:endParaRPr b="1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Employee performance analysis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Workforce planning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Recruitment and talent acquisition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Employee satisfaction surveys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Sports Analytics:</a:t>
            </a:r>
            <a:endParaRPr b="1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Player performance analysis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Game strategy optimization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Fan engagement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Athlete injury prevention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Supply Chain Management:</a:t>
            </a:r>
            <a:endParaRPr b="1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Demand forecasting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Inventory optimization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Supplier performance analysis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Logistics and distribution management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Social Services:</a:t>
            </a:r>
            <a:endParaRPr b="1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Child welfare and protection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Homelessness prevention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Elderly care optimization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Social program evaluation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Agriculture:</a:t>
            </a:r>
            <a:endParaRPr b="1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Crop yield prediction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Pest and disease detection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Precision farming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Irrigation management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Sustainability and Environmental Conservation:</a:t>
            </a:r>
            <a:endParaRPr b="1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Sustainable resource management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Pollution monitoring and control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Wildlife conservation efforts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These are just a few examples of the diverse domains in which data analytics plays a critical role in improving decision-making, efficiency, and outcomes. The applications of data analytics continue to grow as more organizations recognize its value in harnessing the power of data.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3" name="Google Shape;243;g22bb07bc31f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6e2f2d547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Business and Finance: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Market analysis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Customer segmentation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Credit risk assessment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Fraud detection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Investment portfolio management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Financial forecasting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Healthcare: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Disease diagnosis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Drug discovery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Patient outcomes analysis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Healthcare resource optimization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Epidemiological studies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Retail and E-Commerce: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Sales and inventory optimization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Customer behavior analysis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Personalized marketing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Supply chain management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Price optimization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Government and Public Policy: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Public policy analysis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Crime pattern recognition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Social program effectiveness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Traffic and transportation management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Election forecasting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Energy and Utilities: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Energy consumption optimization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Predictive maintenance of infrastructure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Renewable energy resource management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Grid management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Marketing and Advertising: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Ad campaign performance analysis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Social media analytics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Customer sentiment analysis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Click-through rate prediction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A/B testing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Manufacturing and Supply Chain:</a:t>
            </a:r>
            <a:endParaRPr b="1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Quality control and defect detection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Inventory management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Production process optimization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Supplier relationship management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Telecommunications:</a:t>
            </a:r>
            <a:endParaRPr b="1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Network performance monitoring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Customer churn prediction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Service quality improvement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Infrastructure optimization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Education:</a:t>
            </a:r>
            <a:endParaRPr b="1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Student performance analysis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Adaptive learning systems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Educational program assessment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Resource allocation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Transportation and Logistics:</a:t>
            </a:r>
            <a:endParaRPr b="1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Route optimization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Demand forecasting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Fleet management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Delivery scheduling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Entertainment and Media:</a:t>
            </a:r>
            <a:endParaRPr b="1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Content recommendation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Audience engagement analysis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Box office predictions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User behavior modeling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Environmental Science:</a:t>
            </a:r>
            <a:endParaRPr b="1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Climate change analysis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Natural disaster prediction and response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Ecosystem monitoring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Conservation efforts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Human Resources:</a:t>
            </a:r>
            <a:endParaRPr b="1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Employee performance analysis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Workforce planning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Recruitment and talent acquisition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Employee satisfaction surveys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Sports Analytics:</a:t>
            </a:r>
            <a:endParaRPr b="1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Player performance analysis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Game strategy optimization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Fan engagement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Athlete injury prevention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Supply Chain Management:</a:t>
            </a:r>
            <a:endParaRPr b="1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Demand forecasting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Inventory optimization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Supplier performance analysis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Logistics and distribution management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Social Services:</a:t>
            </a:r>
            <a:endParaRPr b="1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Child welfare and protection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Homelessness prevention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Elderly care optimization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Social program evaluation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Agriculture:</a:t>
            </a:r>
            <a:endParaRPr b="1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Crop yield prediction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Pest and disease detection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Precision farming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Irrigation management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Sustainability and Environmental Conservation:</a:t>
            </a:r>
            <a:endParaRPr b="1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Sustainable resource management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Pollution monitoring and control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Wildlife conservation efforts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These are just a few examples of the diverse domains in which data analytics plays a critical role in improving decision-making, efficiency, and outcomes. The applications of data analytics continue to grow as more organizations recognize its value in harnessing the power of data.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0" name="Google Shape;250;g26e2f2d5472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cb9c431a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Business and Finance: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Market analysis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Customer segmentation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Credit risk assessment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Fraud detection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Investment portfolio management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Financial forecasting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Healthcare: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Disease diagnosis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Drug discovery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Patient outcomes analysis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Healthcare resource optimization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Epidemiological studies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Retail and E-Commerce: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Sales and inventory optimization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Customer behavior analysis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Personalized marketing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Supply chain management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Price optimization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Government and Public Policy: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Public policy analysis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Crime pattern recognition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Social program effectiveness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Traffic and transportation management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Election forecasting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Energy and Utilities: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Energy consumption optimization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Predictive maintenance of infrastructure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Renewable energy resource management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Grid management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Marketing and Advertising: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Ad campaign performance analysis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Social media analytics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Customer sentiment analysis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Click-through rate prediction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A/B testing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Manufacturing and Supply Chain:</a:t>
            </a:r>
            <a:endParaRPr b="1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Quality control and defect detection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Inventory management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Production process optimization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Supplier relationship management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Telecommunications:</a:t>
            </a:r>
            <a:endParaRPr b="1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Network performance monitoring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Customer churn prediction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Service quality improvement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Infrastructure optimization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Education:</a:t>
            </a:r>
            <a:endParaRPr b="1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Student performance analysis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Adaptive learning systems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Educational program assessment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Resource allocation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Transportation and Logistics:</a:t>
            </a:r>
            <a:endParaRPr b="1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Route optimization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Demand forecasting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Fleet management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Delivery scheduling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Entertainment and Media:</a:t>
            </a:r>
            <a:endParaRPr b="1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Content recommendation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Audience engagement analysis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Box office predictions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User behavior modeling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Environmental Science:</a:t>
            </a:r>
            <a:endParaRPr b="1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Climate change analysis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Natural disaster prediction and response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Ecosystem monitoring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Conservation efforts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Human Resources:</a:t>
            </a:r>
            <a:endParaRPr b="1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Employee performance analysis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Workforce planning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Recruitment and talent acquisition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Employee satisfaction surveys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Sports Analytics:</a:t>
            </a:r>
            <a:endParaRPr b="1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Player performance analysis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Game strategy optimization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Fan engagement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Athlete injury prevention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Supply Chain Management:</a:t>
            </a:r>
            <a:endParaRPr b="1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Demand forecasting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Inventory optimization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Supplier performance analysis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Logistics and distribution management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Social Services:</a:t>
            </a:r>
            <a:endParaRPr b="1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Child welfare and protection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Homelessness prevention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Elderly care optimization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Social program evaluation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Agriculture:</a:t>
            </a:r>
            <a:endParaRPr b="1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Crop yield prediction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Pest and disease detection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Precision farming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Irrigation management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Sustainability and Environmental Conservation:</a:t>
            </a:r>
            <a:endParaRPr b="1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Sustainable resource management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Pollution monitoring and control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Wildlife conservation efforts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These are just a few examples of the diverse domains in which data analytics plays a critical role in improving decision-making, efficiency, and outcomes. The applications of data analytics continue to grow as more organizations recognize its value in harnessing the power of data.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7" name="Google Shape;257;g2cb9c431ab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cb9c431ab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Business and Finance: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Market analysis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Customer segmentation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Credit risk assessment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Fraud detection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Investment portfolio management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Financial forecasting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Healthcare: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Disease diagnosis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Drug discovery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Patient outcomes analysis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Healthcare resource optimization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Epidemiological studies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Retail and E-Commerce: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Sales and inventory optimization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Customer behavior analysis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Personalized marketing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Supply chain management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Price optimization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Government and Public Policy: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Public policy analysis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Crime pattern recognition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Social program effectiveness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Traffic and transportation management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Election forecasting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Energy and Utilities: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Energy consumption optimization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Predictive maintenance of infrastructure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Renewable energy resource management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Grid management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Marketing and Advertising: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Ad campaign performance analysis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Social media analytics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Customer sentiment analysis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Click-through rate prediction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A/B testing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Manufacturing and Supply Chain:</a:t>
            </a:r>
            <a:endParaRPr b="1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Quality control and defect detection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Inventory management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Production process optimization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Supplier relationship management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Telecommunications:</a:t>
            </a:r>
            <a:endParaRPr b="1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Network performance monitoring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Customer churn prediction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Service quality improvement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Infrastructure optimization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Education:</a:t>
            </a:r>
            <a:endParaRPr b="1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Student performance analysis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Adaptive learning systems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Educational program assessment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Resource allocation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Transportation and Logistics:</a:t>
            </a:r>
            <a:endParaRPr b="1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Route optimization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Demand forecasting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Fleet management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Delivery scheduling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Entertainment and Media:</a:t>
            </a:r>
            <a:endParaRPr b="1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Content recommendation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Audience engagement analysis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Box office predictions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User behavior modeling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Environmental Science:</a:t>
            </a:r>
            <a:endParaRPr b="1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Climate change analysis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Natural disaster prediction and response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Ecosystem monitoring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Conservation efforts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Human Resources:</a:t>
            </a:r>
            <a:endParaRPr b="1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Employee performance analysis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Workforce planning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Recruitment and talent acquisition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Employee satisfaction surveys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Sports Analytics:</a:t>
            </a:r>
            <a:endParaRPr b="1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Player performance analysis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Game strategy optimization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Fan engagement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Athlete injury prevention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Supply Chain Management:</a:t>
            </a:r>
            <a:endParaRPr b="1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Demand forecasting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Inventory optimization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Supplier performance analysis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Logistics and distribution management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Social Services:</a:t>
            </a:r>
            <a:endParaRPr b="1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Child welfare and protection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Homelessness prevention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Elderly care optimization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Social program evaluation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Agriculture:</a:t>
            </a:r>
            <a:endParaRPr b="1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Crop yield prediction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Pest and disease detection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Precision farming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Irrigation management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dk1"/>
                </a:solidFill>
              </a:rPr>
              <a:t>Sustainability and Environmental Conservation:</a:t>
            </a:r>
            <a:endParaRPr b="1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Sustainable resource management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Pollution monitoring and control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">
                <a:solidFill>
                  <a:schemeClr val="dk1"/>
                </a:solidFill>
              </a:rPr>
              <a:t>Wildlife conservation efforts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These are just a few examples of the diverse domains in which data analytics plays a critical role in improving decision-making, efficiency, and outcomes. The applications of data analytics continue to grow as more organizations recognize its value in harnessing the power of data.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4" name="Google Shape;264;g2cb9c431ab3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8bc89918f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28bc89918f3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cc2597a091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1cc2597a091_0_3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8bc89918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28bc89918f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20d28ee92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220d28ee92a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2b280e79c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22b280e79c4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8bc89918f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28bc89918f3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8bc89918f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28bc89918f3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9db1a7d00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29db1a7d001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a09ea160d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2"/>
              </a:rPr>
              <a:t>https://youtu.be/8Ox5LhIJSBE</a:t>
            </a:r>
            <a:r>
              <a:rPr lang="en" sz="1800">
                <a:solidFill>
                  <a:schemeClr val="dk1"/>
                </a:solidFill>
              </a:rPr>
              <a:t> </a:t>
            </a:r>
            <a:endParaRPr/>
          </a:p>
        </p:txBody>
      </p:sp>
      <p:sp>
        <p:nvSpPr>
          <p:cNvPr id="224" name="Google Shape;224;g2a09ea160d1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a09ea160d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2a09ea160d1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 txBox="1"/>
          <p:nvPr>
            <p:ph idx="2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3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4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2">
            <a:alphaModFix/>
          </a:blip>
          <a:srcRect b="23948" l="0" r="32917" t="0"/>
          <a:stretch/>
        </p:blipFill>
        <p:spPr>
          <a:xfrm>
            <a:off x="5087225" y="603600"/>
            <a:ext cx="13200774" cy="92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802850" y="9885200"/>
            <a:ext cx="268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PW  SKILLS</a:t>
            </a:r>
            <a:endParaRPr b="1" sz="2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20325" y="20325"/>
            <a:ext cx="18288000" cy="10266600"/>
          </a:xfrm>
          <a:prstGeom prst="rect">
            <a:avLst/>
          </a:prstGeom>
          <a:solidFill>
            <a:srgbClr val="1B20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842650" y="-1173650"/>
            <a:ext cx="3702523" cy="370252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4"/>
          <p:cNvSpPr/>
          <p:nvPr/>
        </p:nvSpPr>
        <p:spPr>
          <a:xfrm rot="5400000">
            <a:off x="8937650" y="911000"/>
            <a:ext cx="438300" cy="18313500"/>
          </a:xfrm>
          <a:prstGeom prst="rect">
            <a:avLst/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3">
            <a:alphaModFix/>
          </a:blip>
          <a:srcRect b="23948" l="0" r="32917" t="0"/>
          <a:stretch/>
        </p:blipFill>
        <p:spPr>
          <a:xfrm>
            <a:off x="5087225" y="603600"/>
            <a:ext cx="13200774" cy="923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4"/>
          <p:cNvSpPr txBox="1"/>
          <p:nvPr/>
        </p:nvSpPr>
        <p:spPr>
          <a:xfrm>
            <a:off x="7802850" y="9885200"/>
            <a:ext cx="2682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PW  SKILLS</a:t>
            </a:r>
            <a:endParaRPr b="1" sz="2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6" name="Google Shape;106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8" name="Google Shape;118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4" name="Google Shape;124;p18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25" name="Google Shape;125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1" name="Google Shape;131;p19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2" name="Google Shape;132;p19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3" name="Google Shape;133;p19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34" name="Google Shape;134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5" name="Google Shape;145;p21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6" name="Google Shape;146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3" name="Google Shape;153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3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5" name="Google Shape;165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7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2" name="Google Shape;52;p7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7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6" name="Google Shape;66;p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5"/>
          <p:cNvPicPr preferRelativeResize="0"/>
          <p:nvPr/>
        </p:nvPicPr>
        <p:blipFill rotWithShape="1">
          <a:blip r:embed="rId3">
            <a:alphaModFix/>
          </a:blip>
          <a:srcRect b="38460" l="14475" r="15964" t="37792"/>
          <a:stretch/>
        </p:blipFill>
        <p:spPr>
          <a:xfrm>
            <a:off x="273000" y="422650"/>
            <a:ext cx="3327124" cy="1135698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5"/>
          <p:cNvSpPr txBox="1"/>
          <p:nvPr/>
        </p:nvSpPr>
        <p:spPr>
          <a:xfrm>
            <a:off x="1491750" y="5399275"/>
            <a:ext cx="68421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7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4" name="Google Shape;174;p25"/>
          <p:cNvSpPr txBox="1"/>
          <p:nvPr/>
        </p:nvSpPr>
        <p:spPr>
          <a:xfrm>
            <a:off x="4744475" y="1995000"/>
            <a:ext cx="8246700" cy="44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Communication Skills</a:t>
            </a:r>
            <a:endParaRPr b="1" sz="5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Google Shape;17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4475" y="3567500"/>
            <a:ext cx="7766850" cy="503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" name="Google Shape;23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2925" y="2404400"/>
            <a:ext cx="13962126" cy="5478192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4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Types Of COMMUNICATION BARRIERS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6" name="Google Shape;246;p35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8013" y="1612350"/>
            <a:ext cx="12371976" cy="724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6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3" name="Google Shape;253;p36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4" name="Google Shape;25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6400" y="1612350"/>
            <a:ext cx="12221201" cy="687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7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Basic HR Questions: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0" name="Google Shape;260;p37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7"/>
          <p:cNvSpPr txBox="1"/>
          <p:nvPr/>
        </p:nvSpPr>
        <p:spPr>
          <a:xfrm>
            <a:off x="2619350" y="3129475"/>
            <a:ext cx="13396500" cy="3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AutoNum type="arabicPeriod"/>
            </a:pPr>
            <a:r>
              <a:rPr lang="en" sz="2900">
                <a:solidFill>
                  <a:schemeClr val="lt1"/>
                </a:solidFill>
              </a:rPr>
              <a:t>Tell me about yourself ?</a:t>
            </a:r>
            <a:endParaRPr sz="2900">
              <a:solidFill>
                <a:schemeClr val="lt1"/>
              </a:solidFill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AutoNum type="arabicPeriod"/>
            </a:pPr>
            <a:r>
              <a:rPr lang="en" sz="2900">
                <a:solidFill>
                  <a:schemeClr val="lt1"/>
                </a:solidFill>
              </a:rPr>
              <a:t>What are your strength and weaknesses ?</a:t>
            </a:r>
            <a:endParaRPr sz="2900">
              <a:solidFill>
                <a:schemeClr val="lt1"/>
              </a:solidFill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AutoNum type="arabicPeriod"/>
            </a:pPr>
            <a:r>
              <a:rPr lang="en" sz="2900">
                <a:solidFill>
                  <a:schemeClr val="lt1"/>
                </a:solidFill>
              </a:rPr>
              <a:t>Where do you see yourself in five years ?</a:t>
            </a:r>
            <a:endParaRPr sz="2900">
              <a:solidFill>
                <a:schemeClr val="lt1"/>
              </a:solidFill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AutoNum type="arabicPeriod"/>
            </a:pPr>
            <a:r>
              <a:rPr lang="en" sz="2900">
                <a:solidFill>
                  <a:schemeClr val="lt1"/>
                </a:solidFill>
              </a:rPr>
              <a:t>How do you handle stress and pressure ?</a:t>
            </a:r>
            <a:endParaRPr sz="2900">
              <a:solidFill>
                <a:schemeClr val="lt1"/>
              </a:solidFill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AutoNum type="arabicPeriod"/>
            </a:pPr>
            <a:r>
              <a:rPr lang="en" sz="2900">
                <a:solidFill>
                  <a:schemeClr val="lt1"/>
                </a:solidFill>
              </a:rPr>
              <a:t>Describe a challenging situation and how you handled it ?</a:t>
            </a:r>
            <a:endParaRPr sz="2900">
              <a:solidFill>
                <a:schemeClr val="lt1"/>
              </a:solidFill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AutoNum type="arabicPeriod"/>
            </a:pPr>
            <a:r>
              <a:rPr lang="en" sz="2900">
                <a:solidFill>
                  <a:schemeClr val="lt1"/>
                </a:solidFill>
              </a:rPr>
              <a:t>Why did you leave your last ?</a:t>
            </a:r>
            <a:endParaRPr sz="2900">
              <a:solidFill>
                <a:schemeClr val="lt1"/>
              </a:solidFill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AutoNum type="arabicPeriod"/>
            </a:pPr>
            <a:r>
              <a:rPr lang="en" sz="2900">
                <a:solidFill>
                  <a:schemeClr val="lt1"/>
                </a:solidFill>
              </a:rPr>
              <a:t>What are your salary expectations ?</a:t>
            </a:r>
            <a:endParaRPr sz="2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8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7" name="Google Shape;267;p38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38"/>
          <p:cNvSpPr txBox="1"/>
          <p:nvPr/>
        </p:nvSpPr>
        <p:spPr>
          <a:xfrm>
            <a:off x="2619350" y="3129475"/>
            <a:ext cx="13396500" cy="24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AutoNum type="arabicPeriod"/>
            </a:pPr>
            <a:r>
              <a:rPr lang="en" sz="2900">
                <a:solidFill>
                  <a:schemeClr val="lt1"/>
                </a:solidFill>
              </a:rPr>
              <a:t>Impact of social media on society.</a:t>
            </a:r>
            <a:endParaRPr sz="2900">
              <a:solidFill>
                <a:schemeClr val="lt1"/>
              </a:solidFill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AutoNum type="arabicPeriod"/>
            </a:pPr>
            <a:r>
              <a:rPr lang="en" sz="2900">
                <a:solidFill>
                  <a:schemeClr val="lt1"/>
                </a:solidFill>
              </a:rPr>
              <a:t>Work from home : Pros and Cons.</a:t>
            </a:r>
            <a:endParaRPr sz="2900">
              <a:solidFill>
                <a:schemeClr val="lt1"/>
              </a:solidFill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AutoNum type="arabicPeriod"/>
            </a:pPr>
            <a:r>
              <a:rPr lang="en" sz="2900">
                <a:solidFill>
                  <a:schemeClr val="lt1"/>
                </a:solidFill>
              </a:rPr>
              <a:t>Artificial intelligence: Boon or bane?</a:t>
            </a:r>
            <a:endParaRPr sz="2900">
              <a:solidFill>
                <a:schemeClr val="lt1"/>
              </a:solidFill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AutoNum type="arabicPeriod"/>
            </a:pPr>
            <a:r>
              <a:rPr lang="en" sz="2900">
                <a:solidFill>
                  <a:schemeClr val="lt1"/>
                </a:solidFill>
              </a:rPr>
              <a:t>The impact of fitness and wellness trends on health.</a:t>
            </a:r>
            <a:endParaRPr sz="2900">
              <a:solidFill>
                <a:schemeClr val="lt1"/>
              </a:solidFill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AutoNum type="arabicPeriod"/>
            </a:pPr>
            <a:r>
              <a:rPr lang="en" sz="2900">
                <a:solidFill>
                  <a:schemeClr val="lt1"/>
                </a:solidFill>
              </a:rPr>
              <a:t>The importance of soft skills in professional success.</a:t>
            </a:r>
            <a:endParaRPr sz="2900">
              <a:solidFill>
                <a:schemeClr val="lt1"/>
              </a:solidFill>
            </a:endParaRPr>
          </a:p>
        </p:txBody>
      </p:sp>
      <p:sp>
        <p:nvSpPr>
          <p:cNvPr id="269" name="Google Shape;269;p38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GD Topics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9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Q   &amp;  A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5" name="Google Shape;275;p39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6" name="Google Shape;27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8725" y="2287575"/>
            <a:ext cx="8931124" cy="487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9"/>
          <p:cNvSpPr txBox="1"/>
          <p:nvPr/>
        </p:nvSpPr>
        <p:spPr>
          <a:xfrm>
            <a:off x="2151725" y="7707875"/>
            <a:ext cx="15209400" cy="16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Ask your questions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0"/>
          <p:cNvSpPr txBox="1"/>
          <p:nvPr/>
        </p:nvSpPr>
        <p:spPr>
          <a:xfrm>
            <a:off x="3826975" y="4184300"/>
            <a:ext cx="104148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</a:pPr>
            <a:r>
              <a:rPr b="1" i="0" lang="en" sz="13400" u="none" cap="none" strike="noStrike">
                <a:solidFill>
                  <a:srgbClr val="AA81E9"/>
                </a:solidFill>
                <a:latin typeface="Work Sans"/>
                <a:ea typeface="Work Sans"/>
                <a:cs typeface="Work Sans"/>
                <a:sym typeface="Work Sans"/>
              </a:rPr>
              <a:t>THANK YOU</a:t>
            </a:r>
            <a:endParaRPr b="1" i="0" sz="13400" u="none" cap="none" strike="noStrike">
              <a:solidFill>
                <a:srgbClr val="AA81E9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83" name="Google Shape;283;p40"/>
          <p:cNvSpPr/>
          <p:nvPr/>
        </p:nvSpPr>
        <p:spPr>
          <a:xfrm rot="5400000">
            <a:off x="26790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40"/>
          <p:cNvSpPr/>
          <p:nvPr/>
        </p:nvSpPr>
        <p:spPr>
          <a:xfrm flipH="1" rot="-5400000">
            <a:off x="13914331" y="4897711"/>
            <a:ext cx="1475400" cy="820500"/>
          </a:xfrm>
          <a:prstGeom prst="triangle">
            <a:avLst>
              <a:gd fmla="val 49916" name="adj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5" name="Google Shape;285;p40"/>
          <p:cNvPicPr preferRelativeResize="0"/>
          <p:nvPr/>
        </p:nvPicPr>
        <p:blipFill rotWithShape="1">
          <a:blip r:embed="rId3">
            <a:alphaModFix/>
          </a:blip>
          <a:srcRect b="38460" l="14475" r="15964" t="37792"/>
          <a:stretch/>
        </p:blipFill>
        <p:spPr>
          <a:xfrm>
            <a:off x="7419500" y="3071850"/>
            <a:ext cx="2944000" cy="1004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6"/>
          <p:cNvPicPr preferRelativeResize="0"/>
          <p:nvPr/>
        </p:nvPicPr>
        <p:blipFill rotWithShape="1">
          <a:blip r:embed="rId3">
            <a:alphaModFix/>
          </a:blip>
          <a:srcRect b="38460" l="14475" r="15964" t="37792"/>
          <a:stretch/>
        </p:blipFill>
        <p:spPr>
          <a:xfrm>
            <a:off x="361400" y="707425"/>
            <a:ext cx="3327124" cy="1130952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6"/>
          <p:cNvSpPr txBox="1"/>
          <p:nvPr/>
        </p:nvSpPr>
        <p:spPr>
          <a:xfrm>
            <a:off x="1963350" y="1945425"/>
            <a:ext cx="48012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7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Agenda</a:t>
            </a:r>
            <a:endParaRPr b="1" sz="77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2" name="Google Shape;182;p26"/>
          <p:cNvSpPr txBox="1"/>
          <p:nvPr/>
        </p:nvSpPr>
        <p:spPr>
          <a:xfrm>
            <a:off x="2182325" y="3971875"/>
            <a:ext cx="11976900" cy="47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Calibri"/>
              <a:buChar char="➢"/>
            </a:pPr>
            <a:r>
              <a:rPr lang="en" sz="2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is Communication</a:t>
            </a:r>
            <a:endParaRPr sz="2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275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Calibri"/>
              <a:buChar char="➢"/>
            </a:pPr>
            <a:r>
              <a:rPr lang="en" sz="2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Types of </a:t>
            </a:r>
            <a:r>
              <a:rPr lang="en" sz="2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Communication</a:t>
            </a:r>
            <a:endParaRPr sz="2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275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Calibri"/>
              <a:buChar char="➢"/>
            </a:pPr>
            <a:r>
              <a:rPr lang="en" sz="2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Types of Communication Barriers</a:t>
            </a:r>
            <a:endParaRPr sz="2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275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Calibri"/>
              <a:buChar char="➢"/>
            </a:pPr>
            <a:r>
              <a:rPr lang="en" sz="2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How to Improve Communication</a:t>
            </a:r>
            <a:endParaRPr sz="2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2750" lvl="0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Calibri"/>
              <a:buChar char="➢"/>
            </a:pPr>
            <a:r>
              <a:rPr lang="en" sz="2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Importance of Communication</a:t>
            </a:r>
            <a:endParaRPr sz="2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What is Communication?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8" name="Google Shape;188;p27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7"/>
          <p:cNvSpPr txBox="1"/>
          <p:nvPr/>
        </p:nvSpPr>
        <p:spPr>
          <a:xfrm>
            <a:off x="1732650" y="1995000"/>
            <a:ext cx="148227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chemeClr val="lt1"/>
                </a:solidFill>
              </a:rPr>
              <a:t>Communication is the process of exchanging information, ideas, thoughts, and feelings between individuals or groups through a common system of symbols, signs, or behaviors. It involves the sender transmitting a message to a receiver, who interprets and responds to the message. </a:t>
            </a:r>
            <a:endParaRPr sz="2900">
              <a:solidFill>
                <a:schemeClr val="lt1"/>
              </a:solidFill>
            </a:endParaRPr>
          </a:p>
        </p:txBody>
      </p:sp>
      <p:pic>
        <p:nvPicPr>
          <p:cNvPr id="190" name="Google Shape;19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1575" y="4347750"/>
            <a:ext cx="7244859" cy="458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/>
        </p:nvSpPr>
        <p:spPr>
          <a:xfrm>
            <a:off x="1571000" y="811950"/>
            <a:ext cx="138399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5200">
                <a:solidFill>
                  <a:srgbClr val="AA81E9"/>
                </a:solidFill>
                <a:latin typeface="Poppins"/>
                <a:ea typeface="Poppins"/>
                <a:cs typeface="Poppins"/>
                <a:sym typeface="Poppins"/>
              </a:rPr>
              <a:t>Types of Communication</a:t>
            </a:r>
            <a:endParaRPr b="1" sz="52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6" name="Google Shape;196;p28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8"/>
          <p:cNvSpPr txBox="1"/>
          <p:nvPr/>
        </p:nvSpPr>
        <p:spPr>
          <a:xfrm>
            <a:off x="1514675" y="1995000"/>
            <a:ext cx="13065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198" name="Google Shape;198;p28"/>
          <p:cNvPicPr preferRelativeResize="0"/>
          <p:nvPr/>
        </p:nvPicPr>
        <p:blipFill rotWithShape="1">
          <a:blip r:embed="rId3">
            <a:alphaModFix/>
          </a:blip>
          <a:srcRect b="0" l="0" r="0" t="14610"/>
          <a:stretch/>
        </p:blipFill>
        <p:spPr>
          <a:xfrm>
            <a:off x="3746554" y="2564400"/>
            <a:ext cx="10794884" cy="669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9"/>
          <p:cNvSpPr txBox="1"/>
          <p:nvPr/>
        </p:nvSpPr>
        <p:spPr>
          <a:xfrm>
            <a:off x="2332800" y="1995000"/>
            <a:ext cx="11439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205" name="Google Shape;20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0375" y="1020838"/>
            <a:ext cx="10987250" cy="801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0"/>
          <p:cNvSpPr txBox="1"/>
          <p:nvPr/>
        </p:nvSpPr>
        <p:spPr>
          <a:xfrm>
            <a:off x="1514675" y="1995000"/>
            <a:ext cx="13065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12" name="Google Shape;212;p30"/>
          <p:cNvSpPr txBox="1"/>
          <p:nvPr/>
        </p:nvSpPr>
        <p:spPr>
          <a:xfrm>
            <a:off x="5580600" y="4627800"/>
            <a:ext cx="71268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6700">
              <a:solidFill>
                <a:srgbClr val="AA81E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3" name="Google Shape;213;p30"/>
          <p:cNvSpPr txBox="1"/>
          <p:nvPr/>
        </p:nvSpPr>
        <p:spPr>
          <a:xfrm>
            <a:off x="1571000" y="1032038"/>
            <a:ext cx="14709000" cy="79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</a:rPr>
              <a:t>Do you know how important is HOW you speak something, rather than WHAT you speak?</a:t>
            </a:r>
            <a:endParaRPr sz="2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</a:endParaRPr>
          </a:p>
        </p:txBody>
      </p:sp>
      <p:pic>
        <p:nvPicPr>
          <p:cNvPr id="214" name="Google Shape;21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2216" y="1995010"/>
            <a:ext cx="9565015" cy="67970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/>
          <p:nvPr/>
        </p:nvSpPr>
        <p:spPr>
          <a:xfrm rot="5400000">
            <a:off x="1306608" y="2667875"/>
            <a:ext cx="2747100" cy="19002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1"/>
          <p:cNvSpPr txBox="1"/>
          <p:nvPr/>
        </p:nvSpPr>
        <p:spPr>
          <a:xfrm>
            <a:off x="2235965" y="4494436"/>
            <a:ext cx="143637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None/>
            </a:pPr>
            <a:r>
              <a:rPr b="1" i="0" lang="en" sz="2400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Let’s watch this video together.</a:t>
            </a:r>
            <a:endParaRPr b="0" i="0" sz="2300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None/>
            </a:pPr>
            <a:r>
              <a:t/>
            </a:r>
            <a:endParaRPr b="1" i="0" sz="2400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ontserrat"/>
              <a:buNone/>
            </a:pPr>
            <a:r>
              <a:rPr b="1" i="0" lang="en" sz="2400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Make notes of the barriers to communication.</a:t>
            </a:r>
            <a:endParaRPr b="0" i="0" sz="2600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78725" y="3310210"/>
            <a:ext cx="3366900" cy="366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p32" title="A Failure to Communicate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4425" y="1693050"/>
            <a:ext cx="12634531" cy="71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/>
          <p:nvPr/>
        </p:nvSpPr>
        <p:spPr>
          <a:xfrm rot="5400000">
            <a:off x="84150" y="647100"/>
            <a:ext cx="961800" cy="11301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2D35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33"/>
          <p:cNvSpPr txBox="1"/>
          <p:nvPr/>
        </p:nvSpPr>
        <p:spPr>
          <a:xfrm>
            <a:off x="2445750" y="4843350"/>
            <a:ext cx="13396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What were some barriers to communication that you noticed?</a:t>
            </a:r>
            <a:endParaRPr sz="2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