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webp" ContentType="image/webp"/>
  <Override PartName="/ppt/media/image7.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368" r:id="rId3"/>
    <p:sldId id="426" r:id="rId4"/>
    <p:sldId id="427" r:id="rId5"/>
    <p:sldId id="428" r:id="rId6"/>
    <p:sldId id="429" r:id="rId7"/>
    <p:sldId id="430" r:id="rId8"/>
    <p:sldId id="431" r:id="rId9"/>
    <p:sldId id="425" r:id="rId10"/>
    <p:sldId id="418" r:id="rId11"/>
    <p:sldId id="419" r:id="rId12"/>
    <p:sldId id="420" r:id="rId13"/>
    <p:sldId id="421" r:id="rId14"/>
    <p:sldId id="422" r:id="rId15"/>
    <p:sldId id="423" r:id="rId16"/>
    <p:sldId id="424" r:id="rId17"/>
    <p:sldId id="411" r:id="rId18"/>
    <p:sldId id="412" r:id="rId19"/>
    <p:sldId id="410" r:id="rId20"/>
    <p:sldId id="391" r:id="rId21"/>
    <p:sldId id="392" r:id="rId22"/>
    <p:sldId id="277" r:id="rId23"/>
    <p:sldId id="278" r:id="rId24"/>
    <p:sldId id="393" r:id="rId25"/>
    <p:sldId id="399" r:id="rId26"/>
    <p:sldId id="400" r:id="rId27"/>
    <p:sldId id="401" r:id="rId28"/>
    <p:sldId id="402" r:id="rId29"/>
    <p:sldId id="403" r:id="rId30"/>
    <p:sldId id="404" r:id="rId31"/>
    <p:sldId id="405" r:id="rId32"/>
    <p:sldId id="394" r:id="rId33"/>
    <p:sldId id="395" r:id="rId34"/>
    <p:sldId id="396" r:id="rId35"/>
    <p:sldId id="397" r:id="rId36"/>
    <p:sldId id="398" r:id="rId37"/>
    <p:sldId id="406" r:id="rId38"/>
    <p:sldId id="407" r:id="rId39"/>
    <p:sldId id="408" r:id="rId40"/>
    <p:sldId id="409" r:id="rId41"/>
    <p:sldId id="413" r:id="rId42"/>
    <p:sldId id="414" r:id="rId43"/>
    <p:sldId id="415" r:id="rId44"/>
    <p:sldId id="416" r:id="rId45"/>
    <p:sldId id="41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webp"/><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raw.githubusercontent.com/milq/milq/master/scripts/bash/install-opencv.sh" TargetMode="External"/><Relationship Id="rId2" Type="http://schemas.openxmlformats.org/officeDocument/2006/relationships/hyperlink" Target="https://milq.github.io/install-opencv-ubuntu-debian/" TargetMode="External"/><Relationship Id="rId1" Type="http://schemas.openxmlformats.org/officeDocument/2006/relationships/hyperlink" Target="http://docs.opencv.org/3.1.0/d5/de5/tutorial_py_setup_in_window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youtube.com/redirect?event=video_description&amp;redir_token=QUFFLUhqa3JScnZSc0VUTjFXVUxKcXJUSjZKNnRWQ3A0d3xBQ3Jtc0ttUXFHVVpaenJSc2dkeHNyQjBFb1RmNnM1Ym5meTFoaWlRdkJ6NDNseU9zcmtyTGtESGZNbjI1U0VySHZZeUR1TjdYa3dLLXQ4djVCQng0dDZzUGtOWGdGVWxETV9zaDNEbUxudmNJeDdNbWlpcWdHVQ&amp;q=https://intelliarts.com/blog/computer-vision-for-car-damage-detection/&amp;v=kZgzOiw9ZXo" TargetMode="External"/><Relationship Id="rId1" Type="http://schemas.openxmlformats.org/officeDocument/2006/relationships/hyperlink" Target="https://www.youtube.com/redirect?event=video_description&amp;redir_token=QUFFLUhqbWxxbGF6N3dCeWFEVUVyVkUyR2N2aWF1ZHZ2d3xBQ3Jtc0tteW1tNEo2WGJUVFRsVkk5cXNiNDJLSVlCdk1kcklUTllYeXROT1EwVkhMams2YU84U19GcThlaml4X3BVSlNPaGNkdnFtSnRFZHoxQkZoYi1qY2ZMWkttQmwwajBOQzh2RUM1b0RLWG9Lb05nMXk0TQ&amp;q=https://huggingface.co/spaces/intelliarts/Car_parts_damage_detection&amp;v=kZgzOiw9ZXo"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GIF"/><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webp"/></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79195" y="0"/>
            <a:ext cx="9692005" cy="1445260"/>
          </a:xfrm>
          <a:prstGeom prst="rect">
            <a:avLst/>
          </a:prstGeom>
          <a:noFill/>
        </p:spPr>
        <p:txBody>
          <a:bodyPr wrap="square" rtlCol="0" anchor="t">
            <a:spAutoFit/>
          </a:bodyPr>
          <a:p>
            <a:pPr algn="ctr"/>
            <a:r>
              <a:rPr lang="en-US" altLang="en-US" sz="4400" b="1">
                <a:solidFill>
                  <a:srgbClr val="FF0000"/>
                </a:solidFill>
                <a:effectLst>
                  <a:outerShdw blurRad="38100" dist="38100" dir="2700000" algn="tl">
                    <a:srgbClr val="000000">
                      <a:alpha val="43137"/>
                    </a:srgbClr>
                  </a:outerShdw>
                </a:effectLst>
                <a:sym typeface="+mn-ea"/>
              </a:rPr>
              <a:t>Computer Vision </a:t>
            </a:r>
            <a:endParaRPr lang="en-US" altLang="en-US" sz="4400" b="1">
              <a:solidFill>
                <a:srgbClr val="FF0000"/>
              </a:solidFill>
              <a:effectLst>
                <a:outerShdw blurRad="38100" dist="38100" dir="2700000" algn="tl">
                  <a:srgbClr val="000000">
                    <a:alpha val="43137"/>
                  </a:srgbClr>
                </a:outerShdw>
              </a:effectLst>
              <a:sym typeface="+mn-ea"/>
            </a:endParaRPr>
          </a:p>
          <a:p>
            <a:pPr algn="ctr"/>
            <a:r>
              <a:rPr lang="en-US" altLang="en-US" sz="4400" b="1">
                <a:solidFill>
                  <a:srgbClr val="FF0000"/>
                </a:solidFill>
                <a:effectLst>
                  <a:outerShdw blurRad="38100" dist="38100" dir="2700000" algn="tl">
                    <a:srgbClr val="000000">
                      <a:alpha val="43137"/>
                    </a:srgbClr>
                  </a:outerShdw>
                </a:effectLst>
                <a:sym typeface="+mn-ea"/>
              </a:rPr>
              <a:t> OpenCV</a:t>
            </a:r>
            <a:endParaRPr lang="en-US" altLang="en-US" sz="4400" b="1">
              <a:solidFill>
                <a:srgbClr val="FF0000"/>
              </a:solidFill>
              <a:effectLst>
                <a:outerShdw blurRad="38100" dist="38100" dir="2700000" algn="tl">
                  <a:srgbClr val="000000">
                    <a:alpha val="43137"/>
                  </a:srgbClr>
                </a:outerShdw>
              </a:effectLst>
              <a:sym typeface="+mn-ea"/>
            </a:endParaRPr>
          </a:p>
        </p:txBody>
      </p:sp>
      <p:pic>
        <p:nvPicPr>
          <p:cNvPr id="10" name="Picture 9"/>
          <p:cNvPicPr/>
          <p:nvPr/>
        </p:nvPicPr>
        <p:blipFill>
          <a:blip r:embed="rId1"/>
          <a:stretch>
            <a:fillRect/>
          </a:stretch>
        </p:blipFill>
        <p:spPr>
          <a:xfrm>
            <a:off x="1489075" y="1668145"/>
            <a:ext cx="9072245" cy="5084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7825" y="282575"/>
            <a:ext cx="7369175" cy="3632200"/>
          </a:xfrm>
          <a:prstGeom prst="rect">
            <a:avLst/>
          </a:prstGeom>
        </p:spPr>
        <p:txBody>
          <a:bodyPr wrap="square">
            <a:spAutoFit/>
          </a:bodyPr>
          <a:p>
            <a:pPr>
              <a:spcAft>
                <a:spcPct val="60000"/>
              </a:spcAft>
            </a:pPr>
            <a:r>
              <a:rPr sz="2200" b="1"/>
              <a:t>Real-World Business Problem:</a:t>
            </a:r>
            <a:endParaRPr sz="2200" b="1"/>
          </a:p>
          <a:p>
            <a:r>
              <a:rPr sz="1600"/>
              <a:t>Let’s say you work in a warehouse that receives packages daily. The company needs to automate the process of checking whether the right items are packed into the boxes and whether the boxes are properly labeled.</a:t>
            </a:r>
            <a:endParaRPr sz="1600"/>
          </a:p>
          <a:p>
            <a:r>
              <a:rPr sz="1600"/>
              <a:t>Problem: Human workers are slow and error-prone in checking boxes.</a:t>
            </a:r>
            <a:endParaRPr sz="1600"/>
          </a:p>
          <a:p>
            <a:r>
              <a:rPr sz="1600"/>
              <a:t>Solution: Implement a Computer Vision System to automate the inspection process. The system can:</a:t>
            </a:r>
            <a:endParaRPr sz="1600"/>
          </a:p>
          <a:p>
            <a:endParaRPr sz="1600"/>
          </a:p>
          <a:p>
            <a:pPr>
              <a:buAutoNum type="arabicPeriod"/>
            </a:pPr>
            <a:r>
              <a:rPr sz="1600"/>
              <a:t>Detect objects in the boxes.</a:t>
            </a:r>
            <a:endParaRPr sz="1600"/>
          </a:p>
          <a:p>
            <a:pPr>
              <a:buAutoNum type="arabicPeriod"/>
            </a:pPr>
            <a:endParaRPr sz="1600"/>
          </a:p>
          <a:p>
            <a:pPr>
              <a:buAutoNum type="arabicPeriod"/>
            </a:pPr>
            <a:r>
              <a:rPr sz="1600"/>
              <a:t>Read labels on the packages.</a:t>
            </a:r>
            <a:endParaRPr sz="1600"/>
          </a:p>
          <a:p>
            <a:pPr>
              <a:buAutoNum type="arabicPeriod"/>
            </a:pPr>
            <a:endParaRPr sz="1600"/>
          </a:p>
          <a:p>
            <a:pPr>
              <a:buAutoNum type="arabicPeriod"/>
            </a:pPr>
            <a:r>
              <a:rPr sz="1600"/>
              <a:t>Verify items by comparing the detected objects against the expected ones.</a:t>
            </a:r>
            <a:endParaRPr sz="1600"/>
          </a:p>
        </p:txBody>
      </p:sp>
      <p:sp>
        <p:nvSpPr>
          <p:cNvPr id="3" name="Text Box 2"/>
          <p:cNvSpPr txBox="1"/>
          <p:nvPr/>
        </p:nvSpPr>
        <p:spPr>
          <a:xfrm>
            <a:off x="462915" y="4025265"/>
            <a:ext cx="9135110" cy="2647315"/>
          </a:xfrm>
          <a:prstGeom prst="rect">
            <a:avLst/>
          </a:prstGeom>
        </p:spPr>
        <p:txBody>
          <a:bodyPr wrap="square">
            <a:spAutoFit/>
          </a:bodyPr>
          <a:p>
            <a:pPr>
              <a:spcAft>
                <a:spcPct val="60000"/>
              </a:spcAft>
            </a:pPr>
            <a:r>
              <a:rPr sz="2200" b="1"/>
              <a:t>Basic Tools and Libraries in Computer Vision</a:t>
            </a:r>
            <a:endParaRPr sz="2200" b="1"/>
          </a:p>
          <a:p>
            <a:pPr>
              <a:buFont typeface="Arial" panose="020B0604020202020204"/>
              <a:buChar char="•"/>
            </a:pPr>
            <a:r>
              <a:rPr sz="1600"/>
              <a:t>OpenCV: An open-source computer vision library. It helps with tasks such as image processing, object detection, and face recognition.</a:t>
            </a:r>
            <a:endParaRPr sz="1600"/>
          </a:p>
          <a:p>
            <a:pPr>
              <a:buFont typeface="Arial" panose="020B0604020202020204"/>
              <a:buChar char="•"/>
            </a:pPr>
            <a:endParaRPr sz="1600"/>
          </a:p>
          <a:p>
            <a:pPr>
              <a:buFont typeface="Arial" panose="020B0604020202020204"/>
              <a:buChar char="•"/>
            </a:pPr>
            <a:r>
              <a:rPr sz="1600"/>
              <a:t>NumPy: A Python library for numerical operations that is essential when manipulating images.</a:t>
            </a:r>
            <a:endParaRPr sz="1600"/>
          </a:p>
          <a:p>
            <a:pPr>
              <a:buFont typeface="Arial" panose="020B0604020202020204"/>
              <a:buChar char="•"/>
            </a:pPr>
            <a:endParaRPr sz="1600"/>
          </a:p>
          <a:p>
            <a:pPr>
              <a:buFont typeface="Arial" panose="020B0604020202020204"/>
              <a:buChar char="•"/>
            </a:pPr>
            <a:r>
              <a:rPr sz="1600"/>
              <a:t>Matplotlib: A Python library for plotting images and visualizing data.</a:t>
            </a:r>
            <a:endParaRPr sz="1600"/>
          </a:p>
          <a:p>
            <a:pPr>
              <a:buFont typeface="Arial" panose="020B0604020202020204"/>
              <a:buChar char="•"/>
            </a:pPr>
            <a:endParaRPr sz="1600"/>
          </a:p>
          <a:p>
            <a:pPr>
              <a:buFont typeface="Arial" panose="020B0604020202020204"/>
              <a:buChar char="•"/>
            </a:pPr>
            <a:r>
              <a:rPr sz="1600"/>
              <a:t>TensorFlow / PyTorch: Advanced libraries used for machine learning and deep learning models in CV.</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9125" y="0"/>
            <a:ext cx="10055225" cy="6614795"/>
          </a:xfrm>
          <a:prstGeom prst="rect">
            <a:avLst/>
          </a:prstGeom>
        </p:spPr>
        <p:txBody>
          <a:bodyPr wrap="square">
            <a:spAutoFit/>
          </a:bodyPr>
          <a:p>
            <a:pPr>
              <a:spcAft>
                <a:spcPct val="60000"/>
              </a:spcAft>
            </a:pPr>
            <a:r>
              <a:rPr sz="2200" b="1"/>
              <a:t>Steps to Solve the Problem with OpenCV</a:t>
            </a:r>
            <a:endParaRPr sz="2200" b="1"/>
          </a:p>
          <a:p>
            <a:pPr>
              <a:spcAft>
                <a:spcPct val="60000"/>
              </a:spcAft>
            </a:pPr>
            <a:r>
              <a:rPr sz="1900" b="1"/>
              <a:t>1. Setup OpenCV:</a:t>
            </a:r>
            <a:endParaRPr sz="1900" b="1"/>
          </a:p>
          <a:p>
            <a:r>
              <a:rPr sz="1600"/>
              <a:t>You first need to install OpenCV and other libraries.</a:t>
            </a:r>
            <a:endParaRPr sz="1600"/>
          </a:p>
          <a:p>
            <a:r>
              <a:rPr sz="1600"/>
              <a:t>pip install opencv-python numpy matplotlib
</a:t>
            </a:r>
            <a:endParaRPr sz="1600"/>
          </a:p>
          <a:p>
            <a:pPr>
              <a:spcAft>
                <a:spcPct val="60000"/>
              </a:spcAft>
            </a:pPr>
            <a:r>
              <a:rPr sz="1900" b="1"/>
              <a:t>2. Capture Images or Video</a:t>
            </a:r>
            <a:endParaRPr sz="1900" b="1"/>
          </a:p>
          <a:p>
            <a:r>
              <a:rPr sz="1600"/>
              <a:t>You can use a camera or a video file to capture the images. OpenCV provides tools to access your camera and video files.</a:t>
            </a:r>
            <a:endParaRPr sz="1600"/>
          </a:p>
          <a:p>
            <a:r>
              <a:rPr lang="en-US" altLang="en-US" sz="1600"/>
              <a:t>import cv2</a:t>
            </a:r>
            <a:endParaRPr lang="en-US" altLang="en-US" sz="1600"/>
          </a:p>
          <a:p>
            <a:endParaRPr lang="en-US" altLang="en-US" sz="1600"/>
          </a:p>
          <a:p>
            <a:r>
              <a:rPr lang="en-US" altLang="en-US" sz="1600"/>
              <a:t># Capture video from camera</a:t>
            </a:r>
            <a:endParaRPr lang="en-US" altLang="en-US" sz="1600"/>
          </a:p>
          <a:p>
            <a:r>
              <a:rPr lang="en-US" altLang="en-US" sz="1600"/>
              <a:t>cap = cv2.VideoCapture(0)</a:t>
            </a:r>
            <a:endParaRPr lang="en-US" altLang="en-US" sz="1600"/>
          </a:p>
          <a:p>
            <a:endParaRPr lang="en-US" altLang="en-US" sz="1600"/>
          </a:p>
          <a:p>
            <a:r>
              <a:rPr lang="en-US" altLang="en-US" sz="1600"/>
              <a:t>while True:</a:t>
            </a:r>
            <a:endParaRPr lang="en-US" altLang="en-US" sz="1600"/>
          </a:p>
          <a:p>
            <a:r>
              <a:rPr lang="en-US" altLang="en-US" sz="1600"/>
              <a:t>    ret, frame = cap.read()  # Capture a frame</a:t>
            </a:r>
            <a:endParaRPr lang="en-US" altLang="en-US" sz="1600"/>
          </a:p>
          <a:p>
            <a:r>
              <a:rPr lang="en-US" altLang="en-US" sz="1600"/>
              <a:t>    if not ret:</a:t>
            </a:r>
            <a:endParaRPr lang="en-US" altLang="en-US" sz="1600"/>
          </a:p>
          <a:p>
            <a:r>
              <a:rPr lang="en-US" altLang="en-US" sz="1600"/>
              <a:t>        break</a:t>
            </a:r>
            <a:endParaRPr lang="en-US" altLang="en-US" sz="1600"/>
          </a:p>
          <a:p>
            <a:endParaRPr lang="en-US" altLang="en-US" sz="1600"/>
          </a:p>
          <a:p>
            <a:r>
              <a:rPr lang="en-US" altLang="en-US" sz="1600"/>
              <a:t>    cv2.imshow('Frame', frame)  # Show the frame</a:t>
            </a:r>
            <a:endParaRPr lang="en-US" altLang="en-US" sz="1600"/>
          </a:p>
          <a:p>
            <a:r>
              <a:rPr lang="en-US" altLang="en-US" sz="1600"/>
              <a:t>    if cv2.waitKey(1) &amp; 0xFF == ord('q'):  # Quit when 'q' is pressed</a:t>
            </a:r>
            <a:endParaRPr lang="en-US" altLang="en-US" sz="1600"/>
          </a:p>
          <a:p>
            <a:r>
              <a:rPr lang="en-US" altLang="en-US" sz="1600"/>
              <a:t>        break</a:t>
            </a:r>
            <a:endParaRPr lang="en-US" altLang="en-US" sz="1600"/>
          </a:p>
          <a:p>
            <a:endParaRPr lang="en-US" altLang="en-US" sz="1600"/>
          </a:p>
          <a:p>
            <a:r>
              <a:rPr lang="en-US" altLang="en-US" sz="1600"/>
              <a:t>cap.release()</a:t>
            </a:r>
            <a:endParaRPr lang="en-US" altLang="en-US" sz="1600"/>
          </a:p>
          <a:p>
            <a:r>
              <a:rPr lang="en-US" altLang="en-US" sz="1600"/>
              <a:t>cv2.destroyAllWindows()</a:t>
            </a:r>
            <a:endParaRPr lang="en-US" altLang="en-US" sz="1600"/>
          </a:p>
        </p:txBody>
      </p:sp>
      <p:sp>
        <p:nvSpPr>
          <p:cNvPr id="3" name="Text Box 2"/>
          <p:cNvSpPr txBox="1"/>
          <p:nvPr/>
        </p:nvSpPr>
        <p:spPr>
          <a:xfrm>
            <a:off x="6096000" y="3922395"/>
            <a:ext cx="5756275" cy="1476375"/>
          </a:xfrm>
          <a:prstGeom prst="rect">
            <a:avLst/>
          </a:prstGeom>
          <a:noFill/>
        </p:spPr>
        <p:txBody>
          <a:bodyPr wrap="square" rtlCol="0" anchor="t">
            <a:spAutoFit/>
          </a:bodyPr>
          <a:p>
            <a:pPr marL="285750" indent="-285750">
              <a:buFont typeface="Arial" panose="020B0604020202020204" pitchFamily="34" charset="0"/>
              <a:buChar char="•"/>
            </a:pPr>
            <a:r>
              <a:rPr lang="en-US" altLang="en-US"/>
              <a:t>https://www.analyticsvidhya.com/blog/2019/03/opencv-functions-computer-vision-python/</a:t>
            </a:r>
            <a:endParaRPr lang="en-US" alt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ltLang="en-US"/>
              <a:t>https://www.freecodecamp.org/news/how-to-use-opencv-and-python-for-computer-vision-and-ai/</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5755" y="62230"/>
            <a:ext cx="5169535" cy="4281805"/>
          </a:xfrm>
          <a:prstGeom prst="rect">
            <a:avLst/>
          </a:prstGeom>
        </p:spPr>
        <p:txBody>
          <a:bodyPr wrap="square">
            <a:noAutofit/>
          </a:bodyPr>
          <a:p>
            <a:pPr>
              <a:spcAft>
                <a:spcPct val="60000"/>
              </a:spcAft>
            </a:pPr>
            <a:r>
              <a:rPr sz="1900" b="1"/>
              <a:t>3. Preprocessing Images</a:t>
            </a:r>
            <a:endParaRPr sz="1900" b="1"/>
          </a:p>
          <a:p>
            <a:r>
              <a:rPr sz="1600"/>
              <a:t>Before processing, it’s important to preprocess the images. This could involve:</a:t>
            </a:r>
            <a:endParaRPr sz="1600"/>
          </a:p>
          <a:p>
            <a:endParaRPr sz="1600"/>
          </a:p>
          <a:p>
            <a:pPr>
              <a:buFont typeface="Arial" panose="020B0604020202020204"/>
              <a:buChar char="•"/>
            </a:pPr>
            <a:r>
              <a:rPr sz="1600"/>
              <a:t>Converting the image to grayscale.</a:t>
            </a:r>
            <a:endParaRPr sz="1600"/>
          </a:p>
          <a:p>
            <a:pPr>
              <a:buFont typeface="Arial" panose="020B0604020202020204"/>
              <a:buChar char="•"/>
            </a:pPr>
            <a:r>
              <a:rPr sz="1600"/>
              <a:t>Resizing the image to a specific size.</a:t>
            </a:r>
            <a:endParaRPr sz="1600"/>
          </a:p>
          <a:p>
            <a:pPr>
              <a:buFont typeface="Arial" panose="020B0604020202020204"/>
              <a:buChar char="•"/>
            </a:pPr>
            <a:r>
              <a:rPr sz="1600"/>
              <a:t>Blurring the image to reduce noise.</a:t>
            </a:r>
            <a:endParaRPr sz="1600"/>
          </a:p>
          <a:p>
            <a:pPr>
              <a:buFont typeface="Arial" panose="020B0604020202020204"/>
              <a:buChar char="•"/>
            </a:pPr>
            <a:endParaRPr sz="1600"/>
          </a:p>
          <a:p>
            <a:r>
              <a:rPr sz="1600"/>
              <a:t># Convert to grayscale
gray = cv2.cvtColor(frame, cv2.COLOR_BGR2GRAY)
# Resize image
resized = cv2.resize(gray, (500, 500))
# Gaussian blur to reduce noise
blurred = cv2.GaussianBlur(resized, (5, 5), 0)</a:t>
            </a:r>
            <a:endParaRPr sz="1600"/>
          </a:p>
        </p:txBody>
      </p:sp>
      <p:sp>
        <p:nvSpPr>
          <p:cNvPr id="3" name="Text Box 2"/>
          <p:cNvSpPr txBox="1"/>
          <p:nvPr/>
        </p:nvSpPr>
        <p:spPr>
          <a:xfrm>
            <a:off x="473075" y="4662805"/>
            <a:ext cx="4433570" cy="2030095"/>
          </a:xfrm>
          <a:prstGeom prst="rect">
            <a:avLst/>
          </a:prstGeom>
          <a:noFill/>
        </p:spPr>
        <p:txBody>
          <a:bodyPr wrap="square" rtlCol="0" anchor="t">
            <a:spAutoFit/>
          </a:bodyPr>
          <a:p>
            <a:r>
              <a:rPr lang="en-US" altLang="en-US"/>
              <a:t>https://docs.opencv.org/4.x/d7/d4d/tutorial_py_thresholding.html</a:t>
            </a:r>
            <a:endParaRPr lang="en-US"/>
          </a:p>
          <a:p>
            <a:pPr marL="285750" indent="-285750">
              <a:buFont typeface="Arial" panose="020B0604020202020204" pitchFamily="34" charset="0"/>
              <a:buChar char="•"/>
            </a:pPr>
            <a:r>
              <a:rPr lang="en-US" altLang="en-US"/>
              <a:t>cv.THRESH_BINARY</a:t>
            </a:r>
            <a:endParaRPr lang="en-US" altLang="en-US"/>
          </a:p>
          <a:p>
            <a:pPr marL="285750" indent="-285750">
              <a:buFont typeface="Arial" panose="020B0604020202020204" pitchFamily="34" charset="0"/>
              <a:buChar char="•"/>
            </a:pPr>
            <a:r>
              <a:rPr lang="en-US" altLang="en-US"/>
              <a:t>cv.THRESH_BINARY_INV</a:t>
            </a:r>
            <a:endParaRPr lang="en-US" altLang="en-US"/>
          </a:p>
          <a:p>
            <a:pPr marL="285750" indent="-285750">
              <a:buFont typeface="Arial" panose="020B0604020202020204" pitchFamily="34" charset="0"/>
              <a:buChar char="•"/>
            </a:pPr>
            <a:r>
              <a:rPr lang="en-US" altLang="en-US"/>
              <a:t>cv.THRESH_TRUNC</a:t>
            </a:r>
            <a:endParaRPr lang="en-US" altLang="en-US"/>
          </a:p>
          <a:p>
            <a:pPr marL="285750" indent="-285750">
              <a:buFont typeface="Arial" panose="020B0604020202020204" pitchFamily="34" charset="0"/>
              <a:buChar char="•"/>
            </a:pPr>
            <a:r>
              <a:rPr lang="en-US" altLang="en-US"/>
              <a:t>cv.THRESH_TOZERO</a:t>
            </a:r>
            <a:endParaRPr lang="en-US" altLang="en-US"/>
          </a:p>
          <a:p>
            <a:pPr marL="285750" indent="-285750">
              <a:buFont typeface="Arial" panose="020B0604020202020204" pitchFamily="34" charset="0"/>
              <a:buChar char="•"/>
            </a:pPr>
            <a:r>
              <a:rPr lang="en-US" altLang="en-US"/>
              <a:t>cv.THRESH_TOZERO_INV</a:t>
            </a:r>
            <a:endParaRPr lang="en-US" altLang="en-US"/>
          </a:p>
        </p:txBody>
      </p:sp>
      <p:sp>
        <p:nvSpPr>
          <p:cNvPr id="4" name="Text Box 3"/>
          <p:cNvSpPr txBox="1"/>
          <p:nvPr/>
        </p:nvSpPr>
        <p:spPr>
          <a:xfrm>
            <a:off x="389255" y="4343718"/>
            <a:ext cx="5080000" cy="398780"/>
          </a:xfrm>
          <a:prstGeom prst="rect">
            <a:avLst/>
          </a:prstGeom>
        </p:spPr>
        <p:txBody>
          <a:bodyPr>
            <a:spAutoFit/>
          </a:bodyPr>
          <a:p>
            <a:pPr marL="0" indent="0">
              <a:spcAft>
                <a:spcPct val="60000"/>
              </a:spcAft>
            </a:pPr>
            <a:r>
              <a:rPr sz="2000" b="1" i="0">
                <a:solidFill>
                  <a:srgbClr val="FF0000"/>
                </a:solidFill>
                <a:effectLst>
                  <a:outerShdw blurRad="38100" dist="38100" dir="2700000" algn="tl">
                    <a:srgbClr val="000000">
                      <a:alpha val="43137"/>
                    </a:srgbClr>
                  </a:outerShdw>
                </a:effectLst>
                <a:latin typeface="Helvetica"/>
                <a:ea typeface="Helvetica"/>
              </a:rPr>
              <a:t>Simple Thresholding</a:t>
            </a:r>
            <a:endParaRPr sz="2000" b="1" i="0">
              <a:solidFill>
                <a:srgbClr val="FF0000"/>
              </a:solidFill>
              <a:effectLst>
                <a:outerShdw blurRad="38100" dist="38100" dir="2700000" algn="tl">
                  <a:srgbClr val="000000">
                    <a:alpha val="43137"/>
                  </a:srgbClr>
                </a:outerShdw>
              </a:effectLst>
              <a:latin typeface="Helvetica"/>
              <a:ea typeface="Helvetica"/>
            </a:endParaRPr>
          </a:p>
        </p:txBody>
      </p:sp>
      <p:sp>
        <p:nvSpPr>
          <p:cNvPr id="5" name="Text Box 4"/>
          <p:cNvSpPr txBox="1"/>
          <p:nvPr/>
        </p:nvSpPr>
        <p:spPr>
          <a:xfrm>
            <a:off x="5494655" y="62230"/>
            <a:ext cx="6697345" cy="6462395"/>
          </a:xfrm>
          <a:prstGeom prst="rect">
            <a:avLst/>
          </a:prstGeom>
          <a:noFill/>
        </p:spPr>
        <p:txBody>
          <a:bodyPr wrap="square" rtlCol="0" anchor="t">
            <a:spAutoFit/>
          </a:bodyPr>
          <a:p>
            <a:r>
              <a:rPr lang="en-US" altLang="en-US"/>
              <a:t>import cv2 as cv</a:t>
            </a:r>
            <a:endParaRPr lang="en-US" altLang="en-US"/>
          </a:p>
          <a:p>
            <a:r>
              <a:rPr lang="en-US" altLang="en-US"/>
              <a:t>import numpy as np</a:t>
            </a:r>
            <a:endParaRPr lang="en-US" altLang="en-US"/>
          </a:p>
          <a:p>
            <a:r>
              <a:rPr lang="en-US" altLang="en-US"/>
              <a:t>from matplotlib import pyplot as plt</a:t>
            </a:r>
            <a:endParaRPr lang="en-US" altLang="en-US"/>
          </a:p>
          <a:p>
            <a:endParaRPr lang="en-US" altLang="en-US"/>
          </a:p>
          <a:p>
            <a:r>
              <a:rPr lang="en-US" altLang="en-US"/>
              <a:t>img = cv.imread('gradient.png', cv.IMREAD_GRAYSCALE)</a:t>
            </a:r>
            <a:endParaRPr lang="en-US" altLang="en-US"/>
          </a:p>
          <a:p>
            <a:r>
              <a:rPr lang="en-US" altLang="en-US"/>
              <a:t>assert img is not None, "file could not be read, check with os.path.exists()"</a:t>
            </a:r>
            <a:endParaRPr lang="en-US" altLang="en-US"/>
          </a:p>
          <a:p>
            <a:r>
              <a:rPr lang="en-US" altLang="en-US"/>
              <a:t>ret,thresh1 = cv.threshold(img,127,255,cv.THRESH_BINARY)</a:t>
            </a:r>
            <a:endParaRPr lang="en-US" altLang="en-US"/>
          </a:p>
          <a:p>
            <a:r>
              <a:rPr lang="en-US" altLang="en-US"/>
              <a:t>ret,thresh2 = cv.threshold(img,127,255,cv.THRESH_BINARY_INV)</a:t>
            </a:r>
            <a:endParaRPr lang="en-US" altLang="en-US"/>
          </a:p>
          <a:p>
            <a:r>
              <a:rPr lang="en-US" altLang="en-US"/>
              <a:t>ret,thresh3 = cv.threshold(img,127,255,cv.THRESH_TRUNC)</a:t>
            </a:r>
            <a:endParaRPr lang="en-US" altLang="en-US"/>
          </a:p>
          <a:p>
            <a:r>
              <a:rPr lang="en-US" altLang="en-US"/>
              <a:t>ret,thresh4 = cv.threshold(img,127,255,cv.THRESH_TOZERO)</a:t>
            </a:r>
            <a:endParaRPr lang="en-US" altLang="en-US"/>
          </a:p>
          <a:p>
            <a:r>
              <a:rPr lang="en-US" altLang="en-US"/>
              <a:t>ret,thresh5 = cv.threshold(img,127,255,cv.THRESH_TOZERO_INV)</a:t>
            </a:r>
            <a:endParaRPr lang="en-US" altLang="en-US"/>
          </a:p>
          <a:p>
            <a:endParaRPr lang="en-US" altLang="en-US"/>
          </a:p>
          <a:p>
            <a:r>
              <a:rPr lang="en-US" altLang="en-US"/>
              <a:t>titles = ['Original Image','BINARY','BINARY_INV','TRUNC','TOZERO','TOZERO_INV']</a:t>
            </a:r>
            <a:endParaRPr lang="en-US" altLang="en-US"/>
          </a:p>
          <a:p>
            <a:r>
              <a:rPr lang="en-US" altLang="en-US"/>
              <a:t>images = [img, thresh1, thresh2, thresh3, thresh4, thresh5]</a:t>
            </a:r>
            <a:endParaRPr lang="en-US" altLang="en-US"/>
          </a:p>
          <a:p>
            <a:endParaRPr lang="en-US" altLang="en-US"/>
          </a:p>
          <a:p>
            <a:r>
              <a:rPr lang="en-US" altLang="en-US"/>
              <a:t>for i in range(6):</a:t>
            </a:r>
            <a:endParaRPr lang="en-US" altLang="en-US"/>
          </a:p>
          <a:p>
            <a:r>
              <a:rPr lang="en-US" altLang="en-US"/>
              <a:t>    plt.subplot(2,3,i+1),plt.imshow(images[i],'gray',vmin=0,vmax=255)</a:t>
            </a:r>
            <a:endParaRPr lang="en-US" altLang="en-US"/>
          </a:p>
          <a:p>
            <a:r>
              <a:rPr lang="en-US" altLang="en-US"/>
              <a:t>    plt.title(titles[i])</a:t>
            </a:r>
            <a:endParaRPr lang="en-US" altLang="en-US"/>
          </a:p>
          <a:p>
            <a:r>
              <a:rPr lang="en-US" altLang="en-US"/>
              <a:t>    plt.xticks([]),plt.yticks([])</a:t>
            </a:r>
            <a:endParaRPr lang="en-US" altLang="en-US"/>
          </a:p>
          <a:p>
            <a:endParaRPr lang="en-US" altLang="en-US"/>
          </a:p>
          <a:p>
            <a:r>
              <a:rPr lang="en-US" altLang="en-US"/>
              <a:t>plt.show()</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07085" y="175260"/>
            <a:ext cx="7828915" cy="5768340"/>
          </a:xfrm>
          <a:prstGeom prst="rect">
            <a:avLst/>
          </a:prstGeom>
        </p:spPr>
        <p:txBody>
          <a:bodyPr wrap="square">
            <a:spAutoFit/>
          </a:bodyPr>
          <a:p>
            <a:pPr>
              <a:spcAft>
                <a:spcPct val="60000"/>
              </a:spcAft>
            </a:pPr>
            <a:r>
              <a:rPr sz="1900" b="1"/>
              <a:t>4. Object Detection</a:t>
            </a:r>
            <a:endParaRPr sz="1900" b="1"/>
          </a:p>
          <a:p>
            <a:r>
              <a:rPr sz="1600"/>
              <a:t>You can use simple techniques like contour detection or Haar cascades (for detecting faces, for example) or even advanced methods like YOLO (You Only Look Once) for detecting multiple objects in real-time.</a:t>
            </a:r>
            <a:endParaRPr sz="1600"/>
          </a:p>
          <a:p>
            <a:r>
              <a:rPr sz="1600"/>
              <a:t>Here’s an example of using Haar cascades to detect faces:</a:t>
            </a:r>
            <a:endParaRPr sz="1600"/>
          </a:p>
          <a:p>
            <a:endParaRPr sz="1600"/>
          </a:p>
          <a:p>
            <a:r>
              <a:rPr sz="1600"/>
              <a:t># Load the pre-trained Haar Cascade for face detection
face_cascade = cv2.CascadeClassifier(cv2.data.haarcascades + 'haarcascade_frontalface_default.xml')
# Detect faces
faces = face_cascade.detectMultiScale(gray, scaleFactor=1.1, minNeighbors=5, minSize=(30, 30))
# Draw rectangles around faces
for (x, y, w, h) in faces:
    cv2.rectangle(frame, (x, y), (x + w, y + h), (255, 0, 0), 2)
# Display the output
cv2.imshow('Detected Faces', frame)
cv2.waitKey(0)
cv2.destroyAllWindows()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8810" y="222885"/>
            <a:ext cx="5080000" cy="1582420"/>
          </a:xfrm>
          <a:prstGeom prst="rect">
            <a:avLst/>
          </a:prstGeom>
        </p:spPr>
        <p:txBody>
          <a:bodyPr>
            <a:spAutoFit/>
          </a:bodyPr>
          <a:p>
            <a:pPr>
              <a:spcAft>
                <a:spcPct val="60000"/>
              </a:spcAft>
            </a:pPr>
            <a:r>
              <a:rPr sz="1900" b="1"/>
              <a:t>5. Label Detection and Verification</a:t>
            </a:r>
            <a:endParaRPr sz="1900" b="1"/>
          </a:p>
          <a:p>
            <a:r>
              <a:rPr sz="1600"/>
              <a:t>For detecting labels or text on packages, you can use OCR (Optical Character Recognition) libraries like Tesseract. This helps extract text from images.</a:t>
            </a:r>
            <a:endParaRPr sz="1600"/>
          </a:p>
          <a:p>
            <a:r>
              <a:rPr sz="1600"/>
              <a:t>Install Tesseract:</a:t>
            </a:r>
            <a:endParaRPr sz="1600"/>
          </a:p>
        </p:txBody>
      </p:sp>
      <p:sp>
        <p:nvSpPr>
          <p:cNvPr id="3" name="Text Box 2"/>
          <p:cNvSpPr txBox="1"/>
          <p:nvPr/>
        </p:nvSpPr>
        <p:spPr>
          <a:xfrm>
            <a:off x="737870" y="1998345"/>
            <a:ext cx="6096000" cy="2584450"/>
          </a:xfrm>
          <a:prstGeom prst="rect">
            <a:avLst/>
          </a:prstGeom>
          <a:noFill/>
        </p:spPr>
        <p:txBody>
          <a:bodyPr wrap="square" rtlCol="0" anchor="t">
            <a:spAutoFit/>
          </a:bodyPr>
          <a:p>
            <a:r>
              <a:rPr lang="en-US" altLang="en-US"/>
              <a:t>pip install pytesseract</a:t>
            </a:r>
            <a:endParaRPr lang="en-US" altLang="en-US"/>
          </a:p>
          <a:p>
            <a:endParaRPr lang="en-US" altLang="en-US"/>
          </a:p>
          <a:p>
            <a:r>
              <a:rPr lang="en-US" altLang="en-US"/>
              <a:t>import pytesseract</a:t>
            </a:r>
            <a:endParaRPr lang="en-US" altLang="en-US"/>
          </a:p>
          <a:p>
            <a:endParaRPr lang="en-US" altLang="en-US"/>
          </a:p>
          <a:p>
            <a:r>
              <a:rPr lang="en-US" altLang="en-US"/>
              <a:t># Convert image to text using Tesseract</a:t>
            </a:r>
            <a:endParaRPr lang="en-US" altLang="en-US"/>
          </a:p>
          <a:p>
            <a:r>
              <a:rPr lang="en-US" altLang="en-US"/>
              <a:t>text = pytesseract.image_to_string(frame)</a:t>
            </a:r>
            <a:endParaRPr lang="en-US" altLang="en-US"/>
          </a:p>
          <a:p>
            <a:endParaRPr lang="en-US" altLang="en-US"/>
          </a:p>
          <a:p>
            <a:r>
              <a:rPr lang="en-US" altLang="en-US"/>
              <a:t># Print the extracted text</a:t>
            </a:r>
            <a:endParaRPr lang="en-US" altLang="en-US"/>
          </a:p>
          <a:p>
            <a:r>
              <a:rPr lang="en-US" altLang="en-US"/>
              <a:t>print("Detected text:", text)</a:t>
            </a:r>
            <a:endParaRPr lang="en-US"/>
          </a:p>
        </p:txBody>
      </p:sp>
      <p:sp>
        <p:nvSpPr>
          <p:cNvPr id="4" name="Text Box 3"/>
          <p:cNvSpPr txBox="1"/>
          <p:nvPr/>
        </p:nvSpPr>
        <p:spPr>
          <a:xfrm>
            <a:off x="5678805" y="304800"/>
            <a:ext cx="6334760" cy="3798570"/>
          </a:xfrm>
          <a:prstGeom prst="rect">
            <a:avLst/>
          </a:prstGeom>
        </p:spPr>
        <p:txBody>
          <a:bodyPr wrap="square">
            <a:spAutoFit/>
          </a:bodyPr>
          <a:p>
            <a:pPr>
              <a:spcAft>
                <a:spcPct val="60000"/>
              </a:spcAft>
            </a:pPr>
            <a:r>
              <a:rPr sz="1900" b="1"/>
              <a:t>6. Comparison and Automation</a:t>
            </a:r>
            <a:endParaRPr sz="1900" b="1"/>
          </a:p>
          <a:p>
            <a:r>
              <a:rPr sz="1600"/>
              <a:t>Once labels or objects are detected, the system can compare them with expected data (like a list of items) and automatically verify whether the package is correct.</a:t>
            </a:r>
            <a:endParaRPr sz="1600"/>
          </a:p>
          <a:p>
            <a:r>
              <a:rPr sz="1600"/>
              <a:t>python</a:t>
            </a:r>
            <a:endParaRPr sz="1600"/>
          </a:p>
          <a:p>
            <a:r>
              <a:rPr sz="1600"/>
              <a:t>Copy</a:t>
            </a:r>
            <a:endParaRPr sz="1600"/>
          </a:p>
          <a:p>
            <a:r>
              <a:rPr sz="1600"/>
              <a:t>expected_items = ['item1', 'item2', 'item3']
detected_items = ['item1', 'item4', 'item3']
ifset(expected_items) == set(detected_items):
    print("Package is correct")
else:
    print("Package is incorrect")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2440" y="335280"/>
            <a:ext cx="7128510" cy="4862830"/>
          </a:xfrm>
          <a:prstGeom prst="rect">
            <a:avLst/>
          </a:prstGeom>
        </p:spPr>
        <p:txBody>
          <a:bodyPr wrap="square">
            <a:spAutoFit/>
          </a:bodyPr>
          <a:p>
            <a:pPr>
              <a:spcAft>
                <a:spcPct val="60000"/>
              </a:spcAft>
            </a:pPr>
            <a:r>
              <a:rPr sz="2200" b="1"/>
              <a:t>Key Techniques in Computer Vision</a:t>
            </a:r>
            <a:endParaRPr sz="2200" b="1"/>
          </a:p>
          <a:p>
            <a:pPr>
              <a:buAutoNum type="arabicPeriod"/>
            </a:pPr>
            <a:r>
              <a:rPr sz="1600"/>
              <a:t>Edge Detection: Used to find boundaries in images, such as the edges of objects.</a:t>
            </a:r>
            <a:endParaRPr sz="1600"/>
          </a:p>
          <a:p>
            <a:pPr>
              <a:buAutoNum type="arabicPeriod"/>
            </a:pPr>
            <a:endParaRPr sz="1600"/>
          </a:p>
          <a:p>
            <a:pPr lvl="1">
              <a:buFont typeface="Arial" panose="020B0604020202020204"/>
              <a:buChar char="◦"/>
            </a:pPr>
            <a:r>
              <a:rPr sz="1600"/>
              <a:t>Common algorithms: Canny Edge Detector, Sobel Operator.</a:t>
            </a:r>
            <a:endParaRPr sz="1600"/>
          </a:p>
          <a:p>
            <a:pPr lvl="1">
              <a:buFont typeface="Arial" panose="020B0604020202020204"/>
              <a:buChar char="◦"/>
            </a:pPr>
            <a:endParaRPr sz="1600"/>
          </a:p>
          <a:p>
            <a:pPr>
              <a:buAutoNum type="arabicPeriod"/>
            </a:pPr>
            <a:r>
              <a:rPr sz="1600"/>
              <a:t>Feature Matching: Finding and matching key features in images. It's used in object recognition.</a:t>
            </a:r>
            <a:endParaRPr sz="1600"/>
          </a:p>
          <a:p>
            <a:pPr>
              <a:buAutoNum type="arabicPeriod"/>
            </a:pPr>
            <a:endParaRPr sz="1600"/>
          </a:p>
          <a:p>
            <a:pPr lvl="1">
              <a:buFont typeface="Arial" panose="020B0604020202020204"/>
              <a:buChar char="◦"/>
            </a:pPr>
            <a:r>
              <a:rPr sz="1600"/>
              <a:t>Common algorithms: SIFT (Scale-Invariant Feature Transform), ORB (Oriented FAST and Rotated BRIEF).</a:t>
            </a:r>
            <a:endParaRPr sz="1600"/>
          </a:p>
          <a:p>
            <a:pPr lvl="1">
              <a:buFont typeface="Arial" panose="020B0604020202020204"/>
              <a:buChar char="◦"/>
            </a:pPr>
            <a:endParaRPr sz="1600"/>
          </a:p>
          <a:p>
            <a:pPr>
              <a:buAutoNum type="arabicPeriod"/>
            </a:pPr>
            <a:r>
              <a:rPr sz="1600"/>
              <a:t>Object Tracking: Following objects in a video stream. Used in surveillance and robotics.</a:t>
            </a:r>
            <a:endParaRPr sz="1600"/>
          </a:p>
          <a:p>
            <a:pPr>
              <a:buAutoNum type="arabicPeriod"/>
            </a:pPr>
            <a:endParaRPr sz="1600"/>
          </a:p>
          <a:p>
            <a:pPr lvl="1">
              <a:buFont typeface="Arial" panose="020B0604020202020204"/>
              <a:buChar char="◦"/>
            </a:pPr>
            <a:r>
              <a:rPr sz="1600"/>
              <a:t>Algorithms: Kalman Filter, Meanshift, Optical Flow.</a:t>
            </a:r>
            <a:endParaRPr sz="1600"/>
          </a:p>
          <a:p>
            <a:pPr lvl="1">
              <a:buFont typeface="Arial" panose="020B0604020202020204"/>
              <a:buChar char="◦"/>
            </a:pPr>
            <a:endParaRPr sz="1600"/>
          </a:p>
          <a:p>
            <a:pPr>
              <a:buAutoNum type="arabicPeriod"/>
            </a:pPr>
            <a:r>
              <a:rPr sz="1600"/>
              <a:t>Deep Learning: Advanced models like Convolutional Neural Networks (CNN) are used for complex tasks like object detection, image segmentation, and classification.</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57145" y="1339850"/>
            <a:ext cx="6096000" cy="645160"/>
          </a:xfrm>
          <a:prstGeom prst="rect">
            <a:avLst/>
          </a:prstGeom>
          <a:noFill/>
        </p:spPr>
        <p:txBody>
          <a:bodyPr wrap="square" rtlCol="0" anchor="t">
            <a:spAutoFit/>
          </a:bodyPr>
          <a:p>
            <a:r>
              <a:rPr lang="en-US" altLang="en-US"/>
              <a:t>https://www.geeksforgeeks.org/top-python-libraries-for-image-processing/?ref=ml_lbp</a:t>
            </a:r>
            <a:endParaRPr lang="en-US"/>
          </a:p>
        </p:txBody>
      </p:sp>
      <p:sp>
        <p:nvSpPr>
          <p:cNvPr id="3" name="Text Box 2"/>
          <p:cNvSpPr txBox="1"/>
          <p:nvPr/>
        </p:nvSpPr>
        <p:spPr>
          <a:xfrm>
            <a:off x="3048000" y="3106420"/>
            <a:ext cx="6096000" cy="3969385"/>
          </a:xfrm>
          <a:prstGeom prst="rect">
            <a:avLst/>
          </a:prstGeom>
          <a:noFill/>
        </p:spPr>
        <p:txBody>
          <a:bodyPr wrap="square" rtlCol="0" anchor="t">
            <a:spAutoFit/>
          </a:bodyPr>
          <a:p>
            <a:r>
              <a:rPr lang="en-US" altLang="en-US"/>
              <a:t>https://www.geeksforgeeks.org/image-processing-with-keras-in-python/?ref=ml_lbp</a:t>
            </a:r>
            <a:endParaRPr lang="en-US" altLang="en-US"/>
          </a:p>
          <a:p>
            <a:endParaRPr lang="en-US"/>
          </a:p>
          <a:p>
            <a:r>
              <a:rPr lang="en-US" altLang="en-US"/>
              <a:t>https://www.geeksforgeeks.org/getting-started-scikit-image-image-processing-python/?ref=ml_lbp</a:t>
            </a:r>
            <a:endParaRPr lang="en-US" altLang="en-US"/>
          </a:p>
          <a:p>
            <a:endParaRPr lang="en-US" altLang="en-US"/>
          </a:p>
          <a:p>
            <a:r>
              <a:rPr lang="en-US" altLang="en-US"/>
              <a:t>https://www.geeksforgeeks.org/how-to-convert-images-to-numpy-array/?ref=lbp</a:t>
            </a:r>
            <a:endParaRPr lang="en-US" altLang="en-US"/>
          </a:p>
          <a:p>
            <a:endParaRPr lang="en-US" altLang="en-US"/>
          </a:p>
          <a:p>
            <a:r>
              <a:rPr lang="en-US" altLang="en-US"/>
              <a:t>https://www.geeksforgeeks.org/how-to-convert-an-image-to-numpy-array-and-saveit-to-csv-file-using-python/?ref=lbp</a:t>
            </a:r>
            <a:endParaRPr lang="en-US" altLang="en-US"/>
          </a:p>
          <a:p>
            <a:r>
              <a:rPr lang="en-US" altLang="en-US"/>
              <a:t>https://www.geeksforgeeks.org/convert-a-numpy-array-to-an-image/?ref=lbp</a:t>
            </a:r>
            <a:endParaRPr lang="en-US" altLang="en-US"/>
          </a:p>
          <a:p>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244850"/>
            <a:ext cx="6096000" cy="368300"/>
          </a:xfrm>
          <a:prstGeom prst="rect">
            <a:avLst/>
          </a:prstGeom>
          <a:noFill/>
        </p:spPr>
        <p:txBody>
          <a:bodyPr wrap="square" rtlCol="0" anchor="t">
            <a:spAutoFit/>
          </a:bodyPr>
          <a:p>
            <a:r>
              <a:rPr lang="en-US" altLang="en-US"/>
              <a:t>https://www.geeksforgeeks.org/ai-ml-ds-projects/?ref=lbp</a:t>
            </a:r>
            <a:endParaRPr lang="en-US"/>
          </a:p>
        </p:txBody>
      </p:sp>
      <p:sp>
        <p:nvSpPr>
          <p:cNvPr id="3" name="Text Box 2"/>
          <p:cNvSpPr txBox="1"/>
          <p:nvPr/>
        </p:nvSpPr>
        <p:spPr>
          <a:xfrm>
            <a:off x="3048000" y="3827780"/>
            <a:ext cx="6096000" cy="645160"/>
          </a:xfrm>
          <a:prstGeom prst="rect">
            <a:avLst/>
          </a:prstGeom>
          <a:noFill/>
        </p:spPr>
        <p:txBody>
          <a:bodyPr wrap="square" rtlCol="0" anchor="t">
            <a:spAutoFit/>
          </a:bodyPr>
          <a:p>
            <a:r>
              <a:rPr lang="en-US" altLang="en-US"/>
              <a:t>https://www.codementor.io/@innat_2k14/image-data-analysis-using-numpy-opencv-part-1-kfadbafx6</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3" name="Text Box 2"/>
          <p:cNvSpPr txBox="1"/>
          <p:nvPr/>
        </p:nvSpPr>
        <p:spPr>
          <a:xfrm>
            <a:off x="2318385" y="369570"/>
            <a:ext cx="4064000" cy="368300"/>
          </a:xfrm>
          <a:prstGeom prst="rect">
            <a:avLst/>
          </a:prstGeom>
          <a:noFill/>
        </p:spPr>
        <p:txBody>
          <a:bodyPr wrap="square" rtlCol="0">
            <a:spAutoFit/>
          </a:bodyPr>
          <a:p>
            <a:r>
              <a:rPr lang="en-IN" altLang="en-US"/>
              <a:t>OLD SYLLABUS</a:t>
            </a:r>
            <a:endParaRPr lang="en-IN" altLang="en-US"/>
          </a:p>
        </p:txBody>
      </p:sp>
      <p:sp>
        <p:nvSpPr>
          <p:cNvPr id="4" name="Text Box 3"/>
          <p:cNvSpPr txBox="1"/>
          <p:nvPr/>
        </p:nvSpPr>
        <p:spPr>
          <a:xfrm>
            <a:off x="899160" y="655320"/>
            <a:ext cx="5080000" cy="43275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&amp; OpenCV  </a:t>
            </a:r>
            <a:endParaRPr sz="25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History of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Tools &amp; Technology used in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Application of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Installation of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First program with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Writing Images</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Capture Videos from Camera</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Saving Videos</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996950" y="4982845"/>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Image Classification - FACE RECOGNITION PROJECT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Haar Cascade Clasifier</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Image Classification with CNN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076950" y="369570"/>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Object Detection - CAR DEFECT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Edge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23585" y="355822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MobileNet SSD</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RCNN and YOLO</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733415" y="532860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FaceMesh</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571500" y="234950"/>
            <a:ext cx="10668000" cy="60071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6555" y="280035"/>
            <a:ext cx="4064000" cy="368300"/>
          </a:xfrm>
          <a:prstGeom prst="rect">
            <a:avLst/>
          </a:prstGeom>
          <a:noFill/>
        </p:spPr>
        <p:txBody>
          <a:bodyPr wrap="square" rtlCol="0">
            <a:spAutoFit/>
          </a:bodyPr>
          <a:p>
            <a:r>
              <a:rPr lang="en-IN" altLang="en-US"/>
              <a:t>NEWSYLLABUS</a:t>
            </a:r>
            <a:endParaRPr lang="en-IN" altLang="en-US"/>
          </a:p>
        </p:txBody>
      </p:sp>
      <p:sp>
        <p:nvSpPr>
          <p:cNvPr id="3" name="Text Box 2"/>
          <p:cNvSpPr txBox="1"/>
          <p:nvPr/>
        </p:nvSpPr>
        <p:spPr>
          <a:xfrm>
            <a:off x="581660" y="7356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Region Proposal Techniques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Semantic Segmentation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4" name="Text Box 3"/>
          <p:cNvSpPr txBox="1"/>
          <p:nvPr/>
        </p:nvSpPr>
        <p:spPr>
          <a:xfrm>
            <a:off x="581660" y="2347913"/>
            <a:ext cx="5080000" cy="21558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with OpenCV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Working with images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Working with Videos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OCR</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Media Pipe - FaceMesh, Pose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6316980" y="1533207"/>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Convolution Neural Network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CNN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Architecture of CNN - Kernel / Filter, Stride, Padding, Activation Function Max Pooling and Avg Pooling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238760" y="0"/>
            <a:ext cx="5855970" cy="4417060"/>
          </a:xfrm>
          <a:prstGeom prst="rect">
            <a:avLst/>
          </a:prstGeom>
        </p:spPr>
      </p:pic>
      <p:sp>
        <p:nvSpPr>
          <p:cNvPr id="5" name="Text Box 4"/>
          <p:cNvSpPr txBox="1"/>
          <p:nvPr/>
        </p:nvSpPr>
        <p:spPr>
          <a:xfrm>
            <a:off x="238760" y="6318250"/>
            <a:ext cx="6096000" cy="368300"/>
          </a:xfrm>
          <a:prstGeom prst="rect">
            <a:avLst/>
          </a:prstGeom>
          <a:noFill/>
        </p:spPr>
        <p:txBody>
          <a:bodyPr wrap="square" rtlCol="0" anchor="t">
            <a:spAutoFit/>
          </a:bodyPr>
          <a:p>
            <a:r>
              <a:rPr lang="en-US" altLang="en-US"/>
              <a:t>https://ellow.io/components-of-ai/</a:t>
            </a:r>
            <a:endParaRPr lang="en-US"/>
          </a:p>
        </p:txBody>
      </p:sp>
      <p:pic>
        <p:nvPicPr>
          <p:cNvPr id="6" name="Picture 5"/>
          <p:cNvPicPr/>
          <p:nvPr/>
        </p:nvPicPr>
        <p:blipFill>
          <a:blip r:embed="rId2"/>
          <a:stretch>
            <a:fillRect/>
          </a:stretch>
        </p:blipFill>
        <p:spPr>
          <a:xfrm>
            <a:off x="6477000" y="2571750"/>
            <a:ext cx="5715000" cy="42862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412875" y="259715"/>
            <a:ext cx="8811260" cy="5107940"/>
          </a:xfrm>
          <a:prstGeom prst="rect">
            <a:avLst/>
          </a:prstGeom>
        </p:spPr>
        <p:txBody>
          <a:bodyPr wrap="square">
            <a:spAutoFit/>
          </a:bodyPr>
          <a:p>
            <a:pPr marL="0" indent="0"/>
            <a:r>
              <a:rPr sz="2200" b="1" i="0">
                <a:solidFill>
                  <a:srgbClr val="303141"/>
                </a:solidFill>
                <a:latin typeface="var(--font-stack-heading)"/>
                <a:ea typeface="var(--font-stack-heading)"/>
              </a:rPr>
              <a:t>Installation</a:t>
            </a:r>
            <a:endParaRPr sz="2200" b="1" i="0">
              <a:solidFill>
                <a:srgbClr val="303141"/>
              </a:solidFill>
              <a:latin typeface="var(--font-stack-heading)"/>
              <a:ea typeface="var(--font-stack-heading)"/>
            </a:endParaRPr>
          </a:p>
          <a:p>
            <a:pPr marL="0" indent="0">
              <a:spcBef>
                <a:spcPct val="0"/>
              </a:spcBef>
              <a:spcAft>
                <a:spcPct val="0"/>
              </a:spcAft>
            </a:pPr>
            <a:r>
              <a:rPr sz="1600" b="0" i="0">
                <a:solidFill>
                  <a:srgbClr val="303141"/>
                </a:solidFill>
                <a:latin typeface="Udemy Sans"/>
                <a:ea typeface="Udemy Sans"/>
              </a:rPr>
              <a:t>Installation on Windows</a:t>
            </a:r>
            <a:endParaRPr sz="1600" b="0" i="0">
              <a:solidFill>
                <a:srgbClr val="303141"/>
              </a:solidFill>
              <a:latin typeface="Udemy Sans"/>
              <a:ea typeface="Udemy Sans"/>
            </a:endParaRPr>
          </a:p>
          <a:p>
            <a:pPr marL="457200" lvl="1" indent="0">
              <a:spcBef>
                <a:spcPct val="0"/>
              </a:spcBef>
              <a:spcAft>
                <a:spcPct val="0"/>
              </a:spcAft>
            </a:pPr>
            <a:r>
              <a:rPr sz="1600" b="0" i="0">
                <a:solidFill>
                  <a:srgbClr val="303141"/>
                </a:solidFill>
                <a:latin typeface="Udemy Sans"/>
                <a:ea typeface="Udemy Sans"/>
              </a:rPr>
              <a:t>Follow the instructions on </a:t>
            </a:r>
            <a:r>
              <a:rPr sz="1600" b="0" i="0">
                <a:solidFill>
                  <a:srgbClr val="6D28D2"/>
                </a:solidFill>
                <a:latin typeface="Udemy Sans"/>
                <a:ea typeface="Udemy Sans"/>
                <a:hlinkClick r:id="rId1"/>
              </a:rPr>
              <a:t>http://docs.opencv.org/3.1.0/d5/de5/tutorial_py_setup_in_windows.html</a:t>
            </a:r>
            <a:endParaRPr sz="1600" b="0" i="0">
              <a:solidFill>
                <a:srgbClr val="6D28D2"/>
              </a:solidFill>
              <a:latin typeface="Udemy Sans"/>
              <a:ea typeface="Udemy Sans"/>
              <a:hlinkClick r:id="rId1"/>
            </a:endParaRPr>
          </a:p>
          <a:p>
            <a:pPr marL="0" indent="0">
              <a:spcBef>
                <a:spcPct val="0"/>
              </a:spcBef>
              <a:spcAft>
                <a:spcPct val="0"/>
              </a:spcAft>
            </a:pPr>
            <a:endParaRPr sz="1600" b="1" i="0">
              <a:solidFill>
                <a:srgbClr val="303141"/>
              </a:solidFill>
              <a:latin typeface="Udemy Sans"/>
              <a:ea typeface="Udemy Sans"/>
            </a:endParaRPr>
          </a:p>
          <a:p>
            <a:pPr marL="0" indent="0">
              <a:spcBef>
                <a:spcPct val="0"/>
              </a:spcBef>
              <a:spcAft>
                <a:spcPct val="0"/>
              </a:spcAft>
            </a:pPr>
            <a:r>
              <a:rPr sz="1600" b="1" i="0">
                <a:solidFill>
                  <a:srgbClr val="303141"/>
                </a:solidFill>
                <a:latin typeface="Udemy Sans"/>
                <a:ea typeface="Udemy Sans"/>
              </a:rPr>
              <a:t>Installation on (Debian/Ubuntu) Linux</a:t>
            </a:r>
            <a:endParaRPr sz="1600" b="1"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Follow the instructions on </a:t>
            </a:r>
            <a:r>
              <a:rPr sz="1600" b="0" i="0">
                <a:solidFill>
                  <a:srgbClr val="6D28D2"/>
                </a:solidFill>
                <a:latin typeface="Udemy Sans"/>
                <a:ea typeface="Udemy Sans"/>
                <a:hlinkClick r:id="rId2"/>
              </a:rPr>
              <a:t>https://milq.github.io/install-opencv-ubuntu-debian/</a:t>
            </a:r>
            <a:endParaRPr sz="1600" b="0" i="0">
              <a:solidFill>
                <a:srgbClr val="6D28D2"/>
              </a:solidFill>
              <a:latin typeface="Udemy Sans"/>
              <a:ea typeface="Udemy Sans"/>
              <a:hlinkClick r:id="rId2"/>
            </a:endParaRPr>
          </a:p>
          <a:p>
            <a:pPr marL="0" indent="0">
              <a:spcBef>
                <a:spcPct val="0"/>
              </a:spcBef>
              <a:spcAft>
                <a:spcPct val="0"/>
              </a:spcAft>
            </a:pPr>
            <a:r>
              <a:rPr sz="1600" b="0" i="0">
                <a:solidFill>
                  <a:srgbClr val="303141"/>
                </a:solidFill>
                <a:latin typeface="Udemy Sans"/>
                <a:ea typeface="Udemy Sans"/>
              </a:rPr>
              <a:t>First remove any OpenCV version you have installed, because it can conflict with the newest version.</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sudo apt-</a:t>
            </a:r>
            <a:r>
              <a:rPr sz="1600" b="0" i="0">
                <a:solidFill>
                  <a:srgbClr val="C4710D"/>
                </a:solidFill>
                <a:latin typeface="SFMono-Regular"/>
                <a:ea typeface="SFMono-Regular"/>
              </a:rPr>
              <a:t>get</a:t>
            </a:r>
            <a:r>
              <a:rPr sz="1600" b="0" i="0">
                <a:solidFill>
                  <a:srgbClr val="303141"/>
                </a:solidFill>
                <a:latin typeface="SFMono-Regular"/>
                <a:ea typeface="SFMono-Regular"/>
              </a:rPr>
              <a:t> install libopencv-dev python-opencv</a:t>
            </a:r>
            <a:endParaRPr sz="1600" b="0" i="0">
              <a:solidFill>
                <a:srgbClr val="303141"/>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Download </a:t>
            </a:r>
            <a:r>
              <a:rPr sz="1600" b="0" i="0">
                <a:solidFill>
                  <a:srgbClr val="6D28D2"/>
                </a:solidFill>
                <a:latin typeface="Udemy Sans"/>
                <a:ea typeface="Udemy Sans"/>
                <a:hlinkClick r:id="rId3"/>
              </a:rPr>
              <a:t>the Linux install script</a:t>
            </a:r>
            <a:r>
              <a:rPr sz="1600" b="0" i="0">
                <a:solidFill>
                  <a:srgbClr val="303141"/>
                </a:solidFill>
                <a:latin typeface="Udemy Sans"/>
                <a:ea typeface="Udemy Sans"/>
              </a:rPr>
              <a:t>:</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wget https:</a:t>
            </a:r>
            <a:r>
              <a:rPr sz="1600" b="0" i="0">
                <a:solidFill>
                  <a:srgbClr val="9194AC"/>
                </a:solidFill>
                <a:latin typeface="SFMono-Regular"/>
                <a:ea typeface="SFMono-Regular"/>
              </a:rPr>
              <a:t>//raw.githubusercontent.com/milq/milq/master/scripts/bash/install-opencv.sh</a:t>
            </a:r>
            <a:endParaRPr sz="1600" b="0" i="0">
              <a:solidFill>
                <a:srgbClr val="9194AC"/>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Then change the rights and run it:</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chmod 755 install-opencv.sh</a:t>
            </a:r>
            <a:endParaRPr sz="1600" b="0" i="0">
              <a:solidFill>
                <a:srgbClr val="303141"/>
              </a:solidFill>
              <a:latin typeface="SFMono-Regular"/>
              <a:ea typeface="SFMono-Regular"/>
            </a:endParaRPr>
          </a:p>
          <a:p>
            <a:pPr marL="457200" lvl="1" indent="0">
              <a:spcBef>
                <a:spcPct val="0"/>
              </a:spcBef>
              <a:spcAft>
                <a:spcPct val="0"/>
              </a:spcAft>
              <a:buAutoNum type="arabicPeriod"/>
            </a:pPr>
            <a:r>
              <a:rPr sz="1600" b="0" i="0">
                <a:solidFill>
                  <a:srgbClr val="303141"/>
                </a:solidFill>
                <a:latin typeface="SFMono-Regular"/>
                <a:ea typeface="SFMono-Regular"/>
              </a:rPr>
              <a:t>./install-opencv.sh</a:t>
            </a:r>
            <a:endParaRPr sz="1600" b="0" i="0">
              <a:solidFill>
                <a:srgbClr val="303141"/>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It may take a while depending on the speed of your computer. On my 32bit Intel i3 laptop the installation took about an hour. I've tested it with Ubuntu Linux 16.04 LTS</a:t>
            </a:r>
            <a:endParaRPr sz="1600" b="0" i="0">
              <a:solidFill>
                <a:srgbClr val="303141"/>
              </a:solidFill>
              <a:latin typeface="Udemy Sans"/>
              <a:ea typeface="Udemy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94640" y="231457"/>
            <a:ext cx="5080000" cy="5663565"/>
          </a:xfrm>
          <a:prstGeom prst="rect">
            <a:avLst/>
          </a:prstGeom>
        </p:spPr>
        <p:txBody>
          <a:bodyPr>
            <a:spAutoFit/>
          </a:bodyPr>
          <a:p>
            <a:pPr>
              <a:spcAft>
                <a:spcPct val="60000"/>
              </a:spcAft>
            </a:pPr>
            <a:r>
              <a:rPr sz="2300" b="1"/>
              <a:t>1. What is Computer Vision?</a:t>
            </a:r>
            <a:endParaRPr sz="2300" b="1"/>
          </a:p>
          <a:p>
            <a:pPr>
              <a:spcAft>
                <a:spcPct val="60000"/>
              </a:spcAft>
            </a:pPr>
            <a:r>
              <a:rPr sz="2200" b="1"/>
              <a:t>Definition:</a:t>
            </a:r>
            <a:endParaRPr sz="2200" b="1"/>
          </a:p>
          <a:p>
            <a:r>
              <a:rPr sz="1600"/>
              <a:t>Computer Vision is a field of Artificial Intelligence (AI) that enables machines to interpret and understand visual data from the world, such as images and videos. It mimics human vision by processing, analyzing, and making decisions based on visual inputs.</a:t>
            </a:r>
            <a:endParaRPr sz="1600"/>
          </a:p>
          <a:p>
            <a:pPr>
              <a:spcAft>
                <a:spcPct val="60000"/>
              </a:spcAft>
            </a:pPr>
            <a:r>
              <a:rPr sz="2200" b="1"/>
              <a:t>Example:</a:t>
            </a:r>
            <a:endParaRPr sz="2200" b="1"/>
          </a:p>
          <a:p>
            <a:pPr>
              <a:buFont typeface="Arial" panose="020B0604020202020204"/>
              <a:buChar char="•"/>
            </a:pPr>
            <a:r>
              <a:rPr sz="1600"/>
              <a:t>Face recognition in smartphones.</a:t>
            </a:r>
            <a:endParaRPr sz="1600"/>
          </a:p>
          <a:p>
            <a:pPr>
              <a:buFont typeface="Arial" panose="020B0604020202020204"/>
              <a:buChar char="•"/>
            </a:pPr>
            <a:r>
              <a:rPr sz="1600"/>
              <a:t>Object detection in self-driving cars.</a:t>
            </a:r>
            <a:endParaRPr sz="1600"/>
          </a:p>
          <a:p>
            <a:pPr>
              <a:buFont typeface="Arial" panose="020B0604020202020204"/>
              <a:buChar char="•"/>
            </a:pPr>
            <a:r>
              <a:rPr sz="1600"/>
              <a:t>Optical Character Recognition (OCR) to extract text from images.</a:t>
            </a:r>
            <a:endParaRPr sz="1600"/>
          </a:p>
          <a:p>
            <a:pPr>
              <a:spcAft>
                <a:spcPct val="60000"/>
              </a:spcAft>
            </a:pPr>
            <a:r>
              <a:rPr sz="2200" b="1"/>
              <a:t>Key Components:</a:t>
            </a:r>
            <a:endParaRPr sz="2200" b="1"/>
          </a:p>
          <a:p>
            <a:pPr>
              <a:buFont typeface="Arial" panose="020B0604020202020204"/>
              <a:buChar char="•"/>
            </a:pPr>
            <a:r>
              <a:rPr sz="1600"/>
              <a:t>Image Processing</a:t>
            </a:r>
            <a:endParaRPr sz="1600"/>
          </a:p>
          <a:p>
            <a:pPr>
              <a:buFont typeface="Arial" panose="020B0604020202020204"/>
              <a:buChar char="•"/>
            </a:pPr>
            <a:r>
              <a:rPr sz="1600"/>
              <a:t>Feature Extraction</a:t>
            </a:r>
            <a:endParaRPr sz="1600"/>
          </a:p>
          <a:p>
            <a:pPr>
              <a:buFont typeface="Arial" panose="020B0604020202020204"/>
              <a:buChar char="•"/>
            </a:pPr>
            <a:r>
              <a:rPr sz="1600"/>
              <a:t>Pattern Recognition</a:t>
            </a:r>
            <a:endParaRPr sz="1600"/>
          </a:p>
          <a:p>
            <a:pPr>
              <a:buFont typeface="Arial" panose="020B0604020202020204"/>
              <a:buChar char="•"/>
            </a:pPr>
            <a:r>
              <a:rPr sz="1600"/>
              <a:t>Machine Learning &amp; Deep Learning</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9895" y="167640"/>
            <a:ext cx="5080000" cy="3658870"/>
          </a:xfrm>
          <a:prstGeom prst="rect">
            <a:avLst/>
          </a:prstGeom>
        </p:spPr>
        <p:txBody>
          <a:bodyPr>
            <a:spAutoFit/>
          </a:bodyPr>
          <a:p>
            <a:pPr>
              <a:spcAft>
                <a:spcPct val="60000"/>
              </a:spcAft>
            </a:pPr>
            <a:r>
              <a:rPr sz="2300" b="1"/>
              <a:t>2. History of Computer Vision</a:t>
            </a:r>
            <a:endParaRPr sz="2300" b="1"/>
          </a:p>
          <a:p>
            <a:pPr>
              <a:buFont typeface="Arial" panose="020B0604020202020204"/>
              <a:buChar char="•"/>
            </a:pPr>
            <a:r>
              <a:rPr sz="1600"/>
              <a:t>1960s: Initial research began with image processing and pattern recognition.</a:t>
            </a:r>
            <a:endParaRPr sz="1600"/>
          </a:p>
          <a:p>
            <a:pPr>
              <a:buFont typeface="Arial" panose="020B0604020202020204"/>
              <a:buChar char="•"/>
            </a:pPr>
            <a:r>
              <a:rPr sz="1600"/>
              <a:t>1970s: Development of edge detection techniques like Sobel and Canny.</a:t>
            </a:r>
            <a:endParaRPr sz="1600"/>
          </a:p>
          <a:p>
            <a:pPr>
              <a:buFont typeface="Arial" panose="020B0604020202020204"/>
              <a:buChar char="•"/>
            </a:pPr>
            <a:r>
              <a:rPr sz="1600"/>
              <a:t>1980s: Emergence of neural networks for image recognition.</a:t>
            </a:r>
            <a:endParaRPr sz="1600"/>
          </a:p>
          <a:p>
            <a:pPr>
              <a:buFont typeface="Arial" panose="020B0604020202020204"/>
              <a:buChar char="•"/>
            </a:pPr>
            <a:r>
              <a:rPr sz="1600"/>
              <a:t>1990s: Evolution of robust feature extraction techniques like SIFT and SURF.</a:t>
            </a:r>
            <a:endParaRPr sz="1600"/>
          </a:p>
          <a:p>
            <a:pPr>
              <a:buFont typeface="Arial" panose="020B0604020202020204"/>
              <a:buChar char="•"/>
            </a:pPr>
            <a:r>
              <a:rPr sz="1600"/>
              <a:t>2000s: Introduction of deep learning models like Convolutional Neural Networks (CNNs).</a:t>
            </a:r>
            <a:endParaRPr sz="1600"/>
          </a:p>
          <a:p>
            <a:pPr>
              <a:buFont typeface="Arial" panose="020B0604020202020204"/>
              <a:buChar char="•"/>
            </a:pPr>
            <a:r>
              <a:rPr sz="1600"/>
              <a:t>2010s-Present: Advances in AI, deep learning, and frameworks like OpenCV, TensorFlow, and PyTorch.</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6870" y="175578"/>
            <a:ext cx="5080000" cy="5525135"/>
          </a:xfrm>
          <a:prstGeom prst="rect">
            <a:avLst/>
          </a:prstGeom>
        </p:spPr>
        <p:txBody>
          <a:bodyPr>
            <a:spAutoFit/>
          </a:bodyPr>
          <a:p>
            <a:pPr>
              <a:spcAft>
                <a:spcPct val="60000"/>
              </a:spcAft>
            </a:pPr>
            <a:r>
              <a:rPr sz="2300" b="1"/>
              <a:t>3. Tools &amp; Technology Used in Computer Vision</a:t>
            </a:r>
            <a:endParaRPr sz="2300" b="1"/>
          </a:p>
          <a:p>
            <a:pPr>
              <a:spcAft>
                <a:spcPct val="60000"/>
              </a:spcAft>
            </a:pPr>
            <a:r>
              <a:rPr sz="2200" b="1"/>
              <a:t>Programming Languages:</a:t>
            </a:r>
            <a:endParaRPr sz="2200" b="1"/>
          </a:p>
          <a:p>
            <a:pPr>
              <a:buFont typeface="Arial" panose="020B0604020202020204"/>
              <a:buChar char="•"/>
            </a:pPr>
            <a:r>
              <a:rPr sz="1600"/>
              <a:t>Python (Most popular)</a:t>
            </a:r>
            <a:endParaRPr sz="1600"/>
          </a:p>
          <a:p>
            <a:pPr>
              <a:buFont typeface="Arial" panose="020B0604020202020204"/>
              <a:buChar char="•"/>
            </a:pPr>
            <a:r>
              <a:rPr sz="1600"/>
              <a:t>C++</a:t>
            </a:r>
            <a:endParaRPr sz="1600"/>
          </a:p>
          <a:p>
            <a:pPr>
              <a:buFont typeface="Arial" panose="020B0604020202020204"/>
              <a:buChar char="•"/>
            </a:pPr>
            <a:r>
              <a:rPr sz="1600"/>
              <a:t>MATLAB</a:t>
            </a:r>
            <a:endParaRPr sz="1600"/>
          </a:p>
          <a:p>
            <a:pPr>
              <a:buFont typeface="Arial" panose="020B0604020202020204"/>
              <a:buChar char="•"/>
            </a:pPr>
            <a:r>
              <a:rPr sz="1600"/>
              <a:t>Java</a:t>
            </a:r>
            <a:endParaRPr sz="1600"/>
          </a:p>
          <a:p>
            <a:pPr>
              <a:spcAft>
                <a:spcPct val="60000"/>
              </a:spcAft>
            </a:pPr>
            <a:r>
              <a:rPr sz="2200" b="1"/>
              <a:t>Libraries &amp; Frameworks:</a:t>
            </a:r>
            <a:endParaRPr sz="2200" b="1"/>
          </a:p>
          <a:p>
            <a:pPr>
              <a:buFont typeface="Arial" panose="020B0604020202020204"/>
              <a:buChar char="•"/>
            </a:pPr>
            <a:r>
              <a:rPr sz="1600"/>
              <a:t>OpenCV: Image processing and computer vision tasks.</a:t>
            </a:r>
            <a:endParaRPr sz="1600"/>
          </a:p>
          <a:p>
            <a:pPr>
              <a:buFont typeface="Arial" panose="020B0604020202020204"/>
              <a:buChar char="•"/>
            </a:pPr>
            <a:r>
              <a:rPr sz="1600"/>
              <a:t>TensorFlow/Keras: Deep learning-based vision models.</a:t>
            </a:r>
            <a:endParaRPr sz="1600"/>
          </a:p>
          <a:p>
            <a:pPr>
              <a:buFont typeface="Arial" panose="020B0604020202020204"/>
              <a:buChar char="•"/>
            </a:pPr>
            <a:r>
              <a:rPr sz="1600"/>
              <a:t>PyTorch: Neural network training and deployment.</a:t>
            </a:r>
            <a:endParaRPr sz="1600"/>
          </a:p>
          <a:p>
            <a:pPr>
              <a:buFont typeface="Arial" panose="020B0604020202020204"/>
              <a:buChar char="•"/>
            </a:pPr>
            <a:r>
              <a:rPr sz="1600"/>
              <a:t>Dlib: Facial recognition and feature extraction.</a:t>
            </a:r>
            <a:endParaRPr sz="1600"/>
          </a:p>
          <a:p>
            <a:pPr>
              <a:spcAft>
                <a:spcPct val="60000"/>
              </a:spcAft>
            </a:pPr>
            <a:r>
              <a:rPr sz="2200" b="1"/>
              <a:t>Hardware:</a:t>
            </a:r>
            <a:endParaRPr sz="2200" b="1"/>
          </a:p>
          <a:p>
            <a:pPr>
              <a:buFont typeface="Arial" panose="020B0604020202020204"/>
              <a:buChar char="•"/>
            </a:pPr>
            <a:r>
              <a:rPr sz="1600"/>
              <a:t>GPUs (for deep learning models)</a:t>
            </a:r>
            <a:endParaRPr sz="1600"/>
          </a:p>
          <a:p>
            <a:pPr>
              <a:buFont typeface="Arial" panose="020B0604020202020204"/>
              <a:buChar char="•"/>
            </a:pPr>
            <a:r>
              <a:rPr sz="1600"/>
              <a:t>Edge devices (NVIDIA Jetson, Raspberry Pi)</a:t>
            </a:r>
            <a:endParaRPr sz="1600"/>
          </a:p>
          <a:p>
            <a:pPr>
              <a:buFont typeface="Arial" panose="020B0604020202020204"/>
              <a:buChar char="•"/>
            </a:pPr>
            <a:r>
              <a:rPr sz="1600"/>
              <a:t>Cameras (RGB, infrared, depth cameras)</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670" y="249555"/>
            <a:ext cx="5080000" cy="3013710"/>
          </a:xfrm>
          <a:prstGeom prst="rect">
            <a:avLst/>
          </a:prstGeom>
        </p:spPr>
        <p:txBody>
          <a:bodyPr>
            <a:spAutoFit/>
          </a:bodyPr>
          <a:p>
            <a:pPr>
              <a:spcAft>
                <a:spcPct val="60000"/>
              </a:spcAft>
            </a:pPr>
            <a:r>
              <a:rPr sz="2300" b="1"/>
              <a:t>4. Applications of Computer Vision</a:t>
            </a:r>
            <a:endParaRPr sz="2300" b="1"/>
          </a:p>
          <a:p>
            <a:pPr>
              <a:spcAft>
                <a:spcPct val="60000"/>
              </a:spcAft>
            </a:pPr>
            <a:r>
              <a:rPr sz="2200" b="1"/>
              <a:t>Real-World Use Cases:</a:t>
            </a:r>
            <a:endParaRPr sz="2200" b="1"/>
          </a:p>
          <a:p>
            <a:pPr>
              <a:buAutoNum type="arabicPeriod"/>
            </a:pPr>
            <a:r>
              <a:rPr sz="1600"/>
              <a:t>Healthcare: Disease detection in X-rays and MRIs.</a:t>
            </a:r>
            <a:endParaRPr sz="1600"/>
          </a:p>
          <a:p>
            <a:pPr>
              <a:buAutoNum type="arabicPeriod"/>
            </a:pPr>
            <a:r>
              <a:rPr sz="1600"/>
              <a:t>Automotive: Lane detection and pedestrian recognition in self-driving cars.</a:t>
            </a:r>
            <a:endParaRPr sz="1600"/>
          </a:p>
          <a:p>
            <a:pPr>
              <a:buAutoNum type="arabicPeriod"/>
            </a:pPr>
            <a:r>
              <a:rPr sz="1600"/>
              <a:t>Retail: Automated checkout in supermarkets.</a:t>
            </a:r>
            <a:endParaRPr sz="1600"/>
          </a:p>
          <a:p>
            <a:pPr>
              <a:buAutoNum type="arabicPeriod"/>
            </a:pPr>
            <a:r>
              <a:rPr sz="1600"/>
              <a:t>Security: Face and fingerprint recognition.</a:t>
            </a:r>
            <a:endParaRPr sz="1600"/>
          </a:p>
          <a:p>
            <a:pPr>
              <a:buAutoNum type="arabicPeriod"/>
            </a:pPr>
            <a:r>
              <a:rPr sz="1600"/>
              <a:t>Agriculture: Crop health monitoring.</a:t>
            </a:r>
            <a:endParaRPr sz="1600"/>
          </a:p>
          <a:p>
            <a:pPr>
              <a:buAutoNum type="arabicPeriod"/>
            </a:pPr>
            <a:r>
              <a:rPr sz="1600"/>
              <a:t>Sports: Motion tracking in athlete performance analysis.</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447992"/>
            <a:ext cx="5080000" cy="3599815"/>
          </a:xfrm>
          <a:prstGeom prst="rect">
            <a:avLst/>
          </a:prstGeom>
        </p:spPr>
        <p:txBody>
          <a:bodyPr>
            <a:spAutoFit/>
          </a:bodyPr>
          <a:p>
            <a:pPr>
              <a:spcAft>
                <a:spcPct val="60000"/>
              </a:spcAft>
            </a:pPr>
            <a:r>
              <a:rPr sz="2300" b="1"/>
              <a:t>5. What is OpenCV?</a:t>
            </a:r>
            <a:endParaRPr sz="2300" b="1"/>
          </a:p>
          <a:p>
            <a:pPr>
              <a:spcAft>
                <a:spcPct val="60000"/>
              </a:spcAft>
            </a:pPr>
            <a:r>
              <a:rPr sz="2200" b="1"/>
              <a:t>Definition:</a:t>
            </a:r>
            <a:endParaRPr sz="2200" b="1"/>
          </a:p>
          <a:p>
            <a:r>
              <a:rPr sz="1600"/>
              <a:t>Open Source Computer Vision Library (OpenCV) is an open-source library that provides tools for image and video processing, object detection, and machine learning tasks.</a:t>
            </a:r>
            <a:endParaRPr sz="1600"/>
          </a:p>
          <a:p>
            <a:pPr>
              <a:spcAft>
                <a:spcPct val="60000"/>
              </a:spcAft>
            </a:pPr>
            <a:r>
              <a:rPr sz="2200" b="1"/>
              <a:t>Features:</a:t>
            </a:r>
            <a:endParaRPr sz="2200" b="1"/>
          </a:p>
          <a:p>
            <a:pPr>
              <a:buFont typeface="Arial" panose="020B0604020202020204"/>
              <a:buChar char="•"/>
            </a:pPr>
            <a:r>
              <a:rPr sz="1600"/>
              <a:t>Image transformation (resizing, filtering, thresholding)</a:t>
            </a:r>
            <a:endParaRPr sz="1600"/>
          </a:p>
          <a:p>
            <a:pPr>
              <a:buFont typeface="Arial" panose="020B0604020202020204"/>
              <a:buChar char="•"/>
            </a:pPr>
            <a:r>
              <a:rPr sz="1600"/>
              <a:t>Object detection (face, eyes, body, etc.)</a:t>
            </a:r>
            <a:endParaRPr sz="1600"/>
          </a:p>
          <a:p>
            <a:pPr>
              <a:buFont typeface="Arial" panose="020B0604020202020204"/>
              <a:buChar char="•"/>
            </a:pPr>
            <a:r>
              <a:rPr sz="1600"/>
              <a:t>Video processing (reading, writing, frame extraction)</a:t>
            </a:r>
            <a:endParaRPr sz="1600"/>
          </a:p>
          <a:p>
            <a:pPr>
              <a:buFont typeface="Arial" panose="020B0604020202020204"/>
              <a:buChar char="•"/>
            </a:pPr>
            <a:r>
              <a:rPr sz="1600"/>
              <a:t>Machine learning integrations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7825" y="307975"/>
            <a:ext cx="3762375" cy="5917565"/>
          </a:xfrm>
          <a:prstGeom prst="rect">
            <a:avLst/>
          </a:prstGeom>
        </p:spPr>
        <p:txBody>
          <a:bodyPr wrap="square">
            <a:spAutoFit/>
          </a:bodyPr>
          <a:p>
            <a:pPr>
              <a:spcAft>
                <a:spcPct val="60000"/>
              </a:spcAft>
            </a:pPr>
            <a:r>
              <a:rPr sz="2300" b="1"/>
              <a:t>6. Installation of OpenCV</a:t>
            </a:r>
            <a:endParaRPr sz="2300" b="1"/>
          </a:p>
          <a:p>
            <a:pPr>
              <a:spcAft>
                <a:spcPct val="60000"/>
              </a:spcAft>
            </a:pPr>
            <a:r>
              <a:rPr sz="2200" b="1"/>
              <a:t>Installing OpenCV in Python:</a:t>
            </a:r>
            <a:endParaRPr sz="2200" b="1"/>
          </a:p>
          <a:p>
            <a:pPr>
              <a:spcAft>
                <a:spcPct val="60000"/>
              </a:spcAft>
            </a:pPr>
            <a:r>
              <a:rPr sz="1900" b="1"/>
              <a:t>Step 1: Install Python &amp; pip</a:t>
            </a:r>
            <a:endParaRPr sz="1900" b="1"/>
          </a:p>
          <a:p>
            <a:r>
              <a:rPr sz="1600"/>
              <a:t>Ensure Python is installed (Python 3.x recommended).</a:t>
            </a:r>
            <a:endParaRPr sz="1600"/>
          </a:p>
          <a:p>
            <a:endParaRPr sz="1600"/>
          </a:p>
          <a:p>
            <a:r>
              <a:rPr sz="1600"/>
              <a:t>python --version</a:t>
            </a:r>
            <a:endParaRPr sz="1600"/>
          </a:p>
          <a:p>
            <a:endParaRPr sz="1900" b="1"/>
          </a:p>
          <a:p>
            <a:r>
              <a:rPr sz="1900" b="1"/>
              <a:t>Step 2: Install OpenCV</a:t>
            </a:r>
            <a:endParaRPr sz="1900" b="1"/>
          </a:p>
          <a:p>
            <a:pPr lvl="1"/>
            <a:r>
              <a:rPr sz="1600"/>
              <a:t>pip install opencv-python</a:t>
            </a:r>
            <a:endParaRPr sz="1600"/>
          </a:p>
          <a:p>
            <a:pPr lvl="1"/>
            <a:r>
              <a:rPr sz="1600"/>
              <a:t>pip install opencv-python-headless </a:t>
            </a:r>
            <a:endParaRPr sz="1600"/>
          </a:p>
          <a:p>
            <a:pPr lvl="1"/>
            <a:r>
              <a:rPr sz="1600"/>
              <a:t># For servers without GUI</a:t>
            </a:r>
            <a:endParaRPr sz="1600"/>
          </a:p>
          <a:p>
            <a:pPr>
              <a:spcAft>
                <a:spcPct val="60000"/>
              </a:spcAft>
            </a:pPr>
            <a:endParaRPr sz="1900" b="1"/>
          </a:p>
          <a:p>
            <a:pPr>
              <a:spcAft>
                <a:spcPct val="60000"/>
              </a:spcAft>
            </a:pPr>
            <a:r>
              <a:rPr sz="1900" b="1"/>
              <a:t>Step 3: Verify Installation</a:t>
            </a:r>
            <a:endParaRPr sz="1900" b="1"/>
          </a:p>
          <a:p>
            <a:pPr>
              <a:spcAft>
                <a:spcPct val="60000"/>
              </a:spcAft>
            </a:pPr>
            <a:r>
              <a:rPr lang="en-US" altLang="en-US" sz="1900" b="1"/>
              <a:t>import cv2</a:t>
            </a:r>
            <a:endParaRPr lang="en-US" altLang="en-US" sz="1900" b="1"/>
          </a:p>
          <a:p>
            <a:pPr>
              <a:spcAft>
                <a:spcPct val="60000"/>
              </a:spcAft>
            </a:pPr>
            <a:r>
              <a:rPr lang="en-US" altLang="en-US" sz="1900" b="1"/>
              <a:t>print(cv2.__version__)</a:t>
            </a:r>
            <a:endParaRPr lang="en-US" altLang="en-US" sz="1900" b="1"/>
          </a:p>
        </p:txBody>
      </p:sp>
      <p:sp>
        <p:nvSpPr>
          <p:cNvPr id="3" name="Text Box 2"/>
          <p:cNvSpPr txBox="1"/>
          <p:nvPr/>
        </p:nvSpPr>
        <p:spPr>
          <a:xfrm>
            <a:off x="4140200" y="307975"/>
            <a:ext cx="4003675" cy="5255895"/>
          </a:xfrm>
          <a:prstGeom prst="rect">
            <a:avLst/>
          </a:prstGeom>
        </p:spPr>
        <p:txBody>
          <a:bodyPr wrap="square">
            <a:spAutoFit/>
          </a:bodyPr>
          <a:p>
            <a:pPr>
              <a:spcAft>
                <a:spcPct val="60000"/>
              </a:spcAft>
            </a:pPr>
            <a:r>
              <a:rPr sz="2300" b="1"/>
              <a:t>7. First Program with OpenCV</a:t>
            </a:r>
            <a:endParaRPr sz="2300" b="1"/>
          </a:p>
          <a:p>
            <a:pPr>
              <a:spcAft>
                <a:spcPct val="60000"/>
              </a:spcAft>
            </a:pPr>
            <a:r>
              <a:rPr sz="2200" b="1"/>
              <a:t>Code to Display an Image</a:t>
            </a:r>
            <a:r>
              <a:rPr sz="1600"/>
              <a:t>import cv2
# Load image
image = cv2.imread('image.jpg')
# Display image
cv2.imshow('Displayed Image', image)
cv2.waitKey(0)
cv2.destroyAllWindows()</a:t>
            </a:r>
            <a:endParaRPr sz="1600"/>
          </a:p>
          <a:p>
            <a:pPr>
              <a:spcAft>
                <a:spcPct val="60000"/>
              </a:spcAft>
            </a:pPr>
            <a:r>
              <a:rPr sz="2200" b="1"/>
              <a:t>Explanation:</a:t>
            </a:r>
            <a:endParaRPr sz="2200" b="1"/>
          </a:p>
          <a:p>
            <a:pPr>
              <a:buFont typeface="Arial" panose="020B0604020202020204"/>
              <a:buChar char="•"/>
            </a:pPr>
            <a:r>
              <a:rPr sz="1600"/>
              <a:t>cv2.imread() loads an image.</a:t>
            </a:r>
            <a:endParaRPr sz="1600"/>
          </a:p>
          <a:p>
            <a:pPr>
              <a:buFont typeface="Arial" panose="020B0604020202020204"/>
              <a:buChar char="•"/>
            </a:pPr>
            <a:r>
              <a:rPr sz="1600"/>
              <a:t>cv2.imshow() displays the image.</a:t>
            </a:r>
            <a:endParaRPr sz="1600"/>
          </a:p>
          <a:p>
            <a:pPr>
              <a:buFont typeface="Arial" panose="020B0604020202020204"/>
              <a:buChar char="•"/>
            </a:pPr>
            <a:r>
              <a:rPr sz="1600"/>
              <a:t>cv2.waitKey(0) waits for a key press before closing.</a:t>
            </a:r>
            <a:endParaRPr sz="1600"/>
          </a:p>
          <a:p>
            <a:pPr>
              <a:buFont typeface="Arial" panose="020B0604020202020204"/>
              <a:buChar char="•"/>
            </a:pPr>
            <a:r>
              <a:rPr sz="1600"/>
              <a:t>cv2.destroyAllWindows() closes all OpenCV windows.</a:t>
            </a:r>
            <a:endParaRPr sz="1600"/>
          </a:p>
        </p:txBody>
      </p:sp>
      <p:sp>
        <p:nvSpPr>
          <p:cNvPr id="4" name="Text Box 3"/>
          <p:cNvSpPr txBox="1"/>
          <p:nvPr/>
        </p:nvSpPr>
        <p:spPr>
          <a:xfrm>
            <a:off x="8312785" y="307975"/>
            <a:ext cx="3669030" cy="4117340"/>
          </a:xfrm>
          <a:prstGeom prst="rect">
            <a:avLst/>
          </a:prstGeom>
        </p:spPr>
        <p:txBody>
          <a:bodyPr wrap="square">
            <a:spAutoFit/>
          </a:bodyPr>
          <a:p>
            <a:pPr>
              <a:spcAft>
                <a:spcPct val="60000"/>
              </a:spcAft>
            </a:pPr>
            <a:r>
              <a:rPr sz="2300" b="1"/>
              <a:t>8. Reading &amp; Writing Images</a:t>
            </a:r>
            <a:endParaRPr sz="2300" b="1"/>
          </a:p>
          <a:p>
            <a:pPr>
              <a:spcAft>
                <a:spcPct val="60000"/>
              </a:spcAft>
            </a:pPr>
            <a:r>
              <a:rPr sz="2200" b="1"/>
              <a:t>Code to Read and Save an Image</a:t>
            </a:r>
            <a:r>
              <a:rPr sz="1600"/>
              <a:t>import cv2
# Read Image
image = cv2.imread('input.jpg')
# Save Image
cv2.imwrite('output.jpg', image)</a:t>
            </a:r>
            <a:endParaRPr sz="1600"/>
          </a:p>
          <a:p>
            <a:pPr>
              <a:spcAft>
                <a:spcPct val="60000"/>
              </a:spcAft>
            </a:pPr>
            <a:r>
              <a:rPr sz="2200" b="1"/>
              <a:t>Use Cases:</a:t>
            </a:r>
            <a:endParaRPr sz="2200" b="1"/>
          </a:p>
          <a:p>
            <a:pPr>
              <a:buFont typeface="Arial" panose="020B0604020202020204"/>
              <a:buChar char="•"/>
            </a:pPr>
            <a:r>
              <a:rPr sz="1600"/>
              <a:t>Data preprocessing for deep learning.</a:t>
            </a:r>
            <a:endParaRPr sz="1600"/>
          </a:p>
          <a:p>
            <a:pPr>
              <a:buFont typeface="Arial" panose="020B0604020202020204"/>
              <a:buChar char="•"/>
            </a:pPr>
            <a:r>
              <a:rPr sz="1600"/>
              <a:t>Image enhancement and noise reduction.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397000" y="-152400"/>
            <a:ext cx="9017000" cy="67818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275" y="0"/>
            <a:ext cx="5080000" cy="6733540"/>
          </a:xfrm>
          <a:prstGeom prst="rect">
            <a:avLst/>
          </a:prstGeom>
        </p:spPr>
        <p:txBody>
          <a:bodyPr>
            <a:spAutoFit/>
          </a:bodyPr>
          <a:p>
            <a:pPr>
              <a:spcAft>
                <a:spcPct val="60000"/>
              </a:spcAft>
            </a:pPr>
            <a:r>
              <a:rPr sz="2300" b="1"/>
              <a:t>9. Capture Videos from Camera</a:t>
            </a:r>
            <a:endParaRPr sz="2300" b="1"/>
          </a:p>
          <a:p>
            <a:pPr>
              <a:spcAft>
                <a:spcPct val="60000"/>
              </a:spcAft>
            </a:pPr>
            <a:r>
              <a:rPr sz="2200" b="1"/>
              <a:t>Code to Capture Video from Webcam</a:t>
            </a:r>
            <a:r>
              <a:rPr sz="1600"/>
              <a:t>import cv2
# Open camera
cap = cv2.VideoCapture(0)
while True:
    ret, frame = cap.read()
    if not ret:
        break
    cv2.imshow('Live Video', frame)
    if cv2.waitKey(1) &amp; 0xFF == ord('q'):
        break
cap.release()
cv2.destroyAllWindows()</a:t>
            </a:r>
            <a:endParaRPr sz="1600"/>
          </a:p>
          <a:p>
            <a:pPr>
              <a:spcAft>
                <a:spcPct val="60000"/>
              </a:spcAft>
            </a:pPr>
            <a:r>
              <a:rPr sz="2200" b="1"/>
              <a:t>Explanation:</a:t>
            </a:r>
            <a:endParaRPr sz="2200" b="1"/>
          </a:p>
          <a:p>
            <a:pPr>
              <a:buFont typeface="Arial" panose="020B0604020202020204"/>
              <a:buChar char="•"/>
            </a:pPr>
            <a:r>
              <a:rPr sz="1600"/>
              <a:t>cv2.VideoCapture(0): Opens the default camera.</a:t>
            </a:r>
            <a:endParaRPr sz="1600"/>
          </a:p>
          <a:p>
            <a:pPr>
              <a:buFont typeface="Arial" panose="020B0604020202020204"/>
              <a:buChar char="•"/>
            </a:pPr>
            <a:r>
              <a:rPr sz="1600"/>
              <a:t>cap.read(): Captures a frame.</a:t>
            </a:r>
            <a:endParaRPr sz="1600"/>
          </a:p>
          <a:p>
            <a:pPr>
              <a:buFont typeface="Arial" panose="020B0604020202020204"/>
              <a:buChar char="•"/>
            </a:pPr>
            <a:r>
              <a:rPr sz="1600"/>
              <a:t>cv2.imshow(): Displays the video.</a:t>
            </a:r>
            <a:endParaRPr sz="1600"/>
          </a:p>
          <a:p>
            <a:pPr>
              <a:buFont typeface="Arial" panose="020B0604020202020204"/>
              <a:buChar char="•"/>
            </a:pPr>
            <a:r>
              <a:rPr sz="1600"/>
              <a:t>Press 'q' to exit.</a:t>
            </a:r>
            <a:endParaRPr sz="1600"/>
          </a:p>
        </p:txBody>
      </p:sp>
      <p:sp>
        <p:nvSpPr>
          <p:cNvPr id="3" name="Text Box 2"/>
          <p:cNvSpPr txBox="1"/>
          <p:nvPr/>
        </p:nvSpPr>
        <p:spPr>
          <a:xfrm>
            <a:off x="6671945" y="0"/>
            <a:ext cx="5520690" cy="6979920"/>
          </a:xfrm>
          <a:prstGeom prst="rect">
            <a:avLst/>
          </a:prstGeom>
        </p:spPr>
        <p:txBody>
          <a:bodyPr wrap="square">
            <a:spAutoFit/>
          </a:bodyPr>
          <a:p>
            <a:pPr>
              <a:spcAft>
                <a:spcPct val="60000"/>
              </a:spcAft>
            </a:pPr>
            <a:r>
              <a:rPr sz="2300" b="1"/>
              <a:t>10. Reading &amp; Saving Videos</a:t>
            </a:r>
            <a:endParaRPr sz="2300" b="1"/>
          </a:p>
          <a:p>
            <a:pPr>
              <a:spcAft>
                <a:spcPct val="60000"/>
              </a:spcAft>
            </a:pPr>
            <a:r>
              <a:rPr sz="2200" b="1"/>
              <a:t>Code to Read and Save a Video</a:t>
            </a:r>
            <a:r>
              <a:rPr sz="1600"/>
              <a:t>import cv2
# Open video file
cap = cv2.VideoCapture('input.mp4')
# Define codec and create VideoWriter
fourcc = cv2.VideoWriter_fourcc(*'XVID')
out = cv2.VideoWriter('output.avi', fourcc, 20.0, (640, 480))
while cap.isOpened():
    ret, frame = cap.read()
    if not ret:
        break
    out.write(frame)
    cv2.imshow('Video', frame)
    if cv2.waitKey(1) &amp; 0xFF == ord('q'):
        break
cap.release()
out.release()
cv2.destroyAllWindows()</a:t>
            </a:r>
            <a:endParaRPr sz="1600"/>
          </a:p>
          <a:p>
            <a:pPr>
              <a:spcAft>
                <a:spcPct val="60000"/>
              </a:spcAft>
            </a:pPr>
            <a:r>
              <a:rPr sz="2200" b="1"/>
              <a:t>Use Cases:</a:t>
            </a:r>
            <a:endParaRPr sz="2200" b="1"/>
          </a:p>
          <a:p>
            <a:pPr>
              <a:buFont typeface="Arial" panose="020B0604020202020204"/>
              <a:buChar char="•"/>
            </a:pPr>
            <a:r>
              <a:rPr sz="1600"/>
              <a:t>Saving security camera footage.</a:t>
            </a:r>
            <a:endParaRPr sz="1600"/>
          </a:p>
          <a:p>
            <a:pPr>
              <a:buFont typeface="Arial" panose="020B0604020202020204"/>
              <a:buChar char="•"/>
            </a:pPr>
            <a:r>
              <a:rPr sz="1600"/>
              <a:t>Video preprocessing for AI models.</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6520" y="76835"/>
            <a:ext cx="7004050" cy="6323330"/>
          </a:xfrm>
          <a:prstGeom prst="rect">
            <a:avLst/>
          </a:prstGeom>
        </p:spPr>
        <p:txBody>
          <a:bodyPr wrap="square">
            <a:noAutofit/>
          </a:bodyPr>
          <a:p>
            <a:pPr marL="0" indent="0"/>
            <a:r>
              <a:rPr sz="2200" b="1" i="0">
                <a:solidFill>
                  <a:srgbClr val="303141"/>
                </a:solidFill>
                <a:latin typeface="var(--font-stack-heading)"/>
                <a:ea typeface="var(--font-stack-heading)"/>
              </a:rPr>
              <a:t>Reading and Displaying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Article 1: Reading and Displaying an Image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In computer vision, reading and displaying an image is a basic yet essential task. OpenCV, a powerful library, makes it simple to read an image from a file and display it in a window. This article walks you through reading an image and displaying it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codeimport cv2</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Read an image from file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image = cv2.imread(</a:t>
            </a:r>
            <a:r>
              <a:rPr sz="1600" b="0" i="0">
                <a:solidFill>
                  <a:srgbClr val="1EA863"/>
                </a:solidFill>
                <a:latin typeface="SFMono-Regular"/>
                <a:ea typeface="SFMono-Regular"/>
              </a:rPr>
              <a:t>'input_image.jpg'</a:t>
            </a:r>
            <a:r>
              <a:rPr sz="1600" b="0" i="0">
                <a:solidFill>
                  <a:srgbClr val="303141"/>
                </a:solidFill>
                <a:latin typeface="SFMono-Regular"/>
                <a:ea typeface="SFMono-Regular"/>
              </a:rPr>
              <a:t>)  </a:t>
            </a:r>
            <a:r>
              <a:rPr sz="1600" b="0" i="0">
                <a:solidFill>
                  <a:srgbClr val="9194AC"/>
                </a:solidFill>
                <a:latin typeface="SFMono-Regular"/>
                <a:ea typeface="SFMono-Regular"/>
              </a:rPr>
              <a:t># Replace 'input_image.jpg' with your image path</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original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'Original Image'</a:t>
            </a:r>
            <a:r>
              <a:rPr sz="1600" b="0" i="0">
                <a:solidFill>
                  <a:srgbClr val="303141"/>
                </a:solidFill>
                <a:latin typeface="SFMono-Regular"/>
                <a:ea typeface="SFMono-Regular"/>
              </a:rPr>
              <a:t>, 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  </a:t>
            </a:r>
            <a:r>
              <a:rPr sz="1600" b="0" i="0">
                <a:solidFill>
                  <a:srgbClr val="9194AC"/>
                </a:solidFill>
                <a:latin typeface="SFMono-Regular"/>
                <a:ea typeface="SFMono-Regular"/>
              </a:rPr>
              <a:t># Wait until any key is pressed</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6994525" y="593090"/>
            <a:ext cx="5197475" cy="6115050"/>
          </a:xfrm>
          <a:prstGeom prst="rect">
            <a:avLst/>
          </a:prstGeom>
          <a:noFill/>
        </p:spPr>
        <p:txBody>
          <a:bodyPr wrap="square" rtlCol="0" anchor="t">
            <a:no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Reading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function </a:t>
            </a:r>
            <a:r>
              <a:rPr sz="1600">
                <a:solidFill>
                  <a:srgbClr val="C4710D"/>
                </a:solidFill>
                <a:latin typeface="SFMono-Regular"/>
                <a:ea typeface="SFMono-Regular"/>
                <a:sym typeface="+mn-ea"/>
              </a:rPr>
              <a:t>cv2.imread()</a:t>
            </a:r>
            <a:r>
              <a:rPr sz="1600">
                <a:solidFill>
                  <a:srgbClr val="303141"/>
                </a:solidFill>
                <a:latin typeface="Udemy Sans"/>
                <a:ea typeface="Udemy Sans"/>
                <a:sym typeface="+mn-ea"/>
              </a:rPr>
              <a:t> is used to load an image from a specified file path.</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Make sure to provide the correct path to your image file.</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opens a window to display the image. The first argument is the window title, and the second argument is the image to display.</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Waiting for a Key Press:</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function keeps the window open until any key is pressed.</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Once a key is pressed,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 closes the window.</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865" y="140970"/>
            <a:ext cx="5080000" cy="5375910"/>
          </a:xfrm>
          <a:prstGeom prst="rect">
            <a:avLst/>
          </a:prstGeom>
        </p:spPr>
        <p:txBody>
          <a:bodyPr>
            <a:spAutoFit/>
          </a:bodyPr>
          <a:p>
            <a:pPr marL="0" indent="0"/>
            <a:r>
              <a:rPr sz="2200" b="1" i="0">
                <a:solidFill>
                  <a:srgbClr val="303141"/>
                </a:solidFill>
                <a:latin typeface="var(--font-stack-heading)"/>
                <a:ea typeface="var(--font-stack-heading)"/>
              </a:rPr>
              <a:t>Cropping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Cropping allows you to extract a portion of an image for further processing or analysis. OpenCV enables easy cropping by using image slicing. In this article, you will learn how to crop an image.</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Cropping the image (here we're cropping a 100x100 square from the top-left corner)</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cropped_image = image[0:100,0:100]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cropped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'Cropped Image'</a:t>
            </a:r>
            <a:r>
              <a:rPr sz="1600" b="0" i="0">
                <a:solidFill>
                  <a:srgbClr val="303141"/>
                </a:solidFill>
                <a:latin typeface="SFMono-Regular"/>
                <a:ea typeface="SFMono-Regular"/>
              </a:rPr>
              <a:t>, cropped_image)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5619750" y="247015"/>
            <a:ext cx="6096000" cy="5765165"/>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Cropping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OpenCV stores images as NumPy arrays, and cropping is achieved by slicing the array.</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code </a:t>
            </a:r>
            <a:r>
              <a:rPr sz="1600">
                <a:solidFill>
                  <a:srgbClr val="C4710D"/>
                </a:solidFill>
                <a:latin typeface="SFMono-Regular"/>
                <a:ea typeface="SFMono-Regular"/>
                <a:sym typeface="+mn-ea"/>
              </a:rPr>
              <a:t>image[0:100, 0:100]</a:t>
            </a:r>
            <a:r>
              <a:rPr sz="1600">
                <a:solidFill>
                  <a:srgbClr val="303141"/>
                </a:solidFill>
                <a:latin typeface="Udemy Sans"/>
                <a:ea typeface="Udemy Sans"/>
                <a:sym typeface="+mn-ea"/>
              </a:rPr>
              <a:t> selects the pixel rows from 0 to 100 and columns from 0 to 100, resulting in a 100x100 cropped image.</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Cropped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cropped portion of the image is displayed using the </a:t>
            </a: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function, similar to how the full image was displayed earlier.</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Closing the Window:</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As before,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waits for a key press and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 closes the window.</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143510"/>
            <a:ext cx="5080000" cy="5622290"/>
          </a:xfrm>
          <a:prstGeom prst="rect">
            <a:avLst/>
          </a:prstGeom>
        </p:spPr>
        <p:txBody>
          <a:bodyPr>
            <a:spAutoFit/>
          </a:bodyPr>
          <a:p>
            <a:pPr marL="0" indent="0"/>
            <a:r>
              <a:rPr sz="2200" b="1" i="0">
                <a:solidFill>
                  <a:srgbClr val="303141"/>
                </a:solidFill>
                <a:latin typeface="var(--font-stack-heading)"/>
                <a:ea typeface="var(--font-stack-heading)"/>
              </a:rPr>
              <a:t>Resizing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Resizing is important when working with images, especially for creating thumbnails or adjusting image dimensions for further analysis. OpenCV allows you to resize an image by scaling its width and height. This article explains how to resize an image in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Resizing the image (scaling it down to 50% of its original size)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resized_image = cv2.resize(image,(0,0), fx=0.5, fy=0.5)</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resized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'Resized Image'</a:t>
            </a:r>
            <a:r>
              <a:rPr sz="1600" b="0" i="0">
                <a:solidFill>
                  <a:srgbClr val="303141"/>
                </a:solidFill>
                <a:latin typeface="SFMono-Regular"/>
                <a:ea typeface="SFMono-Regular"/>
              </a:rPr>
              <a:t>, resized_image)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5724525" y="235585"/>
            <a:ext cx="6096000" cy="5026660"/>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Resizing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a:t>
            </a:r>
            <a:r>
              <a:rPr sz="1600">
                <a:solidFill>
                  <a:srgbClr val="C4710D"/>
                </a:solidFill>
                <a:latin typeface="SFMono-Regular"/>
                <a:ea typeface="SFMono-Regular"/>
                <a:sym typeface="+mn-ea"/>
              </a:rPr>
              <a:t>cv2.resize()</a:t>
            </a:r>
            <a:r>
              <a:rPr sz="1600">
                <a:solidFill>
                  <a:srgbClr val="303141"/>
                </a:solidFill>
                <a:latin typeface="Udemy Sans"/>
                <a:ea typeface="Udemy Sans"/>
                <a:sym typeface="+mn-ea"/>
              </a:rPr>
              <a:t> function is used to resize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Setting </a:t>
            </a:r>
            <a:r>
              <a:rPr sz="1600">
                <a:solidFill>
                  <a:srgbClr val="C4710D"/>
                </a:solidFill>
                <a:latin typeface="SFMono-Regular"/>
                <a:ea typeface="SFMono-Regular"/>
                <a:sym typeface="+mn-ea"/>
              </a:rPr>
              <a:t>(0, 0)</a:t>
            </a:r>
            <a:r>
              <a:rPr sz="1600">
                <a:solidFill>
                  <a:srgbClr val="303141"/>
                </a:solidFill>
                <a:latin typeface="Udemy Sans"/>
                <a:ea typeface="Udemy Sans"/>
                <a:sym typeface="+mn-ea"/>
              </a:rPr>
              <a:t> for the size and using the </a:t>
            </a:r>
            <a:r>
              <a:rPr sz="1600">
                <a:solidFill>
                  <a:srgbClr val="C4710D"/>
                </a:solidFill>
                <a:latin typeface="SFMono-Regular"/>
                <a:ea typeface="SFMono-Regular"/>
                <a:sym typeface="+mn-ea"/>
              </a:rPr>
              <a:t>fx=0.5</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fy=0.5</a:t>
            </a:r>
            <a:r>
              <a:rPr sz="1600">
                <a:solidFill>
                  <a:srgbClr val="303141"/>
                </a:solidFill>
                <a:latin typeface="Udemy Sans"/>
                <a:ea typeface="Udemy Sans"/>
                <a:sym typeface="+mn-ea"/>
              </a:rPr>
              <a:t> parameters scale the width and height by 50%, effectively resizing the image to half its original size.</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Resized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resized image is displayed in a new window using </a:t>
            </a: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just as the original image was displayed.</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Closing the Window:</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window is closed using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8115" y="80010"/>
            <a:ext cx="5080000" cy="5468620"/>
          </a:xfrm>
          <a:prstGeom prst="rect">
            <a:avLst/>
          </a:prstGeom>
        </p:spPr>
        <p:txBody>
          <a:bodyPr>
            <a:spAutoFit/>
          </a:bodyPr>
          <a:p>
            <a:pPr marL="0" indent="0"/>
            <a:r>
              <a:rPr sz="2200" b="1" i="0">
                <a:solidFill>
                  <a:srgbClr val="303141"/>
                </a:solidFill>
                <a:latin typeface="var(--font-stack-heading)"/>
                <a:ea typeface="var(--font-stack-heading)"/>
              </a:rPr>
              <a:t>Saving Cropped and Resized Images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After processing an image, you may want to save the output for future use. OpenCV makes saving images easy with the </a:t>
            </a:r>
            <a:r>
              <a:rPr sz="1600" b="0" i="0">
                <a:solidFill>
                  <a:srgbClr val="C4710D"/>
                </a:solidFill>
                <a:latin typeface="SFMono-Regular"/>
                <a:ea typeface="SFMono-Regular"/>
              </a:rPr>
              <a:t>cv2.imwrite()</a:t>
            </a:r>
            <a:r>
              <a:rPr sz="1600" b="0" i="0">
                <a:solidFill>
                  <a:srgbClr val="303141"/>
                </a:solidFill>
                <a:latin typeface="Udemy Sans"/>
                <a:ea typeface="Udemy Sans"/>
              </a:rPr>
              <a:t> function. In this article, we will save cropped and resized images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Save the cropped and resized images</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cv2.imwrite(</a:t>
            </a:r>
            <a:r>
              <a:rPr sz="1600" b="0" i="0">
                <a:solidFill>
                  <a:srgbClr val="1EA863"/>
                </a:solidFill>
                <a:latin typeface="SFMono-Regular"/>
                <a:ea typeface="SFMono-Regular"/>
              </a:rPr>
              <a:t>'cropped_image.jpg'</a:t>
            </a:r>
            <a:r>
              <a:rPr sz="1600" b="0" i="0">
                <a:solidFill>
                  <a:srgbClr val="303141"/>
                </a:solidFill>
                <a:latin typeface="SFMono-Regular"/>
                <a:ea typeface="SFMono-Regular"/>
              </a:rPr>
              <a:t>, cropped_image)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cv2.imwrite(</a:t>
            </a:r>
            <a:r>
              <a:rPr sz="1600" b="0" i="0">
                <a:solidFill>
                  <a:srgbClr val="1EA863"/>
                </a:solidFill>
                <a:latin typeface="SFMono-Regular"/>
                <a:ea typeface="SFMono-Regular"/>
              </a:rPr>
              <a:t>'resized_image.jpg'</a:t>
            </a:r>
            <a:r>
              <a:rPr sz="1600" b="0" i="0">
                <a:solidFill>
                  <a:srgbClr val="303141"/>
                </a:solidFill>
                <a:latin typeface="SFMono-Regular"/>
                <a:ea typeface="SFMono-Regular"/>
              </a:rPr>
              <a:t>, resized_image)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C4710D"/>
                </a:solidFill>
                <a:latin typeface="SFMono-Regular"/>
                <a:ea typeface="SFMono-Regular"/>
              </a:rPr>
              <a:t>print</a:t>
            </a:r>
            <a:r>
              <a:rPr sz="1600" b="0" i="0">
                <a:solidFill>
                  <a:srgbClr val="303141"/>
                </a:solidFill>
                <a:latin typeface="SFMono-Regular"/>
                <a:ea typeface="SFMono-Regular"/>
              </a:rPr>
              <a:t>(</a:t>
            </a:r>
            <a:r>
              <a:rPr sz="1600" b="0" i="0">
                <a:solidFill>
                  <a:srgbClr val="1EA863"/>
                </a:solidFill>
                <a:latin typeface="SFMono-Regular"/>
                <a:ea typeface="SFMono-Regular"/>
              </a:rPr>
              <a:t>'Images have been saved successfully.'</a:t>
            </a:r>
            <a:r>
              <a:rPr sz="1600" b="0" i="0">
                <a:solidFill>
                  <a:srgbClr val="303141"/>
                </a:solidFill>
                <a:latin typeface="SFMono-Regular"/>
                <a:ea typeface="SFMono-Regular"/>
              </a:rPr>
              <a:t>)</a:t>
            </a:r>
            <a:endParaRPr sz="1600" b="0" i="0">
              <a:solidFill>
                <a:srgbClr val="303141"/>
              </a:solidFill>
              <a:latin typeface="Udemy Sans"/>
              <a:ea typeface="Udemy Sans"/>
            </a:endParaRPr>
          </a:p>
        </p:txBody>
      </p:sp>
      <p:sp>
        <p:nvSpPr>
          <p:cNvPr id="3" name="Text Box 2"/>
          <p:cNvSpPr txBox="1"/>
          <p:nvPr/>
        </p:nvSpPr>
        <p:spPr>
          <a:xfrm>
            <a:off x="5441315" y="356870"/>
            <a:ext cx="6399530" cy="4780280"/>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Saving Images:</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function </a:t>
            </a:r>
            <a:r>
              <a:rPr sz="1600">
                <a:solidFill>
                  <a:srgbClr val="C4710D"/>
                </a:solidFill>
                <a:latin typeface="SFMono-Regular"/>
                <a:ea typeface="SFMono-Regular"/>
                <a:sym typeface="+mn-ea"/>
              </a:rPr>
              <a:t>cv2.imwrite()</a:t>
            </a:r>
            <a:r>
              <a:rPr sz="1600">
                <a:solidFill>
                  <a:srgbClr val="303141"/>
                </a:solidFill>
                <a:latin typeface="Udemy Sans"/>
                <a:ea typeface="Udemy Sans"/>
                <a:sym typeface="+mn-ea"/>
              </a:rPr>
              <a:t> saves an image to the specified file path.</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first argument is the file path where the image will be saved, and the second argument is the image to save.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In this example, the cropped and resized images are saved as </a:t>
            </a:r>
            <a:r>
              <a:rPr sz="1600">
                <a:solidFill>
                  <a:srgbClr val="C4710D"/>
                </a:solidFill>
                <a:latin typeface="SFMono-Regular"/>
                <a:ea typeface="SFMono-Regular"/>
                <a:sym typeface="+mn-ea"/>
              </a:rPr>
              <a:t>'cropped_image.jpg'</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'resized_image.jpg'</a:t>
            </a:r>
            <a:r>
              <a:rPr sz="1600">
                <a:solidFill>
                  <a:srgbClr val="303141"/>
                </a:solidFill>
                <a:latin typeface="Udemy Sans"/>
                <a:ea typeface="Udemy Sans"/>
                <a:sym typeface="+mn-ea"/>
              </a:rPr>
              <a:t>, respectively</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Completion Message: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After saving the images, a message is printed to indicate success.</a:t>
            </a:r>
            <a:endParaRPr sz="1600" b="0" i="0">
              <a:solidFill>
                <a:srgbClr val="303141"/>
              </a:solidFill>
              <a:latin typeface="Udemy Sans"/>
              <a:ea typeface="Udemy Sans"/>
            </a:endParaRPr>
          </a:p>
          <a:p>
            <a:pPr marL="0" indent="0">
              <a:spcBef>
                <a:spcPct val="0"/>
              </a:spcBef>
              <a:spcAft>
                <a:spcPct val="0"/>
              </a:spcAft>
            </a:pPr>
            <a:endParaRPr sz="1600">
              <a:solidFill>
                <a:srgbClr val="303141"/>
              </a:solidFill>
              <a:latin typeface="Udemy Sans"/>
              <a:ea typeface="Udemy Sans"/>
              <a:sym typeface="+mn-ea"/>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48000" y="2597150"/>
            <a:ext cx="6096000" cy="1663700"/>
          </a:xfrm>
          <a:prstGeom prst="rect">
            <a:avLst/>
          </a:prstGeom>
          <a:noFill/>
        </p:spPr>
        <p:txBody>
          <a:bodyPr wrap="square" rtlCol="0" anchor="t">
            <a:spAutoFit/>
          </a:bodyPr>
          <a:p>
            <a:pPr marL="0" indent="0">
              <a:spcBef>
                <a:spcPts val="1000"/>
              </a:spcBef>
              <a:spcAft>
                <a:spcPts val="500"/>
              </a:spcAft>
            </a:pPr>
            <a:r>
              <a:rPr sz="2500" b="1">
                <a:solidFill>
                  <a:srgbClr val="C00000"/>
                </a:solidFill>
                <a:effectLst>
                  <a:outerShdw blurRad="38100" dist="38100" dir="2700000" algn="tl">
                    <a:srgbClr val="000000">
                      <a:alpha val="43137"/>
                    </a:srgbClr>
                  </a:outerShdw>
                </a:effectLst>
                <a:latin typeface="Tomorrow"/>
                <a:ea typeface="Tomorrow"/>
                <a:sym typeface="+mn-ea"/>
              </a:rPr>
              <a:t>Image Classification - FACE RECOGNITION PROJECT</a:t>
            </a:r>
            <a:r>
              <a:rPr sz="2500">
                <a:solidFill>
                  <a:srgbClr val="333333"/>
                </a:solidFill>
                <a:latin typeface="Tomorrow"/>
                <a:ea typeface="Tomorrow"/>
                <a:sym typeface="+mn-ea"/>
              </a:rPr>
              <a:t>  </a:t>
            </a:r>
            <a:endParaRPr sz="25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Haar Cascade Clasifier</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Image Classification with CNN</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Assignment</a:t>
            </a:r>
            <a:endParaRPr lang="en-US" sz="1600">
              <a:solidFill>
                <a:srgbClr val="333333"/>
              </a:solidFill>
              <a:latin typeface="Tomorrow"/>
              <a:ea typeface="Tomorrow"/>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230" y="90170"/>
            <a:ext cx="5789930" cy="6875145"/>
          </a:xfrm>
          <a:prstGeom prst="rect">
            <a:avLst/>
          </a:prstGeom>
        </p:spPr>
        <p:txBody>
          <a:bodyPr wrap="square">
            <a:spAutoFit/>
          </a:bodyPr>
          <a:p>
            <a:pPr>
              <a:spcAft>
                <a:spcPct val="60000"/>
              </a:spcAft>
            </a:pPr>
            <a:r>
              <a:rPr sz="2200" b="1"/>
              <a:t>1. Haar Cascade Classifier</a:t>
            </a:r>
            <a:endParaRPr sz="2200" b="1"/>
          </a:p>
          <a:p>
            <a:pPr>
              <a:spcAft>
                <a:spcPct val="60000"/>
              </a:spcAft>
            </a:pPr>
            <a:r>
              <a:rPr sz="1900" b="1"/>
              <a:t>What is Haar Cascade Classifier?</a:t>
            </a:r>
            <a:endParaRPr sz="1900" b="1"/>
          </a:p>
          <a:p>
            <a:r>
              <a:rPr sz="1600"/>
              <a:t>Haar Cascade is a machine learning-based object detection algorithm used to identify faces, eyes, smiles, and other objects in an image. It works by training a cascade of classifiers using positive and negative images.</a:t>
            </a:r>
            <a:endParaRPr sz="1600"/>
          </a:p>
          <a:p>
            <a:pPr>
              <a:spcAft>
                <a:spcPct val="60000"/>
              </a:spcAft>
            </a:pPr>
            <a:r>
              <a:rPr sz="1900" b="1"/>
              <a:t>Steps to Implement Face Detection using Haar Cascade</a:t>
            </a:r>
            <a:endParaRPr sz="1900" b="1"/>
          </a:p>
          <a:p>
            <a:pPr>
              <a:spcAft>
                <a:spcPct val="60000"/>
              </a:spcAft>
            </a:pPr>
            <a:endParaRPr sz="1900" b="1"/>
          </a:p>
          <a:p>
            <a:pPr>
              <a:buAutoNum type="arabicPeriod"/>
            </a:pPr>
            <a:r>
              <a:rPr sz="1600"/>
              <a:t>Install OpenCV</a:t>
            </a:r>
            <a:endParaRPr sz="1600"/>
          </a:p>
          <a:p>
            <a:r>
              <a:rPr sz="1600"/>
              <a:t>bash</a:t>
            </a:r>
            <a:endParaRPr sz="1600"/>
          </a:p>
          <a:p>
            <a:r>
              <a:rPr sz="1600"/>
              <a:t>CopyEdit</a:t>
            </a:r>
            <a:endParaRPr sz="1600"/>
          </a:p>
          <a:p>
            <a:r>
              <a:rPr sz="1600"/>
              <a:t>pip install opencv-python
</a:t>
            </a:r>
            <a:endParaRPr sz="1600"/>
          </a:p>
          <a:p>
            <a:endParaRPr sz="1600"/>
          </a:p>
          <a:p>
            <a:pPr>
              <a:buAutoNum type="arabicPeriod"/>
            </a:pPr>
            <a:r>
              <a:rPr sz="1600"/>
              <a:t>Download Pretrained Haar Cascade Files</a:t>
            </a:r>
            <a:endParaRPr sz="1600"/>
          </a:p>
          <a:p>
            <a:r>
              <a:rPr sz="1600"/>
              <a:t> OpenCV provides pre-trained XML files for detecting faces, eyes, and smiles:</a:t>
            </a:r>
            <a:endParaRPr sz="1600"/>
          </a:p>
          <a:p>
            <a:endParaRPr sz="1600"/>
          </a:p>
          <a:p>
            <a:pPr lvl="1">
              <a:buFont typeface="Arial" panose="020B0604020202020204"/>
              <a:buChar char="◦"/>
            </a:pPr>
            <a:r>
              <a:rPr sz="1600"/>
              <a:t>haarcascade_frontalface_default.xml</a:t>
            </a:r>
            <a:endParaRPr sz="1600"/>
          </a:p>
          <a:p>
            <a:pPr lvl="1">
              <a:buFont typeface="Arial" panose="020B0604020202020204"/>
              <a:buChar char="◦"/>
            </a:pPr>
            <a:endParaRPr sz="1600"/>
          </a:p>
          <a:p>
            <a:pPr lvl="1">
              <a:buFont typeface="Arial" panose="020B0604020202020204"/>
              <a:buChar char="◦"/>
            </a:pPr>
            <a:r>
              <a:rPr sz="1600"/>
              <a:t>haarcascade_eye.xml</a:t>
            </a:r>
            <a:endParaRPr sz="1600"/>
          </a:p>
          <a:p>
            <a:pPr lvl="1">
              <a:buFont typeface="Arial" panose="020B0604020202020204"/>
              <a:buChar char="◦"/>
            </a:pPr>
            <a:endParaRPr sz="1600"/>
          </a:p>
          <a:p>
            <a:pPr>
              <a:buAutoNum type="arabicPeriod"/>
            </a:pPr>
            <a:r>
              <a:rPr sz="1600"/>
              <a:t>Load Haar Cascade Classifier in Python</a:t>
            </a:r>
            <a:endParaRPr sz="1600"/>
          </a:p>
        </p:txBody>
      </p:sp>
      <p:sp>
        <p:nvSpPr>
          <p:cNvPr id="3" name="Text Box 2"/>
          <p:cNvSpPr txBox="1"/>
          <p:nvPr/>
        </p:nvSpPr>
        <p:spPr>
          <a:xfrm>
            <a:off x="5796915" y="0"/>
            <a:ext cx="6650355" cy="5507990"/>
          </a:xfrm>
          <a:prstGeom prst="rect">
            <a:avLst/>
          </a:prstGeom>
          <a:noFill/>
        </p:spPr>
        <p:txBody>
          <a:bodyPr wrap="square" rtlCol="0" anchor="t">
            <a:spAutoFit/>
          </a:bodyPr>
          <a:p>
            <a:r>
              <a:rPr sz="1600">
                <a:sym typeface="+mn-ea"/>
              </a:rPr>
              <a:t>import cv2
# Load Haar cascade classifier
face_cascade = cv2.CascadeClassifier(cv2.data.haarcascades + 'haarcascade_frontalface_default.xml')
# Read Image
image = cv2.imread('face.jpg')
gray = cv2.cvtColor(image, cv2.COLOR_BGR2GRAY)
# Detect Faces
faces = face_cascade.detectMultiScale(gray, scaleFactor=1.1, minNeighbors=5, minSize=(30, 30))
# Draw rectangles around detected faces
for (x, y, w, h) in faces:
    cv2.rectangle(image, (x, y), (x+w, y+h), (255, 0, 0), 2)
# Show the result
cv2.imshow('Face Detection', image)
cv2.waitKey(0)
cv2.destroyAllWindows()</a:t>
            </a:r>
            <a:endParaRPr lang="en-US" sz="1600">
              <a:sym typeface="+mn-ea"/>
            </a:endParaRPr>
          </a:p>
        </p:txBody>
      </p:sp>
      <p:sp>
        <p:nvSpPr>
          <p:cNvPr id="4" name="Text Box 3"/>
          <p:cNvSpPr txBox="1"/>
          <p:nvPr/>
        </p:nvSpPr>
        <p:spPr>
          <a:xfrm>
            <a:off x="5880735" y="5507990"/>
            <a:ext cx="6096000" cy="1217930"/>
          </a:xfrm>
          <a:prstGeom prst="rect">
            <a:avLst/>
          </a:prstGeom>
          <a:noFill/>
        </p:spPr>
        <p:txBody>
          <a:bodyPr wrap="square" rtlCol="0" anchor="t">
            <a:spAutoFit/>
          </a:bodyPr>
          <a:p>
            <a:pPr>
              <a:lnSpc>
                <a:spcPct val="60000"/>
              </a:lnSpc>
              <a:spcAft>
                <a:spcPct val="60000"/>
              </a:spcAft>
            </a:pPr>
            <a:r>
              <a:rPr sz="1900" b="1">
                <a:sym typeface="+mn-ea"/>
              </a:rPr>
              <a:t>Use Cases of Haar Cascade</a:t>
            </a:r>
            <a:endParaRPr sz="1900" b="1"/>
          </a:p>
          <a:p>
            <a:pPr>
              <a:lnSpc>
                <a:spcPct val="60000"/>
              </a:lnSpc>
              <a:buFont typeface="Arial" panose="020B0604020202020204"/>
              <a:buChar char="•"/>
            </a:pPr>
            <a:r>
              <a:rPr sz="1600">
                <a:sym typeface="+mn-ea"/>
              </a:rPr>
              <a:t>Face detection in security cameras</a:t>
            </a:r>
            <a:endParaRPr sz="1600"/>
          </a:p>
          <a:p>
            <a:pPr>
              <a:lnSpc>
                <a:spcPct val="60000"/>
              </a:lnSpc>
              <a:buFont typeface="Arial" panose="020B0604020202020204"/>
              <a:buChar char="•"/>
            </a:pPr>
            <a:endParaRPr sz="1600"/>
          </a:p>
          <a:p>
            <a:pPr>
              <a:lnSpc>
                <a:spcPct val="60000"/>
              </a:lnSpc>
              <a:buFont typeface="Arial" panose="020B0604020202020204"/>
              <a:buChar char="•"/>
            </a:pPr>
            <a:r>
              <a:rPr sz="1600">
                <a:sym typeface="+mn-ea"/>
              </a:rPr>
              <a:t>Attendance systems</a:t>
            </a:r>
            <a:endParaRPr sz="1600"/>
          </a:p>
          <a:p>
            <a:pPr>
              <a:lnSpc>
                <a:spcPct val="60000"/>
              </a:lnSpc>
              <a:buFont typeface="Arial" panose="020B0604020202020204"/>
              <a:buChar char="•"/>
            </a:pPr>
            <a:endParaRPr sz="1600"/>
          </a:p>
          <a:p>
            <a:pPr>
              <a:lnSpc>
                <a:spcPct val="60000"/>
              </a:lnSpc>
              <a:buFont typeface="Arial" panose="020B0604020202020204"/>
              <a:buChar char="•"/>
            </a:pPr>
            <a:r>
              <a:rPr sz="1600">
                <a:sym typeface="+mn-ea"/>
              </a:rPr>
              <a:t>Mobile applications for facial recognition</a:t>
            </a:r>
            <a:endParaRPr lang="en-US" sz="160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795" y="0"/>
            <a:ext cx="8341360" cy="6857365"/>
          </a:xfrm>
          <a:prstGeom prst="rect">
            <a:avLst/>
          </a:prstGeom>
        </p:spPr>
        <p:txBody>
          <a:bodyPr wrap="square">
            <a:noAutofit/>
          </a:bodyPr>
          <a:p>
            <a:pPr>
              <a:spcAft>
                <a:spcPct val="60000"/>
              </a:spcAft>
            </a:pPr>
            <a:r>
              <a:rPr sz="1900" b="1"/>
              <a:t>What is CNN (Convolutional Neural Network)?</a:t>
            </a:r>
            <a:endParaRPr sz="1900" b="1"/>
          </a:p>
          <a:p>
            <a:r>
              <a:rPr sz="1600"/>
              <a:t>CNNs are deep learning models specialized in image recognition. They use convolutional layers to extract features from images and classify them into categories.</a:t>
            </a:r>
            <a:endParaRPr sz="1600"/>
          </a:p>
          <a:p>
            <a:pPr>
              <a:spcAft>
                <a:spcPct val="60000"/>
              </a:spcAft>
            </a:pPr>
            <a:r>
              <a:rPr sz="1900" b="1"/>
              <a:t>Steps to Implement Image Classification with CNN</a:t>
            </a:r>
            <a:endParaRPr sz="1900" b="1"/>
          </a:p>
          <a:p>
            <a:pPr>
              <a:buAutoNum type="arabicPeriod"/>
            </a:pPr>
            <a:r>
              <a:rPr sz="1600"/>
              <a:t>Install Required Libraries</a:t>
            </a:r>
            <a:endParaRPr sz="1600"/>
          </a:p>
          <a:p>
            <a:r>
              <a:rPr sz="1600"/>
              <a:t>pip install tensorflow keras numpy matplotlib</a:t>
            </a:r>
            <a:endParaRPr sz="1600"/>
          </a:p>
          <a:p>
            <a:pPr>
              <a:buAutoNum type="arabicPeriod"/>
            </a:pPr>
            <a:r>
              <a:rPr sz="1600"/>
              <a:t>Load Dataset (Using CIFAR-10 as an Example)</a:t>
            </a:r>
            <a:endParaRPr sz="1600"/>
          </a:p>
          <a:p>
            <a:r>
              <a:rPr sz="1600"/>
              <a:t>import tensorflow as tf
from tensorflow.keras import layers, models
import matplotlib.pyplot as plt
# Load CIFAR-10 dataset
(train_images, train_labels), (test_images, test_labels) = tf.keras.datasets.cifar10.load_data()
# Normalize pixel values
train_images, test_images = train_images / 255.0, test_images / 255.0
# Display sample images
plt.figure(figsize=(10,10))
for i inrange(25):
    plt.subplot(5,5,i+1)
    plt.xticks([])
    plt.yticks([])
    plt.grid(False)
    plt.imshow(train_images[i])
plt.show()</a:t>
            </a:r>
            <a:endParaRPr sz="1600"/>
          </a:p>
        </p:txBody>
      </p:sp>
      <p:sp>
        <p:nvSpPr>
          <p:cNvPr id="3" name="Text Box 2"/>
          <p:cNvSpPr txBox="1"/>
          <p:nvPr/>
        </p:nvSpPr>
        <p:spPr>
          <a:xfrm>
            <a:off x="5045075" y="0"/>
            <a:ext cx="6096000" cy="429895"/>
          </a:xfrm>
          <a:prstGeom prst="rect">
            <a:avLst/>
          </a:prstGeom>
          <a:noFill/>
        </p:spPr>
        <p:txBody>
          <a:bodyPr wrap="square" rtlCol="0" anchor="t">
            <a:spAutoFit/>
          </a:bodyPr>
          <a:p>
            <a:pPr>
              <a:spcAft>
                <a:spcPct val="60000"/>
              </a:spcAft>
            </a:pPr>
            <a:r>
              <a:rPr sz="2200" b="1">
                <a:sym typeface="+mn-ea"/>
              </a:rPr>
              <a:t>2. Image Classification with CNN</a:t>
            </a:r>
            <a:endParaRPr lang="en-US" sz="2200" b="1">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5435" y="118745"/>
            <a:ext cx="6177915" cy="6247130"/>
          </a:xfrm>
          <a:prstGeom prst="rect">
            <a:avLst/>
          </a:prstGeom>
        </p:spPr>
        <p:txBody>
          <a:bodyPr wrap="square">
            <a:spAutoFit/>
          </a:bodyPr>
          <a:p>
            <a:r>
              <a:rPr sz="1600"/>
              <a:t>Build the CNN Model</a:t>
            </a:r>
            <a:endParaRPr sz="1600"/>
          </a:p>
          <a:p>
            <a:r>
              <a:rPr sz="1600"/>
              <a:t>model = models.Sequential([
    layers.Conv2D(32, (3,3), activation='relu', input_shape=(32, 32, 3)),
    layers.MaxPooling2D((2,2)),
    layers.Conv2D(64, (3,3), activation='relu'),
    layers.MaxPooling2D((2,2)),
    layers.Conv2D(64, (3,3), activation='relu'),
    layers.Flatten(),
    layers.Dense(64, activation='relu'),
    layers.Dense(10, activation='softmax')  # 10 classes in CIFAR-10
])
model.compile(optimizer='adam',
              loss='sparse_categorical_crossentropy',
              metrics=['accuracy'])
# Train the model
model.fit(train_images, train_labels, epochs=10, validation_data=(test_images, test_labels))
</a:t>
            </a:r>
            <a:endParaRPr sz="1600"/>
          </a:p>
          <a:p>
            <a:endParaRPr sz="1600"/>
          </a:p>
          <a:p>
            <a:r>
              <a:rPr sz="1600"/>
              <a:t>Evaluate Model</a:t>
            </a:r>
            <a:endParaRPr sz="1600"/>
          </a:p>
          <a:p>
            <a:r>
              <a:rPr sz="1600"/>
              <a:t>test_loss, test_acc = model.evaluate(test_images, test_labels, verbose=2)
print(f"Test Accuracy: {test_acc}")</a:t>
            </a:r>
            <a:endParaRPr sz="1600"/>
          </a:p>
        </p:txBody>
      </p:sp>
      <p:sp>
        <p:nvSpPr>
          <p:cNvPr id="3" name="Text Box 2"/>
          <p:cNvSpPr txBox="1"/>
          <p:nvPr/>
        </p:nvSpPr>
        <p:spPr>
          <a:xfrm>
            <a:off x="6483350" y="118745"/>
            <a:ext cx="5080000" cy="2335530"/>
          </a:xfrm>
          <a:prstGeom prst="rect">
            <a:avLst/>
          </a:prstGeom>
        </p:spPr>
        <p:txBody>
          <a:bodyPr>
            <a:spAutoFit/>
          </a:bodyPr>
          <a:p>
            <a:pPr>
              <a:spcAft>
                <a:spcPct val="60000"/>
              </a:spcAft>
            </a:pPr>
            <a:r>
              <a:rPr sz="1900" b="1"/>
              <a:t>Use Cases of CNN for Image Classification</a:t>
            </a:r>
            <a:endParaRPr sz="1900" b="1"/>
          </a:p>
          <a:p>
            <a:pPr>
              <a:spcAft>
                <a:spcPct val="60000"/>
              </a:spcAft>
            </a:pPr>
            <a:endParaRPr sz="1900" b="1"/>
          </a:p>
          <a:p>
            <a:pPr>
              <a:buFont typeface="Arial" panose="020B0604020202020204"/>
              <a:buChar char="•"/>
            </a:pPr>
            <a:r>
              <a:rPr sz="1600"/>
              <a:t>Facial recognition in social media</a:t>
            </a:r>
            <a:endParaRPr sz="1600"/>
          </a:p>
          <a:p>
            <a:pPr>
              <a:buFont typeface="Arial" panose="020B0604020202020204"/>
              <a:buChar char="•"/>
            </a:pPr>
            <a:endParaRPr sz="1600"/>
          </a:p>
          <a:p>
            <a:pPr>
              <a:buFont typeface="Arial" panose="020B0604020202020204"/>
              <a:buChar char="•"/>
            </a:pPr>
            <a:r>
              <a:rPr sz="1600"/>
              <a:t>Medical image diagnosis (X-rays, MRI scans)</a:t>
            </a:r>
            <a:endParaRPr sz="1600"/>
          </a:p>
          <a:p>
            <a:pPr>
              <a:buFont typeface="Arial" panose="020B0604020202020204"/>
              <a:buChar char="•"/>
            </a:pPr>
            <a:endParaRPr sz="1600"/>
          </a:p>
          <a:p>
            <a:pPr>
              <a:buFont typeface="Arial" panose="020B0604020202020204"/>
              <a:buChar char="•"/>
            </a:pPr>
            <a:r>
              <a:rPr sz="1600"/>
              <a:t>Self-driving car object detection</a:t>
            </a:r>
            <a:endParaRPr sz="1600"/>
          </a:p>
        </p:txBody>
      </p:sp>
      <p:sp>
        <p:nvSpPr>
          <p:cNvPr id="4" name="Text Box 3"/>
          <p:cNvSpPr txBox="1"/>
          <p:nvPr/>
        </p:nvSpPr>
        <p:spPr>
          <a:xfrm>
            <a:off x="6671945" y="2534920"/>
            <a:ext cx="5080000" cy="3660140"/>
          </a:xfrm>
          <a:prstGeom prst="rect">
            <a:avLst/>
          </a:prstGeom>
        </p:spPr>
        <p:txBody>
          <a:bodyPr>
            <a:spAutoFit/>
          </a:bodyPr>
          <a:p>
            <a:pPr>
              <a:spcAft>
                <a:spcPct val="60000"/>
              </a:spcAft>
            </a:pPr>
            <a:r>
              <a:rPr sz="2200" b="1"/>
              <a:t>Final Assignment</a:t>
            </a:r>
            <a:endParaRPr sz="2200" b="1"/>
          </a:p>
          <a:p>
            <a:pPr>
              <a:spcAft>
                <a:spcPct val="60000"/>
              </a:spcAft>
            </a:pPr>
            <a:r>
              <a:rPr sz="1900" b="1"/>
              <a:t>Task 1: Face Detection with Haar Cascade</a:t>
            </a:r>
            <a:endParaRPr sz="1900" b="1"/>
          </a:p>
          <a:p>
            <a:pPr>
              <a:buFont typeface="Arial" panose="020B0604020202020204"/>
              <a:buChar char="•"/>
            </a:pPr>
            <a:r>
              <a:rPr sz="1600"/>
              <a:t>Implement face detection using OpenCV and the Haar Cascade classifier.</a:t>
            </a:r>
            <a:endParaRPr sz="1600"/>
          </a:p>
          <a:p>
            <a:pPr>
              <a:buFont typeface="Arial" panose="020B0604020202020204"/>
              <a:buChar char="•"/>
            </a:pPr>
            <a:endParaRPr sz="1600"/>
          </a:p>
          <a:p>
            <a:pPr>
              <a:buFont typeface="Arial" panose="020B0604020202020204"/>
              <a:buChar char="•"/>
            </a:pPr>
            <a:r>
              <a:rPr sz="1600"/>
              <a:t>Try detecting multiple faces in a single image.</a:t>
            </a:r>
            <a:endParaRPr sz="1600"/>
          </a:p>
          <a:p>
            <a:pPr>
              <a:spcAft>
                <a:spcPct val="60000"/>
              </a:spcAft>
            </a:pPr>
            <a:r>
              <a:rPr sz="1900" b="1"/>
              <a:t>Task 2: Train a Custom CNN Model</a:t>
            </a:r>
            <a:endParaRPr sz="1900" b="1"/>
          </a:p>
          <a:p>
            <a:pPr>
              <a:buFont typeface="Arial" panose="020B0604020202020204"/>
              <a:buChar char="•"/>
            </a:pPr>
            <a:r>
              <a:rPr sz="1600"/>
              <a:t>Train a CNN model using your own dataset (e.g., classify between smiling and neutral faces).</a:t>
            </a:r>
            <a:endParaRPr sz="1600"/>
          </a:p>
          <a:p>
            <a:pPr>
              <a:buFont typeface="Arial" panose="020B0604020202020204"/>
              <a:buChar char="•"/>
            </a:pPr>
            <a:endParaRPr sz="1600"/>
          </a:p>
          <a:p>
            <a:pPr>
              <a:buFont typeface="Arial" panose="020B0604020202020204"/>
              <a:buChar char="•"/>
            </a:pPr>
            <a:r>
              <a:rPr sz="1600"/>
              <a:t>Use TensorFlow/Keras for model training.</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09750" y="276225"/>
            <a:ext cx="8258810" cy="1278890"/>
          </a:xfrm>
          <a:prstGeom prst="rect">
            <a:avLst/>
          </a:prstGeom>
          <a:noFill/>
        </p:spPr>
        <p:txBody>
          <a:bodyPr wrap="square" rtlCol="0" anchor="t">
            <a:spAutoFit/>
          </a:bodyPr>
          <a:p>
            <a:pPr marL="0" indent="0" algn="ctr">
              <a:spcBef>
                <a:spcPts val="1000"/>
              </a:spcBef>
              <a:spcAft>
                <a:spcPts val="500"/>
              </a:spcAft>
            </a:pPr>
            <a:r>
              <a:rPr sz="2500" b="1">
                <a:solidFill>
                  <a:srgbClr val="C0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sym typeface="+mn-ea"/>
              </a:rPr>
              <a:t> Object Detection - CAR DEFECT DETECTION  </a:t>
            </a:r>
            <a:endParaRPr sz="2500" b="1" i="0">
              <a:solidFill>
                <a:srgbClr val="C0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Template Matching</a:t>
            </a:r>
            <a:endParaRPr sz="1600" b="1" i="0">
              <a:solidFill>
                <a:srgbClr val="333333"/>
              </a:solidFill>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Edge Detection</a:t>
            </a:r>
            <a:endParaRPr sz="1600" b="1" i="0">
              <a:solidFill>
                <a:srgbClr val="333333"/>
              </a:solidFill>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Assignment</a:t>
            </a:r>
            <a:endParaRPr lang="en-US" sz="1600" b="1">
              <a:solidFill>
                <a:srgbClr val="333333"/>
              </a:solidFill>
              <a:latin typeface="Arial Black" panose="020B0A04020102020204" charset="0"/>
              <a:ea typeface="Tomorrow"/>
              <a:cs typeface="Arial Black" panose="020B0A04020102020204" charset="0"/>
              <a:sym typeface="+mn-ea"/>
            </a:endParaRPr>
          </a:p>
        </p:txBody>
      </p:sp>
      <p:sp>
        <p:nvSpPr>
          <p:cNvPr id="3" name="Text Box 2"/>
          <p:cNvSpPr txBox="1"/>
          <p:nvPr/>
        </p:nvSpPr>
        <p:spPr>
          <a:xfrm>
            <a:off x="675005" y="5040630"/>
            <a:ext cx="5420995" cy="1476375"/>
          </a:xfrm>
          <a:prstGeom prst="rect">
            <a:avLst/>
          </a:prstGeom>
          <a:noFill/>
        </p:spPr>
        <p:txBody>
          <a:bodyPr wrap="square" rtlCol="0" anchor="t">
            <a:spAutoFit/>
          </a:bodyPr>
          <a:p>
            <a:r>
              <a:rPr lang="en-US" altLang="en-US"/>
              <a:t>https://www.kaggle.com/code/shakib221b/car-damage-detection-inference</a:t>
            </a:r>
            <a:endParaRPr lang="en-US" altLang="en-US"/>
          </a:p>
          <a:p>
            <a:r>
              <a:rPr lang="en-US" altLang="en-US"/>
              <a:t>https://www.kaggle.com/code/shakib221b/car-damage-detection-train-test</a:t>
            </a:r>
            <a:endParaRPr lang="en-US" altLang="en-US"/>
          </a:p>
          <a:p>
            <a:endParaRPr lang="en-US" altLang="en-US"/>
          </a:p>
        </p:txBody>
      </p:sp>
      <p:sp>
        <p:nvSpPr>
          <p:cNvPr id="4" name="Text Box 3"/>
          <p:cNvSpPr txBox="1"/>
          <p:nvPr/>
        </p:nvSpPr>
        <p:spPr>
          <a:xfrm>
            <a:off x="6828155" y="4126230"/>
            <a:ext cx="5278120" cy="2662555"/>
          </a:xfrm>
          <a:prstGeom prst="rect">
            <a:avLst/>
          </a:prstGeom>
        </p:spPr>
        <p:txBody>
          <a:bodyPr>
            <a:noAutofit/>
          </a:bodyPr>
          <a:p>
            <a:pPr marL="0" indent="0">
              <a:spcBef>
                <a:spcPct val="0"/>
              </a:spcBef>
              <a:spcAft>
                <a:spcPct val="0"/>
              </a:spcAft>
            </a:pPr>
            <a:r>
              <a:rPr sz="1600" b="0" i="0">
                <a:solidFill>
                  <a:srgbClr val="131313"/>
                </a:solidFill>
                <a:latin typeface="Roboto"/>
                <a:ea typeface="Roboto"/>
              </a:rPr>
              <a:t>A short recording of the computer vision demo. The video presents an overview of the functionality of a two-model computer vision solution developed by the Intelliarts team of engineers. The model can detect the area of impact in images of damaged cars. Potentially, it can be used in automated insurance claims processing. The demo is available via the </a:t>
            </a:r>
            <a:endParaRPr sz="1600" b="0" i="0">
              <a:solidFill>
                <a:srgbClr val="131313"/>
              </a:solidFill>
              <a:latin typeface="Roboto"/>
              <a:ea typeface="Roboto"/>
            </a:endParaRPr>
          </a:p>
          <a:p>
            <a:pPr marL="0" indent="0">
              <a:spcBef>
                <a:spcPct val="0"/>
              </a:spcBef>
              <a:spcAft>
                <a:spcPct val="0"/>
              </a:spcAft>
            </a:pPr>
            <a:endParaRPr sz="1600" b="0" i="0">
              <a:solidFill>
                <a:srgbClr val="131313"/>
              </a:solidFill>
              <a:latin typeface="Roboto"/>
              <a:ea typeface="Roboto"/>
            </a:endParaRPr>
          </a:p>
          <a:p>
            <a:pPr marL="0" indent="0">
              <a:spcBef>
                <a:spcPct val="0"/>
              </a:spcBef>
              <a:spcAft>
                <a:spcPct val="0"/>
              </a:spcAft>
            </a:pPr>
            <a:r>
              <a:rPr sz="1600" b="0" i="0">
                <a:solidFill>
                  <a:srgbClr val="131313"/>
                </a:solidFill>
                <a:latin typeface="Roboto"/>
                <a:ea typeface="Roboto"/>
              </a:rPr>
              <a:t>below link: </a:t>
            </a:r>
            <a:r>
              <a:rPr sz="1600" b="0" i="0">
                <a:solidFill>
                  <a:srgbClr val="065FD4"/>
                </a:solidFill>
                <a:latin typeface="Roboto"/>
                <a:ea typeface="Roboto"/>
                <a:hlinkClick r:id="rId1"/>
              </a:rPr>
              <a:t>https://huggingface.co/spaces/intelli...</a:t>
            </a:r>
            <a:r>
              <a:rPr sz="1600" b="0" i="0">
                <a:solidFill>
                  <a:srgbClr val="131313"/>
                </a:solidFill>
                <a:latin typeface="Roboto"/>
                <a:ea typeface="Roboto"/>
              </a:rPr>
              <a:t> </a:t>
            </a:r>
            <a:endParaRPr sz="1600" b="0" i="0">
              <a:solidFill>
                <a:srgbClr val="131313"/>
              </a:solidFill>
              <a:latin typeface="Roboto"/>
              <a:ea typeface="Roboto"/>
            </a:endParaRPr>
          </a:p>
          <a:p>
            <a:pPr marL="0" indent="0">
              <a:spcBef>
                <a:spcPct val="0"/>
              </a:spcBef>
              <a:spcAft>
                <a:spcPct val="0"/>
              </a:spcAft>
            </a:pPr>
            <a:r>
              <a:rPr sz="1600" b="0" i="0">
                <a:solidFill>
                  <a:srgbClr val="131313"/>
                </a:solidFill>
                <a:latin typeface="Roboto"/>
                <a:ea typeface="Roboto"/>
              </a:rPr>
              <a:t>For more details read the article: </a:t>
            </a:r>
            <a:r>
              <a:rPr sz="1600" b="0" i="0">
                <a:solidFill>
                  <a:srgbClr val="065FD4"/>
                </a:solidFill>
                <a:latin typeface="Roboto"/>
                <a:ea typeface="Roboto"/>
                <a:hlinkClick r:id="rId2"/>
              </a:rPr>
              <a:t>https://intelliarts.com/blog/computer...</a:t>
            </a:r>
            <a:endParaRPr sz="1600" b="0" i="0">
              <a:solidFill>
                <a:srgbClr val="065FD4"/>
              </a:solidFill>
              <a:latin typeface="Roboto"/>
              <a:ea typeface="Roboto"/>
              <a:hlinkClick r:id="rId2"/>
            </a:endParaRPr>
          </a:p>
        </p:txBody>
      </p:sp>
      <p:sp>
        <p:nvSpPr>
          <p:cNvPr id="5" name="Text Box 4"/>
          <p:cNvSpPr txBox="1"/>
          <p:nvPr/>
        </p:nvSpPr>
        <p:spPr>
          <a:xfrm>
            <a:off x="1490980" y="3106420"/>
            <a:ext cx="8949690" cy="645160"/>
          </a:xfrm>
          <a:prstGeom prst="rect">
            <a:avLst/>
          </a:prstGeom>
          <a:noFill/>
        </p:spPr>
        <p:txBody>
          <a:bodyPr wrap="square" rtlCol="0" anchor="t">
            <a:spAutoFit/>
          </a:bodyPr>
          <a:p>
            <a:r>
              <a:rPr lang="en-US" altLang="en-US"/>
              <a:t>https://universe.roboflow.com/project-4ppiz/car-defect-detection-xxpkc/model/2</a:t>
            </a:r>
            <a:endParaRPr lang="en-US" altLang="en-US"/>
          </a:p>
          <a:p>
            <a:r>
              <a:rPr lang="en-US" altLang="en-US"/>
              <a:t>https://intelliarts.com/blog/computer-vision-for-car-damage-detection/</a:t>
            </a:r>
            <a:endParaRPr lang="en-US" altLang="en-US"/>
          </a:p>
        </p:txBody>
      </p:sp>
      <p:sp>
        <p:nvSpPr>
          <p:cNvPr id="6" name="Text Box 5"/>
          <p:cNvSpPr txBox="1"/>
          <p:nvPr/>
        </p:nvSpPr>
        <p:spPr>
          <a:xfrm>
            <a:off x="884555" y="3900805"/>
            <a:ext cx="8197850" cy="645160"/>
          </a:xfrm>
          <a:prstGeom prst="rect">
            <a:avLst/>
          </a:prstGeom>
          <a:noFill/>
        </p:spPr>
        <p:txBody>
          <a:bodyPr wrap="square" rtlCol="0" anchor="t">
            <a:spAutoFit/>
          </a:bodyPr>
          <a:p>
            <a:r>
              <a:rPr lang="en-US" altLang="en-US"/>
              <a:t>https://www.tandfonline.com/doi/full/10.1080/21642583.2023.2185916#d1e1098</a:t>
            </a:r>
            <a:endParaRPr lang="en-US" altLang="en-US"/>
          </a:p>
          <a:p>
            <a:r>
              <a:rPr lang="en-US" altLang="en-US"/>
              <a:t>https://norma.ncirl.ie/6212/1/kishorelakshmanan.pdf</a:t>
            </a:r>
            <a:endParaRPr lang="en-US" altLang="en-US"/>
          </a:p>
        </p:txBody>
      </p:sp>
      <p:sp>
        <p:nvSpPr>
          <p:cNvPr id="7" name="Text Box 6"/>
          <p:cNvSpPr txBox="1"/>
          <p:nvPr/>
        </p:nvSpPr>
        <p:spPr>
          <a:xfrm>
            <a:off x="2986405" y="2543810"/>
            <a:ext cx="6096000" cy="368300"/>
          </a:xfrm>
          <a:prstGeom prst="rect">
            <a:avLst/>
          </a:prstGeom>
          <a:noFill/>
        </p:spPr>
        <p:txBody>
          <a:bodyPr wrap="square" rtlCol="0" anchor="t">
            <a:spAutoFit/>
          </a:bodyPr>
          <a:p>
            <a:r>
              <a:rPr lang="en-US" altLang="en-US"/>
              <a:t>https://www.youtube.com/watch?v=bXeq57e_BNg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54330" y="105410"/>
            <a:ext cx="4628515" cy="2614930"/>
          </a:xfrm>
          <a:prstGeom prst="rect">
            <a:avLst/>
          </a:prstGeom>
          <a:noFill/>
        </p:spPr>
        <p:txBody>
          <a:bodyPr wrap="square" rtlCol="0">
            <a:spAutoFit/>
          </a:bodyPr>
          <a:p>
            <a:pPr indent="0">
              <a:buNone/>
            </a:pPr>
            <a:r>
              <a:rPr lang="en-US" altLang="en-IN" sz="2000" b="1"/>
              <a:t>What we Do </a:t>
            </a:r>
            <a:endParaRPr lang="en-US" altLang="en-IN" sz="2000" b="1"/>
          </a:p>
          <a:p>
            <a:pPr indent="0">
              <a:buNone/>
            </a:pPr>
            <a:endParaRPr lang="en-IN" altLang="en-US"/>
          </a:p>
          <a:p>
            <a:pPr marL="342900" indent="-342900">
              <a:buAutoNum type="arabicPeriod"/>
            </a:pPr>
            <a:r>
              <a:rPr lang="en-IN" altLang="en-US"/>
              <a:t>Image Classification</a:t>
            </a:r>
            <a:endParaRPr lang="en-IN" altLang="en-US"/>
          </a:p>
          <a:p>
            <a:pPr marL="342900" indent="-342900">
              <a:buAutoNum type="arabicPeriod"/>
            </a:pPr>
            <a:r>
              <a:rPr lang="en-IN" altLang="en-US"/>
              <a:t>Object Detection &amp; Localizations</a:t>
            </a:r>
            <a:endParaRPr lang="en-IN" altLang="en-US"/>
          </a:p>
          <a:p>
            <a:pPr marL="342900" indent="-342900">
              <a:buAutoNum type="arabicPeriod"/>
            </a:pPr>
            <a:r>
              <a:rPr lang="en-US" altLang="en-IN"/>
              <a:t>Image Sentiment Analysis</a:t>
            </a:r>
            <a:endParaRPr lang="en-IN" altLang="en-US"/>
          </a:p>
          <a:p>
            <a:pPr marL="342900" indent="-342900">
              <a:buAutoNum type="arabicPeriod"/>
            </a:pPr>
            <a:r>
              <a:rPr lang="en-IN" altLang="en-US"/>
              <a:t>Image Segmentations</a:t>
            </a:r>
            <a:endParaRPr lang="en-IN" altLang="en-US"/>
          </a:p>
          <a:p>
            <a:pPr marL="342900" indent="-342900">
              <a:buAutoNum type="arabicPeriod"/>
            </a:pPr>
            <a:r>
              <a:rPr lang="en-IN" altLang="en-US"/>
              <a:t>Siamese Network</a:t>
            </a:r>
            <a:endParaRPr lang="en-IN" altLang="en-US"/>
          </a:p>
          <a:p>
            <a:pPr marL="342900" indent="-342900">
              <a:buAutoNum type="arabicPeriod"/>
            </a:pPr>
            <a:r>
              <a:rPr lang="en-IN" altLang="en-US"/>
              <a:t>GAN(Generative Adversal Networks)</a:t>
            </a:r>
            <a:endParaRPr lang="en-IN" altLang="en-US"/>
          </a:p>
          <a:p>
            <a:pPr marL="342900" indent="-342900">
              <a:buAutoNum type="arabicPeriod"/>
            </a:pPr>
            <a:endParaRPr lang="en-IN" altLang="en-US"/>
          </a:p>
        </p:txBody>
      </p:sp>
      <p:pic>
        <p:nvPicPr>
          <p:cNvPr id="4" name="Picture 3"/>
          <p:cNvPicPr/>
          <p:nvPr/>
        </p:nvPicPr>
        <p:blipFill>
          <a:blip r:embed="rId1"/>
          <a:stretch>
            <a:fillRect/>
          </a:stretch>
        </p:blipFill>
        <p:spPr>
          <a:xfrm>
            <a:off x="110490" y="3051175"/>
            <a:ext cx="9177020" cy="3806825"/>
          </a:xfrm>
          <a:prstGeom prst="rect">
            <a:avLst/>
          </a:prstGeom>
        </p:spPr>
      </p:pic>
      <p:pic>
        <p:nvPicPr>
          <p:cNvPr id="5" name="Picture 4"/>
          <p:cNvPicPr/>
          <p:nvPr/>
        </p:nvPicPr>
        <p:blipFill>
          <a:blip r:embed="rId2"/>
          <a:stretch>
            <a:fillRect/>
          </a:stretch>
        </p:blipFill>
        <p:spPr>
          <a:xfrm>
            <a:off x="5980430" y="0"/>
            <a:ext cx="4712335" cy="309054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076950" y="369570"/>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Object Detection - CAR DEFECT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Edge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23585" y="355822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MobileNet SSD</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RCNN and YOLO</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733415" y="532860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FaceMesh</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89940" y="3106420"/>
            <a:ext cx="9921240" cy="1476375"/>
          </a:xfrm>
          <a:prstGeom prst="rect">
            <a:avLst/>
          </a:prstGeom>
          <a:noFill/>
        </p:spPr>
        <p:txBody>
          <a:bodyPr wrap="square" rtlCol="0" anchor="t">
            <a:spAutoFit/>
          </a:bodyPr>
          <a:p>
            <a:r>
              <a:rPr lang="en-US" altLang="en-US"/>
              <a:t>https://github.com/sandesh-01/Car_Damage_detection-/blob/main/Damage_Detection_Detectron2%20(2).ipynb</a:t>
            </a:r>
            <a:endParaRPr lang="en-US" altLang="en-US"/>
          </a:p>
          <a:p>
            <a:endParaRPr lang="en-US"/>
          </a:p>
          <a:p>
            <a:r>
              <a:rPr lang="en-US" altLang="en-US"/>
              <a:t>https://github.com/louisyuzhe/car-damage-detector</a:t>
            </a:r>
            <a:endParaRPr lang="en-US" altLang="en-US"/>
          </a:p>
          <a:p>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35"/>
            <a:ext cx="5677535" cy="5539105"/>
          </a:xfrm>
          <a:prstGeom prst="rect">
            <a:avLst/>
          </a:prstGeom>
        </p:spPr>
        <p:txBody>
          <a:bodyPr wrap="square">
            <a:noAutofit/>
          </a:bodyPr>
          <a:p>
            <a:pPr>
              <a:spcAft>
                <a:spcPct val="60000"/>
              </a:spcAft>
            </a:pPr>
            <a:r>
              <a:rPr sz="2300" b="1"/>
              <a:t>1. Template Matching</a:t>
            </a:r>
            <a:endParaRPr sz="2300" b="1"/>
          </a:p>
          <a:p>
            <a:pPr>
              <a:spcAft>
                <a:spcPct val="60000"/>
              </a:spcAft>
            </a:pPr>
            <a:r>
              <a:rPr sz="2200" b="1"/>
              <a:t>What is Template Matching?</a:t>
            </a:r>
            <a:endParaRPr sz="2200" b="1"/>
          </a:p>
          <a:p>
            <a:r>
              <a:rPr sz="1600"/>
              <a:t>Template Matching is a technique in image processing where a small template image is slid over a larger image to find a match. It is used for detecting specific patterns, such as car defects.</a:t>
            </a:r>
            <a:endParaRPr sz="1600"/>
          </a:p>
          <a:p>
            <a:pPr>
              <a:spcAft>
                <a:spcPct val="60000"/>
              </a:spcAft>
            </a:pPr>
            <a:r>
              <a:rPr sz="2200" b="1"/>
              <a:t>Steps for Template Matching</a:t>
            </a:r>
            <a:endParaRPr sz="2200" b="1"/>
          </a:p>
          <a:p>
            <a:pPr>
              <a:buAutoNum type="arabicPeriod"/>
            </a:pPr>
            <a:r>
              <a:rPr sz="1600"/>
              <a:t>Install OpenCV</a:t>
            </a:r>
            <a:endParaRPr sz="1600"/>
          </a:p>
          <a:p>
            <a:r>
              <a:rPr sz="1600"/>
              <a:t>pip install opencv-python</a:t>
            </a:r>
            <a:endParaRPr sz="1600"/>
          </a:p>
          <a:p>
            <a:endParaRPr sz="1600"/>
          </a:p>
          <a:p>
            <a:pPr>
              <a:buAutoNum type="arabicPeriod"/>
            </a:pPr>
            <a:r>
              <a:rPr sz="1600"/>
              <a:t>Load the Car Image and Template</a:t>
            </a:r>
            <a:endParaRPr sz="1600"/>
          </a:p>
          <a:p>
            <a:r>
              <a:rPr sz="1600"/>
              <a:t>import cv2
import numpy as np
# Load main image and template
car_image = cv2.imread('car.jpg', 0)  # Convert to grayscale
template = cv2.imread('scratch_template.jpg', 0)  # Defect template
w, h = template.shape[::-1]  # Get template size</a:t>
            </a:r>
            <a:endParaRPr sz="1600"/>
          </a:p>
        </p:txBody>
      </p:sp>
      <p:sp>
        <p:nvSpPr>
          <p:cNvPr id="3" name="Text Box 2"/>
          <p:cNvSpPr txBox="1"/>
          <p:nvPr/>
        </p:nvSpPr>
        <p:spPr>
          <a:xfrm>
            <a:off x="5952490" y="0"/>
            <a:ext cx="6096000" cy="4817110"/>
          </a:xfrm>
          <a:prstGeom prst="rect">
            <a:avLst/>
          </a:prstGeom>
          <a:noFill/>
        </p:spPr>
        <p:txBody>
          <a:bodyPr wrap="square" rtlCol="0" anchor="t">
            <a:spAutoFit/>
          </a:bodyPr>
          <a:p>
            <a:r>
              <a:rPr sz="1600">
                <a:sym typeface="+mn-ea"/>
              </a:rPr>
              <a:t># Apply Template Matching
result = cv2.matchTemplate(car_image, template, cv2.TM_CCOEFF_NORMED)
threshold = 0.8  # Set threshold for matching
loc = np.where(result &gt;= threshold)
# Draw rectangles around detected defects
for pt inzip(*loc[::-1]):
    cv2.rectangle(car_image, pt, (pt[0] + w, pt[1] + h), (255, 0, 0), 2)
# Display result
cv2.imshow('Car Defect Detection', car_image)
cv2.waitKey(0)
cv2.destroyAllWindows()
</a:t>
            </a:r>
            <a:endParaRPr sz="1600"/>
          </a:p>
          <a:p>
            <a:pPr>
              <a:lnSpc>
                <a:spcPct val="50000"/>
              </a:lnSpc>
              <a:spcAft>
                <a:spcPct val="60000"/>
              </a:spcAft>
            </a:pPr>
            <a:r>
              <a:rPr sz="2200" b="1">
                <a:sym typeface="+mn-ea"/>
              </a:rPr>
              <a:t>Use Cases of Template Matching</a:t>
            </a:r>
            <a:endParaRPr sz="2200" b="1"/>
          </a:p>
          <a:p>
            <a:pPr>
              <a:lnSpc>
                <a:spcPct val="50000"/>
              </a:lnSpc>
              <a:buFont typeface="Arial" panose="020B0604020202020204"/>
              <a:buChar char="•"/>
            </a:pPr>
            <a:r>
              <a:rPr sz="1600">
                <a:sym typeface="+mn-ea"/>
              </a:rPr>
              <a:t>Detecting scratches, dents, and missing parts in cars.</a:t>
            </a:r>
            <a:endParaRPr sz="1600"/>
          </a:p>
          <a:p>
            <a:pPr>
              <a:lnSpc>
                <a:spcPct val="50000"/>
              </a:lnSpc>
              <a:buFont typeface="Arial" panose="020B0604020202020204"/>
              <a:buChar char="•"/>
            </a:pPr>
            <a:endParaRPr sz="1600"/>
          </a:p>
          <a:p>
            <a:pPr>
              <a:lnSpc>
                <a:spcPct val="50000"/>
              </a:lnSpc>
              <a:buFont typeface="Arial" panose="020B0604020202020204"/>
              <a:buChar char="•"/>
            </a:pPr>
            <a:r>
              <a:rPr sz="1600">
                <a:sym typeface="+mn-ea"/>
              </a:rPr>
              <a:t>Recognizing logos or text in vehicle images.</a:t>
            </a:r>
            <a:endParaRPr sz="1600"/>
          </a:p>
          <a:p>
            <a:pPr>
              <a:lnSpc>
                <a:spcPct val="50000"/>
              </a:lnSpc>
              <a:buFont typeface="Arial" panose="020B0604020202020204"/>
              <a:buChar char="•"/>
            </a:pPr>
            <a:endParaRPr sz="1600"/>
          </a:p>
          <a:p>
            <a:pPr>
              <a:lnSpc>
                <a:spcPct val="50000"/>
              </a:lnSpc>
              <a:buFont typeface="Arial" panose="020B0604020202020204"/>
              <a:buChar char="•"/>
            </a:pPr>
            <a:r>
              <a:rPr sz="1600">
                <a:sym typeface="+mn-ea"/>
              </a:rPr>
              <a:t>Matching defective parts in industrial inspection.</a:t>
            </a:r>
            <a:endParaRPr lang="en-US" sz="1600">
              <a:sym typeface="+mn-ea"/>
            </a:endParaRPr>
          </a:p>
        </p:txBody>
      </p:sp>
      <p:sp>
        <p:nvSpPr>
          <p:cNvPr id="4" name="Text Box 3"/>
          <p:cNvSpPr txBox="1"/>
          <p:nvPr/>
        </p:nvSpPr>
        <p:spPr>
          <a:xfrm>
            <a:off x="42545" y="5474970"/>
            <a:ext cx="12005945" cy="2041525"/>
          </a:xfrm>
          <a:prstGeom prst="rect">
            <a:avLst/>
          </a:prstGeom>
        </p:spPr>
        <p:txBody>
          <a:bodyPr wrap="square">
            <a:noAutofit/>
          </a:bodyPr>
          <a:p>
            <a:pPr>
              <a:spcAft>
                <a:spcPct val="60000"/>
              </a:spcAft>
            </a:pPr>
            <a:r>
              <a:rPr sz="2200" b="1"/>
              <a:t>Considerations</a:t>
            </a:r>
            <a:endParaRPr sz="2200" b="1"/>
          </a:p>
          <a:p>
            <a:pPr>
              <a:buFont typeface="Arial" panose="020B0604020202020204"/>
              <a:buChar char="•"/>
            </a:pPr>
            <a:r>
              <a:rPr sz="1600"/>
              <a:t>Template Selection:The effectiveness of template matching depends on the quality and representativeness of the defect template.​</a:t>
            </a:r>
            <a:endParaRPr sz="1600"/>
          </a:p>
          <a:p>
            <a:pPr>
              <a:buFont typeface="Arial" panose="020B0604020202020204"/>
              <a:buChar char="•"/>
            </a:pPr>
            <a:endParaRPr sz="1600"/>
          </a:p>
          <a:p>
            <a:pPr>
              <a:buFont typeface="Arial" panose="020B0604020202020204"/>
              <a:buChar char="•"/>
            </a:pPr>
            <a:r>
              <a:rPr sz="1600"/>
              <a:t>Lighting Conditions:Variations in lighting can affect the matching process. Preprocessing steps like histogram equalization may help normalize lighting differences.​</a:t>
            </a:r>
            <a:endParaRPr sz="1600"/>
          </a:p>
          <a:p>
            <a:pPr>
              <a:buFont typeface="Arial" panose="020B0604020202020204"/>
              <a:buChar char="•"/>
            </a:pPr>
            <a:endParaRPr sz="1600"/>
          </a:p>
          <a:p>
            <a:pPr>
              <a:buFont typeface="Arial" panose="020B0604020202020204"/>
              <a:buChar char="•"/>
            </a:pPr>
            <a:r>
              <a:rPr sz="1600"/>
              <a:t>Rotation and Scale Variations:Template matching is sensitive to changes in scale and rotation. For defects that vary in size or orientation, consider using more robust methods like feature-based matching or machine learning approaches.</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500370" cy="6892925"/>
          </a:xfrm>
          <a:prstGeom prst="rect">
            <a:avLst/>
          </a:prstGeom>
        </p:spPr>
        <p:txBody>
          <a:bodyPr wrap="square">
            <a:spAutoFit/>
          </a:bodyPr>
          <a:p>
            <a:pPr>
              <a:spcAft>
                <a:spcPct val="60000"/>
              </a:spcAft>
            </a:pPr>
            <a:r>
              <a:rPr sz="2300" b="1"/>
              <a:t>2. Edge Detection</a:t>
            </a:r>
            <a:endParaRPr sz="2300" b="1"/>
          </a:p>
          <a:p>
            <a:pPr>
              <a:spcAft>
                <a:spcPct val="60000"/>
              </a:spcAft>
            </a:pPr>
            <a:r>
              <a:rPr sz="2200" b="1"/>
              <a:t>What is Edge Detection?</a:t>
            </a:r>
            <a:endParaRPr sz="2200" b="1"/>
          </a:p>
          <a:p>
            <a:r>
              <a:rPr sz="1600"/>
              <a:t>Edge Detection identifies boundaries in an image, helping to detect cracks, scratches, and damages in cars. The Canny Edge Detector is one of the most widely used techniques.</a:t>
            </a:r>
            <a:endParaRPr sz="1600"/>
          </a:p>
          <a:p>
            <a:pPr>
              <a:spcAft>
                <a:spcPct val="60000"/>
              </a:spcAft>
            </a:pPr>
            <a:r>
              <a:rPr sz="2200" b="1"/>
              <a:t>Steps for Edge Detection in Car Defect Detection</a:t>
            </a:r>
            <a:endParaRPr sz="2200" b="1"/>
          </a:p>
          <a:p>
            <a:pPr>
              <a:buAutoNum type="arabicPeriod"/>
            </a:pPr>
            <a:r>
              <a:rPr sz="1600"/>
              <a:t>Load Image and Convert to Grayscale</a:t>
            </a:r>
            <a:endParaRPr sz="1600"/>
          </a:p>
          <a:p>
            <a:r>
              <a:rPr sz="1600"/>
              <a:t>import cv2
# Load image
image = cv2.imread('car.jpg')
# Convert to grayscale
gray = cv2.cvtColor(image, cv2.COLOR_BGR2GRAY)
# Apply Gaussian Blur
blurred = cv2.GaussianBlur(gray, (5, 5), 0)
# Detect edges using Canny
edges = cv2.Canny(blurred, 50, 150)
# Display the edges
cv2.imshow('Car Defect Edges', edges)
cv2.waitKey(0)
cv2.destroyAllWindows()
</a:t>
            </a:r>
            <a:endParaRPr sz="1600"/>
          </a:p>
        </p:txBody>
      </p:sp>
      <p:sp>
        <p:nvSpPr>
          <p:cNvPr id="3" name="Text Box 2"/>
          <p:cNvSpPr txBox="1"/>
          <p:nvPr/>
        </p:nvSpPr>
        <p:spPr>
          <a:xfrm>
            <a:off x="5732780" y="548005"/>
            <a:ext cx="6096000" cy="2154555"/>
          </a:xfrm>
          <a:prstGeom prst="rect">
            <a:avLst/>
          </a:prstGeom>
          <a:noFill/>
        </p:spPr>
        <p:txBody>
          <a:bodyPr wrap="square" rtlCol="0" anchor="t">
            <a:spAutoFit/>
          </a:bodyPr>
          <a:p>
            <a:endParaRPr sz="1600"/>
          </a:p>
          <a:p>
            <a:pPr>
              <a:spcAft>
                <a:spcPct val="60000"/>
              </a:spcAft>
            </a:pPr>
            <a:r>
              <a:rPr sz="2200" b="1">
                <a:sym typeface="+mn-ea"/>
              </a:rPr>
              <a:t>Use Cases of Edge Detection</a:t>
            </a:r>
            <a:endParaRPr sz="2200" b="1"/>
          </a:p>
          <a:p>
            <a:pPr>
              <a:buFont typeface="Arial" panose="020B0604020202020204"/>
              <a:buChar char="•"/>
            </a:pPr>
            <a:r>
              <a:rPr sz="1600">
                <a:sym typeface="+mn-ea"/>
              </a:rPr>
              <a:t>Identifying cracks or scratches in car surfaces.</a:t>
            </a:r>
            <a:endParaRPr sz="1600"/>
          </a:p>
          <a:p>
            <a:pPr>
              <a:buFont typeface="Arial" panose="020B0604020202020204"/>
              <a:buChar char="•"/>
            </a:pPr>
            <a:endParaRPr sz="1600"/>
          </a:p>
          <a:p>
            <a:pPr>
              <a:buFont typeface="Arial" panose="020B0604020202020204"/>
              <a:buChar char="•"/>
            </a:pPr>
            <a:r>
              <a:rPr sz="1600">
                <a:sym typeface="+mn-ea"/>
              </a:rPr>
              <a:t>Detecting contours for part inspections in manufacturing.</a:t>
            </a:r>
            <a:endParaRPr sz="1600"/>
          </a:p>
          <a:p>
            <a:pPr>
              <a:buFont typeface="Arial" panose="020B0604020202020204"/>
              <a:buChar char="•"/>
            </a:pPr>
            <a:endParaRPr sz="1600"/>
          </a:p>
          <a:p>
            <a:pPr>
              <a:buFont typeface="Arial" panose="020B0604020202020204"/>
              <a:buChar char="•"/>
            </a:pPr>
            <a:r>
              <a:rPr sz="1600">
                <a:sym typeface="+mn-ea"/>
              </a:rPr>
              <a:t>Analyzing vehicle damage from accident images.</a:t>
            </a:r>
            <a:endParaRPr lang="en-US" sz="160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2410" y="274320"/>
            <a:ext cx="7721600" cy="6308725"/>
          </a:xfrm>
          <a:prstGeom prst="rect">
            <a:avLst/>
          </a:prstGeom>
        </p:spPr>
        <p:txBody>
          <a:bodyPr wrap="square">
            <a:spAutoFit/>
          </a:bodyPr>
          <a:p>
            <a:pPr>
              <a:spcAft>
                <a:spcPct val="60000"/>
              </a:spcAft>
            </a:pPr>
            <a:r>
              <a:rPr sz="2300" b="1"/>
              <a:t>Combining Both Methods</a:t>
            </a:r>
            <a:endParaRPr sz="2300" b="1"/>
          </a:p>
          <a:p>
            <a:r>
              <a:rPr sz="1600"/>
              <a:t>For a more robust car defect detection system, combining Template Matching and Edge Detection can be effective.Edge Detection can first highlight potential defect regions, and Template Matching can then be applied to these regions to confirm the presence of specific defects.​</a:t>
            </a:r>
            <a:endParaRPr sz="1600"/>
          </a:p>
          <a:p>
            <a:pPr>
              <a:spcAft>
                <a:spcPct val="60000"/>
              </a:spcAft>
            </a:pPr>
            <a:r>
              <a:rPr sz="2200" b="1"/>
              <a:t>Implementation Steps</a:t>
            </a:r>
            <a:endParaRPr sz="2200" b="1"/>
          </a:p>
          <a:p>
            <a:pPr>
              <a:buAutoNum type="arabicPeriod"/>
            </a:pPr>
            <a:r>
              <a:rPr sz="1600"/>
              <a:t>Perform Edge Detection</a:t>
            </a:r>
            <a:endParaRPr sz="1600"/>
          </a:p>
          <a:p>
            <a:r>
              <a:rPr sz="1600"/>
              <a:t>Use the steps outlined in the Edge Detection section to identify potential defect areas.</a:t>
            </a:r>
            <a:endParaRPr sz="1600"/>
          </a:p>
          <a:p>
            <a:endParaRPr sz="1600"/>
          </a:p>
          <a:p>
            <a:pPr>
              <a:buAutoNum type="arabicPeriod"/>
            </a:pPr>
            <a:r>
              <a:rPr sz="1600"/>
              <a:t>Extract Regions of Interest (ROIs)</a:t>
            </a:r>
            <a:endParaRPr sz="1600"/>
          </a:p>
          <a:p>
            <a:r>
              <a:rPr sz="1600"/>
              <a:t>Identify and extract regions from the edge-detected image that are likely to contain defects.</a:t>
            </a:r>
            <a:endParaRPr sz="1600"/>
          </a:p>
          <a:p>
            <a:endParaRPr sz="1600"/>
          </a:p>
          <a:p>
            <a:pPr>
              <a:buAutoNum type="arabicPeriod"/>
            </a:pPr>
            <a:r>
              <a:rPr sz="1600"/>
              <a:t>Apply Template Matching on ROIs</a:t>
            </a:r>
            <a:endParaRPr sz="1600"/>
          </a:p>
          <a:p>
            <a:r>
              <a:rPr sz="1600"/>
              <a:t>Use Template Matching within these ROIs to detect specific defects, as described in the Template Matching section.</a:t>
            </a:r>
            <a:endParaRPr sz="1600"/>
          </a:p>
          <a:p>
            <a:pPr>
              <a:spcAft>
                <a:spcPct val="60000"/>
              </a:spcAft>
            </a:pPr>
            <a:r>
              <a:rPr sz="2200" b="1"/>
              <a:t>Considerations</a:t>
            </a:r>
            <a:endParaRPr sz="2200" b="1"/>
          </a:p>
          <a:p>
            <a:pPr>
              <a:buFont typeface="Arial" panose="020B0604020202020204"/>
              <a:buChar char="•"/>
            </a:pPr>
            <a:r>
              <a:rPr sz="1600"/>
              <a:t>Efficiency:By narrowing down the areas where Template Matching is applied, the process becomes more efficient.​</a:t>
            </a:r>
            <a:endParaRPr sz="1600"/>
          </a:p>
          <a:p>
            <a:pPr>
              <a:buFont typeface="Arial" panose="020B0604020202020204"/>
              <a:buChar char="•"/>
            </a:pPr>
            <a:endParaRPr sz="1600"/>
          </a:p>
          <a:p>
            <a:pPr>
              <a:buFont typeface="Arial" panose="020B0604020202020204"/>
              <a:buChar char="•"/>
            </a:pPr>
            <a:r>
              <a:rPr sz="1600"/>
              <a:t>Accuracy:Combining both methods can reduce false positives and improve detection accuracy.​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382270" y="793115"/>
            <a:ext cx="7523480" cy="4420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3048000" y="1862455"/>
            <a:ext cx="7700645" cy="4812030"/>
          </a:xfrm>
          <a:prstGeom prst="rect">
            <a:avLst/>
          </a:prstGeom>
        </p:spPr>
      </p:pic>
      <p:sp>
        <p:nvSpPr>
          <p:cNvPr id="3" name="Text Box 2"/>
          <p:cNvSpPr txBox="1"/>
          <p:nvPr/>
        </p:nvSpPr>
        <p:spPr>
          <a:xfrm>
            <a:off x="2367915" y="492760"/>
            <a:ext cx="6096000" cy="645160"/>
          </a:xfrm>
          <a:prstGeom prst="rect">
            <a:avLst/>
          </a:prstGeom>
          <a:noFill/>
        </p:spPr>
        <p:txBody>
          <a:bodyPr wrap="square" rtlCol="0" anchor="t">
            <a:spAutoFit/>
          </a:bodyPr>
          <a:p>
            <a:r>
              <a:rPr lang="en-US" altLang="en-US"/>
              <a:t>https://www.analyticsvidhya.com/blog/2023/08/introduction-and-implementation-of-siamese-networks/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825500" y="1409700"/>
            <a:ext cx="10160000" cy="5080000"/>
          </a:xfrm>
          <a:prstGeom prst="rect">
            <a:avLst/>
          </a:prstGeom>
        </p:spPr>
      </p:pic>
      <p:sp>
        <p:nvSpPr>
          <p:cNvPr id="3" name="Text Box 2"/>
          <p:cNvSpPr txBox="1"/>
          <p:nvPr/>
        </p:nvSpPr>
        <p:spPr>
          <a:xfrm>
            <a:off x="825500" y="897890"/>
            <a:ext cx="9029065" cy="368300"/>
          </a:xfrm>
          <a:prstGeom prst="rect">
            <a:avLst/>
          </a:prstGeom>
          <a:noFill/>
        </p:spPr>
        <p:txBody>
          <a:bodyPr wrap="square" rtlCol="0">
            <a:spAutoFit/>
          </a:bodyPr>
          <a:p>
            <a:r>
              <a:rPr lang="en-US" altLang="en-US"/>
              <a:t>https://www.geeksforgeeks.org/generative-adversarial-network-gan/</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082790" y="3124835"/>
            <a:ext cx="4064000" cy="3138170"/>
          </a:xfrm>
          <a:prstGeom prst="rect">
            <a:avLst/>
          </a:prstGeom>
          <a:noFill/>
        </p:spPr>
        <p:txBody>
          <a:bodyPr wrap="square" rtlCol="0">
            <a:spAutoFit/>
          </a:bodyPr>
          <a:p>
            <a:pPr marL="285750" indent="-285750">
              <a:buFont typeface="Arial" panose="020B0604020202020204" pitchFamily="34" charset="0"/>
              <a:buChar char="•"/>
            </a:pPr>
            <a:r>
              <a:rPr lang="en-IN" altLang="en-US"/>
              <a:t>computer vision</a:t>
            </a:r>
            <a:endParaRPr lang="en-IN" altLang="en-US"/>
          </a:p>
          <a:p>
            <a:pPr marL="285750" indent="-285750">
              <a:buFont typeface="Arial" panose="020B0604020202020204" pitchFamily="34" charset="0"/>
              <a:buChar char="•"/>
            </a:pPr>
            <a:r>
              <a:rPr lang="en-IN" altLang="en-US"/>
              <a:t>CNN</a:t>
            </a:r>
            <a:endParaRPr lang="en-IN" altLang="en-US"/>
          </a:p>
          <a:p>
            <a:pPr marL="285750" indent="-285750">
              <a:buFont typeface="Arial" panose="020B0604020202020204" pitchFamily="34" charset="0"/>
              <a:buChar char="•"/>
            </a:pPr>
            <a:r>
              <a:rPr lang="en-IN" altLang="en-US"/>
              <a:t>Transfer learning</a:t>
            </a:r>
            <a:endParaRPr lang="en-IN" altLang="en-US"/>
          </a:p>
          <a:p>
            <a:pPr marL="285750" indent="-285750">
              <a:buFont typeface="Arial" panose="020B0604020202020204" pitchFamily="34" charset="0"/>
              <a:buChar char="•"/>
            </a:pPr>
            <a:r>
              <a:rPr lang="en-IN" altLang="en-US"/>
              <a:t>Undestanding Image Embedding</a:t>
            </a:r>
            <a:endParaRPr lang="en-IN" altLang="en-US"/>
          </a:p>
          <a:p>
            <a:pPr marL="285750" indent="-285750">
              <a:buFont typeface="Arial" panose="020B0604020202020204" pitchFamily="34" charset="0"/>
              <a:buChar char="•"/>
            </a:pPr>
            <a:r>
              <a:rPr lang="en-IN" altLang="en-US"/>
              <a:t>Siamese Network</a:t>
            </a:r>
            <a:endParaRPr lang="en-IN" altLang="en-US"/>
          </a:p>
          <a:p>
            <a:pPr marL="285750" indent="-285750">
              <a:buFont typeface="Arial" panose="020B0604020202020204" pitchFamily="34" charset="0"/>
              <a:buChar char="•"/>
            </a:pPr>
            <a:r>
              <a:rPr lang="en-IN" altLang="en-US"/>
              <a:t>Object detection</a:t>
            </a:r>
            <a:endParaRPr lang="en-IN" altLang="en-US"/>
          </a:p>
          <a:p>
            <a:pPr marL="285750" indent="-285750">
              <a:buFont typeface="Arial" panose="020B0604020202020204" pitchFamily="34" charset="0"/>
              <a:buChar char="•"/>
            </a:pPr>
            <a:r>
              <a:rPr lang="en-IN" altLang="en-US">
                <a:sym typeface="+mn-ea"/>
              </a:rPr>
              <a:t>Object detection and Localizations </a:t>
            </a:r>
            <a:endParaRPr lang="en-IN" altLang="en-US">
              <a:sym typeface="+mn-ea"/>
            </a:endParaRPr>
          </a:p>
          <a:p>
            <a:pPr marL="285750" indent="-285750">
              <a:buFont typeface="Arial" panose="020B0604020202020204" pitchFamily="34" charset="0"/>
              <a:buChar char="•"/>
            </a:pPr>
            <a:r>
              <a:rPr lang="en-IN" altLang="en-US">
                <a:sym typeface="+mn-ea"/>
              </a:rPr>
              <a:t>YOLO</a:t>
            </a:r>
            <a:endParaRPr lang="en-IN" altLang="en-US"/>
          </a:p>
          <a:p>
            <a:pPr marL="285750" indent="-285750">
              <a:buFont typeface="Arial" panose="020B0604020202020204" pitchFamily="34" charset="0"/>
              <a:buChar char="•"/>
            </a:pPr>
            <a:r>
              <a:rPr lang="en-IN" altLang="en-US"/>
              <a:t>Segmentation</a:t>
            </a:r>
            <a:endParaRPr lang="en-IN" altLang="en-US"/>
          </a:p>
          <a:p>
            <a:pPr marL="285750" indent="-285750">
              <a:buFont typeface="Arial" panose="020B0604020202020204" pitchFamily="34" charset="0"/>
              <a:buChar char="•"/>
            </a:pPr>
            <a:r>
              <a:rPr lang="en-IN" altLang="en-US"/>
              <a:t>Siamese</a:t>
            </a:r>
            <a:endParaRPr lang="en-IN" altLang="en-US"/>
          </a:p>
          <a:p>
            <a:pPr marL="285750" indent="-285750">
              <a:buFont typeface="Arial" panose="020B0604020202020204" pitchFamily="34" charset="0"/>
              <a:buChar char="•"/>
            </a:pPr>
            <a:r>
              <a:rPr lang="en-IN" altLang="en-US"/>
              <a:t>GANs</a:t>
            </a:r>
            <a:endParaRPr lang="en-IN" altLang="en-US"/>
          </a:p>
        </p:txBody>
      </p:sp>
      <p:sp>
        <p:nvSpPr>
          <p:cNvPr id="5" name="Text Box 4"/>
          <p:cNvSpPr txBox="1"/>
          <p:nvPr/>
        </p:nvSpPr>
        <p:spPr>
          <a:xfrm>
            <a:off x="674370" y="2087880"/>
            <a:ext cx="6326505" cy="368300"/>
          </a:xfrm>
          <a:prstGeom prst="rect">
            <a:avLst/>
          </a:prstGeom>
          <a:noFill/>
        </p:spPr>
        <p:txBody>
          <a:bodyPr wrap="square" rtlCol="0" anchor="t">
            <a:spAutoFit/>
          </a:bodyPr>
          <a:p>
            <a:r>
              <a:rPr lang="en-US" altLang="en-US"/>
              <a:t>https://www.geeksforgeeks.org/opencv-python-tutorial/</a:t>
            </a:r>
            <a:endParaRPr lang="en-US"/>
          </a:p>
        </p:txBody>
      </p:sp>
      <p:sp>
        <p:nvSpPr>
          <p:cNvPr id="6" name="Text Box 5"/>
          <p:cNvSpPr txBox="1"/>
          <p:nvPr/>
        </p:nvSpPr>
        <p:spPr>
          <a:xfrm>
            <a:off x="319405" y="3608070"/>
            <a:ext cx="6450965" cy="3138170"/>
          </a:xfrm>
          <a:prstGeom prst="rect">
            <a:avLst/>
          </a:prstGeom>
          <a:noFill/>
        </p:spPr>
        <p:txBody>
          <a:bodyPr wrap="square" rtlCol="0" anchor="t">
            <a:spAutoFit/>
          </a:bodyPr>
          <a:p>
            <a:r>
              <a:rPr lang="en-US" altLang="en-US"/>
              <a:t>https://www.geeksforgeeks.org/face-detection-using-python-and-opencv-with-webcam/</a:t>
            </a:r>
            <a:endParaRPr lang="en-US" altLang="en-US"/>
          </a:p>
          <a:p>
            <a:r>
              <a:rPr lang="en-US" altLang="en-US"/>
              <a:t>https://www.geeksforgeeks.org/live-webcam-drawing-using-opencv/</a:t>
            </a:r>
            <a:endParaRPr lang="en-US" altLang="en-US"/>
          </a:p>
          <a:p>
            <a:r>
              <a:rPr lang="en-US" altLang="en-US"/>
              <a:t>https://www.geeksforgeeks.org/transition-from-opencv-2-to-opencv-3-x/</a:t>
            </a:r>
            <a:endParaRPr lang="en-US" altLang="en-US"/>
          </a:p>
          <a:p>
            <a:endParaRPr lang="en-US" altLang="en-US"/>
          </a:p>
          <a:p>
            <a:r>
              <a:rPr lang="en-US" altLang="en-US"/>
              <a:t>https://www.geeksforgeeks.org/image-processing-without-opencv-python/</a:t>
            </a:r>
            <a:endParaRPr lang="en-US" altLang="en-US"/>
          </a:p>
          <a:p>
            <a:r>
              <a:rPr lang="en-US" altLang="en-US"/>
              <a:t>https://www.geeksforgeeks.org/detect-and-recognize-car-license-plate-from-a-video-in-real-time/?ref=lbp</a:t>
            </a:r>
            <a:r>
              <a:rPr lang="en-IN" altLang="en-US"/>
              <a:t>  ---&gt; also OCR include</a:t>
            </a:r>
            <a:endParaRPr lang="en-IN" altLang="en-US"/>
          </a:p>
        </p:txBody>
      </p:sp>
      <p:sp>
        <p:nvSpPr>
          <p:cNvPr id="7" name="Text Box 6"/>
          <p:cNvSpPr txBox="1"/>
          <p:nvPr/>
        </p:nvSpPr>
        <p:spPr>
          <a:xfrm>
            <a:off x="6884035" y="6263005"/>
            <a:ext cx="6096000" cy="645160"/>
          </a:xfrm>
          <a:prstGeom prst="rect">
            <a:avLst/>
          </a:prstGeom>
          <a:noFill/>
        </p:spPr>
        <p:txBody>
          <a:bodyPr wrap="square" rtlCol="0" anchor="t">
            <a:spAutoFit/>
          </a:bodyPr>
          <a:p>
            <a:r>
              <a:rPr lang="en-US" altLang="en-US"/>
              <a:t>https://www.geeksforgeeks.org/machine-learning-projects/?ref=lbp</a:t>
            </a:r>
            <a:endParaRPr lang="en-US"/>
          </a:p>
        </p:txBody>
      </p:sp>
      <p:sp>
        <p:nvSpPr>
          <p:cNvPr id="8" name="Text Box 7"/>
          <p:cNvSpPr txBox="1"/>
          <p:nvPr/>
        </p:nvSpPr>
        <p:spPr>
          <a:xfrm>
            <a:off x="674370" y="1517015"/>
            <a:ext cx="6096000" cy="645160"/>
          </a:xfrm>
          <a:prstGeom prst="rect">
            <a:avLst/>
          </a:prstGeom>
          <a:noFill/>
        </p:spPr>
        <p:txBody>
          <a:bodyPr wrap="square" rtlCol="0" anchor="t">
            <a:spAutoFit/>
          </a:bodyPr>
          <a:p>
            <a:r>
              <a:rPr lang="en-US" altLang="en-US"/>
              <a:t>https://www.geeksforgeeks.org/essential-opencv-functions-to-get-started-into-computer-vision</a:t>
            </a:r>
            <a:endParaRPr lang="en-US"/>
          </a:p>
        </p:txBody>
      </p:sp>
      <p:sp>
        <p:nvSpPr>
          <p:cNvPr id="9" name="Text Box 8"/>
          <p:cNvSpPr txBox="1"/>
          <p:nvPr/>
        </p:nvSpPr>
        <p:spPr>
          <a:xfrm>
            <a:off x="674370" y="2479675"/>
            <a:ext cx="6096000" cy="645160"/>
          </a:xfrm>
          <a:prstGeom prst="rect">
            <a:avLst/>
          </a:prstGeom>
          <a:noFill/>
        </p:spPr>
        <p:txBody>
          <a:bodyPr wrap="square" rtlCol="0" anchor="t">
            <a:spAutoFit/>
          </a:bodyPr>
          <a:p>
            <a:r>
              <a:rPr lang="en-US" altLang="en-US"/>
              <a:t>https://www.geeksforgeeks.org/getting-started-scikit-image-image-processing-python</a:t>
            </a:r>
            <a:endParaRPr lang="en-US"/>
          </a:p>
        </p:txBody>
      </p:sp>
      <p:sp>
        <p:nvSpPr>
          <p:cNvPr id="10" name="Text Box 9"/>
          <p:cNvSpPr txBox="1"/>
          <p:nvPr/>
        </p:nvSpPr>
        <p:spPr>
          <a:xfrm>
            <a:off x="674370" y="240030"/>
            <a:ext cx="4064000" cy="521970"/>
          </a:xfrm>
          <a:prstGeom prst="rect">
            <a:avLst/>
          </a:prstGeom>
          <a:noFill/>
        </p:spPr>
        <p:txBody>
          <a:bodyPr wrap="square" rtlCol="0">
            <a:spAutoFit/>
          </a:bodyPr>
          <a:p>
            <a:r>
              <a:rPr lang="en-US" sz="2800" b="1"/>
              <a:t>Resources</a:t>
            </a:r>
            <a:endParaRPr lang="en-US" sz="2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23265" y="138113"/>
            <a:ext cx="5080000" cy="2567305"/>
          </a:xfrm>
          <a:prstGeom prst="rect">
            <a:avLst/>
          </a:prstGeom>
        </p:spPr>
        <p:txBody>
          <a:bodyPr>
            <a:spAutoFit/>
          </a:bodyPr>
          <a:p>
            <a:pPr>
              <a:spcAft>
                <a:spcPct val="60000"/>
              </a:spcAft>
            </a:pPr>
            <a:r>
              <a:rPr sz="1900" b="1"/>
              <a:t>Introduction to Computer Vision (CV)</a:t>
            </a:r>
            <a:endParaRPr sz="1900" b="1"/>
          </a:p>
          <a:p>
            <a:r>
              <a:rPr sz="1600"/>
              <a:t>What is Computer Vision?</a:t>
            </a:r>
            <a:endParaRPr sz="1600"/>
          </a:p>
          <a:p>
            <a:r>
              <a:rPr sz="1600"/>
              <a:t>Computer Vision (CV) is a field of artificial intelligence (AI) that allows computers to interpret and understand the world visually, much like humans do. Through CV, computers can identify objects, track movements, and recognize patterns in images and videos. It's the technology behind applications like facial recognition, self-driving cars, medical image analysis, and augmented reality.</a:t>
            </a:r>
            <a:endParaRPr sz="1600"/>
          </a:p>
        </p:txBody>
      </p:sp>
      <p:sp>
        <p:nvSpPr>
          <p:cNvPr id="3" name="Text Box 2"/>
          <p:cNvSpPr txBox="1"/>
          <p:nvPr/>
        </p:nvSpPr>
        <p:spPr>
          <a:xfrm>
            <a:off x="723265" y="2774315"/>
            <a:ext cx="7724140" cy="3632200"/>
          </a:xfrm>
          <a:prstGeom prst="rect">
            <a:avLst/>
          </a:prstGeom>
        </p:spPr>
        <p:txBody>
          <a:bodyPr wrap="square">
            <a:spAutoFit/>
          </a:bodyPr>
          <a:p>
            <a:pPr>
              <a:spcAft>
                <a:spcPct val="60000"/>
              </a:spcAft>
            </a:pPr>
            <a:r>
              <a:rPr sz="2200" b="1"/>
              <a:t>Basic Concepts and Terminology:</a:t>
            </a:r>
            <a:endParaRPr sz="2200" b="1"/>
          </a:p>
          <a:p>
            <a:pPr>
              <a:buAutoNum type="arabicPeriod"/>
            </a:pPr>
            <a:r>
              <a:rPr sz="1600"/>
              <a:t>Image: A picture or a visual representation that is composed of pixels.</a:t>
            </a:r>
            <a:endParaRPr sz="1600"/>
          </a:p>
          <a:p>
            <a:pPr>
              <a:buAutoNum type="arabicPeriod"/>
            </a:pPr>
            <a:endParaRPr sz="1600"/>
          </a:p>
          <a:p>
            <a:pPr>
              <a:buAutoNum type="arabicPeriod"/>
            </a:pPr>
            <a:r>
              <a:rPr sz="1600"/>
              <a:t>Pixel: The smallest unit of an image. Each pixel has color and brightness values.</a:t>
            </a:r>
            <a:endParaRPr sz="1600"/>
          </a:p>
          <a:p>
            <a:pPr>
              <a:buAutoNum type="arabicPeriod"/>
            </a:pPr>
            <a:endParaRPr sz="1600"/>
          </a:p>
          <a:p>
            <a:pPr>
              <a:buAutoNum type="arabicPeriod"/>
            </a:pPr>
            <a:r>
              <a:rPr sz="1600"/>
              <a:t>Frame: A single image in a sequence of images (e.g., in a video).</a:t>
            </a:r>
            <a:endParaRPr sz="1600"/>
          </a:p>
          <a:p>
            <a:pPr>
              <a:buAutoNum type="arabicPeriod"/>
            </a:pPr>
            <a:endParaRPr sz="1600"/>
          </a:p>
          <a:p>
            <a:pPr>
              <a:buAutoNum type="arabicPeriod"/>
            </a:pPr>
            <a:r>
              <a:rPr sz="1600"/>
              <a:t>Feature: Specific patterns or structures in an image, like edges, textures, or corners.</a:t>
            </a:r>
            <a:endParaRPr sz="1600"/>
          </a:p>
          <a:p>
            <a:pPr>
              <a:buAutoNum type="arabicPeriod"/>
            </a:pPr>
            <a:endParaRPr sz="1600"/>
          </a:p>
          <a:p>
            <a:pPr>
              <a:buAutoNum type="arabicPeriod"/>
            </a:pPr>
            <a:r>
              <a:rPr sz="1600"/>
              <a:t>Object Detection: Identifying specific objects in an image or video (e.g., cars, people).</a:t>
            </a:r>
            <a:endParaRPr sz="1600"/>
          </a:p>
          <a:p>
            <a:pPr>
              <a:buAutoNum type="arabicPeriod"/>
            </a:pPr>
            <a:endParaRPr sz="1600"/>
          </a:p>
          <a:p>
            <a:pPr>
              <a:buAutoNum type="arabicPeriod"/>
            </a:pPr>
            <a:r>
              <a:rPr sz="1600"/>
              <a:t>Face Recognition: A sub-field of CV that identifies or verifies a person from an image or video.</a:t>
            </a:r>
            <a:endParaRPr sz="1600"/>
          </a:p>
        </p:txBody>
      </p:sp>
      <p:sp>
        <p:nvSpPr>
          <p:cNvPr id="4" name="Text Box 3"/>
          <p:cNvSpPr txBox="1"/>
          <p:nvPr/>
        </p:nvSpPr>
        <p:spPr>
          <a:xfrm>
            <a:off x="5803265" y="502920"/>
            <a:ext cx="6096000" cy="645160"/>
          </a:xfrm>
          <a:prstGeom prst="rect">
            <a:avLst/>
          </a:prstGeom>
          <a:noFill/>
        </p:spPr>
        <p:txBody>
          <a:bodyPr wrap="square" rtlCol="0" anchor="t">
            <a:spAutoFit/>
          </a:bodyPr>
          <a:p>
            <a:r>
              <a:rPr lang="en-US" altLang="en-US"/>
              <a:t>https://www.edge-ai-vision.com/2011/11/introduction-to-computer-vision-using-opencv-article/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28101</Words>
  <Application>WPS Slides</Application>
  <PresentationFormat>Widescreen</PresentationFormat>
  <Paragraphs>665</Paragraphs>
  <Slides>44</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44</vt:i4>
      </vt:variant>
    </vt:vector>
  </HeadingPairs>
  <TitlesOfParts>
    <vt:vector size="62" baseType="lpstr">
      <vt:lpstr>Arial</vt:lpstr>
      <vt:lpstr>SimSun</vt:lpstr>
      <vt:lpstr>Wingdings</vt:lpstr>
      <vt:lpstr>Arial</vt:lpstr>
      <vt:lpstr>Calibri</vt:lpstr>
      <vt:lpstr>Microsoft YaHei</vt:lpstr>
      <vt:lpstr>Arial Unicode MS</vt:lpstr>
      <vt:lpstr>Calibri Light</vt:lpstr>
      <vt:lpstr>Tomorrow</vt:lpstr>
      <vt:lpstr>Segoe Print</vt:lpstr>
      <vt:lpstr>var(--font-stack-heading)</vt:lpstr>
      <vt:lpstr>Udemy Sans</vt:lpstr>
      <vt:lpstr>SFMono-Regular</vt:lpstr>
      <vt:lpstr>Arial Black</vt:lpstr>
      <vt:lpstr>Roboto</vt:lpstr>
      <vt:lpstr>Times New Roman</vt:lpstr>
      <vt:lpstr>Helvetica</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395</cp:revision>
  <dcterms:created xsi:type="dcterms:W3CDTF">2025-02-02T08:06:00Z</dcterms:created>
  <dcterms:modified xsi:type="dcterms:W3CDTF">2025-04-12T11:57:24Z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1033-12.2.0.20795</vt:lpwstr>
  </property>
</Properties>
</file>