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6" r:id="rId3"/>
    <p:sldId id="277" r:id="rId4"/>
    <p:sldId id="278" r:id="rId5"/>
    <p:sldId id="256" r:id="rId6"/>
    <p:sldId id="258" r:id="rId7"/>
    <p:sldId id="262" r:id="rId8"/>
    <p:sldId id="279" r:id="rId9"/>
    <p:sldId id="259" r:id="rId10"/>
    <p:sldId id="260" r:id="rId11"/>
    <p:sldId id="283" r:id="rId12"/>
    <p:sldId id="281" r:id="rId13"/>
    <p:sldId id="282" r:id="rId14"/>
    <p:sldId id="301" r:id="rId15"/>
    <p:sldId id="318" r:id="rId16"/>
    <p:sldId id="320" r:id="rId17"/>
    <p:sldId id="321" r:id="rId18"/>
    <p:sldId id="323" r:id="rId20"/>
    <p:sldId id="322" r:id="rId21"/>
    <p:sldId id="317" r:id="rId22"/>
    <p:sldId id="319" r:id="rId23"/>
    <p:sldId id="302" r:id="rId24"/>
    <p:sldId id="303" r:id="rId25"/>
    <p:sldId id="300" r:id="rId26"/>
    <p:sldId id="269" r:id="rId27"/>
    <p:sldId id="280" r:id="rId28"/>
    <p:sldId id="261" r:id="rId29"/>
    <p:sldId id="263" r:id="rId30"/>
    <p:sldId id="264" r:id="rId31"/>
    <p:sldId id="265" r:id="rId32"/>
    <p:sldId id="266" r:id="rId33"/>
    <p:sldId id="267" r:id="rId34"/>
    <p:sldId id="268" r:id="rId35"/>
    <p:sldId id="270" r:id="rId36"/>
    <p:sldId id="271"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2"/>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7818.192 7025.639 767,'7.332'0.000'0,"0.847"0.000"0,-0.061 0.000-6,1.141 0.000 4,1.583 0.000 1,-4.652 0.000 0,0.134 0.000 0,0.437 0.000 0,-0.110 0.000 0,-0.179 0.000 1,5.146-1.400 0,-1.475-1.907 1,1.271-0.527-1,-4.623 1.871 0,-0.018 0.293 0,3.662-0.295-1,-3.145 0.628 0,-0.028-0.424 1,-0.179-0.561 1,3.500-1.533 0,-0.899 0.474-2,0.389-0.189 1,-1.569-0.239 1,-1.313-0.458-1,-1.030 0.403 0,-0.266 0.956 0,0.283 0.752 1,0.102-0.459 1,-0.335-0.935-2,-0.369-0.353-1,1.613 0.309 1,0.998-0.896 0,3.452-1.917-1,-2.744 1.612 0,0.693-0.729-2,0.042-0.659 1,0.330-0.555-1,0.520-0.455 1,1.660-0.879-2,0.020 0.495 2,-1.913 1.086 4,-0.884 0.103-2,-1.701 1.085-1,-0.385 0.406 0,0.320-0.473 1,-0.870 0.014 4,-0.560 0.263-2,-0.312 0.427 1,0.579 0.080-1,-0.011 0.722-1,2.749-1.932 1,0.682-0.587-1,-0.669-0.265 0,-4.330 2.214 0,0.113-0.572-1,1.059-1.051-1,0.027 0.432 1,-0.044 0.737-1,1.117-1.542 0,0.392-2.075 1,-0.401-0.298 2,-2.846 3.514-1,0.144-0.064-2,0.159-0.040 0,0.485-0.383 0,0.134 0.022 1,0.094 0.049 0,-1.102 0.747 0,-0.435-0.309 0,2.200-3.678-1,-1.991 2.820 2,0.186-0.455 0,0.135-0.392-1,0.092-0.326-1,-0.598 1.091 0,0.282-0.230 0,0.665-1.218-1,-0.162-0.229 0,0.046-0.168 1,0.193-0.118 1,0.288-0.099 1,0.343-0.082 0,0.388-0.042-1,0.403-0.011-1,2.510-2.558 1,-0.017 0.621-1,-0.294 0.802 0,-2.604 2.734 1,-0.629 0.193 0,-0.315-0.329-1,-0.077-0.685 1,-0.281-0.505 4,-0.413-0.354 0,-0.487-0.229-6,-0.517-0.129 1,-0.138-0.454-1,0.140-0.662 2,1.426-3.770 0,0.337 0.425 1,0.275 0.930-3,-1.432 3.621 0,-0.279 0.412 1,0.018-0.092 1,0.227-0.445 0,-0.012-0.276 3,-0.181-0.142 1,-0.293-0.040-5,-0.358 0.034 0,-0.012 0.062-1,0.236 0.079 2,1.507-3.080 0,0.367 0.116 1,0.260 0.193-1,-1.005 2.153 0,-0.382 0.272-1,-1.137 2.278 0,-0.315 0.096 0,0.647-2.448 0,0.313-0.660 5,-0.727 2.068-2,-0.087-0.167-1,0.531-1.715-2,0.359-0.654 0,1.745-3.946-2,0.397 0.549 4,0.229 1.073-3,-1.631 3.843 1,-0.331 0.449 0,-0.014 0.355 0,0.212 0.271 1,-0.036 0.198 2,-0.213 0.137 2,-0.328 0.213-1,-0.395 0.257-4,-0.423 0.276 1,0.590-3.404 1,-1.765 4.197-1,-0.276-0.163 0,0.217-1.550 1,0.350-0.855 0,0.169-0.948 0,0.031-0.969-2,-0.002 0.604-1,0.396-0.781 0,0.986-2.184 0,0.688-0.206 0,1.388-2.009 0,0.789-0.276-1,-0.177 1.540 2,0.457-0.252 0,-0.500 1.587 1,0.303-0.268-1,1.785-3.771 0,-0.478 0.448 0,-1.072 2.063 1,-0.095 0.097-1,0.032-0.042 0,0.121-0.140 2,-0.222 0.198 2,-0.455 0.429-3,-0.224 0.574 0,-0.048 0.649-1,-0.297 0.649 1,-0.461 0.619 0,1.068-2.011 4,-0.381 2.167-2,-0.250 2.260-1,-2.067 3.646 0,2.860-5.505 4,-3.456 4.818 0,1.568-3.519-1,-1.597 3.568-5,-0.063-0.370 0,0.615-1.212 0,0.524-0.339 1,-0.729 1.561-1,-0.044-0.179 1,0.628-1.428-1,0.034 0.147 0,0.048 0.293 0,0.056 0.379 1,-0.749 1.055 0,-0.184-0.509 0,0.875-4.136-1,-0.638-0.057 0,-0.639 0.403 1,-0.909 2.783 0,-0.301 0.143 1,0.340-2.547-2,0.310-0.185 1,0.491-0.200 3,-0.383 2.316-2,-0.049 0.378-2,-0.130 0.447 0,-0.180 0.472-1,0.131 0.584 2,0.480 0.022 0,0.242-0.458 1,0.062-0.778 1,-0.070-0.592-1,-0.161-0.432 0,0.160-0.321-2,0.381-0.228 0,-0.232 0.710-1,-0.008-0.575 1,1.028-3.645 1,0.482-1.051-1,1.311-3.242 0,0.354 0.016-1,0.190 0.503-1,-2.173 5.631 2,-0.252-0.132-1,0.969-3.501 1,0.237-0.447 0,-1.099 2.965 2,-0.181-0.371 1,0.523-2.255 0,0.225-0.482-4,0.344-0.054 1,0.413 0.253 0,0.689-1.670 1,-0.276 0.097-1,-1.186 3.580 0,0.131-0.130 1,1.114-3.955 1,-0.379-0.217-1,-1.127 3.944 0,0.148 0.342 0,0.525-1.635 0,-0.242-0.012-1,0.005-0.099 1,0.179-0.156 1,-0.082-0.212 1,-0.264-0.243-2,-0.004-0.630-1,0.182-0.876 0,0.921-2.809 1,0.428-0.335-1,-0.660 2.121 0,-0.260 0.011-1,-0.006-0.331 0,0.176-0.558 1,-0.105-0.293 1,-0.299-0.091 1,-0.047 0.034-1,0.136 0.122-1,-0.660 2.458-1,-0.208 0.115 2,0.576-3.952 1,-0.577 1.067-1,-0.899 4.414 1,0.128-0.164-1,0.817-3.987 1,-0.233 0.700 3,-0.301 2.812-3,0.288 0.923-2,0.041 0.566 0,-0.137 0.284 1,-0.620 1.109 2,-0.248-1.142 1,0.771-4.403 0,0.346 0.632-4,-0.800 4.344 0,-0.095 0.573-1,0.503-2.979 0,-0.384 0.266-1,-0.897 3.625 5,-0.266 0.348 3,0.533-2.495-2,0.376 0.722-4,-0.521 2.973 0,-0.031-0.101 2,0.511-2.117 2,0.124 0.169-2,0.155 0.300-1,0.170 0.374-1,-0.563 1.938 1,-0.110-0.253-1,0.518-1.917 0,0.395-0.665-1,0.128-0.667 2,-0.068-0.636 2,0.633-2.421-1,0.389-0.573-3,-0.962 3.661 0,-0.120 0.210 1,0.571-1.753 0,0.272-0.108 0,0.001-0.163 0,-0.193-0.193 1,0.056-0.229 4,0.229-0.245-5,-0.034-0.622-1,-0.220-0.860 2,0.058-0.588 0,0.254-0.368-1,0.506-1.949-1,-0.301 0.837 1,-0.865 2.985-1,-0.434 0.990 1,-0.080 0.639 1,0.176 0.358 0,-0.029 0.519 5,-0.172 0.608-1,-0.267 0.244-1,-0.321-0.028-4,0.655-4.015 1,0.083 0.484 3,0.230 0.699-4,-0.940 4.347 1,-0.176 0.539-1,-0.470 1.648 0,-0.200 0.299 1,0.123-1.973-1,-0.340 0.393 6,-0.407 1.365-1,-0.226 0.192-3,-0.198 0.150 0,-0.169 0.113-1,-0.141-0.296 0,-0.114-0.574 0,0.288-0.767 1,0.560-0.870-1,0.351-0.877-1,0.186-0.842-1,0.459-0.800 0,0.632-0.733 0,-0.082 1.241 0,0.094-0.484 1,0.717-4.525-1,-0.230-0.483 0,-0.907 3.862 1,-0.236-0.191 0,0.338-2.315 0,0.304-0.157 0,0.092-0.097 0,-0.064-0.049 1,-0.171 0.388 1,-0.240 0.681-2,-0.277 0.479 1,-0.291 0.314 0,-0.287-0.219 0,-0.271-0.588 2,0.131-0.447 1,0.411-0.324-3,0.213-0.600-1,0.063-0.767 0,-0.048-0.450-1,-0.123-0.202 1,0.605-0.417 0,1.096-0.551-1,0.994-0.997 1,0.873-1.267 0,0.370-1.023 1,-0.007-0.801-2,-0.273-0.205 0,-0.452 0.229-1,-0.556 0.881 0,-0.605 1.304 1,-0.295-1.188 2,-0.733 1.420 0,-0.115-0.424 3,-0.077 2.035 4,0.151 1.944-2,-0.619 4.054-4,-0.149-0.128 1,-0.200-0.216-1,-0.227-0.270 0,-0.235-0.271 0,-0.229-0.260 0,-0.136-3.143 0,-0.241-1.735-2,-0.243 1.795 0,-0.139 0.161 1,-0.103-1.970-2,-0.112 0.393-1,-0.078 3.986 0,-0.039-0.853 1,-0.058-7.868 8,-0.035 0.376-6,-0.017 1.177-2,0.019 5.673 0,0.003 1.248 1,0.006 1.247-1,0.008 1.188 2,0.009 0.689 0,0.009 0.302 7,0.009 0.412 2,0.008 0.471-6,0.008 0.491-3,0.006 0.482 0,0.006-0.725-1,0.004-1.551 3,0.404-1.264 0,0.670-1.000-3,0.427-0.789-2,0.234-0.602 0,0.085-0.793 0,-0.025-0.892 0,-0.102-0.567 2,-0.152-0.309 0,-0.180-0.488 0,-0.192-0.592-1,-0.191-0.615 1,-0.182-0.602 0,-0.167-0.211 1,-0.147 0.077-1,-0.127 0.680 0,-0.107 1.076-1,0.290 0.907 1,0.559 0.744 1,0.346 0.994 1,0.180 1.125 1,0.629-3.422 5,-0.132 1.803-6,-0.257 1.642 1,-0.640 4.857 2,-0.183 0.797-4,-0.098-0.892 0,-0.208-0.056 0,-0.226 0.555 6,-0.127-1.137-2,-0.108-1.042-5,-0.089-0.925 0,-0.072-1.175-2,-0.056-1.297 1,-0.042-0.923-1,-0.030-0.613 1,-0.012 1.898 1,-0.010-0.252-1,-0.015-2.523-1,-0.003-0.064 1,0.001 0.048 2,0.004 0.126 0,0.000-2.038 0,0.009 0.430 0,0.017 4.728 0,0.005 0.177 1,0.003-2.419-1,0.006-0.528 1,0.005-0.283 0,0.005-0.095 0,0.004 0.019-1,0.003 0.100-2,0.002-0.201 0,0.002-0.406 2,0.002 0.198 0,0.001 0.619 1,0.000 0.913-1,0.000 1.079-1,0.001 1.146 0,0.000 1.140 0,-0.001 1.083 4,0.000 0.990 1,0.000 0.854 0,0.000 0.717-1,-0.001 0.609 0,0.000 0.504-1,0.000 0.109 0,0.000 0.724-1,-0.001 0.723-1,0.000 0.684 1,0.000-3.700 0,0.000 2.715-1,0.000 0.263 1,0.000 0.313 1,0.000-3.518-1,0.000 4.287-2,0.000 0.260 1,0.000-4.972 1,0.000 2.088-1,0.000 0.046-1,0.000-0.534 2,0.000 0.218 0,0.000-2.340-2,0.000 4.717 0,0.000 0.067 1,0.000-2.394 0,1.726-2.333-1,0.914 1.882 2,-0.253 2.209 1,0.732-0.626-2,-0.506 1.528-1,0.046-0.272 0,1.164-2.359-1,0.553-0.203 0,-0.904 2.056 1,-0.074-0.048 0,1.365-3.783 2,-0.653 0.544-2,-0.747 0.779 0,-0.881 3.197 1,0.231 0.836 1,0.036 0.469-1,2.787-5.687 4,-3.029 5.556-3,1.248-4.259 2,-1.311 1.425-4,0.166 1.031 0,0.904 0.636 1,0.018-0.444 1,-0.444-1.768 0,-0.969-0.047 0,-0.695 1.726 0,1.981 1.001-2,1.451 0.456 1,0.476-0.655 2,-2.611-0.619-3,-0.905-1.587 1,1.385-0.449 1,0.928 0.128-3,-0.719 2.986 1,0.101-0.259 0,0.899-1.320 0,0.230 0.073 1,0.200 0.220-1,-0.007 0.561 1,-0.383 1.067-1,2.976-2.209 0,-1.852 3.781 2,0.462 2.293 0,-0.683-1.879 3,-0.868-0.840-2,1.476-2.504-1,-1.114 0.510-2,-0.247 1.410 1,1.863 0.721-2,-1.929-0.796 2,-2.372-1.222 3,-1.055-0.403-2,-0.691 0.403-3,-0.410-0.867 0,-0.319 0.174 2,0.173 0.340 1,3.627-0.074-1,2.162 1.747 1,2.112 0.558-1,0.516-0.782-1,-0.404-1.544 0,1.199-1.164-2,-4.769 3.431 2,0.697-1.340 1,-0.573 0.372 0,-0.589 0.653 0,2.235-2.445-1,-1.651 2.976 2,1.832 1.589-1</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1930.192 1609.639 767,'0.000'7.028'0,"0.000"-0.217"-4,0.000-12.871 5,0.000 0.034-1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1963.192 1593.639 767,'7.636'0.000'0,"-1.036"0.000"0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21"/>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2239.192 2666.639 767,'0.000'-6.240'0,"0.000"0.197"0,-0.477-0.614-5,-2.013-0.095 5,-0.707-4.589-3,1.426 3.881 2,0.113-0.298-2,0.167-0.007 1,-0.583-1.431 0,-0.641 0.012 0,-0.708-1.808 0,1.193 3.464 2,0.149-0.146 1,-0.297-2.231 1,0.534 1.142-1,0.547 1.452-1,0.161-2.852 0,1.955 3.666 0,5.536 6.985 2,0.546 0.306 0,-0.285-0.789 0,4.896-0.015 1,-4.463 0.378-5,0.610 0.627 0,3.158 1.042 0,-0.059 0.267 0,-0.462-0.029 0,-1.742-0.397 1,-0.830-0.238 1,-0.850-0.267-1,-0.806-0.268 1,3.154 0.685 1,-2.664 1.796 1,-1.527 0.894 3,0.543 0.655-2,0.708-2.048-3,-12.582-3.245 3,-0.585 0.172 0,0.124-0.013-5,-1.507-0.001 0,0.436-0.000 0,0.633 0.000 1,0.720 0.000 1,0.385 0.000 1,-0.339 0.000 0,0.116 0.000-2,-0.215 0.000 1,-0.177 0.000 0,-0.166 0.000 0,0.110 0.000 1,0.539 0.000-2,-0.893 0.000 1,0.619 0.000 0,-0.029 0.000 0,1.931-4.065 1,4.593-2.071 0,0.004-0.572 0,0.000-4.205-2,0.000 4.033 0,0.000-1.237 0,1.071-3.512-2,0.383 4.114 1,0.272 0.010 0,0.097 0.193 0,-0.030 0.310 1,0.274-1.334 2,-0.286 0.501-1,-0.325 0.490 0,-0.262 0.773 0,0.504-3.057 2,-0.146 2.863 0,4.657 7.051 0,0.065-0.321-1,-3.216 6.703 2,0.849-0.731-2,0.229 1.525-1,-0.653 0.764-3,-1.012 0.090 3,-1.004-0.319-2,-0.781-0.578 2,-0.441 2.208 0,-0.271 0.003 1,-0.083 2.996 0,0.039-5.158-3,-0.012 1.695-1,0.007-0.101 2,0.011-0.347 0,-0.435-0.050 0,-0.673 0.137 1,-0.763 0.241 1,0.532-3.064-1,-0.049 0.124-1,-0.388 2.010 1,0.127 0.174-1,0.494-1.781 1,0.129 0.099 1,-0.593 1.616 1,-0.598-0.674-3,0.042-1.177 1,-0.045-0.164 0,0.076-0.009 0,0.158 0.102 1,-0.369 1.918 1,0.452-0.983-2,0.448-1.236 0,-0.364 2.247-1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24"/>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2028.192 3902.639 767,'-6.057'0.000'0,"-0.272"0.000"0,3.228-6.410-6,2.735-3.230 5,0.179-2.202-1,0.124 0.314 0,0.066 1.809 1,0.025 1.825 0,0.016 0.453 0,-0.012 1.128 3,-0.035 0.064-1,4.728 2.250 2,2.645 3.904-1,1.315 0.125-2,-1.949-0.012-2,0.554-0.001 1,4.365 0.005-2,-4.412-0.013 2,-0.216-0.002-1,-0.401-0.002 2,-0.495-0.002 1,4.889 0.000 8,-3.474-0.003-15,-13.730-0.006 11,-1.700 0.004-2,-0.178 0.289-5,-0.704 1.948 0,-2.489 1.312 0,5.476-1.756 0,-5.582 1.229 0,3.870-1.231 0,0.355 0.041 1,0.562 0.104 2,0.646 0.136 0,-4.029 2.502-1,1.134-0.175-1,0.369-1.275 2,1.249-1.309 2,-0.998-0.798-1,2.074-0.986-3,12.436-0.503 6,-0.647-2.832-4,-1.829-4.565-2,-0.925 1.882-1,0.764-1.926-1,0.052-0.831 1,-0.184 0.563 0,0.374-0.283-1,0.694-1.208 1,-0.214 0.445 1,-0.417 0.673 1,-0.526 0.784 0,-0.567 0.809 0,2.266-2.895 0,-1.360 5.123 0,3.206-1.145 7,-1.466 3.445-4,1.536 2.310-2,-0.653 1.571-2,-3.584-6.851 3,-0.880-0.573 0,2.730 1.513-2,2.096 4.172-1,-2.308 4.359 1,-4.707 1.972 1,0.236 0.463 0,0.011 0.301-2,-0.001-0.750 1,-0.000 3.391-2,-0.000-0.556 1,0.000 0.141 0,0.000 1.563 0,-0.400-0.602 0,-1.926-2.038 0,-1.553 1.167 1,-1.416 0.793 2,-0.019-1.671-2,0.303-1.626-2,0.702-1.109 1,1.054 1.563 0,1.088 2.061 5,0.343-0.762-2,-1.108 0.171-3,-0.967 0.530 0,0.445-0.525 0,0.787-0.271 1,0.982-1.271 0,0.708 0.065 1,1.052-0.401-1,0.250-0.552 0</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2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1556.192 4797.639 767,'6.583'0.000'0,"0.688"0.000"0,-0.405 0.000-6,-0.830 0.000 5,0.523-1.561 0,-0.637-2.779 1,-1.604 0.113 0,-1.449-5.258 0,-2.144 3.358-1,-0.121-1.617 0,-0.115-1.564 0,-0.072-2.495-1,-0.114-0.673-2,-0.125 2.659 2,-0.050-0.020 0,-0.036-1.361 0,-0.043 0.159 0,-0.036-1.533 2,-0.029-0.308 1,-0.025-1.955 0,-0.012-0.458 0,0.020 6.206-2,-0.000 0.098 0,0.284-1.358 0,0.496 0.189 1,0.556-1.164-1,0.259 0.361 0,0.718-2.754 4,-0.070 1.229-2,-0.228 1.328 0,-0.228 1.753-1,-0.208 1.868 1,1.044-2.393 0,0.513 4.282 1,3.238 6.903 1,0.002-0.202 1,0.229-0.976-2,2.790-0.066 0,1.718-0.032-4,0.001-0.008 1,-1.617 0.005-1,-1.646 0.008 2,2.119 0.005 1,-1.517 0.007 0,-0.164 0.002 1,0.115 0.001-4,-0.711 0.000 0,-1.054 0.195 3,-0.184 2.410 1,-3.527 3.111-1,-2.237 0.583 0,-1.021-0.210-1,-0.117-0.021-1,-4.083 0.545 1,-4.015-0.776 2,-2.420-1.360-5,0.152-0.040 2,4.224-1.454-1,-0.128-0.067 1,0.022-0.257 1,-4.207 1.876 0,0.806 0.613-1,4.509-1.839 1,-3.578 2.360 0,2.663-1.822 0,0.283-1.102 1,-0.247-2.252 0,-0.417-1.024 0,-0.277 0.396 1,-0.494 0.145-1,0.308-0.000 0,-0.232-0.004-1,0.650-0.002-1,-0.221-0.002 0,-0.320 0.000 2,0.671 0.000 1,13.378 0.000 0,0.947 0.000 0,1.585-0.231-5,-0.950-1.393 1,-1.532-1.735 1,-1.172-1.370-1,0.725-0.525 2,-1.556 1.394-1,-0.035-0.535 1,-0.363 0.032 0,0.281-0.496 0,1.289-1.847-1,-0.465 0.035 0,-0.709 0.323 0,-0.807 0.479 0,-0.805 0.540 1,0.960-3.496-1,-1.439 2.978 1,1.598 1.168 3,2.070 4.646 0,-0.116-0.999-1,-1.276-3.278-3,-0.169-0.176 1,-0.130-0.253 0,-3.394-1.726 1,-0.808 0.046 0,4.919 2.521 0,0.920 4.215-1,-1.702 3.761 1,-4.469 1.993-1,-3.320-0.364 0,-2.773-5.119 0,1.764 4.789 0,0.069 0.723-1,-1.244-2.206 0,-1.020-1.566 0,3.741 3.738 2,-2.083-0.892 0,-0.790 1.035-2,-0.386-0.621 1,0.299-1.170-1,1.251-0.383 0,0.581 1.743 1,1.705-0.170 0,-3.838-1.832 2,0.157-1.018-1,3.412 2.943-1,0.258 0.445 1,-1.077-0.864-2,-1.813 0.426 0,-0.633-1.535 0,-0.119-1.683 0,-0.991-1.029 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33"/>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1816.192 7172.639 767,'0.000'-6.010'0,"0.000"-0.092"0,0.000 0.026-5,0.000 0.002 4,0.000-2.985 1,0.000 0.023-2,0.000 1.455 1,0.000-0.872-1,0.000-2.565 1,0.000 4.893 1,0.000-0.341 0,0.000-1.200 0,0.000 0.292 0,0.000-0.521-1,0.000-4.826-3,0.000 0.194 3,0.000 0.722-1,0.043 1.133 1,0.066 1.880 1,0.073 1.921 0,0.389-1.797 0,5.095 6.387 3,0.664 2.593 1,0.236-0.327-1,-0.323 0.018-1,2.155 0.376 1,-2.228 2.508-4,1.517 1.407 0,-1.294-0.249 0,-1.250 0.879 0,-0.428 0.825 1,-0.119-1.145 1,0.372-1.159 0,0.689 1.846-1,-2.954 0.885 0,2.671-0.641 1,0.187-0.647-1,-0.136 1.696 1,1.322-2.019-2,-1.393 0.280 1,-1.640 1.535-1,1.281-1.878 1,1.057-2.492 3,-12.409-2.089-1,-0.819 0.091-1,-0.583-0.006-4,0.361-0.002 2,-1.994 0.000-1,-0.525-0.001 1,-0.505 0.000-1,-1.649 0.000 2,3.537 0.000 0,0.342 0.000-1,0.660 0.000 0,0.800 0.000 0,-4.331 0.000 0,4.406 0.000 1,-4.485 0.000 1,-0.336 0.000 4,1.321 0.000-6,1.888 0.000 0,1.770 0.000 4,12.552 0.000 2,0.689 0.000-4,0.653 0.000-3,2.432-0.547-1,0.031-1.023 0,-0.679-0.921 1,-0.755-0.631 1,-1.468-0.238 0,2.908-4.090-1,-2.822 1.404 1,-1.141 1.071 1,0.393-0.025-1,2.386-2.115 1,0.356-0.994-1,-0.839 0.352-1,0.132-0.426 1,-1.270 0.797 2,-0.426-0.191-2,0.812-1.644-1,-0.606 0.264 1,-0.572 0.447 1,-0.518 0.550 0,0.111-0.111 1,-0.748 1.252 0,-0.703 1.291-1,2.629-1.984 1,-1.733 3.734 2,1.394-1.177 12,-4.120-1.810-16,-3.021 12.755 2,0.440 0.613 0,-1.726 4.105-4,-2.764 0.965 0,0.987-4.862 0,-0.843 0.488 2,-0.048-0.910 0,-0.572-0.228-1,-1.035 0.744 1,0.051-0.046 0,-0.820 0.915 0,-0.125 0.082-1,1.024-0.823 3,0.460 0.082 0,0.206-0.277 0,0.015-0.520-2,-0.441 0.264 1,0.577-0.668 0,0.700-0.616 1,-2.153 3.753 1,2.268-1.282 0,2.300-2.080-2</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3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2174.192 8278.639 767,'6.263'0.000'0,"-0.170"0.000"0,-1.334-3.947-5,-4.877-2.429 5,0.121-1.233 0,-0.002-0.354-2,0.000-2.165 0,0.000 3.188 1,0.000-0.130 0,0.000 0.037 0,0.000 0.463 0,0.000-4.430 1,0.000 2.952 0,0.000 0.027 0,0.432 1.930 1,5.791 4.726 2,0.250 1.543 0,0.644-0.188-2,0.017 0.008-2,-0.309 0.003 1,1.064 0.000-1,-0.387 0.000 0,-1.125 0.000 0,2.561 0.000-1,-2.098 0.000 3,2.479 0.000 0,0.128 0.000-1,-0.171 0.000-1,-1.416 0.000 0,0.012 0.000 0,-1.819 0.000 1,0.162 0.000 2,-12.243 0.000 1,0.021 0.000 0,2.144 5.747-2,-1.074-1.387-4,-2.548-1.151 2,-0.309-1.352 0,0.610-0.901 0,1.002-0.596 0,-1.441-0.374 1,1.112-0.193 0,0.350 0.038 0,-0.844 3.717 2,1.751 1.324-1,-0.765-0.854-2,0.295-1.318 0,-1.612-0.791 1,1.272-1.512 0,-0.020-0.633 0,-0.559-0.054 1,0.241-0.001-1,10.069-4.937 1,0.626 0.688-1,-0.030 0.006 1,-2.391-3.682-1,-1.583-2.614 0,-0.205 4.642-1,-0.030-0.209-1,-0.023-0.067 0,-0.017 0.025 2,0.158-4.648-1,0.310 3.767 1,1.823 1.518 1,4.084 7.110 0,0.355-1.279 1,-0.250-0.036-2,-0.227 0.009 1,1.770 0.000-1,-1.442 0.000 0,1.344 0.000-1,-0.493 0.000 1,-1.150 0.000 0,1.088 0.000-1,-0.829 3.701 0,-4.825 5.342 4,-1.252 0.441-3,-0.314 2.126-3,-0.157-5.006 2,-0.056 2.673-1,-0.032-0.620 1,-0.013-1.056 0,0.000-1.227 0,-0.061 2.829 0,0.021-1.968 1,0.088-0.828 0,0.053-0.302 3,-0.010 0.881 1,-0.002 0.380 0,-3.380-0.003-4,-2.251-1.784-1,-1.208 0.227 1,-0.995 0.089-3,1.188-1.885 1,-0.913-1.212 2,-0.123-2.271 1,-0.799-0.793 0,2.184 0.089 0,-1.792 0.014 0,1.642 0.104-2,0.339 0.048 0,-0.731 0.011 2,-1.660 0.004 1,-0.725 0.001-4,0.526-0.001 0,0.808-0.001 1,1.251-0.002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4"/>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9640.192 780.639 767,'7.520'0.000'0,"-0.589"0.000"0,0.214 0.000 0,-0.025 0.477 0,1.237 4.119-10,-1.198-1.046 11,0.961 0.699-2,0.622 0.264 0,-2.690-1.603 0,0.216 0.157 1,0.029 0.158 0,-0.102 0.151-1,0.932 0.493 0,-0.235-0.351 0,-0.265-0.484 0,-0.654-0.613 0,4.639 1.001 3,-1.663-1.572-1,-2.963 0.354 0,-0.730 2.951 3,-1.924 2.112-2,-3.147-0.374-3,-1.021-0.855 0,0.851-0.025 0,-0.003 0.125-1,-0.009-0.011 1,-0.289 1.068 1,-2.065 1.119 1,0.496-1.667-1,0.073-0.818 1,-0.478 0.590-1,-0.684 1.568-2,-0.118 0.464 0,-0.316 0.309 1,-0.442 0.184-1,-0.649 1.228 1,0.151-0.056 0,1.178-2.041 1,0.276 0.459-1,-0.813 2.497 1,-0.284-0.618 0,-0.671 0.916 1,0.427-1.126-2,0.616-1.102 1,0.822-1.443 1,0.587-0.731 1,0.536-0.585-2,-0.192 3.371 3,0.970-0.953 0,0.655 1.124-2,0.378-0.797-1,0.091-0.898 1,0.028 0.649-1,-0.040-0.074-1,-0.088-1.231 0,-0.072-1.131 2,-0.045 0.477-1,-0.055-0.411 0,-0.002 0.047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6"/>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17073.192 10506.639 767,'7.047'0.000'0,"0.676"0.000"0,1.752 0.000-6,1.555 0.000 4,-4.986 0.000 1,4.756 0.000 0,0.936 0.000-1,-5.480 0.000 2,-0.064 0.000 0,3.422 0.000 0,-2.781 0.000-1,0.053 0.000 1,-0.098 0.000 1,-0.182 0.000 0,-0.219 0.000-2,-0.223 0.000 1,3.127 0.000 0,-0.504 0.000 0,0.469 0.789 1,-3.072 1.498-1,-1.494 3.053 2,2.752-0.661 0,-1.279-2.742-2,2.547-0.718-1,-1.447-1.050 0,-0.643-0.312 1,-0.328 0.218 1,0.658 2.927-1,-1.520 1.026 0,-0.146-0.023-1,1.322 0.019 0,0.199-2.078 1,-0.262-0.093 0,0.537 3.390 1,-2.645-0.798-1,-0.600 1.115 1,-2.459 0.729-2,-0.336-0.120 0,6.592-3.458 4,-1.588-0.125-2,-0.270 0.603-2,-0.090 0.400-1,1.184-0.597 1,-0.346 0.071 1,-1.328 0.051 1,0.131 0.411-1,-0.129 0.181-1,-0.275 0.024 1,3.871 3.454-2,-3.477-1.197 0,-0.100 1.885 1,0.283 2.335 6,-2.234-2.254-5,-0.484 0.242-2,-0.531-0.091 1,-0.783-1.899 0,-0.305-0.294 1,0.373 5.004-1,-0.811-0.844 1,-0.471 0.917 2,-0.281 1.261-1,-0.082-3.535-1,-0.027-0.079 0,-0.006-0.326-1,0.041-2.181 0,0.008 0.038 1,-0.012 1.810-1,0.020-0.596 1,0.020-0.762 1,-0.016 4.260 0,0.051-2.423-1,0.025-0.473-1,0.010-1.170 3,0.004 1.927 1,-0.002-1.771-3,0.000 0.336 0,0.000 0.042-1,0.000 3.911-1,-0.002-4.238 1,0.000-0.438 0,0.002 4.656 2,-0.004-2.676-1,0.000-2.173 0,0.000 0.961-1,0.000 0.648 4,0.000-1.537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17317.192 10896.639 767,'6.143'0.000'0,"-0.102"0.000"0,0.275 0.000-5,0.631 0.000 4,0.965 0.507 1,-2.244 1.915-1,1.602 1.462-1,-2.049-0.650 2,0.291 0.526 0,4.193 2.216-2,-4.115-2.899 1,0.080 0.024 0,-0.031 0.064-1,-0.109 0.089 3,0.854 0.537 0,-0.504-0.401-2,-0.568-0.519 0,3.660 1.239 0,-2.615-1.611 3,-1.797 1.704 1,-1.045 0.868-2,0.092 0.273 2,2.396-2.414-4,0.984-3.306 0,-0.115 0.169 2,0.416-0.646 0,-1.012-3.527-1,-1.867-1.816-1,-0.908-0.890 0,0.055-1.492-1,-0.588 1.028 1,0.350-0.962-1,0.658-2.908-1,-0.055-1.822 1,0.152-1.450-1,0.295-1.118 1,0.381-1.183 0,0.424-1.172-2,0.836-0.756 1,1.090-0.424 0,1.922-2.631 1,0.639 0.183 0,-1.186 3.169-1,-0.480 1.033 2,1.387-3.529 0,-1.572 2.761 1,-1.623 2.792 1,-1.631 4.006 4,-0.754 2.388 0,-0.535 2.185-2,2.344-1.590 7,0.924 4.882-4</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3"/>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1914.192 1690.639 767</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3"/>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1914.192 1690.639 767</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3"/>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1914.192 1690.639 767</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4"/>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1849.192 1625.639 767,'6.606'0.000'0,"-0.126"0.000"0,1.320 0.000-5,-2.183 3.082 5,1.490 2.591-1,-0.247-1.621-1,-0.936-1.408 1,0.593-0.886 0,0.506-1.567 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35:15"/>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1898.192 1544.639 767,'0.000'6.043'0,"0.000"0.288"0,0.000 0.701-5,0.000-0.272 4,-0.377 2.236 0,-2.032 3.647-2,0.787-4.672 1,-0.303 2.041 0,0.047 0.586 1,0.504-2.209-1,0.115 0.095 0,-0.303 1.698 0,-0.166-0.399 0,-0.249-0.571 3,-0.294-0.660-1,0.060-0.935 1,0.052-0.290 0,-0.436 1.448-2,0.359-1.127 1,0.405-1.214 2,-0.665 3.049 2,1.248-3.529-4,0.785 0.404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v7labs.com/blog/neural-networks-activation-functions#what-is-a-neural-network-activation-function" TargetMode="External"/></Relationships>
</file>

<file path=ppt/slides/_rels/slide15.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15.png"/><Relationship Id="rId7" Type="http://schemas.openxmlformats.org/officeDocument/2006/relationships/customXml" Target="../ink/ink3.xml"/><Relationship Id="rId6" Type="http://schemas.openxmlformats.org/officeDocument/2006/relationships/image" Target="../media/image14.png"/><Relationship Id="rId5" Type="http://schemas.openxmlformats.org/officeDocument/2006/relationships/customXml" Target="../ink/ink2.xml"/><Relationship Id="rId4" Type="http://schemas.openxmlformats.org/officeDocument/2006/relationships/image" Target="../media/image13.png"/><Relationship Id="rId3" Type="http://schemas.openxmlformats.org/officeDocument/2006/relationships/customXml" Target="../ink/ink1.xml"/><Relationship Id="rId2" Type="http://schemas.openxmlformats.org/officeDocument/2006/relationships/image" Target="../media/image12.png"/><Relationship Id="rId11" Type="http://schemas.openxmlformats.org/officeDocument/2006/relationships/slideLayout" Target="../slideLayouts/slideLayout7.xml"/><Relationship Id="rId10" Type="http://schemas.openxmlformats.org/officeDocument/2006/relationships/image" Target="../media/image16.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neuralnetworksanddeeplearning.com/chap4.html" TargetMode="External"/><Relationship Id="rId1" Type="http://schemas.openxmlformats.org/officeDocument/2006/relationships/hyperlink" Target="https://www.quora.com/Why-do-we-need-non-linear-activation-functions-in-a-neural-network?no_redirect=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customXml" Target="../ink/ink9.xml"/><Relationship Id="rId7" Type="http://schemas.openxmlformats.org/officeDocument/2006/relationships/image" Target="../media/image21.png"/><Relationship Id="rId6" Type="http://schemas.openxmlformats.org/officeDocument/2006/relationships/customXml" Target="../ink/ink8.xml"/><Relationship Id="rId5" Type="http://schemas.openxmlformats.org/officeDocument/2006/relationships/customXml" Target="../ink/ink7.xml"/><Relationship Id="rId4" Type="http://schemas.openxmlformats.org/officeDocument/2006/relationships/customXml" Target="../ink/ink6.xml"/><Relationship Id="rId3" Type="http://schemas.openxmlformats.org/officeDocument/2006/relationships/image" Target="../media/image20.png"/><Relationship Id="rId24" Type="http://schemas.openxmlformats.org/officeDocument/2006/relationships/slideLayout" Target="../slideLayouts/slideLayout7.xml"/><Relationship Id="rId23" Type="http://schemas.openxmlformats.org/officeDocument/2006/relationships/image" Target="../media/image29.png"/><Relationship Id="rId22" Type="http://schemas.openxmlformats.org/officeDocument/2006/relationships/customXml" Target="../ink/ink16.xml"/><Relationship Id="rId21" Type="http://schemas.openxmlformats.org/officeDocument/2006/relationships/image" Target="../media/image28.png"/><Relationship Id="rId20" Type="http://schemas.openxmlformats.org/officeDocument/2006/relationships/customXml" Target="../ink/ink15.xml"/><Relationship Id="rId2" Type="http://schemas.openxmlformats.org/officeDocument/2006/relationships/customXml" Target="../ink/ink5.xml"/><Relationship Id="rId19" Type="http://schemas.openxmlformats.org/officeDocument/2006/relationships/image" Target="../media/image27.png"/><Relationship Id="rId18" Type="http://schemas.openxmlformats.org/officeDocument/2006/relationships/customXml" Target="../ink/ink14.xml"/><Relationship Id="rId17" Type="http://schemas.openxmlformats.org/officeDocument/2006/relationships/image" Target="../media/image26.png"/><Relationship Id="rId16" Type="http://schemas.openxmlformats.org/officeDocument/2006/relationships/customXml" Target="../ink/ink13.xml"/><Relationship Id="rId15" Type="http://schemas.openxmlformats.org/officeDocument/2006/relationships/image" Target="../media/image25.png"/><Relationship Id="rId14" Type="http://schemas.openxmlformats.org/officeDocument/2006/relationships/customXml" Target="../ink/ink12.xml"/><Relationship Id="rId13" Type="http://schemas.openxmlformats.org/officeDocument/2006/relationships/image" Target="../media/image24.png"/><Relationship Id="rId12" Type="http://schemas.openxmlformats.org/officeDocument/2006/relationships/customXml" Target="../ink/ink11.xml"/><Relationship Id="rId11" Type="http://schemas.openxmlformats.org/officeDocument/2006/relationships/image" Target="../media/image23.png"/><Relationship Id="rId10" Type="http://schemas.openxmlformats.org/officeDocument/2006/relationships/customXml" Target="../ink/ink10.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analyticsvidhya.com/blog/2021/12/a-guide-on-deep-learning-from-basics-to-advanced-concepts/" TargetMode="External"/><Relationship Id="rId1" Type="http://schemas.openxmlformats.org/officeDocument/2006/relationships/hyperlink" Target="https://www.analyticsvidhya.com/blog/2022/03/a-basic-introduction-to-tensorflow-in-deep-learn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190500" y="-177800"/>
            <a:ext cx="12192000" cy="683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5799455" y="3391535"/>
            <a:ext cx="6313805" cy="3466465"/>
          </a:xfrm>
          <a:prstGeom prst="rect">
            <a:avLst/>
          </a:prstGeom>
        </p:spPr>
      </p:pic>
      <p:sp>
        <p:nvSpPr>
          <p:cNvPr id="2" name="Text Box 1"/>
          <p:cNvSpPr txBox="1"/>
          <p:nvPr/>
        </p:nvSpPr>
        <p:spPr>
          <a:xfrm>
            <a:off x="476250" y="509905"/>
            <a:ext cx="6096000" cy="3907790"/>
          </a:xfrm>
          <a:prstGeom prst="rect">
            <a:avLst/>
          </a:prstGeom>
          <a:noFill/>
        </p:spPr>
        <p:txBody>
          <a:bodyPr wrap="square" rtlCol="0" anchor="t">
            <a:spAutoFit/>
          </a:bodyPr>
          <a:p>
            <a:pPr indent="0">
              <a:buFont typeface="Arial" panose="020B0604020202020204"/>
              <a:buNone/>
            </a:pPr>
            <a:r>
              <a:rPr sz="2400" b="1">
                <a:solidFill>
                  <a:srgbClr val="FF0000"/>
                </a:solidFill>
                <a:effectLst>
                  <a:outerShdw blurRad="38100" dist="38100" dir="2700000" algn="tl">
                    <a:srgbClr val="000000">
                      <a:alpha val="43137"/>
                    </a:srgbClr>
                  </a:outerShdw>
                </a:effectLst>
                <a:sym typeface="+mn-ea"/>
              </a:rPr>
              <a:t>Types of Perceptron Models:</a:t>
            </a:r>
            <a:endParaRPr sz="2400" b="1">
              <a:solidFill>
                <a:srgbClr val="FF0000"/>
              </a:solidFill>
              <a:effectLst>
                <a:outerShdw blurRad="38100" dist="38100" dir="2700000" algn="tl">
                  <a:srgbClr val="000000">
                    <a:alpha val="43137"/>
                  </a:srgbClr>
                </a:outerShdw>
              </a:effectLst>
              <a:sym typeface="+mn-ea"/>
            </a:endParaRPr>
          </a:p>
          <a:p>
            <a:pPr indent="0">
              <a:buFont typeface="Arial" panose="020B0604020202020204"/>
              <a:buNone/>
            </a:pPr>
            <a:endParaRPr sz="24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2000" b="1">
                <a:sym typeface="+mn-ea"/>
              </a:rPr>
              <a:t>Single-layer perceptron</a:t>
            </a:r>
            <a:r>
              <a:rPr sz="2000">
                <a:sym typeface="+mn-ea"/>
              </a:rPr>
              <a:t>: Can only solve linearly separable problems.</a:t>
            </a:r>
            <a:br>
              <a:rPr sz="2000">
                <a:sym typeface="+mn-ea"/>
              </a:rPr>
            </a:br>
            <a:endParaRPr sz="2000">
              <a:sym typeface="+mn-ea"/>
            </a:endParaRPr>
          </a:p>
          <a:p>
            <a:pPr lvl="1">
              <a:buFont typeface="Arial" panose="020B0604020202020204"/>
              <a:buChar char="◦"/>
            </a:pPr>
            <a:endParaRPr sz="2000">
              <a:sym typeface="+mn-ea"/>
            </a:endParaRPr>
          </a:p>
          <a:p>
            <a:pPr lvl="1">
              <a:buFont typeface="Arial" panose="020B0604020202020204"/>
              <a:buChar char="◦"/>
            </a:pPr>
            <a:endParaRPr sz="2000">
              <a:sym typeface="+mn-ea"/>
            </a:endParaRPr>
          </a:p>
          <a:p>
            <a:pPr lvl="1">
              <a:buFont typeface="Arial" panose="020B0604020202020204"/>
              <a:buChar char="◦"/>
            </a:pPr>
            <a:endParaRPr sz="2000">
              <a:sym typeface="+mn-ea"/>
            </a:endParaRPr>
          </a:p>
          <a:p>
            <a:pPr lvl="1">
              <a:buFont typeface="Arial" panose="020B0604020202020204"/>
              <a:buChar char="◦"/>
            </a:pPr>
            <a:endParaRPr sz="2000">
              <a:sym typeface="+mn-ea"/>
            </a:endParaRPr>
          </a:p>
          <a:p>
            <a:pPr lvl="1">
              <a:buFont typeface="Arial" panose="020B0604020202020204"/>
              <a:buChar char="◦"/>
            </a:pPr>
            <a:endParaRPr sz="2000"/>
          </a:p>
          <a:p>
            <a:pPr lvl="1">
              <a:buFont typeface="Arial" panose="020B0604020202020204"/>
              <a:buChar char="◦"/>
            </a:pPr>
            <a:r>
              <a:rPr sz="2000" b="1">
                <a:sym typeface="+mn-ea"/>
              </a:rPr>
              <a:t>Multi-layer perceptron (MLP):</a:t>
            </a:r>
            <a:r>
              <a:rPr sz="2000">
                <a:sym typeface="+mn-ea"/>
              </a:rPr>
              <a:t> Can solve non-linear problems using multiple layers.</a:t>
            </a:r>
            <a:endParaRPr lang="en-US" sz="2000">
              <a:sym typeface="+mn-ea"/>
            </a:endParaRPr>
          </a:p>
        </p:txBody>
      </p:sp>
      <p:pic>
        <p:nvPicPr>
          <p:cNvPr id="5" name="Picture 4"/>
          <p:cNvPicPr/>
          <p:nvPr/>
        </p:nvPicPr>
        <p:blipFill>
          <a:blip r:embed="rId2"/>
          <a:srcRect l="16227" t="19455" r="15667" b="20687"/>
          <a:stretch>
            <a:fillRect/>
          </a:stretch>
        </p:blipFill>
        <p:spPr>
          <a:xfrm>
            <a:off x="6572250" y="-70485"/>
            <a:ext cx="5031105" cy="3305175"/>
          </a:xfrm>
          <a:prstGeom prst="rect">
            <a:avLst/>
          </a:prstGeom>
        </p:spPr>
      </p:pic>
      <p:sp>
        <p:nvSpPr>
          <p:cNvPr id="3" name="Text Box 2"/>
          <p:cNvSpPr txBox="1"/>
          <p:nvPr/>
        </p:nvSpPr>
        <p:spPr>
          <a:xfrm>
            <a:off x="347980" y="4417695"/>
            <a:ext cx="5080000" cy="2287270"/>
          </a:xfrm>
          <a:prstGeom prst="rect">
            <a:avLst/>
          </a:prstGeom>
        </p:spPr>
        <p:txBody>
          <a:bodyPr>
            <a:spAutoFit/>
          </a:bodyPr>
          <a:p>
            <a:pPr marL="0" indent="0">
              <a:spcAft>
                <a:spcPct val="600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Manrope"/>
                <a:cs typeface="Arial" panose="020B0604020202020204" pitchFamily="34" charset="0"/>
              </a:rPr>
              <a:t>Neural Networks Architecture:</a:t>
            </a:r>
            <a:r>
              <a:rPr sz="1600" b="0" i="0">
                <a:latin typeface="Manrope"/>
                <a:ea typeface="Manrope"/>
              </a:rPr>
              <a:t> </a:t>
            </a:r>
            <a:endParaRPr sz="1600" b="0" i="0">
              <a:latin typeface="Manrope"/>
              <a:ea typeface="Manrope"/>
            </a:endParaRPr>
          </a:p>
          <a:p>
            <a:pPr marL="0" indent="0"/>
            <a:r>
              <a:rPr b="0" i="0">
                <a:solidFill>
                  <a:srgbClr val="292929"/>
                </a:solidFill>
                <a:latin typeface="Inter"/>
                <a:ea typeface="Inter"/>
              </a:rPr>
              <a:t>the basic elements of the network's architecture. </a:t>
            </a:r>
            <a:endParaRPr b="0" i="0">
              <a:solidFill>
                <a:srgbClr val="292929"/>
              </a:solidFill>
              <a:latin typeface="Inter"/>
              <a:ea typeface="Inter"/>
            </a:endParaRPr>
          </a:p>
          <a:p>
            <a:pPr marL="0" indent="0"/>
            <a:r>
              <a:rPr b="0" i="0">
                <a:solidFill>
                  <a:srgbClr val="292929"/>
                </a:solidFill>
                <a:latin typeface="Inter"/>
                <a:ea typeface="Inter"/>
              </a:rPr>
              <a:t> made of three core layers:</a:t>
            </a:r>
            <a:endParaRPr b="0" i="0">
              <a:solidFill>
                <a:srgbClr val="292929"/>
              </a:solidFill>
              <a:latin typeface="Inter"/>
              <a:ea typeface="Inter"/>
            </a:endParaRPr>
          </a:p>
          <a:p>
            <a:pPr marL="0" indent="0">
              <a:buAutoNum type="arabicPeriod"/>
            </a:pPr>
            <a:r>
              <a:rPr b="0" i="0">
                <a:solidFill>
                  <a:srgbClr val="292929"/>
                </a:solidFill>
                <a:latin typeface="Inter"/>
                <a:ea typeface="Inter"/>
              </a:rPr>
              <a:t>Input layer</a:t>
            </a:r>
            <a:endParaRPr b="0" i="0">
              <a:solidFill>
                <a:srgbClr val="292929"/>
              </a:solidFill>
              <a:latin typeface="Inter"/>
              <a:ea typeface="Inter"/>
            </a:endParaRPr>
          </a:p>
          <a:p>
            <a:pPr marL="0" indent="0">
              <a:buAutoNum type="arabicPeriod"/>
            </a:pPr>
            <a:r>
              <a:rPr b="0" i="0">
                <a:solidFill>
                  <a:srgbClr val="292929"/>
                </a:solidFill>
                <a:latin typeface="Inter"/>
                <a:ea typeface="Inter"/>
              </a:rPr>
              <a:t>Hidden layers </a:t>
            </a:r>
            <a:endParaRPr b="0" i="0">
              <a:solidFill>
                <a:srgbClr val="292929"/>
              </a:solidFill>
              <a:latin typeface="Inter"/>
              <a:ea typeface="Inter"/>
            </a:endParaRPr>
          </a:p>
          <a:p>
            <a:pPr marL="0" indent="0">
              <a:buAutoNum type="arabicPeriod"/>
            </a:pPr>
            <a:r>
              <a:rPr b="0" i="0">
                <a:solidFill>
                  <a:srgbClr val="292929"/>
                </a:solidFill>
                <a:latin typeface="Inter"/>
                <a:ea typeface="Inter"/>
              </a:rPr>
              <a:t>Output layer </a:t>
            </a:r>
            <a:endParaRPr b="0" i="0">
              <a:solidFill>
                <a:srgbClr val="292929"/>
              </a:solidFill>
              <a:latin typeface="Inter"/>
              <a:ea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5231130"/>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r>
              <a:rPr lang="en-US" altLang="en-US"/>
              <a:t>Forward Propagation</a:t>
            </a:r>
            <a:endParaRPr lang="en-US" altLang="en-US"/>
          </a:p>
          <a:p>
            <a:pPr marL="800100" lvl="1" indent="-342900">
              <a:buAutoNum type="arabicPeriod"/>
            </a:pPr>
            <a:r>
              <a:rPr lang="en-US" altLang="en-US"/>
              <a:t>input</a:t>
            </a:r>
            <a:endParaRPr lang="en-US" altLang="en-US"/>
          </a:p>
          <a:p>
            <a:pPr marL="800100" lvl="1" indent="-342900">
              <a:buAutoNum type="arabicPeriod"/>
            </a:pPr>
            <a:r>
              <a:rPr lang="en-US" altLang="en-US"/>
              <a:t>calculation</a:t>
            </a:r>
            <a:endParaRPr lang="en-US" altLang="en-US"/>
          </a:p>
          <a:p>
            <a:pPr marL="800100" lvl="1" indent="-342900">
              <a:buAutoNum type="arabicPeriod"/>
            </a:pPr>
            <a:r>
              <a:rPr lang="en-US" altLang="en-US"/>
              <a:t>output</a:t>
            </a: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r>
              <a:rPr lang="en-US" altLang="en-US"/>
              <a:t>Backpropagation</a:t>
            </a:r>
            <a:endParaRPr lang="en-US" altLang="en-US"/>
          </a:p>
          <a:p>
            <a:pPr marL="800100" lvl="1" indent="-342900">
              <a:buAutoNum type="arabicPeriod"/>
            </a:pPr>
            <a:r>
              <a:rPr lang="en-US" altLang="en-US"/>
              <a:t>Loss Calculation</a:t>
            </a:r>
            <a:endParaRPr lang="en-US" altLang="en-US"/>
          </a:p>
          <a:p>
            <a:pPr marL="800100" lvl="1" indent="-342900">
              <a:buAutoNum type="arabicPeriod"/>
            </a:pPr>
            <a:r>
              <a:rPr lang="en-US" altLang="en-US"/>
              <a:t>Gradient Calculation</a:t>
            </a:r>
            <a:endParaRPr lang="en-US" altLang="en-US"/>
          </a:p>
          <a:p>
            <a:pPr marL="800100" lvl="1" indent="-342900">
              <a:buAutoNum type="arabicPeriod"/>
            </a:pPr>
            <a:r>
              <a:rPr lang="en-US" altLang="en-US"/>
              <a:t>Weight Update</a:t>
            </a:r>
            <a:endParaRPr lang="en-US" altLang="en-US"/>
          </a:p>
        </p:txBody>
      </p:sp>
      <p:pic>
        <p:nvPicPr>
          <p:cNvPr id="4" name="Picture 3"/>
          <p:cNvPicPr/>
          <p:nvPr/>
        </p:nvPicPr>
        <p:blipFill>
          <a:blip r:embed="rId1"/>
          <a:stretch>
            <a:fillRect/>
          </a:stretch>
        </p:blipFill>
        <p:spPr>
          <a:xfrm>
            <a:off x="5154930" y="112713"/>
            <a:ext cx="5981700" cy="2790825"/>
          </a:xfrm>
          <a:prstGeom prst="rect">
            <a:avLst/>
          </a:prstGeom>
        </p:spPr>
      </p:pic>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2"/>
          <a:stretch>
            <a:fillRect/>
          </a:stretch>
        </p:blipFill>
        <p:spPr>
          <a:xfrm>
            <a:off x="4782185" y="3244850"/>
            <a:ext cx="6354445" cy="3198495"/>
          </a:xfrm>
          <a:prstGeom prst="rect">
            <a:avLst/>
          </a:prstGeom>
        </p:spPr>
      </p:pic>
      <p:sp>
        <p:nvSpPr>
          <p:cNvPr id="3" name="Text Box 2"/>
          <p:cNvSpPr txBox="1"/>
          <p:nvPr/>
        </p:nvSpPr>
        <p:spPr>
          <a:xfrm>
            <a:off x="586105" y="6359843"/>
            <a:ext cx="5080000" cy="337185"/>
          </a:xfrm>
          <a:prstGeom prst="rect">
            <a:avLst/>
          </a:prstGeom>
        </p:spPr>
        <p:txBody>
          <a:bodyPr>
            <a:spAutoFit/>
          </a:bodyPr>
          <a:p>
            <a:pPr marL="0" indent="0">
              <a:spcAft>
                <a:spcPct val="60000"/>
              </a:spcAft>
            </a:pPr>
            <a:r>
              <a:rPr sz="1600" b="0" i="0">
                <a:latin typeface="Manrope"/>
                <a:ea typeface="Manrope"/>
              </a:rPr>
              <a:t>Feedforward vs. Backpropagation</a:t>
            </a:r>
            <a:endParaRPr sz="1600" b="0" i="0">
              <a:latin typeface="Manrope"/>
              <a:ea typeface="Manrop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Screenshot (282)"/>
          <p:cNvPicPr>
            <a:picLocks noChangeAspect="1"/>
          </p:cNvPicPr>
          <p:nvPr/>
        </p:nvPicPr>
        <p:blipFill>
          <a:blip r:embed="rId1"/>
          <a:srcRect t="11287" r="47089" b="5620"/>
          <a:stretch>
            <a:fillRect/>
          </a:stretch>
        </p:blipFill>
        <p:spPr>
          <a:xfrm>
            <a:off x="6545580" y="0"/>
            <a:ext cx="5646420" cy="4987925"/>
          </a:xfrm>
          <a:prstGeom prst="rect">
            <a:avLst/>
          </a:prstGeom>
        </p:spPr>
      </p:pic>
      <p:sp>
        <p:nvSpPr>
          <p:cNvPr id="7" name="Text Box 6"/>
          <p:cNvSpPr txBox="1"/>
          <p:nvPr/>
        </p:nvSpPr>
        <p:spPr>
          <a:xfrm>
            <a:off x="1177925" y="175895"/>
            <a:ext cx="4064000" cy="1568450"/>
          </a:xfrm>
          <a:prstGeom prst="rect">
            <a:avLst/>
          </a:prstGeom>
          <a:noFill/>
        </p:spPr>
        <p:txBody>
          <a:bodyPr wrap="square" rtlCol="0">
            <a:spAutoFit/>
          </a:bodyPr>
          <a:p>
            <a:pPr indent="0"/>
            <a:r>
              <a:rPr lang="en-US" sz="2400" b="1">
                <a:solidFill>
                  <a:srgbClr val="FF0000"/>
                </a:solidFill>
                <a:effectLst>
                  <a:outerShdw blurRad="38100" dist="38100" dir="2700000" algn="tl">
                    <a:srgbClr val="000000">
                      <a:alpha val="43137"/>
                    </a:srgbClr>
                  </a:outerShdw>
                </a:effectLst>
              </a:rPr>
              <a:t>Terms </a:t>
            </a:r>
            <a:r>
              <a:rPr lang="en-US" altLang="en-US"/>
              <a:t>Neural Networks Architecture:</a:t>
            </a:r>
            <a:endParaRPr lang="en-US" altLang="en-US"/>
          </a:p>
          <a:p>
            <a:pPr marL="285750" indent="-285750">
              <a:buFont typeface="Arial" panose="020B0604020202020204" pitchFamily="34" charset="0"/>
              <a:buChar char="•"/>
            </a:pPr>
            <a:r>
              <a:rPr lang="en-US" sz="2400"/>
              <a:t>features</a:t>
            </a:r>
            <a:endParaRPr lang="en-US" sz="2400"/>
          </a:p>
          <a:p>
            <a:pPr marL="285750" indent="-285750">
              <a:buFont typeface="Arial" panose="020B0604020202020204" pitchFamily="34" charset="0"/>
              <a:buChar char="•"/>
            </a:pPr>
            <a:r>
              <a:rPr lang="en-US" sz="2400"/>
              <a:t>weights</a:t>
            </a:r>
            <a:endParaRPr lang="en-US" sz="2400"/>
          </a:p>
          <a:p>
            <a:pPr marL="285750" indent="-285750">
              <a:buFont typeface="Arial" panose="020B0604020202020204" pitchFamily="34" charset="0"/>
              <a:buChar char="•"/>
            </a:pPr>
            <a:r>
              <a:rPr lang="en-US" sz="2400"/>
              <a:t>bias</a:t>
            </a:r>
            <a:endParaRPr lang="en-US" sz="2400"/>
          </a:p>
        </p:txBody>
      </p:sp>
      <p:sp>
        <p:nvSpPr>
          <p:cNvPr id="8" name="Text Box 7"/>
          <p:cNvSpPr txBox="1"/>
          <p:nvPr/>
        </p:nvSpPr>
        <p:spPr>
          <a:xfrm>
            <a:off x="495935" y="2134235"/>
            <a:ext cx="4915535" cy="4215765"/>
          </a:xfrm>
          <a:prstGeom prst="rect">
            <a:avLst/>
          </a:prstGeom>
          <a:noFill/>
        </p:spPr>
        <p:txBody>
          <a:bodyPr wrap="square" rtlCol="0">
            <a:spAutoFit/>
          </a:bodyPr>
          <a:p>
            <a:r>
              <a:rPr lang="en-US" sz="2800" b="1">
                <a:solidFill>
                  <a:srgbClr val="FF0000"/>
                </a:solidFill>
                <a:effectLst>
                  <a:outerShdw blurRad="38100" dist="38100" dir="2700000" algn="tl">
                    <a:srgbClr val="000000">
                      <a:alpha val="43137"/>
                    </a:srgbClr>
                  </a:outerShdw>
                </a:effectLst>
                <a:highlight>
                  <a:srgbClr val="FFFF00"/>
                </a:highlight>
              </a:rPr>
              <a:t>USE IN ANN </a:t>
            </a:r>
            <a:endParaRPr lang="en-US" sz="2800" b="1">
              <a:solidFill>
                <a:srgbClr val="FF0000"/>
              </a:solidFill>
              <a:effectLst>
                <a:outerShdw blurRad="38100" dist="38100" dir="2700000" algn="tl">
                  <a:srgbClr val="000000">
                    <a:alpha val="43137"/>
                  </a:srgbClr>
                </a:outerShdw>
              </a:effectLst>
              <a:highlight>
                <a:srgbClr val="FFFF00"/>
              </a:highlight>
            </a:endParaRPr>
          </a:p>
          <a:p>
            <a:pPr marL="342900" indent="-342900">
              <a:buAutoNum type="arabicPeriod"/>
            </a:pPr>
            <a:r>
              <a:rPr lang="en-US" sz="2400"/>
              <a:t>for non linearity in neural network</a:t>
            </a:r>
            <a:endParaRPr lang="en-US" sz="2400"/>
          </a:p>
          <a:p>
            <a:pPr marL="800100" lvl="1" indent="-342900">
              <a:buFont typeface="Arial" panose="020B0604020202020204" pitchFamily="34" charset="0"/>
              <a:buChar char="•"/>
            </a:pPr>
            <a:r>
              <a:rPr lang="en-US" sz="2400"/>
              <a:t>activation functions</a:t>
            </a:r>
            <a:endParaRPr lang="en-US" sz="2400"/>
          </a:p>
          <a:p>
            <a:pPr marL="342900" indent="-342900">
              <a:buAutoNum type="arabicPeriod"/>
            </a:pPr>
            <a:r>
              <a:rPr lang="en-US" sz="2400"/>
              <a:t>for error calculations</a:t>
            </a:r>
            <a:endParaRPr lang="en-US" sz="2400"/>
          </a:p>
          <a:p>
            <a:pPr marL="800100" lvl="1" indent="-342900">
              <a:buFont typeface="Arial" panose="020B0604020202020204" pitchFamily="34" charset="0"/>
              <a:buChar char="•"/>
            </a:pPr>
            <a:r>
              <a:rPr lang="en-US" sz="2400"/>
              <a:t>mse,mae, logloss</a:t>
            </a:r>
            <a:endParaRPr lang="en-US" sz="2400"/>
          </a:p>
          <a:p>
            <a:pPr marL="342900" indent="-342900">
              <a:buAutoNum type="arabicPeriod"/>
            </a:pPr>
            <a:r>
              <a:rPr lang="en-US" sz="2400"/>
              <a:t>for optimizations </a:t>
            </a:r>
            <a:endParaRPr lang="en-US" sz="2400"/>
          </a:p>
          <a:p>
            <a:pPr marL="800100" lvl="1" indent="-342900">
              <a:buFont typeface="Arial" panose="020B0604020202020204" pitchFamily="34" charset="0"/>
              <a:buChar char="•"/>
            </a:pPr>
            <a:r>
              <a:rPr lang="en-US" sz="2400"/>
              <a:t>gradient descent/ optimzer</a:t>
            </a:r>
            <a:endParaRPr lang="en-US" sz="2400"/>
          </a:p>
          <a:p>
            <a:pPr lvl="0" indent="0">
              <a:buFont typeface="Arial" panose="020B0604020202020204" pitchFamily="34" charset="0"/>
              <a:buNone/>
            </a:pPr>
            <a:r>
              <a:rPr lang="en-US" sz="2400"/>
              <a:t>4.  Evaluation Matrix</a:t>
            </a:r>
            <a:endParaRPr lang="en-US" sz="2400"/>
          </a:p>
          <a:p>
            <a:pPr marL="800100" lvl="1" indent="-342900">
              <a:buFont typeface="Arial" panose="020B0604020202020204" pitchFamily="34" charset="0"/>
              <a:buChar char="•"/>
            </a:pPr>
            <a:r>
              <a:rPr lang="en-US" sz="2400"/>
              <a:t>classification</a:t>
            </a:r>
            <a:endParaRPr lang="en-US" sz="2400"/>
          </a:p>
          <a:p>
            <a:pPr marL="800100" lvl="1" indent="-342900">
              <a:buFont typeface="Arial" panose="020B0604020202020204" pitchFamily="34" charset="0"/>
              <a:buChar char="•"/>
            </a:pPr>
            <a:r>
              <a:rPr lang="en-US" sz="2400"/>
              <a:t>regression</a:t>
            </a:r>
            <a:endParaRPr lang="en-US" sz="2400"/>
          </a:p>
          <a:p>
            <a:pPr indent="457200"/>
            <a:endParaRPr 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65020" y="1290320"/>
            <a:ext cx="8625840" cy="2059305"/>
          </a:xfrm>
          <a:prstGeom prst="rect">
            <a:avLst/>
          </a:prstGeom>
          <a:noFill/>
        </p:spPr>
        <p:txBody>
          <a:bodyPr wrap="square" rtlCol="0" anchor="t">
            <a:noAutofit/>
          </a:bodyPr>
          <a:p>
            <a:pPr lvl="1" indent="0">
              <a:buNone/>
            </a:pPr>
            <a:r>
              <a:rPr lang="en-US" sz="48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Activation functions</a:t>
            </a:r>
            <a:endParaRPr lang="en-US" sz="48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endParaRPr>
          </a:p>
        </p:txBody>
      </p:sp>
      <p:sp>
        <p:nvSpPr>
          <p:cNvPr id="3" name="Text Box 2"/>
          <p:cNvSpPr txBox="1"/>
          <p:nvPr/>
        </p:nvSpPr>
        <p:spPr>
          <a:xfrm>
            <a:off x="1960245" y="3853815"/>
            <a:ext cx="6096000" cy="337185"/>
          </a:xfrm>
          <a:prstGeom prst="rect">
            <a:avLst/>
          </a:prstGeom>
          <a:noFill/>
        </p:spPr>
        <p:txBody>
          <a:bodyPr wrap="square" rtlCol="0" anchor="t">
            <a:spAutoFit/>
          </a:bodyPr>
          <a:p>
            <a:pPr marL="0" indent="0">
              <a:spcBef>
                <a:spcPct val="0"/>
              </a:spcBef>
              <a:spcAft>
                <a:spcPct val="6000"/>
              </a:spcAft>
            </a:pPr>
            <a:endParaRPr lang="en-US" sz="1600">
              <a:latin typeface="var(--framer-blockquote-font-family"/>
              <a:ea typeface="var(--framer-blockquote-font-family"/>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6120" y="267970"/>
            <a:ext cx="10768965" cy="3161030"/>
          </a:xfrm>
          <a:prstGeom prst="rect">
            <a:avLst/>
          </a:prstGeom>
          <a:noFill/>
        </p:spPr>
        <p:txBody>
          <a:bodyPr wrap="square" rtlCol="0" anchor="t">
            <a:noAutofit/>
          </a:bodyPr>
          <a:p>
            <a:pPr marL="0" indent="0">
              <a:spcBef>
                <a:spcPct val="0"/>
              </a:spcBef>
              <a:spcAft>
                <a:spcPct val="6000"/>
              </a:spcAft>
            </a:pPr>
            <a:r>
              <a:rPr sz="2300" b="1">
                <a:latin typeface="Arial" panose="020B0604020202020204" pitchFamily="34" charset="0"/>
                <a:ea typeface="var(--framer-blockquote-font-family"/>
                <a:cs typeface="Arial" panose="020B0604020202020204" pitchFamily="34" charset="0"/>
                <a:sym typeface="+mn-ea"/>
                <a:hlinkClick r:id="rId1"/>
              </a:rPr>
              <a:t>What is a Neural Network Activation Function?</a:t>
            </a:r>
            <a:endParaRPr sz="2300" b="1">
              <a:latin typeface="Arial" panose="020B0604020202020204" pitchFamily="34" charset="0"/>
              <a:ea typeface="var(--framer-blockquote-font-family"/>
              <a:cs typeface="Arial" panose="020B0604020202020204" pitchFamily="34" charset="0"/>
              <a:sym typeface="+mn-ea"/>
              <a:hlinkClick r:id="rId1"/>
            </a:endParaRPr>
          </a:p>
          <a:p>
            <a:pPr marL="0" indent="0">
              <a:spcBef>
                <a:spcPct val="0"/>
              </a:spcBef>
              <a:spcAft>
                <a:spcPct val="6000"/>
              </a:spcAft>
            </a:pPr>
            <a:endParaRPr sz="2300" b="1" i="0">
              <a:latin typeface="Arial" panose="020B0604020202020204" pitchFamily="34" charset="0"/>
              <a:ea typeface="var(--framer-blockquote-font-family"/>
              <a:cs typeface="Arial" panose="020B0604020202020204" pitchFamily="34" charset="0"/>
              <a:hlinkClick r:id="rId1"/>
            </a:endParaRPr>
          </a:p>
          <a:p>
            <a:pPr marL="0" indent="0">
              <a:spcAft>
                <a:spcPct val="0"/>
              </a:spcAft>
            </a:pPr>
            <a:r>
              <a:rPr sz="1600">
                <a:latin typeface="Arial" panose="020B0604020202020204" pitchFamily="34" charset="0"/>
                <a:ea typeface="var(--framer-blockquote-font-family-bold"/>
                <a:cs typeface="Arial" panose="020B0604020202020204" pitchFamily="34" charset="0"/>
                <a:sym typeface="+mn-ea"/>
              </a:rPr>
              <a:t>An Activation Function</a:t>
            </a:r>
            <a:r>
              <a:rPr sz="1600">
                <a:latin typeface="Arial" panose="020B0604020202020204" pitchFamily="34" charset="0"/>
                <a:ea typeface="var(--framer-blockquote-font-family"/>
                <a:cs typeface="Arial" panose="020B0604020202020204" pitchFamily="34" charset="0"/>
                <a:sym typeface="+mn-ea"/>
              </a:rPr>
              <a:t> decides whether a neuron should be activated or not. This means that it will decide whether the neuron’s input to the network is important or not in the process of prediction using simpler mathematical operations. </a:t>
            </a:r>
            <a:endParaRPr sz="1600">
              <a:latin typeface="Arial" panose="020B0604020202020204" pitchFamily="34" charset="0"/>
              <a:ea typeface="var(--framer-blockquote-font-family"/>
              <a:cs typeface="Arial" panose="020B0604020202020204" pitchFamily="34" charset="0"/>
              <a:sym typeface="+mn-ea"/>
            </a:endParaRPr>
          </a:p>
          <a:p>
            <a:pPr marL="0" indent="0">
              <a:spcAft>
                <a:spcPct val="0"/>
              </a:spcAft>
            </a:pPr>
            <a:endParaRPr sz="1600" b="0" i="0">
              <a:latin typeface="Arial" panose="020B0604020202020204" pitchFamily="34" charset="0"/>
              <a:ea typeface="var(--framer-blockquote-font-family"/>
              <a:cs typeface="Arial" panose="020B0604020202020204" pitchFamily="34" charset="0"/>
            </a:endParaRPr>
          </a:p>
          <a:p>
            <a:pPr marL="0" indent="0">
              <a:spcAft>
                <a:spcPct val="0"/>
              </a:spcAft>
            </a:pPr>
            <a:r>
              <a:rPr sz="1600">
                <a:latin typeface="Arial" panose="020B0604020202020204" pitchFamily="34" charset="0"/>
                <a:ea typeface="var(--framer-blockquote-font-family"/>
                <a:cs typeface="Arial" panose="020B0604020202020204" pitchFamily="34" charset="0"/>
                <a:sym typeface="+mn-ea"/>
              </a:rPr>
              <a:t>The role of the Activation Function is to derive output from a set of input values fed to a node (or a layer).</a:t>
            </a:r>
            <a:endParaRPr lang="en-US" sz="1600">
              <a:latin typeface="Arial" panose="020B0604020202020204" pitchFamily="34" charset="0"/>
              <a:ea typeface="var(--framer-blockquote-font-family"/>
              <a:cs typeface="Arial" panose="020B0604020202020204" pitchFamily="34" charset="0"/>
              <a:sym typeface="+mn-ea"/>
            </a:endParaRPr>
          </a:p>
        </p:txBody>
      </p:sp>
      <p:sp>
        <p:nvSpPr>
          <p:cNvPr id="3" name="Text Box 2"/>
          <p:cNvSpPr txBox="1"/>
          <p:nvPr/>
        </p:nvSpPr>
        <p:spPr>
          <a:xfrm>
            <a:off x="706755" y="2767965"/>
            <a:ext cx="10396220" cy="1014730"/>
          </a:xfrm>
          <a:prstGeom prst="rect">
            <a:avLst/>
          </a:prstGeom>
        </p:spPr>
        <p:txBody>
          <a:bodyPr wrap="square">
            <a:spAutoFit/>
          </a:bodyPr>
          <a:p>
            <a:r>
              <a:rPr sz="2000"/>
              <a:t>Activation functions play a crucial role in neural networks by introducing non-linearity, enabling the model to learn and represent complex patterns. Without activation functions, a neural network behaves like a linear model, limiting its ability to capture intricate relationships in data.</a:t>
            </a:r>
            <a:endParaRPr sz="2000"/>
          </a:p>
        </p:txBody>
      </p:sp>
      <p:sp>
        <p:nvSpPr>
          <p:cNvPr id="4" name="Text Box 3"/>
          <p:cNvSpPr txBox="1"/>
          <p:nvPr/>
        </p:nvSpPr>
        <p:spPr>
          <a:xfrm>
            <a:off x="596900" y="4303395"/>
            <a:ext cx="10706735" cy="337185"/>
          </a:xfrm>
          <a:prstGeom prst="rect">
            <a:avLst/>
          </a:prstGeom>
        </p:spPr>
        <p:txBody>
          <a:bodyPr wrap="square">
            <a:spAutoFit/>
          </a:bodyPr>
          <a:p>
            <a:pPr marL="0" indent="0">
              <a:spcAft>
                <a:spcPct val="60000"/>
              </a:spcAft>
            </a:pPr>
            <a:r>
              <a:rPr sz="1600" b="1" i="0">
                <a:solidFill>
                  <a:srgbClr val="FF0000"/>
                </a:solidFill>
                <a:effectLst>
                  <a:outerShdw blurRad="38100" dist="38100" dir="2700000" algn="tl">
                    <a:srgbClr val="000000">
                      <a:alpha val="43137"/>
                    </a:srgbClr>
                  </a:outerShdw>
                </a:effectLst>
                <a:latin typeface="Manrope"/>
                <a:ea typeface="Manrope"/>
              </a:rPr>
              <a:t>Why Neural Networks Need Activation Functions?</a:t>
            </a:r>
            <a:endParaRPr sz="1600" b="1" i="0">
              <a:solidFill>
                <a:srgbClr val="FF0000"/>
              </a:solidFill>
              <a:effectLst>
                <a:outerShdw blurRad="38100" dist="38100" dir="2700000" algn="tl">
                  <a:srgbClr val="000000">
                    <a:alpha val="43137"/>
                  </a:srgbClr>
                </a:outerShdw>
              </a:effectLst>
              <a:latin typeface="Manrope"/>
              <a:ea typeface="Manrop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750" y="367030"/>
            <a:ext cx="5643880" cy="2317750"/>
          </a:xfrm>
          <a:prstGeom prst="rect">
            <a:avLst/>
          </a:prstGeom>
        </p:spPr>
        <p:txBody>
          <a:bodyPr wrap="square">
            <a:spAutoFit/>
          </a:bodyPr>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Imagine that a neural network is a hose:</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It takes water (takes some input), carries it somewhere (modifies your input), and pushes water out (produces some output).</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Without an activation function, your hose will act more like a steel pipe: fixed and inflexible. Sometimes that’s good enough. Nothing wrong with using a pipe to deliver your water:</a:t>
            </a:r>
            <a:endParaRPr sz="1600" b="0" i="0">
              <a:solidFill>
                <a:srgbClr val="282829"/>
              </a:solidFill>
              <a:latin typeface="Arial" panose="020B0604020202020204" pitchFamily="34" charset="0"/>
              <a:ea typeface="-apple-system"/>
              <a:cs typeface="Arial" panose="020B0604020202020204" pitchFamily="34" charset="0"/>
            </a:endParaRPr>
          </a:p>
        </p:txBody>
      </p:sp>
      <p:pic>
        <p:nvPicPr>
          <p:cNvPr id="3" name="Picture 2"/>
          <p:cNvPicPr/>
          <p:nvPr/>
        </p:nvPicPr>
        <p:blipFill>
          <a:blip r:embed="rId1"/>
          <a:stretch>
            <a:fillRect/>
          </a:stretch>
        </p:blipFill>
        <p:spPr>
          <a:xfrm>
            <a:off x="158750" y="3065145"/>
            <a:ext cx="4768850" cy="3427730"/>
          </a:xfrm>
          <a:prstGeom prst="rect">
            <a:avLst/>
          </a:prstGeom>
        </p:spPr>
      </p:pic>
      <p:sp>
        <p:nvSpPr>
          <p:cNvPr id="4" name="Text Box 3"/>
          <p:cNvSpPr txBox="1"/>
          <p:nvPr/>
        </p:nvSpPr>
        <p:spPr>
          <a:xfrm>
            <a:off x="6189345" y="-226695"/>
            <a:ext cx="5760720" cy="1356360"/>
          </a:xfrm>
          <a:prstGeom prst="rect">
            <a:avLst/>
          </a:prstGeom>
        </p:spPr>
        <p:txBody>
          <a:bodyPr wrap="square">
            <a:noAutofit/>
          </a:bodyPr>
          <a:p>
            <a:endParaRPr sz="3600">
              <a:latin typeface="Arial" panose="020B0604020202020204" pitchFamily="34" charset="0"/>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Sometimes it’ll be more difficult. You’ll have to go through very specific spots and avoid others:</a:t>
            </a:r>
            <a:endParaRPr sz="1600" b="0" i="0">
              <a:solidFill>
                <a:srgbClr val="282829"/>
              </a:solidFill>
              <a:latin typeface="Arial" panose="020B0604020202020204" pitchFamily="34" charset="0"/>
              <a:ea typeface="-apple-system"/>
              <a:cs typeface="Arial" panose="020B0604020202020204" pitchFamily="34" charset="0"/>
            </a:endParaRPr>
          </a:p>
        </p:txBody>
      </p:sp>
      <p:pic>
        <p:nvPicPr>
          <p:cNvPr id="9" name="Picture 8"/>
          <p:cNvPicPr/>
          <p:nvPr/>
        </p:nvPicPr>
        <p:blipFill>
          <a:blip r:embed="rId2"/>
          <a:stretch>
            <a:fillRect/>
          </a:stretch>
        </p:blipFill>
        <p:spPr>
          <a:xfrm>
            <a:off x="5802630" y="956310"/>
            <a:ext cx="4888865" cy="3219450"/>
          </a:xfrm>
          <a:prstGeom prst="rect">
            <a:avLst/>
          </a:prstGeom>
        </p:spPr>
      </p:pic>
      <p:sp>
        <p:nvSpPr>
          <p:cNvPr id="10" name="Text Box 9"/>
          <p:cNvSpPr txBox="1"/>
          <p:nvPr/>
        </p:nvSpPr>
        <p:spPr>
          <a:xfrm>
            <a:off x="6189345" y="4175760"/>
            <a:ext cx="5641340" cy="2496820"/>
          </a:xfrm>
          <a:prstGeom prst="rect">
            <a:avLst/>
          </a:prstGeom>
        </p:spPr>
        <p:txBody>
          <a:bodyPr wrap="square">
            <a:spAutoFit/>
          </a:bodyPr>
          <a:p>
            <a:endParaRPr sz="3600">
              <a:latin typeface="Arial" panose="020B0604020202020204" pitchFamily="34" charset="0"/>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An inflexible steel pipe just won’t fit no matter how you rotate it. An ctivation function comes in handy here, because it allows your function to be more flexible.</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In this case, a neural net with an activation function would act like a plastic garden hose. You can bend it to your specific needs and carry your water to a lot more places that are impossible to reach with a steel pipe:</a:t>
            </a:r>
            <a:endParaRPr sz="1600" b="0" i="0">
              <a:solidFill>
                <a:srgbClr val="282829"/>
              </a:solidFill>
              <a:latin typeface="Arial" panose="020B0604020202020204" pitchFamily="34" charset="0"/>
              <a:ea typeface="-apple-system"/>
              <a:cs typeface="Arial" panose="020B0604020202020204" pitchFamily="34" charset="0"/>
            </a:endParaRPr>
          </a:p>
        </p:txBody>
      </p:sp>
      <mc:AlternateContent xmlns:mc="http://schemas.openxmlformats.org/markup-compatibility/2006" xmlns:p14="http://schemas.microsoft.com/office/powerpoint/2010/main">
        <mc:Choice Requires="p14">
          <p:contentPart r:id="rId3" p14:bwMode="auto">
            <p14:nvContentPartPr>
              <p14:cNvPr id="11" name="Ink 10"/>
              <p14:cNvContentPartPr/>
              <p14:nvPr/>
            </p14:nvContentPartPr>
            <p14:xfrm>
              <a:off x="4965065" y="598170"/>
              <a:ext cx="1205865" cy="3863975"/>
            </p14:xfrm>
          </p:contentPart>
        </mc:Choice>
        <mc:Fallback xmlns="">
          <p:pic>
            <p:nvPicPr>
              <p:cNvPr id="11" name="Ink 10"/>
            </p:nvPicPr>
            <p:blipFill>
              <a:blip r:embed="rId4"/>
            </p:blipFill>
            <p:spPr>
              <a:xfrm>
                <a:off x="4965065" y="598170"/>
                <a:ext cx="1205865" cy="38639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6122035" y="495935"/>
              <a:ext cx="93980" cy="234950"/>
            </p14:xfrm>
          </p:contentPart>
        </mc:Choice>
        <mc:Fallback xmlns="">
          <p:pic>
            <p:nvPicPr>
              <p:cNvPr id="12" name="Ink 11"/>
            </p:nvPicPr>
            <p:blipFill>
              <a:blip r:embed="rId6"/>
            </p:blipFill>
            <p:spPr>
              <a:xfrm>
                <a:off x="6122035" y="495935"/>
                <a:ext cx="93980" cy="2349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10841990" y="6671945"/>
              <a:ext cx="228600" cy="257175"/>
            </p14:xfrm>
          </p:contentPart>
        </mc:Choice>
        <mc:Fallback xmlns="">
          <p:pic>
            <p:nvPicPr>
              <p:cNvPr id="13" name="Ink 12"/>
            </p:nvPicPr>
            <p:blipFill>
              <a:blip r:embed="rId8"/>
            </p:blipFill>
            <p:spPr>
              <a:xfrm>
                <a:off x="10841990" y="6671945"/>
                <a:ext cx="228600" cy="2571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Ink 13"/>
              <p14:cNvContentPartPr/>
              <p14:nvPr/>
            </p14:nvContentPartPr>
            <p14:xfrm>
              <a:off x="10996930" y="6741160"/>
              <a:ext cx="195580" cy="221615"/>
            </p14:xfrm>
          </p:contentPart>
        </mc:Choice>
        <mc:Fallback xmlns="">
          <p:pic>
            <p:nvPicPr>
              <p:cNvPr id="14" name="Ink 13"/>
            </p:nvPicPr>
            <p:blipFill>
              <a:blip r:embed="rId10"/>
            </p:blipFill>
            <p:spPr>
              <a:xfrm>
                <a:off x="10996930" y="6741160"/>
                <a:ext cx="195580" cy="221615"/>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4290" y="124460"/>
            <a:ext cx="5055870" cy="3794760"/>
          </a:xfrm>
          <a:prstGeom prst="rect">
            <a:avLst/>
          </a:prstGeom>
        </p:spPr>
      </p:pic>
      <p:sp>
        <p:nvSpPr>
          <p:cNvPr id="3" name="Text Box 2"/>
          <p:cNvSpPr txBox="1"/>
          <p:nvPr/>
        </p:nvSpPr>
        <p:spPr>
          <a:xfrm>
            <a:off x="398145" y="3745102"/>
            <a:ext cx="5080000" cy="583565"/>
          </a:xfrm>
          <a:prstGeom prst="rect">
            <a:avLst/>
          </a:prstGeom>
        </p:spPr>
        <p:txBody>
          <a:bodyPr>
            <a:spAutoFit/>
          </a:bodyPr>
          <a:p>
            <a:r>
              <a:rPr sz="1600" b="0" i="0">
                <a:solidFill>
                  <a:srgbClr val="282829"/>
                </a:solidFill>
                <a:latin typeface="Arial" panose="020B0604020202020204" pitchFamily="34" charset="0"/>
                <a:ea typeface="-apple-system"/>
                <a:cs typeface="Arial" panose="020B0604020202020204" pitchFamily="34" charset="0"/>
              </a:rPr>
              <a:t>So, the purpose of an activation function is to add flexibility to your hose (non-linearity to your neural net).</a:t>
            </a:r>
            <a:endParaRPr sz="1600" b="0" i="0">
              <a:solidFill>
                <a:srgbClr val="282829"/>
              </a:solidFill>
              <a:latin typeface="Arial" panose="020B0604020202020204" pitchFamily="34" charset="0"/>
              <a:ea typeface="-apple-system"/>
              <a:cs typeface="Arial" panose="020B0604020202020204" pitchFamily="34" charset="0"/>
            </a:endParaRPr>
          </a:p>
        </p:txBody>
      </p:sp>
      <p:sp>
        <p:nvSpPr>
          <p:cNvPr id="4" name="Text Box 3"/>
          <p:cNvSpPr txBox="1"/>
          <p:nvPr/>
        </p:nvSpPr>
        <p:spPr>
          <a:xfrm>
            <a:off x="5090160" y="124460"/>
            <a:ext cx="7102475" cy="6667500"/>
          </a:xfrm>
          <a:prstGeom prst="rect">
            <a:avLst/>
          </a:prstGeom>
        </p:spPr>
        <p:txBody>
          <a:bodyPr wrap="square">
            <a:noAutofit/>
          </a:bodyPr>
          <a:p>
            <a:pPr marL="0" indent="0">
              <a:spcBef>
                <a:spcPct val="0"/>
              </a:spcBef>
              <a:spcAft>
                <a:spcPts val="1000"/>
              </a:spcAft>
            </a:pPr>
            <a:r>
              <a:rPr sz="1600" b="1" i="0">
                <a:solidFill>
                  <a:srgbClr val="FF0000"/>
                </a:solidFill>
                <a:effectLst>
                  <a:outerShdw blurRad="38100" dist="38100" dir="2700000" algn="tl">
                    <a:srgbClr val="000000">
                      <a:alpha val="43137"/>
                    </a:srgbClr>
                  </a:outerShdw>
                </a:effectLst>
                <a:latin typeface="Arial" panose="020B0604020202020204" pitchFamily="34" charset="0"/>
                <a:ea typeface="-apple-system"/>
                <a:cs typeface="Arial" panose="020B0604020202020204" pitchFamily="34" charset="0"/>
              </a:rPr>
              <a:t>Neural networks require activation functions for several key reasons:</a:t>
            </a:r>
            <a:endParaRPr sz="1600" b="1" i="0">
              <a:solidFill>
                <a:srgbClr val="FF0000"/>
              </a:solidFill>
              <a:effectLst>
                <a:outerShdw blurRad="38100" dist="38100" dir="2700000" algn="tl">
                  <a:srgbClr val="000000">
                    <a:alpha val="43137"/>
                  </a:srgbClr>
                </a:outerShdw>
              </a:effectLst>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Non-linearity</a:t>
            </a:r>
            <a:r>
              <a:rPr sz="1600" b="0" i="0">
                <a:solidFill>
                  <a:srgbClr val="282829"/>
                </a:solidFill>
                <a:latin typeface="Arial" panose="020B0604020202020204" pitchFamily="34" charset="0"/>
                <a:ea typeface="-apple-system"/>
                <a:cs typeface="Arial" panose="020B0604020202020204" pitchFamily="34" charset="0"/>
              </a:rPr>
              <a:t>: Activation functions introduce non-linearities into the network. Without them, a neural network would essentially behave like a linear model, regardless of how many layers it has. This means it would be unable to learn complex patterns in the data.</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Output Control</a:t>
            </a:r>
            <a:r>
              <a:rPr sz="1600" b="0" i="0">
                <a:solidFill>
                  <a:srgbClr val="282829"/>
                </a:solidFill>
                <a:latin typeface="Arial" panose="020B0604020202020204" pitchFamily="34" charset="0"/>
                <a:ea typeface="-apple-system"/>
                <a:cs typeface="Arial" panose="020B0604020202020204" pitchFamily="34" charset="0"/>
              </a:rPr>
              <a:t>: Activation functions help control the output of a neuron. For example, in binary classification tasks, using a sigmoid or softmax activation function can produce outputs that can be interpreted as probabilities.</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Gradient Propagation</a:t>
            </a:r>
            <a:r>
              <a:rPr sz="1600" b="0" i="0">
                <a:solidFill>
                  <a:srgbClr val="282829"/>
                </a:solidFill>
                <a:latin typeface="Arial" panose="020B0604020202020204" pitchFamily="34" charset="0"/>
                <a:ea typeface="-apple-system"/>
                <a:cs typeface="Arial" panose="020B0604020202020204" pitchFamily="34" charset="0"/>
              </a:rPr>
              <a:t>: During training, neural networks rely on backpropagation to update weights. Activation functions help shape the loss surface and can influence the speed and stability of training. Some functions, like ReLU (Rectified Linear Unit), help mitigate issues like vanishing gradients, allowing models to learn faster and perform better.</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Thresholding</a:t>
            </a:r>
            <a:r>
              <a:rPr sz="1600" b="0" i="0">
                <a:solidFill>
                  <a:srgbClr val="282829"/>
                </a:solidFill>
                <a:latin typeface="Arial" panose="020B0604020202020204" pitchFamily="34" charset="0"/>
                <a:ea typeface="-apple-system"/>
                <a:cs typeface="Arial" panose="020B0604020202020204" pitchFamily="34" charset="0"/>
              </a:rPr>
              <a:t>: Certain activation functions (like step functions) can act as thresholds, allowing the model to decide whether to activate a neuron based on whether the input exceeds a certain value. This can help in decision-making processes.</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Diversity of Outputs</a:t>
            </a:r>
            <a:r>
              <a:rPr sz="1600" b="0" i="0">
                <a:solidFill>
                  <a:srgbClr val="282829"/>
                </a:solidFill>
                <a:latin typeface="Arial" panose="020B0604020202020204" pitchFamily="34" charset="0"/>
                <a:ea typeface="-apple-system"/>
                <a:cs typeface="Arial" panose="020B0604020202020204" pitchFamily="34" charset="0"/>
              </a:rPr>
              <a:t>: Different activation functions can create diverse output distributions, allowing the neural network to learn a variety of tasks effectively. For instance, ReLU is often used in hidden layers for its simplicity and efficiency, while softmax is commonly used in output layers for multi-class classification.</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ct val="0"/>
              </a:spcAft>
            </a:pPr>
            <a:endParaRPr sz="1600" b="0" i="0">
              <a:solidFill>
                <a:srgbClr val="282829"/>
              </a:solidFill>
              <a:latin typeface="Arial" panose="020B0604020202020204" pitchFamily="34" charset="0"/>
              <a:ea typeface="-apple-system"/>
              <a:cs typeface="Arial" panose="020B0604020202020204" pitchFamily="34" charset="0"/>
            </a:endParaRPr>
          </a:p>
        </p:txBody>
      </p:sp>
      <p:sp>
        <p:nvSpPr>
          <p:cNvPr id="5" name="Text Box 4"/>
          <p:cNvSpPr txBox="1"/>
          <p:nvPr/>
        </p:nvSpPr>
        <p:spPr>
          <a:xfrm>
            <a:off x="131445" y="5184140"/>
            <a:ext cx="4606290" cy="829945"/>
          </a:xfrm>
          <a:prstGeom prst="rect">
            <a:avLst/>
          </a:prstGeom>
          <a:noFill/>
        </p:spPr>
        <p:txBody>
          <a:bodyPr wrap="square" rtlCol="0" anchor="t">
            <a:spAutoFit/>
          </a:bodyPr>
          <a:p>
            <a:pPr marL="0" indent="0">
              <a:spcBef>
                <a:spcPct val="0"/>
              </a:spcBef>
              <a:spcAft>
                <a:spcPct val="0"/>
              </a:spcAft>
            </a:pPr>
            <a:r>
              <a:rPr sz="1600">
                <a:solidFill>
                  <a:srgbClr val="282829"/>
                </a:solidFill>
                <a:latin typeface="Arial" panose="020B0604020202020204" pitchFamily="34" charset="0"/>
                <a:ea typeface="-apple-system"/>
                <a:cs typeface="Arial" panose="020B0604020202020204" pitchFamily="34" charset="0"/>
                <a:sym typeface="+mn-ea"/>
              </a:rPr>
              <a:t>Overall, activation functions are crucial for enabling neural networks to learn complex relationships and make accurate predictions.</a:t>
            </a:r>
            <a:endParaRPr lang="en-US" sz="1600">
              <a:solidFill>
                <a:srgbClr val="282829"/>
              </a:solidFill>
              <a:latin typeface="Arial" panose="020B0604020202020204" pitchFamily="34" charset="0"/>
              <a:ea typeface="-apple-system"/>
              <a:cs typeface="Arial" panose="020B0604020202020204" pitchFamily="34" charset="0"/>
              <a:sym typeface="+mn-ea"/>
            </a:endParaRPr>
          </a:p>
        </p:txBody>
      </p:sp>
      <p:sp>
        <p:nvSpPr>
          <p:cNvPr id="6" name="Text Box 5"/>
          <p:cNvSpPr txBox="1"/>
          <p:nvPr/>
        </p:nvSpPr>
        <p:spPr>
          <a:xfrm>
            <a:off x="34290" y="6276340"/>
            <a:ext cx="4260850" cy="581660"/>
          </a:xfrm>
          <a:prstGeom prst="rect">
            <a:avLst/>
          </a:prstGeom>
          <a:noFill/>
        </p:spPr>
        <p:txBody>
          <a:bodyPr wrap="square" rtlCol="0" anchor="t">
            <a:noAutofit/>
          </a:bodyPr>
          <a:p>
            <a:endParaRPr lang="en-US" altLang="en-US">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855" y="0"/>
            <a:ext cx="11981815" cy="6834505"/>
          </a:xfrm>
          <a:prstGeom prst="rect">
            <a:avLst/>
          </a:prstGeom>
          <a:noFill/>
        </p:spPr>
        <p:txBody>
          <a:bodyPr wrap="square" rtlCol="0" anchor="t">
            <a:spAutoFit/>
          </a:bodyPr>
          <a:p>
            <a:pPr marL="0" indent="0">
              <a:spcAft>
                <a:spcPts val="200"/>
              </a:spcAft>
            </a:pPr>
            <a:r>
              <a:rPr sz="2800">
                <a:solidFill>
                  <a:srgbClr val="939598"/>
                </a:solidFill>
                <a:latin typeface="Calibri" panose="020F0502020204030204" charset="0"/>
                <a:ea typeface="-apple-system"/>
                <a:cs typeface="Calibri" panose="020F0502020204030204" charset="0"/>
                <a:sym typeface="+mn-ea"/>
                <a:hlinkClick r:id="rId1"/>
              </a:rPr>
              <a:t>Why do we need non-linear activation functions in a neural network?</a:t>
            </a:r>
            <a:endParaRPr sz="2800" b="0" i="0">
              <a:solidFill>
                <a:srgbClr val="939598"/>
              </a:solidFill>
              <a:latin typeface="Calibri" panose="020F0502020204030204" charset="0"/>
              <a:ea typeface="-apple-system"/>
              <a:cs typeface="Calibri" panose="020F0502020204030204" charset="0"/>
              <a:hlinkClick r:id="rId1"/>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To understand why non-linear activation functions are needed, think of neural nets in a mathematical sense. In its simple form, what we are doing is passing some input X and generating some output Y.</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b="1">
                <a:solidFill>
                  <a:srgbClr val="282829"/>
                </a:solidFill>
                <a:latin typeface="Calibri" panose="020F0502020204030204" charset="0"/>
                <a:ea typeface="-apple-system"/>
                <a:cs typeface="Calibri" panose="020F0502020204030204" charset="0"/>
                <a:sym typeface="+mn-ea"/>
              </a:rPr>
              <a:t>More mathematically,</a:t>
            </a:r>
            <a:endParaRPr sz="2000" b="1"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The architecture of the neural network can be thought of as a function which takes an input X and generates some output Y.</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f</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X</a:t>
            </a:r>
            <a:r>
              <a:rPr sz="2000">
                <a:solidFill>
                  <a:srgbClr val="282829"/>
                </a:solidFill>
                <a:latin typeface="Calibri" panose="020F0502020204030204" charset="0"/>
                <a:ea typeface="MJXc-TeX-main-R"/>
                <a:cs typeface="Calibri" panose="020F0502020204030204" charset="0"/>
                <a:sym typeface="+mn-ea"/>
              </a:rPr>
              <a:t>)−&gt;</a:t>
            </a:r>
            <a:r>
              <a:rPr sz="2000">
                <a:solidFill>
                  <a:srgbClr val="282829"/>
                </a:solidFill>
                <a:latin typeface="Calibri" panose="020F0502020204030204" charset="0"/>
                <a:ea typeface="MJXc-TeX-math-I"/>
                <a:cs typeface="Calibri" panose="020F0502020204030204" charset="0"/>
                <a:sym typeface="+mn-ea"/>
              </a:rPr>
              <a:t>Y</a:t>
            </a:r>
            <a:r>
              <a:rPr sz="2000">
                <a:solidFill>
                  <a:srgbClr val="282829"/>
                </a:solidFill>
                <a:latin typeface="Calibri" panose="020F0502020204030204" charset="0"/>
                <a:ea typeface="-apple-system"/>
                <a:cs typeface="Calibri" panose="020F0502020204030204" charset="0"/>
                <a:sym typeface="+mn-ea"/>
              </a:rPr>
              <a:t>f(X)−&gt;Y</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So, a problem is just a mathematical function which we are trying to approximate using a neural net. You can read more about universal approximation theorem over </a:t>
            </a:r>
            <a:r>
              <a:rPr sz="2000">
                <a:solidFill>
                  <a:srgbClr val="195FAA"/>
                </a:solidFill>
                <a:latin typeface="Calibri" panose="020F0502020204030204" charset="0"/>
                <a:ea typeface="-apple-system"/>
                <a:cs typeface="Calibri" panose="020F0502020204030204" charset="0"/>
                <a:sym typeface="+mn-ea"/>
                <a:hlinkClick r:id="rId2" tooltip="neuralnetworksanddeeplearning.com"/>
              </a:rPr>
              <a:t>here.</a:t>
            </a:r>
            <a:endParaRPr sz="2000" b="0" i="0">
              <a:solidFill>
                <a:srgbClr val="195FAA"/>
              </a:solidFill>
              <a:latin typeface="Calibri" panose="020F0502020204030204" charset="0"/>
              <a:ea typeface="-apple-system"/>
              <a:cs typeface="Calibri" panose="020F0502020204030204" charset="0"/>
              <a:hlinkClick r:id="rId2" tooltip="neuralnetworksanddeeplearning.com"/>
            </a:endParaRPr>
          </a:p>
          <a:p>
            <a:pPr marL="0" indent="0">
              <a:lnSpc>
                <a:spcPct val="6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If only linear activation functions are used, then the combination of these functions is another linear activation function.</a:t>
            </a:r>
            <a:endParaRPr sz="2000" b="0" i="0">
              <a:solidFill>
                <a:srgbClr val="282829"/>
              </a:solidFill>
              <a:latin typeface="Calibri" panose="020F0502020204030204" charset="0"/>
              <a:ea typeface="-apple-system"/>
              <a:cs typeface="Calibri" panose="020F0502020204030204" charset="0"/>
            </a:endParaRPr>
          </a:p>
          <a:p>
            <a:pPr marL="0" indent="0">
              <a:lnSpc>
                <a:spcPct val="60000"/>
              </a:lnSpc>
              <a:spcBef>
                <a:spcPct val="0"/>
              </a:spcBef>
              <a:spcAft>
                <a:spcPts val="1000"/>
              </a:spcAft>
            </a:pPr>
            <a:r>
              <a:rPr sz="2000" b="1">
                <a:solidFill>
                  <a:srgbClr val="C0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sym typeface="+mn-ea"/>
              </a:rPr>
              <a:t>For example:</a:t>
            </a:r>
            <a:endParaRPr sz="2000" b="1" i="0">
              <a:solidFill>
                <a:srgbClr val="C0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endParaRPr>
          </a:p>
          <a:p>
            <a:pPr marL="0" indent="0">
              <a:lnSpc>
                <a:spcPct val="6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Let the net input at first layer be as follows:</a:t>
            </a:r>
            <a:endParaRPr sz="2000" b="0" i="0">
              <a:solidFill>
                <a:srgbClr val="282829"/>
              </a:solidFill>
              <a:latin typeface="Calibri" panose="020F0502020204030204" charset="0"/>
              <a:ea typeface="-apple-system"/>
              <a:cs typeface="Calibri" panose="020F0502020204030204" charset="0"/>
            </a:endParaRPr>
          </a:p>
          <a:p>
            <a:pPr marL="0" indent="0" algn="l" fontAlgn="b">
              <a:lnSpc>
                <a:spcPct val="110000"/>
              </a:lnSpc>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W</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X</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b</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apple-system"/>
                <a:cs typeface="Calibri" panose="020F0502020204030204" charset="0"/>
                <a:sym typeface="+mn-ea"/>
              </a:rPr>
              <a:t>Z[1]=W[1]∗X+b[1] Equation (1)</a:t>
            </a:r>
            <a:endParaRPr sz="2000" b="0" i="0">
              <a:solidFill>
                <a:srgbClr val="282829"/>
              </a:solidFill>
              <a:latin typeface="Calibri" panose="020F0502020204030204" charset="0"/>
              <a:ea typeface="-apple-system"/>
              <a:cs typeface="Calibri" panose="020F0502020204030204" charset="0"/>
            </a:endParaRPr>
          </a:p>
          <a:p>
            <a:pPr marL="0" indent="0">
              <a:lnSpc>
                <a:spcPct val="11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After passing through an activation function:</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g</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apple-system"/>
                <a:cs typeface="Calibri" panose="020F0502020204030204" charset="0"/>
                <a:sym typeface="+mn-ea"/>
              </a:rPr>
              <a:t>a[1]=g(Z[1])Equation (2)</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Now, net input at second layer is:</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W</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b</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apple-system"/>
                <a:cs typeface="Calibri" panose="020F0502020204030204" charset="0"/>
                <a:sym typeface="+mn-ea"/>
              </a:rPr>
              <a:t>Z[2]=W[2]∗a[1]+b[2]Equation(3)</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If the activation function is linear then, </a:t>
            </a: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c</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apple-system"/>
                <a:cs typeface="Calibri" panose="020F0502020204030204" charset="0"/>
                <a:sym typeface="+mn-ea"/>
              </a:rPr>
              <a:t>a[1]=c∗Z[1]</a:t>
            </a:r>
            <a:endParaRPr lang="en-US" sz="2000">
              <a:solidFill>
                <a:srgbClr val="282829"/>
              </a:solidFill>
              <a:latin typeface="Calibri" panose="020F0502020204030204" charset="0"/>
              <a:ea typeface="-apple-system"/>
              <a:cs typeface="Calibri" panose="020F05020202040302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1465" y="438150"/>
            <a:ext cx="12192635" cy="4946650"/>
          </a:xfrm>
          <a:prstGeom prst="rect">
            <a:avLst/>
          </a:prstGeom>
        </p:spPr>
        <p:txBody>
          <a:bodyPr wrap="square">
            <a:spAutoFit/>
          </a:bodyPr>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That is, some multiple (c) of the net input would be the resultant output after passing through a linear activation function.</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For simplicity, let c = 1 and substitute the value of </a:t>
            </a:r>
            <a:r>
              <a:rPr sz="2400" b="0" i="0">
                <a:solidFill>
                  <a:srgbClr val="282829"/>
                </a:solidFill>
                <a:latin typeface="Calibri" panose="020F0502020204030204" charset="0"/>
                <a:ea typeface="MJXc-TeX-math-I"/>
                <a:cs typeface="Calibri" panose="020F0502020204030204" charset="0"/>
              </a:rPr>
              <a:t>a</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apple-system"/>
                <a:cs typeface="Calibri" panose="020F0502020204030204" charset="0"/>
              </a:rPr>
              <a:t>a[1]</a:t>
            </a:r>
            <a:r>
              <a:rPr sz="2100" b="0" i="0">
                <a:solidFill>
                  <a:srgbClr val="282829"/>
                </a:solidFill>
                <a:latin typeface="Calibri" panose="020F0502020204030204" charset="0"/>
                <a:ea typeface="-apple-system"/>
                <a:cs typeface="Calibri" panose="020F0502020204030204" charset="0"/>
              </a:rPr>
              <a:t>in equation 3.</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We get,</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apple-system"/>
                <a:cs typeface="Calibri" panose="020F0502020204030204" charset="0"/>
              </a:rPr>
              <a:t>Z[2]=W[2]∗Z[1]+b[2]</a:t>
            </a:r>
            <a:endParaRPr sz="24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which is,</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X</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apple-system"/>
                <a:cs typeface="Calibri" panose="020F0502020204030204" charset="0"/>
              </a:rPr>
              <a:t>Z[2]=W[2]∗W[1]∗X+b[1]+b[2]</a:t>
            </a:r>
            <a:r>
              <a:rPr sz="2100" b="0" i="0">
                <a:solidFill>
                  <a:srgbClr val="282829"/>
                </a:solidFill>
                <a:latin typeface="Calibri" panose="020F0502020204030204" charset="0"/>
                <a:ea typeface="-apple-system"/>
                <a:cs typeface="Calibri" panose="020F0502020204030204" charset="0"/>
              </a:rPr>
              <a:t>From equation 1</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This result can be written as:</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X</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apple-system"/>
                <a:cs typeface="Calibri" panose="020F0502020204030204" charset="0"/>
              </a:rPr>
              <a:t>Z[2]=W′X+B′</a:t>
            </a:r>
            <a:endParaRPr sz="24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The result is just another linear function and this process will continue even in further layers.</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ct val="0"/>
              </a:spcAft>
            </a:pPr>
            <a:r>
              <a:rPr sz="2100" b="0" i="0">
                <a:solidFill>
                  <a:srgbClr val="282829"/>
                </a:solidFill>
                <a:latin typeface="Calibri" panose="020F0502020204030204" charset="0"/>
                <a:ea typeface="-apple-system"/>
                <a:cs typeface="Calibri" panose="020F0502020204030204" charset="0"/>
              </a:rPr>
              <a:t>Simple linear functions cannot approximate every function f(X). Hence, we require non-linear activation functions in neural nets.</a:t>
            </a:r>
            <a:endParaRPr sz="2100" b="0" i="0">
              <a:solidFill>
                <a:srgbClr val="282829"/>
              </a:solidFill>
              <a:latin typeface="Calibri" panose="020F0502020204030204" charset="0"/>
              <a:ea typeface="-apple-system"/>
              <a:cs typeface="Calibri" panose="020F0502020204030204" charset="0"/>
            </a:endParaRPr>
          </a:p>
        </p:txBody>
      </p:sp>
      <p:sp>
        <p:nvSpPr>
          <p:cNvPr id="4" name="Text Box 3"/>
          <p:cNvSpPr txBox="1"/>
          <p:nvPr/>
        </p:nvSpPr>
        <p:spPr>
          <a:xfrm>
            <a:off x="423545" y="5860415"/>
            <a:ext cx="10566400" cy="368300"/>
          </a:xfrm>
          <a:prstGeom prst="rect">
            <a:avLst/>
          </a:prstGeom>
          <a:noFill/>
        </p:spPr>
        <p:txBody>
          <a:bodyPr wrap="square" rtlCol="0" anchor="t">
            <a:spAutoFit/>
          </a:bodyPr>
          <a:p>
            <a:r>
              <a:rPr lang="en-US" altLang="en-US">
                <a:solidFill>
                  <a:schemeClr val="accent1"/>
                </a:solidFill>
                <a:sym typeface="+mn-ea"/>
              </a:rPr>
              <a:t>https://www.quora.com/Why-do-neural-networks-need-an-activation-function</a:t>
            </a:r>
            <a:endParaRPr lang="en-US" altLang="en-US">
              <a:solidFill>
                <a:schemeClr val="accent1"/>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719455" y="268605"/>
            <a:ext cx="10622280" cy="59905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416539" y="0"/>
            <a:ext cx="8802413" cy="6858000"/>
          </a:xfrm>
          <a:prstGeom prst="rect">
            <a:avLst/>
          </a:prstGeom>
        </p:spPr>
      </p:pic>
      <mc:AlternateContent xmlns:mc="http://schemas.openxmlformats.org/markup-compatibility/2006" xmlns:p14="http://schemas.microsoft.com/office/powerpoint/2010/main">
        <mc:Choice Requires="p14">
          <p:contentPart r:id="rId2" p14:bwMode="auto">
            <p14:nvContentPartPr>
              <p14:cNvPr id="10" name="Ink 9"/>
              <p14:cNvContentPartPr/>
              <p14:nvPr/>
            </p14:nvContentPartPr>
            <p14:xfrm>
              <a:off x="1216025" y="1073785"/>
              <a:ext cx="635" cy="635"/>
            </p14:xfrm>
          </p:contentPart>
        </mc:Choice>
        <mc:Fallback xmlns="">
          <p:pic>
            <p:nvPicPr>
              <p:cNvPr id="10" name="Ink 9"/>
            </p:nvPicPr>
            <p:blipFill>
              <a:blip r:embed="rId3"/>
            </p:blipFill>
            <p:spPr>
              <a:xfrm>
                <a:off x="1216025" y="1073785"/>
                <a:ext cx="635" cy="63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1" name="Ink 10"/>
              <p14:cNvContentPartPr/>
              <p14:nvPr/>
            </p14:nvContentPartPr>
            <p14:xfrm>
              <a:off x="1216025" y="1073785"/>
              <a:ext cx="635" cy="635"/>
            </p14:xfrm>
          </p:contentPart>
        </mc:Choice>
        <mc:Fallback xmlns="">
          <p:pic>
            <p:nvPicPr>
              <p:cNvPr id="11" name="Ink 10"/>
            </p:nvPicPr>
            <p:blipFill>
              <a:blip r:embed="rId3"/>
            </p:blipFill>
            <p:spPr>
              <a:xfrm>
                <a:off x="1216025" y="1073785"/>
                <a:ext cx="635" cy="63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1216025" y="1073785"/>
              <a:ext cx="635" cy="635"/>
            </p14:xfrm>
          </p:contentPart>
        </mc:Choice>
        <mc:Fallback xmlns="">
          <p:pic>
            <p:nvPicPr>
              <p:cNvPr id="12" name="Ink 11"/>
            </p:nvPicPr>
            <p:blipFill>
              <a:blip r:embed="rId3"/>
            </p:blipFill>
            <p:spPr>
              <a:xfrm>
                <a:off x="1216025" y="1073785"/>
                <a:ext cx="635" cy="63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3" name="Ink 12"/>
              <p14:cNvContentPartPr/>
              <p14:nvPr/>
            </p14:nvContentPartPr>
            <p14:xfrm>
              <a:off x="1174750" y="1032510"/>
              <a:ext cx="38735" cy="11430"/>
            </p14:xfrm>
          </p:contentPart>
        </mc:Choice>
        <mc:Fallback xmlns="">
          <p:pic>
            <p:nvPicPr>
              <p:cNvPr id="13" name="Ink 12"/>
            </p:nvPicPr>
            <p:blipFill>
              <a:blip r:embed="rId7"/>
            </p:blipFill>
            <p:spPr>
              <a:xfrm>
                <a:off x="1174750" y="1032510"/>
                <a:ext cx="38735" cy="1143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4" name="Ink 13"/>
              <p14:cNvContentPartPr/>
              <p14:nvPr/>
            </p14:nvContentPartPr>
            <p14:xfrm>
              <a:off x="1184275" y="981075"/>
              <a:ext cx="22225" cy="121920"/>
            </p14:xfrm>
          </p:contentPart>
        </mc:Choice>
        <mc:Fallback xmlns="">
          <p:pic>
            <p:nvPicPr>
              <p:cNvPr id="14" name="Ink 13"/>
            </p:nvPicPr>
            <p:blipFill>
              <a:blip r:embed="rId9"/>
            </p:blipFill>
            <p:spPr>
              <a:xfrm>
                <a:off x="1184275" y="981075"/>
                <a:ext cx="22225" cy="12192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Ink 14"/>
              <p14:cNvContentPartPr/>
              <p14:nvPr/>
            </p14:nvContentPartPr>
            <p14:xfrm>
              <a:off x="1226185" y="1022350"/>
              <a:ext cx="635" cy="9525"/>
            </p14:xfrm>
          </p:contentPart>
        </mc:Choice>
        <mc:Fallback xmlns="">
          <p:pic>
            <p:nvPicPr>
              <p:cNvPr id="15" name="Ink 14"/>
            </p:nvPicPr>
            <p:blipFill>
              <a:blip r:embed="rId11"/>
            </p:blipFill>
            <p:spPr>
              <a:xfrm>
                <a:off x="1226185" y="1022350"/>
                <a:ext cx="635" cy="952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6" name="Ink 15"/>
              <p14:cNvContentPartPr/>
              <p14:nvPr/>
            </p14:nvContentPartPr>
            <p14:xfrm>
              <a:off x="1247140" y="1012190"/>
              <a:ext cx="9525" cy="635"/>
            </p14:xfrm>
          </p:contentPart>
        </mc:Choice>
        <mc:Fallback xmlns="">
          <p:pic>
            <p:nvPicPr>
              <p:cNvPr id="16" name="Ink 15"/>
            </p:nvPicPr>
            <p:blipFill>
              <a:blip r:embed="rId13"/>
            </p:blipFill>
            <p:spPr>
              <a:xfrm>
                <a:off x="1247140" y="1012190"/>
                <a:ext cx="9525" cy="63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7" name="Ink 16"/>
              <p14:cNvContentPartPr/>
              <p14:nvPr/>
            </p14:nvContentPartPr>
            <p14:xfrm>
              <a:off x="1403350" y="1538605"/>
              <a:ext cx="89535" cy="163830"/>
            </p14:xfrm>
          </p:contentPart>
        </mc:Choice>
        <mc:Fallback xmlns="">
          <p:pic>
            <p:nvPicPr>
              <p:cNvPr id="17" name="Ink 16"/>
            </p:nvPicPr>
            <p:blipFill>
              <a:blip r:embed="rId15"/>
            </p:blipFill>
            <p:spPr>
              <a:xfrm>
                <a:off x="1403350" y="1538605"/>
                <a:ext cx="89535" cy="16383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8" name="Ink 17"/>
              <p14:cNvContentPartPr/>
              <p14:nvPr/>
            </p14:nvContentPartPr>
            <p14:xfrm>
              <a:off x="1250950" y="2365375"/>
              <a:ext cx="86360" cy="133985"/>
            </p14:xfrm>
          </p:contentPart>
        </mc:Choice>
        <mc:Fallback xmlns="">
          <p:pic>
            <p:nvPicPr>
              <p:cNvPr id="18" name="Ink 17"/>
            </p:nvPicPr>
            <p:blipFill>
              <a:blip r:embed="rId17"/>
            </p:blipFill>
            <p:spPr>
              <a:xfrm>
                <a:off x="1250950" y="2365375"/>
                <a:ext cx="86360" cy="133985"/>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Ink 18"/>
              <p14:cNvContentPartPr/>
              <p14:nvPr/>
            </p14:nvContentPartPr>
            <p14:xfrm>
              <a:off x="988695" y="2840355"/>
              <a:ext cx="125095" cy="207010"/>
            </p14:xfrm>
          </p:contentPart>
        </mc:Choice>
        <mc:Fallback xmlns="">
          <p:pic>
            <p:nvPicPr>
              <p:cNvPr id="19" name="Ink 18"/>
            </p:nvPicPr>
            <p:blipFill>
              <a:blip r:embed="rId19"/>
            </p:blipFill>
            <p:spPr>
              <a:xfrm>
                <a:off x="988695" y="2840355"/>
                <a:ext cx="125095" cy="20701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Ink 19"/>
              <p14:cNvContentPartPr/>
              <p14:nvPr/>
            </p14:nvContentPartPr>
            <p14:xfrm>
              <a:off x="1127760" y="4391660"/>
              <a:ext cx="130175" cy="163830"/>
            </p14:xfrm>
          </p:contentPart>
        </mc:Choice>
        <mc:Fallback xmlns="">
          <p:pic>
            <p:nvPicPr>
              <p:cNvPr id="20" name="Ink 19"/>
            </p:nvPicPr>
            <p:blipFill>
              <a:blip r:embed="rId21"/>
            </p:blipFill>
            <p:spPr>
              <a:xfrm>
                <a:off x="1127760" y="4391660"/>
                <a:ext cx="130175" cy="16383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1" name="Ink 20"/>
              <p14:cNvContentPartPr/>
              <p14:nvPr/>
            </p14:nvContentPartPr>
            <p14:xfrm>
              <a:off x="1371600" y="5163185"/>
              <a:ext cx="102235" cy="95250"/>
            </p14:xfrm>
          </p:contentPart>
        </mc:Choice>
        <mc:Fallback xmlns="">
          <p:pic>
            <p:nvPicPr>
              <p:cNvPr id="21" name="Ink 20"/>
            </p:nvPicPr>
            <p:blipFill>
              <a:blip r:embed="rId23"/>
            </p:blipFill>
            <p:spPr>
              <a:xfrm>
                <a:off x="1371600" y="5163185"/>
                <a:ext cx="102235" cy="95250"/>
              </a:xfrm>
              <a:prstGeom prst="rect"/>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p:nvPr/>
        </p:nvPicPr>
        <p:blipFill>
          <a:blip r:embed="rId1"/>
          <a:srcRect b="56070"/>
          <a:stretch>
            <a:fillRect/>
          </a:stretch>
        </p:blipFill>
        <p:spPr>
          <a:xfrm>
            <a:off x="0" y="0"/>
            <a:ext cx="11989435" cy="68586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rcRect t="40592"/>
          <a:stretch>
            <a:fillRect/>
          </a:stretch>
        </p:blipFill>
        <p:spPr>
          <a:xfrm>
            <a:off x="0" y="75565"/>
            <a:ext cx="12114530" cy="67824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2460" y="386080"/>
            <a:ext cx="6096000" cy="829945"/>
          </a:xfrm>
          <a:prstGeom prst="rect">
            <a:avLst/>
          </a:prstGeom>
          <a:noFill/>
        </p:spPr>
        <p:txBody>
          <a:bodyPr wrap="square" rtlCol="0" anchor="t">
            <a:spAutoFit/>
          </a:bodyPr>
          <a:p>
            <a:pPr lvl="1" indent="0">
              <a:buFont typeface="Arial" panose="020B0604020202020204" pitchFamily="34" charset="0"/>
              <a:buNone/>
            </a:pPr>
            <a:endParaRPr lang="en-US" sz="2400">
              <a:sym typeface="+mn-ea"/>
            </a:endParaRPr>
          </a:p>
          <a:p>
            <a:pPr lvl="1" indent="0">
              <a:buFont typeface="Arial" panose="020B0604020202020204" pitchFamily="34" charset="0"/>
              <a:buNone/>
            </a:pPr>
            <a:endParaRPr lang="en-US" sz="2400">
              <a:sym typeface="+mn-ea"/>
            </a:endParaRPr>
          </a:p>
        </p:txBody>
      </p:sp>
      <p:sp>
        <p:nvSpPr>
          <p:cNvPr id="4" name="Text Box 3"/>
          <p:cNvSpPr txBox="1"/>
          <p:nvPr/>
        </p:nvSpPr>
        <p:spPr>
          <a:xfrm>
            <a:off x="294640" y="214948"/>
            <a:ext cx="5080000" cy="398780"/>
          </a:xfrm>
          <a:prstGeom prst="rect">
            <a:avLst/>
          </a:prstGeom>
        </p:spPr>
        <p:txBody>
          <a:bodyPr>
            <a:spAutoFit/>
          </a:bodyPr>
          <a:p>
            <a:pPr marL="0" indent="0">
              <a:spcAft>
                <a:spcPct val="60000"/>
              </a:spcAft>
            </a:pPr>
            <a:r>
              <a:rPr sz="2000" b="1" i="0">
                <a:solidFill>
                  <a:srgbClr val="C00000"/>
                </a:solidFill>
                <a:effectLst>
                  <a:outerShdw blurRad="38100" dist="38100" dir="2700000" algn="tl">
                    <a:srgbClr val="000000">
                      <a:alpha val="43137"/>
                    </a:srgbClr>
                  </a:outerShdw>
                </a:effectLst>
                <a:latin typeface="Arial" panose="020B0604020202020204" pitchFamily="34" charset="0"/>
                <a:ea typeface="Manrope"/>
                <a:cs typeface="Arial" panose="020B0604020202020204" pitchFamily="34" charset="0"/>
              </a:rPr>
              <a:t>Linear Activation Functions</a:t>
            </a:r>
            <a:endParaRPr sz="2000" b="1" i="0">
              <a:solidFill>
                <a:srgbClr val="C00000"/>
              </a:solidFill>
              <a:effectLst>
                <a:outerShdw blurRad="38100" dist="38100" dir="2700000" algn="tl">
                  <a:srgbClr val="000000">
                    <a:alpha val="43137"/>
                  </a:srgbClr>
                </a:outerShdw>
              </a:effectLst>
              <a:latin typeface="Arial" panose="020B0604020202020204" pitchFamily="34" charset="0"/>
              <a:ea typeface="Manrope"/>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1990" y="305435"/>
            <a:ext cx="7954010" cy="4399915"/>
          </a:xfrm>
          <a:prstGeom prst="rect">
            <a:avLst/>
          </a:prstGeom>
        </p:spPr>
        <p:txBody>
          <a:bodyPr wrap="square">
            <a:spAutoFit/>
          </a:bodyPr>
          <a:p>
            <a:r>
              <a:rPr sz="2400" b="1">
                <a:solidFill>
                  <a:srgbClr val="FF0000"/>
                </a:solidFill>
                <a:effectLst>
                  <a:outerShdw blurRad="38100" dist="38100" dir="2700000" algn="tl">
                    <a:srgbClr val="000000">
                      <a:alpha val="43137"/>
                    </a:srgbClr>
                  </a:outerShdw>
                </a:effectLst>
              </a:rPr>
              <a:t>Introduction to Types of Neural Networks</a:t>
            </a:r>
            <a:endParaRPr sz="2400" b="1">
              <a:solidFill>
                <a:srgbClr val="FF0000"/>
              </a:solidFill>
              <a:effectLst>
                <a:outerShdw blurRad="38100" dist="38100" dir="2700000" algn="tl">
                  <a:srgbClr val="000000">
                    <a:alpha val="43137"/>
                  </a:srgbClr>
                </a:outerShdw>
              </a:effectLst>
            </a:endParaRPr>
          </a:p>
          <a:p>
            <a:r>
              <a:rPr sz="1600"/>
              <a:t>Deep learning includes various types of neural networks optimized for specific tasks:</a:t>
            </a:r>
            <a:endParaRPr sz="1600"/>
          </a:p>
          <a:p>
            <a:pPr>
              <a:buAutoNum type="arabicPeriod"/>
            </a:pPr>
            <a:r>
              <a:rPr sz="1600" b="1"/>
              <a:t>Feedforward Neural Networks (FNN):</a:t>
            </a:r>
            <a:endParaRPr sz="1600" b="1"/>
          </a:p>
          <a:p>
            <a:pPr lvl="1">
              <a:buFont typeface="Arial" panose="020B0604020202020204"/>
              <a:buChar char="◦"/>
            </a:pPr>
            <a:r>
              <a:rPr sz="1600"/>
              <a:t>Basic architecture where information moves in one direction.</a:t>
            </a:r>
            <a:endParaRPr sz="1600"/>
          </a:p>
          <a:p>
            <a:pPr lvl="1">
              <a:buFont typeface="Arial" panose="020B0604020202020204"/>
              <a:buChar char="◦"/>
            </a:pPr>
            <a:r>
              <a:rPr sz="1600"/>
              <a:t>Used in classification and regression tasks.</a:t>
            </a:r>
            <a:endParaRPr sz="1600"/>
          </a:p>
          <a:p>
            <a:pPr>
              <a:buAutoNum type="arabicPeriod"/>
            </a:pPr>
            <a:r>
              <a:rPr sz="1600" b="1"/>
              <a:t>Convolutional Neural Networks (CNN):</a:t>
            </a:r>
            <a:endParaRPr sz="1600" b="1"/>
          </a:p>
          <a:p>
            <a:pPr lvl="1">
              <a:buFont typeface="Arial" panose="020B0604020202020204"/>
              <a:buChar char="◦"/>
            </a:pPr>
            <a:r>
              <a:rPr sz="1600"/>
              <a:t>Specialized for image processing tasks.</a:t>
            </a:r>
            <a:endParaRPr sz="1600"/>
          </a:p>
          <a:p>
            <a:pPr lvl="1">
              <a:buFont typeface="Arial" panose="020B0604020202020204"/>
              <a:buChar char="◦"/>
            </a:pPr>
            <a:r>
              <a:rPr sz="1600"/>
              <a:t>Uses convolutional layers to detect spatial features.</a:t>
            </a:r>
            <a:endParaRPr sz="1600"/>
          </a:p>
          <a:p>
            <a:pPr>
              <a:buAutoNum type="arabicPeriod"/>
            </a:pPr>
            <a:r>
              <a:rPr sz="1600" b="1"/>
              <a:t>Recurrent Neural Networks (RNN):</a:t>
            </a:r>
            <a:endParaRPr sz="1600" b="1"/>
          </a:p>
          <a:p>
            <a:pPr lvl="1">
              <a:buFont typeface="Arial" panose="020B0604020202020204"/>
              <a:buChar char="◦"/>
            </a:pPr>
            <a:r>
              <a:rPr sz="1600"/>
              <a:t>Designed for sequential data like time series and speech.</a:t>
            </a:r>
            <a:endParaRPr sz="1600"/>
          </a:p>
          <a:p>
            <a:pPr lvl="1">
              <a:buFont typeface="Arial" panose="020B0604020202020204"/>
              <a:buChar char="◦"/>
            </a:pPr>
            <a:r>
              <a:rPr sz="1600"/>
              <a:t>Uses loops and memory to retain information from previous inputs.</a:t>
            </a:r>
            <a:endParaRPr sz="1600"/>
          </a:p>
          <a:p>
            <a:pPr>
              <a:buAutoNum type="arabicPeriod"/>
            </a:pPr>
            <a:r>
              <a:rPr sz="1600" b="1"/>
              <a:t>Long Short-Term Memory (LSTM):</a:t>
            </a:r>
            <a:endParaRPr sz="1600" b="1"/>
          </a:p>
          <a:p>
            <a:pPr lvl="1">
              <a:buFont typeface="Arial" panose="020B0604020202020204"/>
              <a:buChar char="◦"/>
            </a:pPr>
            <a:r>
              <a:rPr sz="1600"/>
              <a:t>A type of RNN that solves the vanishing gradient problem.</a:t>
            </a:r>
            <a:endParaRPr sz="1600"/>
          </a:p>
          <a:p>
            <a:pPr lvl="1">
              <a:buFont typeface="Arial" panose="020B0604020202020204"/>
              <a:buChar char="◦"/>
            </a:pPr>
            <a:r>
              <a:rPr sz="1600"/>
              <a:t>Used in text generation, language modeling, and speech recognition.</a:t>
            </a:r>
            <a:endParaRPr sz="1600"/>
          </a:p>
          <a:p>
            <a:pPr>
              <a:buAutoNum type="arabicPeriod"/>
            </a:pPr>
            <a:r>
              <a:rPr sz="1600" b="1"/>
              <a:t>Generative Adversarial Networks (GANs):</a:t>
            </a:r>
            <a:endParaRPr sz="1600" b="1"/>
          </a:p>
          <a:p>
            <a:pPr lvl="1">
              <a:buFont typeface="Arial" panose="020B0604020202020204"/>
              <a:buChar char="◦"/>
            </a:pPr>
            <a:r>
              <a:rPr sz="1600"/>
              <a:t>Consist of a generator and a discriminator that compete to generate realistic data.</a:t>
            </a:r>
            <a:endParaRPr sz="1600"/>
          </a:p>
          <a:p>
            <a:pPr lvl="1">
              <a:buFont typeface="Arial" panose="020B0604020202020204"/>
              <a:buChar char="◦"/>
            </a:pPr>
            <a:r>
              <a:rPr sz="1600"/>
              <a:t>Used in AI-generated art, deepfake videos, and data augmentation.</a:t>
            </a:r>
            <a:endParaRPr sz="1600"/>
          </a:p>
        </p:txBody>
      </p:sp>
      <p:sp>
        <p:nvSpPr>
          <p:cNvPr id="3" name="Text Box 2"/>
          <p:cNvSpPr txBox="1"/>
          <p:nvPr/>
        </p:nvSpPr>
        <p:spPr>
          <a:xfrm>
            <a:off x="327025" y="5403215"/>
            <a:ext cx="11655425" cy="368300"/>
          </a:xfrm>
          <a:prstGeom prst="rect">
            <a:avLst/>
          </a:prstGeom>
          <a:noFill/>
        </p:spPr>
        <p:txBody>
          <a:bodyPr wrap="square" rtlCol="0" anchor="t">
            <a:spAutoFit/>
          </a:bodyPr>
          <a:p>
            <a:pPr lvl="1"/>
            <a:endParaRPr lang="en-IN" altLang="en-US" b="1"/>
          </a:p>
        </p:txBody>
      </p:sp>
      <p:sp>
        <p:nvSpPr>
          <p:cNvPr id="4" name="Text Box 3"/>
          <p:cNvSpPr txBox="1"/>
          <p:nvPr/>
        </p:nvSpPr>
        <p:spPr>
          <a:xfrm>
            <a:off x="327025" y="6212840"/>
            <a:ext cx="8308975" cy="368300"/>
          </a:xfrm>
          <a:prstGeom prst="rect">
            <a:avLst/>
          </a:prstGeom>
          <a:noFill/>
        </p:spPr>
        <p:txBody>
          <a:bodyPr wrap="square" rtlCol="0" anchor="t">
            <a:spAutoFit/>
          </a:bodyPr>
          <a:p>
            <a:r>
              <a:rPr lang="en-US" altLang="en-US"/>
              <a:t>https://www.geeksforgeeks.org/neural-networks-a-beginners-guide/</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693420" y="2829560"/>
            <a:ext cx="6096000" cy="1198880"/>
          </a:xfrm>
          <a:prstGeom prst="rect">
            <a:avLst/>
          </a:prstGeom>
          <a:noFill/>
        </p:spPr>
        <p:txBody>
          <a:bodyPr wrap="square" rtlCol="0" anchor="t">
            <a:spAutoFit/>
          </a:bodyPr>
          <a:p>
            <a:pPr lvl="1"/>
            <a:r>
              <a:rPr lang="en-US" altLang="en-US">
                <a:sym typeface="+mn-ea"/>
              </a:rPr>
              <a:t>https://colab.research.google.com/drive/1z_nL3RcvR1x4uIR88VWEj8Zdr7mYEcQK#scrollTo=keCSdzvOrRmx</a:t>
            </a:r>
            <a:endParaRPr lang="en-US" altLang="en-US"/>
          </a:p>
          <a:p>
            <a:endParaRPr lang="en-US"/>
          </a:p>
          <a:p>
            <a:r>
              <a:rPr lang="en-IN" altLang="en-US" b="1">
                <a:sym typeface="+mn-ea"/>
              </a:rPr>
              <a:t>Implement the FNN</a:t>
            </a:r>
            <a:endParaRPr lang="en-IN" altLang="en-US" b="1">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850" y="270510"/>
            <a:ext cx="7446645" cy="2553335"/>
          </a:xfrm>
          <a:prstGeom prst="rect">
            <a:avLst/>
          </a:prstGeom>
        </p:spPr>
        <p:txBody>
          <a:bodyPr wrap="square">
            <a:spAutoFit/>
          </a:bodyPr>
          <a:p>
            <a:r>
              <a:rPr sz="1600" b="1"/>
              <a:t>Introduction to TensorFlow and Keras</a:t>
            </a:r>
            <a:endParaRPr sz="1600" b="1"/>
          </a:p>
          <a:p>
            <a:r>
              <a:rPr sz="1600"/>
              <a:t>TensorFlow and Keras are two of the most widely used deep learning frameworks.</a:t>
            </a:r>
            <a:endParaRPr sz="1600"/>
          </a:p>
          <a:p>
            <a:pPr>
              <a:buFont typeface="Arial" panose="020B0604020202020204"/>
              <a:buChar char="•"/>
            </a:pPr>
            <a:r>
              <a:rPr sz="1600"/>
              <a:t>TensorFlow:</a:t>
            </a:r>
            <a:endParaRPr sz="1600"/>
          </a:p>
          <a:p>
            <a:pPr lvl="1">
              <a:buFont typeface="Arial" panose="020B0604020202020204"/>
              <a:buChar char="◦"/>
            </a:pPr>
            <a:r>
              <a:rPr sz="1600"/>
              <a:t>Developed by Google Brain.</a:t>
            </a:r>
            <a:endParaRPr sz="1600"/>
          </a:p>
          <a:p>
            <a:pPr lvl="1">
              <a:buFont typeface="Arial" panose="020B0604020202020204"/>
              <a:buChar char="◦"/>
            </a:pPr>
            <a:r>
              <a:rPr sz="1600"/>
              <a:t>Provides low-level and high-level APIs for building deep learning models.</a:t>
            </a:r>
            <a:endParaRPr sz="1600"/>
          </a:p>
          <a:p>
            <a:pPr lvl="1">
              <a:buFont typeface="Arial" panose="020B0604020202020204"/>
              <a:buChar char="◦"/>
            </a:pPr>
            <a:r>
              <a:rPr sz="1600"/>
              <a:t>Supports large-scale machine learning and deployment.</a:t>
            </a:r>
            <a:endParaRPr sz="1600"/>
          </a:p>
          <a:p>
            <a:pPr>
              <a:buFont typeface="Arial" panose="020B0604020202020204"/>
              <a:buChar char="•"/>
            </a:pPr>
            <a:r>
              <a:rPr sz="1600"/>
              <a:t>Keras:</a:t>
            </a:r>
            <a:endParaRPr sz="1600"/>
          </a:p>
          <a:p>
            <a:pPr lvl="1">
              <a:buFont typeface="Arial" panose="020B0604020202020204"/>
              <a:buChar char="◦"/>
            </a:pPr>
            <a:r>
              <a:rPr sz="1600"/>
              <a:t>High-level API built on TensorFlow.</a:t>
            </a:r>
            <a:endParaRPr sz="1600"/>
          </a:p>
          <a:p>
            <a:pPr lvl="1">
              <a:buFont typeface="Arial" panose="020B0604020202020204"/>
              <a:buChar char="◦"/>
            </a:pPr>
            <a:r>
              <a:rPr sz="1600"/>
              <a:t>Simplifies model building and experimentation.</a:t>
            </a:r>
            <a:endParaRPr sz="1600"/>
          </a:p>
          <a:p>
            <a:pPr lvl="1">
              <a:buFont typeface="Arial" panose="020B0604020202020204"/>
              <a:buChar char="◦"/>
            </a:pPr>
            <a:r>
              <a:rPr sz="1600"/>
              <a:t>Allows quick prototyping with minimal code.</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5920" y="165735"/>
            <a:ext cx="4064000" cy="368300"/>
          </a:xfrm>
          <a:prstGeom prst="rect">
            <a:avLst/>
          </a:prstGeom>
          <a:noFill/>
        </p:spPr>
        <p:txBody>
          <a:bodyPr wrap="square" rtlCol="0">
            <a:spAutoFit/>
          </a:bodyPr>
          <a:p>
            <a:r>
              <a:rPr lang="en-IN" altLang="en-US"/>
              <a:t>TensorFlow  code</a:t>
            </a:r>
            <a:endParaRPr lang="en-IN" altLang="en-US"/>
          </a:p>
        </p:txBody>
      </p:sp>
      <p:sp>
        <p:nvSpPr>
          <p:cNvPr id="3" name="Text Box 2"/>
          <p:cNvSpPr txBox="1"/>
          <p:nvPr/>
        </p:nvSpPr>
        <p:spPr>
          <a:xfrm>
            <a:off x="492760" y="604837"/>
            <a:ext cx="5080000" cy="583565"/>
          </a:xfrm>
          <a:prstGeom prst="rect">
            <a:avLst/>
          </a:prstGeom>
        </p:spPr>
        <p:txBody>
          <a:bodyPr>
            <a:spAutoFit/>
          </a:bodyPr>
          <a:p>
            <a:pPr marL="0" indent="0" algn="l" latinLnBrk="0">
              <a:spcBef>
                <a:spcPct val="0"/>
              </a:spcBef>
              <a:spcAft>
                <a:spcPct val="0"/>
              </a:spcAft>
            </a:pPr>
            <a:r>
              <a:rPr sz="1600" b="0" i="0"/>
              <a:t>importtensorflowastfprint("TensorFlow version:",tf.__version__)</a:t>
            </a:r>
            <a:endParaRPr sz="1600" b="0" i="0"/>
          </a:p>
        </p:txBody>
      </p:sp>
      <p:sp>
        <p:nvSpPr>
          <p:cNvPr id="4" name="Text Box 3"/>
          <p:cNvSpPr txBox="1"/>
          <p:nvPr/>
        </p:nvSpPr>
        <p:spPr>
          <a:xfrm>
            <a:off x="4251325" y="258445"/>
            <a:ext cx="7588250" cy="1969135"/>
          </a:xfrm>
          <a:prstGeom prst="rect">
            <a:avLst/>
          </a:prstGeom>
        </p:spPr>
        <p:txBody>
          <a:bodyPr wrap="square">
            <a:spAutoFit/>
          </a:bodyPr>
          <a:p>
            <a:pPr marL="0" indent="0">
              <a:spcAft>
                <a:spcPct val="60000"/>
              </a:spcAft>
            </a:pPr>
            <a:r>
              <a:rPr sz="2300" b="0" i="0">
                <a:solidFill>
                  <a:srgbClr val="383838"/>
                </a:solidFill>
                <a:latin typeface="Inter"/>
                <a:ea typeface="Inter"/>
              </a:rPr>
              <a:t>What is TensorFlow?</a:t>
            </a:r>
            <a:endParaRPr sz="2300" b="0" i="0">
              <a:solidFill>
                <a:srgbClr val="383838"/>
              </a:solidFill>
              <a:latin typeface="Inter"/>
              <a:ea typeface="Inter"/>
            </a:endParaRPr>
          </a:p>
          <a:p>
            <a:pPr marL="0" indent="0">
              <a:lnSpc>
                <a:spcPts val="1800"/>
              </a:lnSpc>
            </a:pPr>
            <a:r>
              <a:rPr sz="1600" b="0" i="0">
                <a:solidFill>
                  <a:srgbClr val="383838"/>
                </a:solidFill>
                <a:latin typeface="Inter"/>
                <a:ea typeface="Inter"/>
              </a:rPr>
              <a:t>TensorFlow is an end-to-end open-source machine learning </a:t>
            </a:r>
            <a:r>
              <a:rPr sz="1600" b="0" i="0" u="sng">
                <a:solidFill>
                  <a:srgbClr val="383838"/>
                </a:solidFill>
                <a:latin typeface="Inter"/>
                <a:ea typeface="Inter"/>
                <a:hlinkClick r:id="rId1"/>
              </a:rPr>
              <a:t>platform</a:t>
            </a:r>
            <a:r>
              <a:rPr sz="1600" b="0" i="0">
                <a:solidFill>
                  <a:srgbClr val="383838"/>
                </a:solidFill>
                <a:latin typeface="Inter"/>
                <a:ea typeface="Inter"/>
              </a:rPr>
              <a:t> with a focus on deep neural networks. Deep </a:t>
            </a:r>
            <a:r>
              <a:rPr sz="1600" b="0" i="0" u="sng">
                <a:solidFill>
                  <a:srgbClr val="383838"/>
                </a:solidFill>
                <a:latin typeface="Inter"/>
                <a:ea typeface="Inter"/>
                <a:hlinkClick r:id="rId2"/>
              </a:rPr>
              <a:t>learning</a:t>
            </a:r>
            <a:r>
              <a:rPr sz="1600" b="0" i="0" u="sng">
                <a:solidFill>
                  <a:srgbClr val="383838"/>
                </a:solidFill>
                <a:latin typeface="Inter"/>
                <a:ea typeface="Inter"/>
                <a:hlinkClick r:id="rId2"/>
              </a:rPr>
              <a:t> </a:t>
            </a:r>
            <a:r>
              <a:rPr sz="1600" b="0" i="0">
                <a:solidFill>
                  <a:srgbClr val="383838"/>
                </a:solidFill>
                <a:latin typeface="Inter"/>
                <a:ea typeface="Inter"/>
              </a:rPr>
              <a:t>is a subtype of machine learning that analyses massive amounts of unstructured data. Since it works with structured data, deep learning is different from normal machine learning.</a:t>
            </a:r>
            <a:endParaRPr sz="1600" b="0" i="0">
              <a:solidFill>
                <a:srgbClr val="383838"/>
              </a:solidFill>
              <a:latin typeface="Inter"/>
              <a:ea typeface="Inter"/>
            </a:endParaRPr>
          </a:p>
        </p:txBody>
      </p:sp>
      <p:sp>
        <p:nvSpPr>
          <p:cNvPr id="6" name="Text Box 5"/>
          <p:cNvSpPr txBox="1"/>
          <p:nvPr/>
        </p:nvSpPr>
        <p:spPr>
          <a:xfrm>
            <a:off x="375920" y="2832100"/>
            <a:ext cx="6096000" cy="3692525"/>
          </a:xfrm>
          <a:prstGeom prst="rect">
            <a:avLst/>
          </a:prstGeom>
          <a:noFill/>
        </p:spPr>
        <p:txBody>
          <a:bodyPr wrap="square" rtlCol="0" anchor="t">
            <a:spAutoFit/>
          </a:bodyPr>
          <a:p>
            <a:r>
              <a:rPr b="1">
                <a:solidFill>
                  <a:srgbClr val="383838"/>
                </a:solidFill>
                <a:latin typeface="Inter"/>
                <a:ea typeface="Inter"/>
                <a:sym typeface="+mn-ea"/>
              </a:rPr>
              <a:t>How to install TensorFlow ?</a:t>
            </a:r>
            <a:endParaRPr lang="en-US" altLang="en-US"/>
          </a:p>
          <a:p>
            <a:r>
              <a:rPr lang="en-US" altLang="en-US"/>
              <a:t>pip install tensorflow</a:t>
            </a:r>
            <a:endParaRPr lang="en-US" altLang="en-US"/>
          </a:p>
          <a:p>
            <a:endParaRPr lang="en-US" altLang="en-US"/>
          </a:p>
          <a:p>
            <a:r>
              <a:rPr lang="en-US" altLang="en-US" b="1"/>
              <a:t>If you have a good graphics card in your computer</a:t>
            </a:r>
            <a:r>
              <a:rPr lang="en-US" altLang="en-US"/>
              <a:t>,</a:t>
            </a:r>
            <a:endParaRPr lang="en-US" altLang="en-US"/>
          </a:p>
          <a:p>
            <a:r>
              <a:rPr lang="en-US" altLang="en-US"/>
              <a:t>pip install tensorflow-gpu</a:t>
            </a:r>
            <a:endParaRPr lang="en-US" altLang="en-US"/>
          </a:p>
          <a:p>
            <a:endParaRPr lang="en-US" altLang="en-US"/>
          </a:p>
          <a:p>
            <a:r>
              <a:rPr lang="en-US" altLang="en-US" b="1"/>
              <a:t>Check Installation</a:t>
            </a:r>
            <a:endParaRPr lang="en-US" altLang="en-US" b="1"/>
          </a:p>
          <a:p>
            <a:r>
              <a:rPr lang="en-US" altLang="en-US"/>
              <a:t>import tensorflow as tf</a:t>
            </a:r>
            <a:endParaRPr lang="en-US" altLang="en-US"/>
          </a:p>
          <a:p>
            <a:r>
              <a:rPr lang="en-US" altLang="en-US"/>
              <a:t>print(tf.__version__)</a:t>
            </a:r>
            <a:endParaRPr lang="en-US" altLang="en-US"/>
          </a:p>
          <a:p>
            <a:endParaRPr lang="en-US" altLang="en-US"/>
          </a:p>
          <a:p>
            <a:r>
              <a:rPr lang="en-US" altLang="en-US" b="1"/>
              <a:t>Some TensorFlow Fundamentals</a:t>
            </a:r>
            <a:endParaRPr lang="en-US" altLang="en-US" b="1"/>
          </a:p>
          <a:p>
            <a:endParaRPr lang="en-US" altLang="en-US"/>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3695" y="422275"/>
            <a:ext cx="10663555" cy="1087120"/>
          </a:xfrm>
          <a:prstGeom prst="rect">
            <a:avLst/>
          </a:prstGeom>
        </p:spPr>
        <p:txBody>
          <a:bodyPr wrap="square">
            <a:spAutoFit/>
          </a:bodyPr>
          <a:p>
            <a:pPr marL="0" indent="0">
              <a:spcAft>
                <a:spcPct val="60000"/>
              </a:spcAft>
            </a:pPr>
            <a:r>
              <a:rPr sz="1600" b="1" i="0">
                <a:solidFill>
                  <a:srgbClr val="383838"/>
                </a:solidFill>
                <a:latin typeface="Inter"/>
                <a:ea typeface="Inter"/>
              </a:rPr>
              <a:t>Some TensorFlow Fundamentals</a:t>
            </a:r>
            <a:endParaRPr sz="1600" b="1" i="0">
              <a:solidFill>
                <a:srgbClr val="383838"/>
              </a:solidFill>
              <a:latin typeface="Inter"/>
              <a:ea typeface="Inter"/>
            </a:endParaRPr>
          </a:p>
          <a:p>
            <a:pPr marL="0" indent="0">
              <a:spcAft>
                <a:spcPct val="60000"/>
              </a:spcAft>
            </a:pPr>
            <a:r>
              <a:rPr lang="en-US" altLang="en-US" sz="1600" b="1" i="0">
                <a:solidFill>
                  <a:srgbClr val="383838"/>
                </a:solidFill>
                <a:latin typeface="Inter"/>
                <a:ea typeface="Inter"/>
              </a:rPr>
              <a:t> a </a:t>
            </a:r>
            <a:r>
              <a:rPr lang="en-US" altLang="en-US" sz="1600" b="1" i="0">
                <a:solidFill>
                  <a:srgbClr val="FF0000"/>
                </a:solidFill>
                <a:latin typeface="Inter"/>
                <a:ea typeface="Inter"/>
              </a:rPr>
              <a:t>tensor </a:t>
            </a:r>
            <a:r>
              <a:rPr lang="en-US" altLang="en-US" sz="1600" b="1" i="0">
                <a:solidFill>
                  <a:srgbClr val="383838"/>
                </a:solidFill>
                <a:latin typeface="Inter"/>
                <a:ea typeface="Inter"/>
              </a:rPr>
              <a:t>is a multi-dimensional array of data that can be used to represent data and perform mathematical operations. Tensors are a generalization of vectors and matrices, </a:t>
            </a:r>
            <a:endParaRPr lang="en-US" altLang="en-US" sz="1600" b="1" i="0">
              <a:solidFill>
                <a:srgbClr val="383838"/>
              </a:solidFill>
              <a:latin typeface="Inter"/>
              <a:ea typeface="Inter"/>
            </a:endParaRPr>
          </a:p>
        </p:txBody>
      </p:sp>
      <p:sp>
        <p:nvSpPr>
          <p:cNvPr id="3" name="Text Box 2"/>
          <p:cNvSpPr txBox="1"/>
          <p:nvPr/>
        </p:nvSpPr>
        <p:spPr>
          <a:xfrm>
            <a:off x="353695" y="1734185"/>
            <a:ext cx="10062845" cy="3389630"/>
          </a:xfrm>
          <a:prstGeom prst="rect">
            <a:avLst/>
          </a:prstGeom>
        </p:spPr>
        <p:txBody>
          <a:bodyPr wrap="square">
            <a:spAutoFit/>
          </a:bodyPr>
          <a:p>
            <a:pPr marL="0" indent="0">
              <a:spcBef>
                <a:spcPts val="1000"/>
              </a:spcBef>
              <a:spcAft>
                <a:spcPts val="500"/>
              </a:spcAft>
            </a:pPr>
            <a:r>
              <a:rPr sz="1600" b="1" i="0">
                <a:solidFill>
                  <a:srgbClr val="001D35"/>
                </a:solidFill>
                <a:latin typeface="Google Sans"/>
                <a:ea typeface="Google Sans"/>
              </a:rPr>
              <a:t>What are tensors used for?</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Training neural networks: Tensors store the weights and parameters of neural networks, and are used in the algorithms that train them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Representing data: Tensors can represent data such as images, movies, sounds, and relationships between words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Clustering: Tensors can be used in clustering algorithms such as k-means clustering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Support vector machines: Tensors can represent data in support vector machines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Why are tensors important?</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Tensors are efficient with memory, making them ideal for parallel computing environments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Tensors are versatile and efficient at handling data </a:t>
            </a:r>
            <a:endParaRPr sz="1600" b="0" i="0">
              <a:solidFill>
                <a:srgbClr val="001D35"/>
              </a:solidFill>
              <a:latin typeface="Google Sans"/>
              <a:ea typeface="Google Sans"/>
            </a:endParaRPr>
          </a:p>
          <a:p>
            <a:pPr marL="0" indent="0">
              <a:spcBef>
                <a:spcPts val="1000"/>
              </a:spcBef>
              <a:spcAft>
                <a:spcPts val="500"/>
              </a:spcAft>
            </a:pPr>
            <a:endParaRPr sz="1600" b="1" i="0">
              <a:solidFill>
                <a:srgbClr val="001D35"/>
              </a:solidFill>
              <a:latin typeface="Google Sans"/>
              <a:ea typeface="Google Sans"/>
            </a:endParaRPr>
          </a:p>
        </p:txBody>
      </p:sp>
      <p:sp>
        <p:nvSpPr>
          <p:cNvPr id="4" name="Text Box 3"/>
          <p:cNvSpPr txBox="1"/>
          <p:nvPr/>
        </p:nvSpPr>
        <p:spPr>
          <a:xfrm>
            <a:off x="353695" y="5289550"/>
            <a:ext cx="11122025" cy="337185"/>
          </a:xfrm>
          <a:prstGeom prst="rect">
            <a:avLst/>
          </a:prstGeom>
        </p:spPr>
        <p:txBody>
          <a:bodyPr wrap="square">
            <a:spAutoFit/>
          </a:bodyPr>
          <a:p>
            <a:pPr marL="0" indent="0"/>
            <a:endParaRPr sz="1600" b="0" i="0">
              <a:solidFill>
                <a:srgbClr val="383838"/>
              </a:solidFill>
              <a:latin typeface="Inter"/>
              <a:ea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14501" y="1871663"/>
            <a:ext cx="8381999" cy="2733675"/>
          </a:xfrm>
          <a:prstGeom prst="rect">
            <a:avLst/>
          </a:prstGeom>
        </p:spPr>
      </p:pic>
      <p:sp>
        <p:nvSpPr>
          <p:cNvPr id="3" name="Text Box 2"/>
          <p:cNvSpPr txBox="1"/>
          <p:nvPr/>
        </p:nvSpPr>
        <p:spPr>
          <a:xfrm>
            <a:off x="621665" y="303530"/>
            <a:ext cx="9474835" cy="1076325"/>
          </a:xfrm>
          <a:prstGeom prst="rect">
            <a:avLst/>
          </a:prstGeom>
          <a:noFill/>
        </p:spPr>
        <p:txBody>
          <a:bodyPr wrap="square" rtlCol="0" anchor="t">
            <a:spAutoFit/>
          </a:bodyPr>
          <a:p>
            <a:pPr marL="0" indent="0"/>
            <a:r>
              <a:rPr sz="1600" b="1">
                <a:solidFill>
                  <a:srgbClr val="001D35"/>
                </a:solidFill>
                <a:latin typeface="Google Sans"/>
                <a:ea typeface="Google Sans"/>
                <a:sym typeface="+mn-ea"/>
              </a:rPr>
              <a:t>What are tensors built from? </a:t>
            </a:r>
            <a:endParaRPr sz="1600" b="1" i="0">
              <a:solidFill>
                <a:srgbClr val="001D35"/>
              </a:solidFill>
              <a:latin typeface="Google Sans"/>
              <a:ea typeface="Google Sans"/>
            </a:endParaRPr>
          </a:p>
          <a:p>
            <a:pPr marL="0" indent="0"/>
            <a:r>
              <a:rPr sz="1600">
                <a:solidFill>
                  <a:srgbClr val="383838"/>
                </a:solidFill>
                <a:latin typeface="Inter"/>
                <a:ea typeface="Inter"/>
                <a:sym typeface="+mn-ea"/>
              </a:rPr>
              <a:t>The values in a tensor contain identical data types with a specified shape. Dimensionality is represented by the shape. A vector, for example, is a one-dimensional tensor, a matrix is a two-dimensional tensor, and a scalar is a zero-dimensional tensor.</a:t>
            </a:r>
            <a:endParaRPr lang="en-US" sz="1600">
              <a:solidFill>
                <a:srgbClr val="383838"/>
              </a:solidFill>
              <a:latin typeface="Inter"/>
              <a:ea typeface="Inter"/>
              <a:sym typeface="+mn-ea"/>
            </a:endParaRPr>
          </a:p>
        </p:txBody>
      </p:sp>
      <p:sp>
        <p:nvSpPr>
          <p:cNvPr id="4" name="Text Box 3"/>
          <p:cNvSpPr txBox="1"/>
          <p:nvPr/>
        </p:nvSpPr>
        <p:spPr>
          <a:xfrm>
            <a:off x="752475" y="5097780"/>
            <a:ext cx="5090795" cy="1525270"/>
          </a:xfrm>
          <a:prstGeom prst="rect">
            <a:avLst/>
          </a:prstGeom>
        </p:spPr>
        <p:txBody>
          <a:bodyPr>
            <a:noAutofit/>
          </a:bodyPr>
          <a:p>
            <a:pPr marL="0" indent="0"/>
            <a:r>
              <a:rPr sz="1600">
                <a:latin typeface="var(--devsite-code-font-family)"/>
                <a:ea typeface="var(--devsite-code-font-family)"/>
              </a:rPr>
              <a:t>import</a:t>
            </a:r>
            <a:r>
              <a:rPr lang="en-IN" sz="1600">
                <a:latin typeface="var(--devsite-code-font-family)"/>
                <a:ea typeface="var(--devsite-code-font-family)"/>
              </a:rPr>
              <a:t> </a:t>
            </a:r>
            <a:r>
              <a:rPr sz="1600">
                <a:latin typeface="var(--devsite-code-font-family)"/>
                <a:ea typeface="var(--devsite-code-font-family)"/>
              </a:rPr>
              <a:t>tensorflow</a:t>
            </a:r>
            <a:r>
              <a:rPr lang="en-IN" sz="1600">
                <a:latin typeface="var(--devsite-code-font-family)"/>
                <a:ea typeface="var(--devsite-code-font-family)"/>
              </a:rPr>
              <a:t> </a:t>
            </a:r>
            <a:r>
              <a:rPr sz="1600">
                <a:latin typeface="var(--devsite-code-font-family)"/>
                <a:ea typeface="var(--devsite-code-font-family)"/>
              </a:rPr>
              <a:t>as</a:t>
            </a:r>
            <a:r>
              <a:rPr lang="en-IN" sz="1600">
                <a:latin typeface="var(--devsite-code-font-family)"/>
                <a:ea typeface="var(--devsite-code-font-family)"/>
              </a:rPr>
              <a:t> </a:t>
            </a:r>
            <a:r>
              <a:rPr sz="1600">
                <a:latin typeface="var(--devsite-code-font-family)"/>
                <a:ea typeface="var(--devsite-code-font-family)"/>
              </a:rPr>
              <a:t>tf</a:t>
            </a:r>
            <a:endParaRPr sz="1600">
              <a:latin typeface="var(--devsite-code-font-family)"/>
              <a:ea typeface="var(--devsite-code-font-family)"/>
            </a:endParaRPr>
          </a:p>
          <a:p>
            <a:pPr marL="0" indent="0"/>
            <a:r>
              <a:rPr sz="1600">
                <a:latin typeface="var(--devsite-code-font-family)"/>
                <a:ea typeface="var(--devsite-code-font-family)"/>
              </a:rPr>
              <a:t>x=tf.constant([[1.,2.,3.],[4.,5.,6.]])</a:t>
            </a:r>
            <a:endParaRPr sz="1600">
              <a:latin typeface="var(--devsite-code-font-family)"/>
              <a:ea typeface="var(--devsite-code-font-family)"/>
            </a:endParaRPr>
          </a:p>
          <a:p>
            <a:pPr marL="0" indent="0"/>
            <a:r>
              <a:rPr sz="1600">
                <a:latin typeface="var(--devsite-code-font-family)"/>
                <a:ea typeface="var(--devsite-code-font-family)"/>
              </a:rPr>
              <a:t>print(x)</a:t>
            </a:r>
            <a:endParaRPr sz="1600">
              <a:latin typeface="var(--devsite-code-font-family)"/>
              <a:ea typeface="var(--devsite-code-font-family)"/>
            </a:endParaRPr>
          </a:p>
          <a:p>
            <a:pPr marL="0" indent="0"/>
            <a:r>
              <a:rPr sz="1600">
                <a:latin typeface="var(--devsite-code-font-family)"/>
                <a:ea typeface="var(--devsite-code-font-family)"/>
              </a:rPr>
              <a:t>print(x.shape)</a:t>
            </a:r>
            <a:endParaRPr sz="1600">
              <a:latin typeface="var(--devsite-code-font-family)"/>
              <a:ea typeface="var(--devsite-code-font-family)"/>
            </a:endParaRPr>
          </a:p>
          <a:p>
            <a:pPr marL="0" indent="0"/>
            <a:r>
              <a:rPr sz="1600">
                <a:latin typeface="var(--devsite-code-font-family)"/>
                <a:ea typeface="var(--devsite-code-font-family)"/>
              </a:rPr>
              <a:t>print(x.dtype)</a:t>
            </a:r>
            <a:endParaRPr sz="1600">
              <a:latin typeface="var(--devsite-code-font-family)"/>
              <a:ea typeface="var(--devsite-code-font-famil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449955" y="635"/>
            <a:ext cx="8507095"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4590" y="747395"/>
            <a:ext cx="9331960" cy="1599565"/>
          </a:xfrm>
          <a:prstGeom prst="rect">
            <a:avLst/>
          </a:prstGeom>
        </p:spPr>
        <p:txBody>
          <a:bodyPr wrap="square">
            <a:spAutoFit/>
          </a:bodyPr>
          <a:p>
            <a:pPr marL="0" indent="0"/>
            <a:r>
              <a:rPr lang="en-US" altLang="en-US" b="1" i="0">
                <a:solidFill>
                  <a:srgbClr val="383838"/>
                </a:solidFill>
                <a:latin typeface="Inter"/>
                <a:ea typeface="Inter"/>
              </a:rPr>
              <a:t>Shape</a:t>
            </a:r>
            <a:endParaRPr lang="en-US" altLang="en-US" sz="1600" b="0" i="0">
              <a:solidFill>
                <a:srgbClr val="383838"/>
              </a:solidFill>
              <a:latin typeface="Inter"/>
              <a:ea typeface="Inter"/>
            </a:endParaRPr>
          </a:p>
          <a:p>
            <a:pPr marL="0" indent="0"/>
            <a:r>
              <a:rPr sz="1600" b="0" i="0">
                <a:solidFill>
                  <a:srgbClr val="383838"/>
                </a:solidFill>
                <a:latin typeface="Inter"/>
                <a:ea typeface="Inter"/>
              </a:rPr>
              <a:t>In the TensorFlow Python library, the shape corresponds to the dimensionality of the tensor. In simple terms, the number of elements in each dimension defines a tensor’s shape. </a:t>
            </a:r>
            <a:endParaRPr sz="1600" b="0" i="0">
              <a:solidFill>
                <a:srgbClr val="383838"/>
              </a:solidFill>
              <a:latin typeface="Inter"/>
              <a:ea typeface="Inter"/>
            </a:endParaRPr>
          </a:p>
          <a:p>
            <a:pPr marL="0" indent="0"/>
            <a:endParaRPr sz="1600" b="0" i="0">
              <a:solidFill>
                <a:srgbClr val="383838"/>
              </a:solidFill>
              <a:latin typeface="Inter"/>
              <a:ea typeface="Inter"/>
            </a:endParaRPr>
          </a:p>
          <a:p>
            <a:pPr marL="0" indent="0"/>
            <a:endParaRPr sz="1600" b="0" i="0">
              <a:solidFill>
                <a:srgbClr val="383838"/>
              </a:solidFill>
              <a:latin typeface="Inter"/>
              <a:ea typeface="Inter"/>
            </a:endParaRPr>
          </a:p>
        </p:txBody>
      </p:sp>
      <p:pic>
        <p:nvPicPr>
          <p:cNvPr id="3" name="Picture 2"/>
          <p:cNvPicPr/>
          <p:nvPr/>
        </p:nvPicPr>
        <p:blipFill>
          <a:blip r:embed="rId1"/>
          <a:stretch>
            <a:fillRect/>
          </a:stretch>
        </p:blipFill>
        <p:spPr>
          <a:xfrm>
            <a:off x="1012190" y="2479358"/>
            <a:ext cx="7620000" cy="26955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49655" y="492760"/>
            <a:ext cx="8319770" cy="4608195"/>
          </a:xfrm>
          <a:prstGeom prst="rect">
            <a:avLst/>
          </a:prstGeom>
        </p:spPr>
        <p:txBody>
          <a:bodyPr>
            <a:noAutofit/>
          </a:bodyPr>
          <a:p>
            <a:r>
              <a:rPr sz="2400">
                <a:solidFill>
                  <a:srgbClr val="FF0000"/>
                </a:solidFill>
                <a:effectLst>
                  <a:outerShdw blurRad="38100" dist="38100" dir="2700000" algn="tl">
                    <a:srgbClr val="000000">
                      <a:alpha val="43137"/>
                    </a:srgbClr>
                  </a:outerShdw>
                </a:effectLst>
              </a:rPr>
              <a:t>Artificial Intelligence (AI)</a:t>
            </a:r>
            <a:r>
              <a:rPr sz="2400"/>
              <a:t> refers to the simulation of human intelligence in machines that are designed to think, learn, and make decisions. AI encompasses a wide range of technologies, including rule-based systems, expert systems, and machine learning algorithms.</a:t>
            </a:r>
            <a:endParaRPr sz="2400"/>
          </a:p>
          <a:p>
            <a:endParaRPr sz="2400"/>
          </a:p>
          <a:p>
            <a:r>
              <a:rPr sz="2400" b="1">
                <a:solidFill>
                  <a:srgbClr val="FF0000"/>
                </a:solidFill>
                <a:effectLst>
                  <a:outerShdw blurRad="38100" dist="38100" dir="2700000" algn="tl">
                    <a:srgbClr val="000000">
                      <a:alpha val="43137"/>
                    </a:srgbClr>
                  </a:outerShdw>
                </a:effectLst>
              </a:rPr>
              <a:t>Key Features of AI:</a:t>
            </a:r>
            <a:endParaRPr sz="2400" b="1">
              <a:solidFill>
                <a:srgbClr val="FF0000"/>
              </a:solidFill>
              <a:effectLst>
                <a:outerShdw blurRad="38100" dist="38100" dir="2700000" algn="tl">
                  <a:srgbClr val="000000">
                    <a:alpha val="43137"/>
                  </a:srgbClr>
                </a:outerShdw>
              </a:effectLst>
            </a:endParaRPr>
          </a:p>
          <a:p>
            <a:pPr>
              <a:buFont typeface="Arial" panose="020B0604020202020204"/>
              <a:buChar char="•"/>
            </a:pPr>
            <a:r>
              <a:rPr sz="2400"/>
              <a:t>Automation of tasks that require human intelligence.</a:t>
            </a:r>
            <a:endParaRPr sz="2400"/>
          </a:p>
          <a:p>
            <a:pPr>
              <a:buFont typeface="Arial" panose="020B0604020202020204"/>
              <a:buChar char="•"/>
            </a:pPr>
            <a:r>
              <a:rPr sz="2400"/>
              <a:t>Ability to learn from data and improve over time.</a:t>
            </a:r>
            <a:endParaRPr sz="2400"/>
          </a:p>
          <a:p>
            <a:pPr>
              <a:buFont typeface="Arial" panose="020B0604020202020204"/>
              <a:buChar char="•"/>
            </a:pPr>
            <a:r>
              <a:rPr sz="2400"/>
              <a:t>Applications across various domains, including healthcare, finance, and robotics.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4495" y="216535"/>
            <a:ext cx="7792720" cy="3969385"/>
          </a:xfrm>
          <a:prstGeom prst="rect">
            <a:avLst/>
          </a:prstGeom>
        </p:spPr>
        <p:txBody>
          <a:bodyPr wrap="square">
            <a:spAutoFit/>
          </a:bodyPr>
          <a:p>
            <a:r>
              <a:rPr sz="2800" b="1">
                <a:solidFill>
                  <a:srgbClr val="FF0000"/>
                </a:solidFill>
                <a:effectLst>
                  <a:outerShdw blurRad="38100" dist="38100" dir="2700000" algn="tl">
                    <a:srgbClr val="000000">
                      <a:alpha val="43137"/>
                    </a:srgbClr>
                  </a:outerShdw>
                </a:effectLst>
              </a:rPr>
              <a:t>AI vs ML vs DL</a:t>
            </a:r>
            <a:endParaRPr sz="2800" b="1">
              <a:solidFill>
                <a:srgbClr val="FF0000"/>
              </a:solidFill>
              <a:effectLst>
                <a:outerShdw blurRad="38100" dist="38100" dir="2700000" algn="tl">
                  <a:srgbClr val="000000">
                    <a:alpha val="43137"/>
                  </a:srgbClr>
                </a:outerShdw>
              </a:effectLst>
            </a:endParaRPr>
          </a:p>
          <a:p>
            <a:pPr>
              <a:buAutoNum type="arabicPeriod"/>
            </a:pPr>
            <a:r>
              <a:rPr sz="1600"/>
              <a:t>Artificial Intelligence (AI):</a:t>
            </a:r>
            <a:endParaRPr sz="1600"/>
          </a:p>
          <a:p>
            <a:pPr lvl="1">
              <a:buFont typeface="Arial" panose="020B0604020202020204"/>
              <a:buChar char="◦"/>
            </a:pPr>
            <a:r>
              <a:rPr sz="1600"/>
              <a:t>The broadest concept, referring to machines that can perform cognitive functions similar to humans.</a:t>
            </a:r>
            <a:endParaRPr sz="1600"/>
          </a:p>
          <a:p>
            <a:pPr lvl="1">
              <a:buFont typeface="Arial" panose="020B0604020202020204"/>
              <a:buChar char="◦"/>
            </a:pPr>
            <a:r>
              <a:rPr sz="1600"/>
              <a:t>Encompasses ML, DL, and rule-based systems.</a:t>
            </a:r>
            <a:endParaRPr sz="1600"/>
          </a:p>
          <a:p>
            <a:pPr lvl="1">
              <a:buFont typeface="Arial" panose="020B0604020202020204"/>
              <a:buChar char="◦"/>
            </a:pPr>
            <a:r>
              <a:rPr sz="1600"/>
              <a:t>Examples: Virtual assistants, autonomous vehicles, and recommendation systems.</a:t>
            </a:r>
            <a:endParaRPr sz="1600"/>
          </a:p>
          <a:p>
            <a:pPr>
              <a:buAutoNum type="arabicPeriod"/>
            </a:pPr>
            <a:r>
              <a:rPr sz="1600"/>
              <a:t>Machine Learning (ML):</a:t>
            </a:r>
            <a:endParaRPr sz="1600"/>
          </a:p>
          <a:p>
            <a:pPr lvl="1">
              <a:buFont typeface="Arial" panose="020B0604020202020204"/>
              <a:buChar char="◦"/>
            </a:pPr>
            <a:r>
              <a:rPr sz="1600"/>
              <a:t>A subset of AI that enables machines to learn patterns from data without explicit programming.</a:t>
            </a:r>
            <a:endParaRPr sz="1600"/>
          </a:p>
          <a:p>
            <a:pPr lvl="1">
              <a:buFont typeface="Arial" panose="020B0604020202020204"/>
              <a:buChar char="◦"/>
            </a:pPr>
            <a:r>
              <a:rPr sz="1600"/>
              <a:t>Uses statistical models and algorithms like decision trees, regression, and clustering.</a:t>
            </a:r>
            <a:endParaRPr sz="1600"/>
          </a:p>
          <a:p>
            <a:pPr lvl="1">
              <a:buFont typeface="Arial" panose="020B0604020202020204"/>
              <a:buChar char="◦"/>
            </a:pPr>
            <a:r>
              <a:rPr sz="1600"/>
              <a:t>Examples: Fraud detection, predictive analytics, and spam filters.</a:t>
            </a:r>
            <a:endParaRPr sz="1600"/>
          </a:p>
          <a:p>
            <a:pPr>
              <a:buAutoNum type="arabicPeriod"/>
            </a:pPr>
            <a:r>
              <a:rPr sz="1600"/>
              <a:t>Deep Learning (DL):</a:t>
            </a:r>
            <a:endParaRPr sz="1600"/>
          </a:p>
          <a:p>
            <a:pPr lvl="1">
              <a:buFont typeface="Arial" panose="020B0604020202020204"/>
              <a:buChar char="◦"/>
            </a:pPr>
            <a:r>
              <a:rPr sz="1600"/>
              <a:t>A specialized subset of ML that relies on deep neural networks.</a:t>
            </a:r>
            <a:endParaRPr sz="1600"/>
          </a:p>
          <a:p>
            <a:pPr lvl="1">
              <a:buFont typeface="Arial" panose="020B0604020202020204"/>
              <a:buChar char="◦"/>
            </a:pPr>
            <a:r>
              <a:rPr sz="1600"/>
              <a:t>Requires large datasets and computational power.</a:t>
            </a:r>
            <a:endParaRPr sz="1600"/>
          </a:p>
          <a:p>
            <a:pPr lvl="1">
              <a:buFont typeface="Arial" panose="020B0604020202020204"/>
              <a:buChar char="◦"/>
            </a:pPr>
            <a:r>
              <a:rPr sz="1600"/>
              <a:t>Examples: Image recognition, natural language processing, and speech recognition.</a:t>
            </a:r>
            <a:endParaRPr sz="1600"/>
          </a:p>
        </p:txBody>
      </p:sp>
      <p:sp>
        <p:nvSpPr>
          <p:cNvPr id="5" name="Text Box 4"/>
          <p:cNvSpPr txBox="1"/>
          <p:nvPr/>
        </p:nvSpPr>
        <p:spPr>
          <a:xfrm>
            <a:off x="473710" y="4126865"/>
            <a:ext cx="9212580" cy="2245360"/>
          </a:xfrm>
          <a:prstGeom prst="rect">
            <a:avLst/>
          </a:prstGeom>
        </p:spPr>
        <p:txBody>
          <a:bodyPr wrap="square">
            <a:spAutoFit/>
          </a:bodyPr>
          <a:p>
            <a:r>
              <a:rPr sz="2800" b="1">
                <a:solidFill>
                  <a:srgbClr val="FF0000"/>
                </a:solidFill>
                <a:effectLst>
                  <a:outerShdw blurRad="38100" dist="38100" dir="2700000" algn="tl">
                    <a:srgbClr val="000000">
                      <a:alpha val="43137"/>
                    </a:srgbClr>
                  </a:outerShdw>
                </a:effectLst>
              </a:rPr>
              <a:t>Applications of AI</a:t>
            </a:r>
            <a:endParaRPr sz="2800" b="1">
              <a:solidFill>
                <a:srgbClr val="FF0000"/>
              </a:solidFill>
              <a:effectLst>
                <a:outerShdw blurRad="38100" dist="38100" dir="2700000" algn="tl">
                  <a:srgbClr val="000000">
                    <a:alpha val="43137"/>
                  </a:srgbClr>
                </a:outerShdw>
              </a:effectLst>
            </a:endParaRPr>
          </a:p>
          <a:p>
            <a:r>
              <a:rPr sz="1600"/>
              <a:t>AI has transformed multiple industries by enabling automation and improving decision-making. Some major applications include:</a:t>
            </a:r>
            <a:endParaRPr sz="1600"/>
          </a:p>
          <a:p>
            <a:pPr>
              <a:buFont typeface="Arial" panose="020B0604020202020204"/>
              <a:buChar char="•"/>
            </a:pPr>
            <a:r>
              <a:rPr sz="1600"/>
              <a:t>Healthcare: Disease diagnosis, personalized medicine, robotic surgeries.</a:t>
            </a:r>
            <a:endParaRPr sz="1600"/>
          </a:p>
          <a:p>
            <a:pPr>
              <a:buFont typeface="Arial" panose="020B0604020202020204"/>
              <a:buChar char="•"/>
            </a:pPr>
            <a:r>
              <a:rPr sz="1600"/>
              <a:t>Finance: Fraud detection, algorithmic trading, risk assessment.</a:t>
            </a:r>
            <a:endParaRPr sz="1600"/>
          </a:p>
          <a:p>
            <a:pPr>
              <a:buFont typeface="Arial" panose="020B0604020202020204"/>
              <a:buChar char="•"/>
            </a:pPr>
            <a:r>
              <a:rPr sz="1600"/>
              <a:t>Retail: Recommendation systems, demand forecasting, customer sentiment analysis.</a:t>
            </a:r>
            <a:endParaRPr sz="1600"/>
          </a:p>
          <a:p>
            <a:pPr>
              <a:buFont typeface="Arial" panose="020B0604020202020204"/>
              <a:buChar char="•"/>
            </a:pPr>
            <a:r>
              <a:rPr sz="1600"/>
              <a:t>Autonomous Systems: Self-driving cars, drones, robotics.</a:t>
            </a:r>
            <a:endParaRPr sz="1600"/>
          </a:p>
          <a:p>
            <a:pPr>
              <a:buFont typeface="Arial" panose="020B0604020202020204"/>
              <a:buChar char="•"/>
            </a:pPr>
            <a:r>
              <a:rPr sz="1600"/>
              <a:t>Natural Language Processing: Chatbots, virtual assistants, language translation.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075" y="170180"/>
            <a:ext cx="10690860" cy="2430145"/>
          </a:xfrm>
          <a:prstGeom prst="rect">
            <a:avLst/>
          </a:prstGeom>
        </p:spPr>
        <p:txBody>
          <a:bodyPr wrap="square">
            <a:spAutoFit/>
          </a:bodyPr>
          <a:p>
            <a:r>
              <a:rPr sz="2400" b="1">
                <a:solidFill>
                  <a:srgbClr val="FF0000"/>
                </a:solidFill>
              </a:rPr>
              <a:t>Conventional AI vs Generative AI (GenAI)</a:t>
            </a:r>
            <a:endParaRPr sz="2400" b="1">
              <a:solidFill>
                <a:srgbClr val="FF0000"/>
              </a:solidFill>
            </a:endParaRPr>
          </a:p>
          <a:p>
            <a:pPr>
              <a:buAutoNum type="arabicPeriod"/>
            </a:pPr>
            <a:r>
              <a:rPr sz="1600" b="1">
                <a:solidFill>
                  <a:srgbClr val="FF0000"/>
                </a:solidFill>
              </a:rPr>
              <a:t>Conventional AI:</a:t>
            </a:r>
            <a:endParaRPr sz="1600" b="1">
              <a:solidFill>
                <a:srgbClr val="FF0000"/>
              </a:solidFill>
            </a:endParaRPr>
          </a:p>
          <a:p>
            <a:pPr lvl="1">
              <a:buFont typeface="Arial" panose="020B0604020202020204"/>
              <a:buChar char="◦"/>
            </a:pPr>
            <a:r>
              <a:rPr sz="1600"/>
              <a:t>Focuses on classification, prediction, and rule-based decision-making.</a:t>
            </a:r>
            <a:endParaRPr sz="1600"/>
          </a:p>
          <a:p>
            <a:pPr lvl="1">
              <a:buFont typeface="Arial" panose="020B0604020202020204"/>
              <a:buChar char="◦"/>
            </a:pPr>
            <a:r>
              <a:rPr sz="1600"/>
              <a:t>Uses structured datasets for training.</a:t>
            </a:r>
            <a:endParaRPr sz="1600"/>
          </a:p>
          <a:p>
            <a:pPr lvl="1">
              <a:buFont typeface="Arial" panose="020B0604020202020204"/>
              <a:buChar char="◦"/>
            </a:pPr>
            <a:r>
              <a:rPr sz="1600"/>
              <a:t>Examples: Spam filters, customer service chatbots, recommendation engines.</a:t>
            </a:r>
            <a:endParaRPr sz="1600"/>
          </a:p>
          <a:p>
            <a:pPr>
              <a:buAutoNum type="arabicPeriod"/>
            </a:pPr>
            <a:r>
              <a:rPr sz="1600" b="1">
                <a:solidFill>
                  <a:srgbClr val="FF0000"/>
                </a:solidFill>
              </a:rPr>
              <a:t>Generative AI (GenAI):</a:t>
            </a:r>
            <a:endParaRPr sz="1600" b="1">
              <a:solidFill>
                <a:srgbClr val="FF0000"/>
              </a:solidFill>
            </a:endParaRPr>
          </a:p>
          <a:p>
            <a:pPr lvl="1">
              <a:buFont typeface="Arial" panose="020B0604020202020204"/>
              <a:buChar char="◦"/>
            </a:pPr>
            <a:r>
              <a:rPr sz="1600"/>
              <a:t>A type of AI that creates new content, such as text, images, and music.</a:t>
            </a:r>
            <a:endParaRPr sz="1600"/>
          </a:p>
          <a:p>
            <a:pPr lvl="1">
              <a:buFont typeface="Arial" panose="020B0604020202020204"/>
              <a:buChar char="◦"/>
            </a:pPr>
            <a:r>
              <a:rPr sz="1600"/>
              <a:t>Uses models like GANs (Generative Adversarial Networks) and transformers (e.g., GPT, DALL-E).</a:t>
            </a:r>
            <a:endParaRPr sz="1600"/>
          </a:p>
          <a:p>
            <a:pPr lvl="1">
              <a:buFont typeface="Arial" panose="020B0604020202020204"/>
              <a:buChar char="◦"/>
            </a:pPr>
            <a:r>
              <a:rPr sz="1600"/>
              <a:t>Examples: AI-generated art, chat-based content generation, and text-to-image synthesis.</a:t>
            </a:r>
            <a:endParaRPr sz="1600"/>
          </a:p>
        </p:txBody>
      </p:sp>
      <p:sp>
        <p:nvSpPr>
          <p:cNvPr id="3" name="Text Box 2"/>
          <p:cNvSpPr txBox="1"/>
          <p:nvPr/>
        </p:nvSpPr>
        <p:spPr>
          <a:xfrm>
            <a:off x="358140" y="2741295"/>
            <a:ext cx="8935720" cy="2491740"/>
          </a:xfrm>
          <a:prstGeom prst="rect">
            <a:avLst/>
          </a:prstGeom>
        </p:spPr>
        <p:txBody>
          <a:bodyPr wrap="square">
            <a:spAutoFit/>
          </a:bodyPr>
          <a:p>
            <a:r>
              <a:rPr sz="2800" b="1">
                <a:solidFill>
                  <a:srgbClr val="FF0000"/>
                </a:solidFill>
                <a:effectLst>
                  <a:outerShdw blurRad="38100" dist="38100" dir="2700000" algn="tl">
                    <a:srgbClr val="000000">
                      <a:alpha val="43137"/>
                    </a:srgbClr>
                  </a:outerShdw>
                </a:effectLst>
              </a:rPr>
              <a:t>Future of AI</a:t>
            </a:r>
            <a:endParaRPr sz="2800" b="1">
              <a:solidFill>
                <a:srgbClr val="FF0000"/>
              </a:solidFill>
              <a:effectLst>
                <a:outerShdw blurRad="38100" dist="38100" dir="2700000" algn="tl">
                  <a:srgbClr val="000000">
                    <a:alpha val="43137"/>
                  </a:srgbClr>
                </a:outerShdw>
              </a:effectLst>
            </a:endParaRPr>
          </a:p>
          <a:p>
            <a:r>
              <a:rPr sz="1600"/>
              <a:t>The future of AI is expected to bring significant advancements and challenges:</a:t>
            </a:r>
            <a:endParaRPr sz="1600"/>
          </a:p>
          <a:p>
            <a:pPr>
              <a:buFont typeface="Arial" panose="020B0604020202020204"/>
              <a:buChar char="•"/>
            </a:pPr>
            <a:r>
              <a:rPr sz="1600"/>
              <a:t>AI-Augmented Creativity: More sophisticated generative models for content creation.</a:t>
            </a:r>
            <a:endParaRPr sz="1600"/>
          </a:p>
          <a:p>
            <a:pPr>
              <a:buFont typeface="Arial" panose="020B0604020202020204"/>
              <a:buChar char="•"/>
            </a:pPr>
            <a:r>
              <a:rPr sz="1600"/>
              <a:t>Explainable AI (XAI): Enhancing transparency and trust in AI decision-making.</a:t>
            </a:r>
            <a:endParaRPr sz="1600"/>
          </a:p>
          <a:p>
            <a:pPr>
              <a:buFont typeface="Arial" panose="020B0604020202020204"/>
              <a:buChar char="•"/>
            </a:pPr>
            <a:r>
              <a:rPr sz="1600"/>
              <a:t>Ethical AI Development: Addressing biases, privacy concerns, and responsible AI use.</a:t>
            </a:r>
            <a:endParaRPr sz="1600"/>
          </a:p>
          <a:p>
            <a:pPr>
              <a:buFont typeface="Arial" panose="020B0604020202020204"/>
              <a:buChar char="•"/>
            </a:pPr>
            <a:r>
              <a:rPr sz="1600"/>
              <a:t>AI in Edge Computing: Deployment of AI models on edge devices for real-time processing.</a:t>
            </a:r>
            <a:endParaRPr sz="1600"/>
          </a:p>
          <a:p>
            <a:pPr>
              <a:buFont typeface="Arial" panose="020B0604020202020204"/>
              <a:buChar char="•"/>
            </a:pPr>
            <a:r>
              <a:rPr sz="1600"/>
              <a:t>Superintelligence and AGI: Theoretical advancements toward artificial general intelligence (AGI) with human-like reasoning capabilities.</a:t>
            </a:r>
            <a:endParaRPr sz="1600"/>
          </a:p>
          <a:p>
            <a:r>
              <a:rPr sz="1600"/>
              <a:t>AI continues to evolve, driving innovation and transforming industries worldwide.</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345758"/>
            <a:ext cx="5080000" cy="23120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Introduction to DL  </a:t>
            </a:r>
            <a:endParaRPr sz="25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Deep Learning</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Perceptron Model</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Tensorflow and Keras</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Types of Neural Networks</a:t>
            </a:r>
            <a:endParaRPr sz="1600" b="0" i="0">
              <a:solidFill>
                <a:srgbClr val="333333"/>
              </a:solidFill>
              <a:latin typeface="Tomorrow"/>
              <a:ea typeface="Tomorrow"/>
            </a:endParaRPr>
          </a:p>
        </p:txBody>
      </p:sp>
      <p:sp>
        <p:nvSpPr>
          <p:cNvPr id="3" name="Text Box 2"/>
          <p:cNvSpPr txBox="1"/>
          <p:nvPr/>
        </p:nvSpPr>
        <p:spPr>
          <a:xfrm>
            <a:off x="398780" y="3429000"/>
            <a:ext cx="6448425" cy="27800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Artificial Neural Network Deep Dive  </a:t>
            </a:r>
            <a:endParaRPr sz="2500" b="0" i="0">
              <a:solidFill>
                <a:srgbClr val="333333"/>
              </a:solidFill>
              <a:latin typeface="Tomorrow"/>
              <a:ea typeface="Tomorrow"/>
            </a:endParaRPr>
          </a:p>
          <a:p>
            <a:pPr marL="285750" indent="-285750">
              <a:lnSpc>
                <a:spcPct val="130000"/>
              </a:lnSpc>
              <a:spcBef>
                <a:spcPct val="0"/>
              </a:spcBef>
              <a:spcAft>
                <a:spcPct val="0"/>
              </a:spcAft>
              <a:buFont typeface="Arial" panose="020B0604020202020204" pitchFamily="34" charset="0"/>
              <a:buChar char="•"/>
            </a:pPr>
            <a:r>
              <a:rPr sz="1600" b="0" i="0">
                <a:solidFill>
                  <a:srgbClr val="333333"/>
                </a:solidFill>
                <a:latin typeface="Tomorrow"/>
                <a:ea typeface="Tomorrow"/>
              </a:rPr>
              <a:t>Activation Functions in NN</a:t>
            </a:r>
            <a:endParaRPr sz="1600" b="0" i="0">
              <a:solidFill>
                <a:srgbClr val="333333"/>
              </a:solidFill>
              <a:latin typeface="Tomorrow"/>
              <a:ea typeface="Tomorrow"/>
            </a:endParaRPr>
          </a:p>
          <a:p>
            <a:pPr marL="742950" lvl="1" indent="-285750">
              <a:lnSpc>
                <a:spcPct val="130000"/>
              </a:lnSpc>
              <a:spcBef>
                <a:spcPct val="0"/>
              </a:spcBef>
              <a:spcAft>
                <a:spcPct val="0"/>
              </a:spcAft>
              <a:buFont typeface="Arial" panose="020B0604020202020204" pitchFamily="34" charset="0"/>
              <a:buChar char="•"/>
            </a:pPr>
            <a:r>
              <a:rPr lang="en-US" altLang="en-US" sz="1600" b="0" i="0">
                <a:solidFill>
                  <a:srgbClr val="333333"/>
                </a:solidFill>
                <a:latin typeface="Tomorrow"/>
                <a:ea typeface="Tomorrow"/>
              </a:rPr>
              <a:t>Single Layered ANN</a:t>
            </a:r>
            <a:endParaRPr lang="en-US" altLang="en-US" sz="1600" b="0" i="0">
              <a:solidFill>
                <a:srgbClr val="333333"/>
              </a:solidFill>
              <a:latin typeface="Tomorrow"/>
              <a:ea typeface="Tomorrow"/>
            </a:endParaRPr>
          </a:p>
          <a:p>
            <a:pPr marL="742950" lvl="1" indent="-285750">
              <a:lnSpc>
                <a:spcPct val="130000"/>
              </a:lnSpc>
              <a:spcBef>
                <a:spcPct val="0"/>
              </a:spcBef>
              <a:spcAft>
                <a:spcPct val="0"/>
              </a:spcAft>
              <a:buFont typeface="Arial" panose="020B0604020202020204" pitchFamily="34" charset="0"/>
              <a:buChar char="•"/>
            </a:pPr>
            <a:r>
              <a:rPr lang="en-US" altLang="en-US" sz="1600" b="0" i="0">
                <a:solidFill>
                  <a:srgbClr val="333333"/>
                </a:solidFill>
                <a:latin typeface="Tomorrow"/>
                <a:ea typeface="Tomorrow"/>
              </a:rPr>
              <a:t>Multiple Layered ANN</a:t>
            </a:r>
            <a:endParaRPr lang="en-US" altLang="en-US" sz="1600" b="0" i="0">
              <a:solidFill>
                <a:srgbClr val="333333"/>
              </a:solidFill>
              <a:latin typeface="Tomorrow"/>
              <a:ea typeface="Tomorrow"/>
            </a:endParaRPr>
          </a:p>
          <a:p>
            <a:pPr marL="285750" indent="-285750">
              <a:lnSpc>
                <a:spcPct val="130000"/>
              </a:lnSpc>
              <a:spcBef>
                <a:spcPct val="0"/>
              </a:spcBef>
              <a:spcAft>
                <a:spcPct val="0"/>
              </a:spcAft>
              <a:buFont typeface="Arial" panose="020B0604020202020204" pitchFamily="34" charset="0"/>
              <a:buChar char="•"/>
            </a:pPr>
            <a:r>
              <a:rPr sz="1600" b="0" i="0">
                <a:solidFill>
                  <a:srgbClr val="333333"/>
                </a:solidFill>
                <a:latin typeface="Tomorrow"/>
                <a:ea typeface="Tomorrow"/>
              </a:rPr>
              <a:t>Loss Functions</a:t>
            </a:r>
            <a:endParaRPr sz="1600" b="0" i="0">
              <a:solidFill>
                <a:srgbClr val="333333"/>
              </a:solidFill>
              <a:latin typeface="Tomorrow"/>
              <a:ea typeface="Tomorrow"/>
            </a:endParaRPr>
          </a:p>
          <a:p>
            <a:pPr marL="285750" indent="-285750">
              <a:lnSpc>
                <a:spcPct val="130000"/>
              </a:lnSpc>
              <a:spcBef>
                <a:spcPct val="0"/>
              </a:spcBef>
              <a:spcAft>
                <a:spcPct val="0"/>
              </a:spcAft>
              <a:buFont typeface="Arial" panose="020B0604020202020204" pitchFamily="34" charset="0"/>
              <a:buChar char="•"/>
            </a:pPr>
            <a:r>
              <a:rPr sz="1600" b="0" i="0">
                <a:solidFill>
                  <a:srgbClr val="333333"/>
                </a:solidFill>
                <a:latin typeface="Tomorrow"/>
                <a:ea typeface="Tomorrow"/>
              </a:rPr>
              <a:t>Optimization Technique</a:t>
            </a:r>
            <a:endParaRPr sz="1600" b="0" i="0">
              <a:solidFill>
                <a:srgbClr val="333333"/>
              </a:solidFill>
              <a:latin typeface="Tomorrow"/>
              <a:ea typeface="Tomorrow"/>
            </a:endParaRPr>
          </a:p>
          <a:p>
            <a:pPr marL="285750" indent="-285750">
              <a:lnSpc>
                <a:spcPct val="130000"/>
              </a:lnSpc>
              <a:spcBef>
                <a:spcPct val="0"/>
              </a:spcBef>
              <a:spcAft>
                <a:spcPct val="0"/>
              </a:spcAft>
              <a:buFont typeface="Arial" panose="020B0604020202020204" pitchFamily="34" charset="0"/>
              <a:buChar char="•"/>
            </a:pPr>
            <a:r>
              <a:rPr sz="1600" b="0" i="0">
                <a:solidFill>
                  <a:srgbClr val="333333"/>
                </a:solidFill>
                <a:latin typeface="Tomorrow"/>
                <a:ea typeface="Tomorrow"/>
              </a:rPr>
              <a:t>Regularization Techniques</a:t>
            </a:r>
            <a:endParaRPr sz="1600" b="0" i="0">
              <a:solidFill>
                <a:srgbClr val="333333"/>
              </a:solidFill>
              <a:latin typeface="Tomorrow"/>
              <a:ea typeface="Tomorrow"/>
            </a:endParaRPr>
          </a:p>
          <a:p>
            <a:pPr marL="285750" indent="-285750">
              <a:lnSpc>
                <a:spcPct val="130000"/>
              </a:lnSpc>
              <a:spcBef>
                <a:spcPct val="0"/>
              </a:spcBef>
              <a:spcAft>
                <a:spcPct val="0"/>
              </a:spcAft>
              <a:buFont typeface="Arial" panose="020B0604020202020204" pitchFamily="34" charset="0"/>
              <a:buChar char="•"/>
            </a:pPr>
            <a:r>
              <a:rPr sz="1600" b="0" i="0">
                <a:solidFill>
                  <a:srgbClr val="333333"/>
                </a:solidFill>
                <a:latin typeface="Tomorrow"/>
                <a:ea typeface="Tomorrow"/>
              </a:rPr>
              <a:t>CallBacks</a:t>
            </a:r>
            <a:endParaRPr sz="1600" b="0" i="0">
              <a:solidFill>
                <a:srgbClr val="333333"/>
              </a:solidFill>
              <a:latin typeface="Tomorrow"/>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645" y="154940"/>
            <a:ext cx="11256010" cy="3969385"/>
          </a:xfrm>
          <a:prstGeom prst="rect">
            <a:avLst/>
          </a:prstGeom>
        </p:spPr>
        <p:txBody>
          <a:bodyPr wrap="square">
            <a:spAutoFit/>
          </a:bodyPr>
          <a:p>
            <a:r>
              <a:rPr sz="2400" b="1">
                <a:solidFill>
                  <a:srgbClr val="FF0000"/>
                </a:solidFill>
                <a:effectLst>
                  <a:outerShdw blurRad="38100" dist="38100" dir="2700000" algn="tl">
                    <a:srgbClr val="000000">
                      <a:alpha val="43137"/>
                    </a:srgbClr>
                  </a:outerShdw>
                </a:effectLst>
              </a:rPr>
              <a:t>Introduction to Deep Learning</a:t>
            </a:r>
            <a:endParaRPr sz="2400" b="1">
              <a:solidFill>
                <a:srgbClr val="FF0000"/>
              </a:solidFill>
              <a:effectLst>
                <a:outerShdw blurRad="38100" dist="38100" dir="2700000" algn="tl">
                  <a:srgbClr val="000000">
                    <a:alpha val="43137"/>
                  </a:srgbClr>
                </a:outerShdw>
              </a:effectLst>
            </a:endParaRPr>
          </a:p>
          <a:p>
            <a:r>
              <a:t>Deep Learning (DL) is a subset of Machine Learning that utilizes artificial neural networks with multiple layers to learn complex patterns in data. It enables high-level feature extraction from raw data and is the foundation for many modern </a:t>
            </a:r>
          </a:p>
          <a:p>
            <a:endParaRPr sz="2800" b="1">
              <a:solidFill>
                <a:srgbClr val="FF0000"/>
              </a:solidFill>
              <a:effectLst>
                <a:outerShdw blurRad="38100" dist="38100" dir="2700000" algn="tl">
                  <a:srgbClr val="000000">
                    <a:alpha val="43137"/>
                  </a:srgbClr>
                </a:outerShdw>
              </a:effectLst>
            </a:endParaRPr>
          </a:p>
          <a:p>
            <a:r>
              <a:rPr sz="2800" b="1">
                <a:solidFill>
                  <a:srgbClr val="FF0000"/>
                </a:solidFill>
                <a:effectLst>
                  <a:outerShdw blurRad="38100" dist="38100" dir="2700000" algn="tl">
                    <a:srgbClr val="000000">
                      <a:alpha val="43137"/>
                    </a:srgbClr>
                  </a:outerShdw>
                </a:effectLst>
              </a:rPr>
              <a:t>AI applications.</a:t>
            </a:r>
            <a:endParaRPr sz="2800" b="1">
              <a:solidFill>
                <a:srgbClr val="FF0000"/>
              </a:solidFill>
              <a:effectLst>
                <a:outerShdw blurRad="38100" dist="38100" dir="2700000" algn="tl">
                  <a:srgbClr val="000000">
                    <a:alpha val="43137"/>
                  </a:srgbClr>
                </a:outerShdw>
              </a:effectLst>
            </a:endParaRPr>
          </a:p>
          <a:p>
            <a:endParaRPr sz="2800" b="1">
              <a:solidFill>
                <a:srgbClr val="FF0000"/>
              </a:solidFill>
              <a:effectLst>
                <a:outerShdw blurRad="38100" dist="38100" dir="2700000" algn="tl">
                  <a:srgbClr val="000000">
                    <a:alpha val="43137"/>
                  </a:srgbClr>
                </a:outerShdw>
              </a:effectLst>
            </a:endParaRPr>
          </a:p>
          <a:p>
            <a:r>
              <a:t>Key Aspects of Deep Learning:</a:t>
            </a:r>
          </a:p>
          <a:p>
            <a:pPr>
              <a:buFont typeface="Arial" panose="020B0604020202020204"/>
              <a:buChar char="•"/>
            </a:pPr>
            <a:r>
              <a:t>Multi-layered neural networks (deep networks) that extract hierarchical features.</a:t>
            </a:r>
          </a:p>
          <a:p>
            <a:pPr>
              <a:buFont typeface="Arial" panose="020B0604020202020204"/>
              <a:buChar char="•"/>
            </a:pPr>
          </a:p>
          <a:p>
            <a:pPr>
              <a:buFont typeface="Arial" panose="020B0604020202020204"/>
              <a:buChar char="•"/>
            </a:pPr>
            <a:r>
              <a:t>Requires large datasets and significant computational power (e.g., GPUs, TPUs).</a:t>
            </a:r>
          </a:p>
          <a:p>
            <a:pPr>
              <a:buFont typeface="Arial" panose="020B0604020202020204"/>
              <a:buChar char="•"/>
            </a:pPr>
          </a:p>
          <a:p>
            <a:pPr>
              <a:buFont typeface="Arial" panose="020B0604020202020204"/>
              <a:buChar char="•"/>
            </a:pPr>
            <a:r>
              <a:t>Performs exceptionally well in tasks like image recognition, natural language processing, and speech synthesis.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1765" y="3507740"/>
            <a:ext cx="5568315" cy="3692525"/>
          </a:xfrm>
          <a:prstGeom prst="rect">
            <a:avLst/>
          </a:prstGeom>
        </p:spPr>
        <p:txBody>
          <a:bodyPr wrap="square">
            <a:spAutoFit/>
          </a:bodyPr>
          <a:p>
            <a:r>
              <a:rPr b="1">
                <a:solidFill>
                  <a:srgbClr val="FF0000"/>
                </a:solidFill>
                <a:effectLst>
                  <a:outerShdw blurRad="38100" dist="38100" dir="2700000" algn="tl">
                    <a:srgbClr val="000000">
                      <a:alpha val="43137"/>
                    </a:srgbClr>
                  </a:outerShdw>
                </a:effectLst>
              </a:rPr>
              <a:t>Perceptron Model</a:t>
            </a:r>
            <a:endParaRPr b="1">
              <a:solidFill>
                <a:srgbClr val="FF0000"/>
              </a:solidFill>
              <a:effectLst>
                <a:outerShdw blurRad="38100" dist="38100" dir="2700000" algn="tl">
                  <a:srgbClr val="000000">
                    <a:alpha val="43137"/>
                  </a:srgbClr>
                </a:outerShdw>
              </a:effectLst>
            </a:endParaRPr>
          </a:p>
          <a:p>
            <a:r>
              <a:t>The perceptron is the simplest form of an artificial neural network and serves as the building block of more advanced models.</a:t>
            </a:r>
          </a:p>
          <a:p>
            <a:pPr>
              <a:buFont typeface="Arial" panose="020B0604020202020204"/>
              <a:buChar char="•"/>
            </a:pPr>
            <a:r>
              <a:rPr b="1"/>
              <a:t>Components of a Perceptron:</a:t>
            </a:r>
            <a:endParaRPr b="1"/>
          </a:p>
          <a:p>
            <a:pPr lvl="1">
              <a:buFont typeface="Arial" panose="020B0604020202020204"/>
              <a:buChar char="◦"/>
            </a:pPr>
            <a:r>
              <a:rPr b="1"/>
              <a:t>Inputs</a:t>
            </a:r>
            <a:r>
              <a:t>: Feature values from the dataset.</a:t>
            </a:r>
          </a:p>
          <a:p>
            <a:pPr lvl="1">
              <a:buFont typeface="Arial" panose="020B0604020202020204"/>
              <a:buChar char="◦"/>
            </a:pPr>
            <a:r>
              <a:rPr b="1"/>
              <a:t>Weights</a:t>
            </a:r>
            <a:r>
              <a:t>: Assigned to each input to signify importance.</a:t>
            </a:r>
          </a:p>
          <a:p>
            <a:pPr lvl="1">
              <a:buFont typeface="Arial" panose="020B0604020202020204"/>
              <a:buChar char="◦"/>
            </a:pPr>
            <a:r>
              <a:rPr b="1"/>
              <a:t>Summation </a:t>
            </a:r>
            <a:r>
              <a:t>Function: Computes the weighted sum of inputs.</a:t>
            </a:r>
          </a:p>
          <a:p>
            <a:pPr lvl="1">
              <a:buFont typeface="Arial" panose="020B0604020202020204"/>
              <a:buChar char="◦"/>
            </a:pPr>
            <a:r>
              <a:rPr b="1"/>
              <a:t>Activation Function</a:t>
            </a:r>
            <a:r>
              <a:t>: Applies a threshold to determine output.</a:t>
            </a:r>
          </a:p>
          <a:p>
            <a:pPr indent="0">
              <a:buFont typeface="Arial" panose="020B0604020202020204"/>
              <a:buNone/>
            </a:pPr>
          </a:p>
        </p:txBody>
      </p:sp>
      <p:pic>
        <p:nvPicPr>
          <p:cNvPr id="3" name="Picture 2"/>
          <p:cNvPicPr/>
          <p:nvPr/>
        </p:nvPicPr>
        <p:blipFill>
          <a:blip r:embed="rId1"/>
          <a:stretch>
            <a:fillRect/>
          </a:stretch>
        </p:blipFill>
        <p:spPr>
          <a:xfrm>
            <a:off x="5619750" y="100965"/>
            <a:ext cx="6424930" cy="5667375"/>
          </a:xfrm>
          <a:prstGeom prst="rect">
            <a:avLst/>
          </a:prstGeom>
        </p:spPr>
      </p:pic>
      <p:sp>
        <p:nvSpPr>
          <p:cNvPr id="4" name="Text Box 3"/>
          <p:cNvSpPr txBox="1"/>
          <p:nvPr/>
        </p:nvSpPr>
        <p:spPr>
          <a:xfrm>
            <a:off x="5443855" y="6250305"/>
            <a:ext cx="6096000" cy="368300"/>
          </a:xfrm>
          <a:prstGeom prst="rect">
            <a:avLst/>
          </a:prstGeom>
          <a:noFill/>
        </p:spPr>
        <p:txBody>
          <a:bodyPr wrap="square" rtlCol="0" anchor="t">
            <a:spAutoFit/>
          </a:bodyPr>
          <a:p>
            <a:r>
              <a:rPr lang="en-US" altLang="en-US"/>
              <a:t>https://s.mriquestions.com/what-is-a-neural-network.html</a:t>
            </a:r>
            <a:endParaRPr lang="en-US"/>
          </a:p>
        </p:txBody>
      </p:sp>
      <p:sp>
        <p:nvSpPr>
          <p:cNvPr id="6" name="Text Box 5"/>
          <p:cNvSpPr txBox="1"/>
          <p:nvPr/>
        </p:nvSpPr>
        <p:spPr>
          <a:xfrm>
            <a:off x="151765" y="100965"/>
            <a:ext cx="5772785" cy="3307715"/>
          </a:xfrm>
          <a:prstGeom prst="rect">
            <a:avLst/>
          </a:prstGeom>
        </p:spPr>
        <p:txBody>
          <a:bodyPr wrap="square">
            <a:spAutoFit/>
          </a:bodyPr>
          <a:p>
            <a:r>
              <a:rPr sz="2900" b="1">
                <a:solidFill>
                  <a:srgbClr val="231F20"/>
                </a:solidFill>
                <a:latin typeface="RctvjbXddlcgHrcvdjHelveticaNeueLTStd-BdCn"/>
                <a:ea typeface="RctvjbXddlcgHrcvdjHelveticaNeueLTStd-BdCn"/>
              </a:rPr>
              <a:t>Artificial Neural Network </a:t>
            </a:r>
            <a:endParaRPr sz="2900" b="1">
              <a:solidFill>
                <a:srgbClr val="231F20"/>
              </a:solidFill>
              <a:latin typeface="RctvjbXddlcgHrcvdjHelveticaNeueLTStd-BdCn"/>
              <a:ea typeface="RctvjbXddlcgHrcvdjHelveticaNeueLTStd-BdCn"/>
            </a:endParaRPr>
          </a:p>
          <a:p>
            <a:pPr algn="just"/>
            <a:r>
              <a:rPr sz="2000">
                <a:solidFill>
                  <a:srgbClr val="231F20"/>
                </a:solidFill>
                <a:ea typeface="QkdyncPgkddySjtfmrUtopiaStd"/>
                <a:cs typeface="+mn-lt"/>
              </a:rPr>
              <a:t>An </a:t>
            </a:r>
            <a:r>
              <a:rPr sz="2000" i="1">
                <a:solidFill>
                  <a:srgbClr val="231F20"/>
                </a:solidFill>
                <a:ea typeface="CtdhkhGrqdxpFqrrvlUtopiaStd-Italic"/>
                <a:cs typeface="+mn-lt"/>
              </a:rPr>
              <a:t>artificial neural network</a:t>
            </a:r>
            <a:r>
              <a:rPr sz="2000">
                <a:solidFill>
                  <a:srgbClr val="231F20"/>
                </a:solidFill>
                <a:ea typeface="QkdyncPgkddySjtfmrUtopiaStd"/>
                <a:cs typeface="+mn-lt"/>
              </a:rPr>
              <a:t> (ANN) is a</a:t>
            </a:r>
            <a:r>
              <a:rPr lang="en-US" sz="2000">
                <a:solidFill>
                  <a:srgbClr val="231F20"/>
                </a:solidFill>
                <a:ea typeface="QkdyncPgkddySjtfmrUtopiaStd"/>
                <a:cs typeface="+mn-lt"/>
              </a:rPr>
              <a:t> </a:t>
            </a:r>
            <a:r>
              <a:rPr sz="2000">
                <a:solidFill>
                  <a:srgbClr val="231F20"/>
                </a:solidFill>
                <a:ea typeface="QkdyncPgkddySjtfmrUtopiaStd"/>
                <a:cs typeface="+mn-lt"/>
              </a:rPr>
              <a:t>computational network (a system of nodes and the interconnection between nodes) inspired by biological neural networks, which are the complex networks of neurons in human brains (see Figure). </a:t>
            </a:r>
            <a:endParaRPr sz="2000">
              <a:solidFill>
                <a:srgbClr val="231F20"/>
              </a:solidFill>
              <a:ea typeface="QkdyncPgkddySjtfmrUtopiaStd"/>
              <a:cs typeface="+mn-lt"/>
            </a:endParaRPr>
          </a:p>
          <a:p>
            <a:pPr algn="just"/>
            <a:endParaRPr sz="2000">
              <a:solidFill>
                <a:srgbClr val="231F20"/>
              </a:solidFill>
              <a:ea typeface="QkdyncPgkddySjtfmrUtopiaStd"/>
              <a:cs typeface="+mn-lt"/>
            </a:endParaRPr>
          </a:p>
          <a:p>
            <a:pPr algn="just"/>
            <a:r>
              <a:rPr sz="2000">
                <a:solidFill>
                  <a:srgbClr val="231F20"/>
                </a:solidFill>
                <a:ea typeface="QkdyncPgkddySjtfmrUtopiaStd"/>
                <a:cs typeface="+mn-lt"/>
              </a:rPr>
              <a:t>The nodes created in the ANN are supposedly programmed to behave like actual neurons, and hence they are artificial neurons.</a:t>
            </a:r>
            <a:endParaRPr sz="2000">
              <a:solidFill>
                <a:srgbClr val="231F20"/>
              </a:solidFill>
              <a:ea typeface="QkdyncPgkddySjtfmrUtopiaStd"/>
              <a:cs typeface="+mn-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13876</Words>
  <Application>WPS Presentation</Application>
  <PresentationFormat>Widescreen</PresentationFormat>
  <Paragraphs>307</Paragraphs>
  <Slides>35</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35</vt:i4>
      </vt:variant>
    </vt:vector>
  </HeadingPairs>
  <TitlesOfParts>
    <vt:vector size="59" baseType="lpstr">
      <vt:lpstr>Arial</vt:lpstr>
      <vt:lpstr>SimSun</vt:lpstr>
      <vt:lpstr>Wingdings</vt:lpstr>
      <vt:lpstr>Arial</vt:lpstr>
      <vt:lpstr>Tomorrow</vt:lpstr>
      <vt:lpstr>Segoe Print</vt:lpstr>
      <vt:lpstr>RctvjbXddlcgHrcvdjHelveticaNeueLTStd-BdCn</vt:lpstr>
      <vt:lpstr>QkdyncPgkddySjtfmrUtopiaStd</vt:lpstr>
      <vt:lpstr>CtdhkhGrqdxpFqrrvlUtopiaStd-Italic</vt:lpstr>
      <vt:lpstr>Calibri Light</vt:lpstr>
      <vt:lpstr>Calibri</vt:lpstr>
      <vt:lpstr>Microsoft YaHei</vt:lpstr>
      <vt:lpstr>Arial Unicode MS</vt:lpstr>
      <vt:lpstr>Arial Black</vt:lpstr>
      <vt:lpstr>var(--framer-blockquote-font-family</vt:lpstr>
      <vt:lpstr>var(--framer-blockquote-font-family-bold</vt:lpstr>
      <vt:lpstr>Inter</vt:lpstr>
      <vt:lpstr>Google Sans</vt:lpstr>
      <vt:lpstr>var(--devsite-code-font-family)</vt:lpstr>
      <vt:lpstr>Manrope</vt:lpstr>
      <vt:lpstr>-apple-system</vt:lpstr>
      <vt:lpstr>MJXc-TeX-math-I</vt:lpstr>
      <vt:lpstr>MJXc-TeX-main-R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90</cp:revision>
  <dcterms:created xsi:type="dcterms:W3CDTF">2025-02-02T08:06:00Z</dcterms:created>
  <dcterms:modified xsi:type="dcterms:W3CDTF">2025-02-17T13:30:21Z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1033-12.2.0.19805</vt:lpwstr>
  </property>
</Properties>
</file>