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325" r:id="rId4"/>
    <p:sldId id="333" r:id="rId5"/>
    <p:sldId id="332" r:id="rId6"/>
    <p:sldId id="334" r:id="rId7"/>
    <p:sldId id="326" r:id="rId8"/>
    <p:sldId id="327" r:id="rId9"/>
    <p:sldId id="328" r:id="rId10"/>
    <p:sldId id="330" r:id="rId11"/>
    <p:sldId id="32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customXml" Target="../customXml/item3.xml"/><Relationship Id="rId17" Type="http://schemas.openxmlformats.org/officeDocument/2006/relationships/customXml" Target="../customXml/item2.xml"/><Relationship Id="rId16" Type="http://schemas.openxmlformats.org/officeDocument/2006/relationships/customXml" Target="../customXml/item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1177290" y="648335"/>
            <a:ext cx="750252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6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TENSOR FLOW </a:t>
            </a:r>
            <a:endParaRPr lang="en-IN" altLang="en-US" sz="6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56000" y="2521585"/>
            <a:ext cx="7912735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TensorFlow</a:t>
            </a:r>
            <a:endParaRPr sz="1600" b="1" i="0">
              <a:solidFill>
                <a:srgbClr val="273239"/>
              </a:solidFill>
              <a:latin typeface="Nunito"/>
              <a:ea typeface="Nunito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 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is an open-source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 machine learning 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library developed by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Google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. TensorFlow is used to build and train deep learning models as it facilitates the creation of computational graphs and efficient execution on various hardware platforms. </a:t>
            </a:r>
            <a:endParaRPr sz="1600" b="0" i="0">
              <a:solidFill>
                <a:srgbClr val="273239"/>
              </a:solidFill>
              <a:latin typeface="Nunito"/>
              <a:ea typeface="Nunito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741363" y="2521268"/>
            <a:ext cx="2676525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73150" y="1167130"/>
            <a:ext cx="807085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# importing tensorflow</a:t>
            </a:r>
            <a:endParaRPr lang="en-US" altLang="en-US"/>
          </a:p>
          <a:p>
            <a:r>
              <a:rPr lang="en-US" altLang="en-US"/>
              <a:t>import tensorflow as tf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creating nodes in computation graph</a:t>
            </a:r>
            <a:endParaRPr lang="en-US" altLang="en-US"/>
          </a:p>
          <a:p>
            <a:r>
              <a:rPr lang="en-US" altLang="en-US"/>
              <a:t>node1 = tf.constant(3, dtype=tf.int32)</a:t>
            </a:r>
            <a:endParaRPr lang="en-US" altLang="en-US"/>
          </a:p>
          <a:p>
            <a:r>
              <a:rPr lang="en-US" altLang="en-US"/>
              <a:t>node2 = tf.constant(5, dtype=tf.int32)</a:t>
            </a:r>
            <a:endParaRPr lang="en-US" altLang="en-US"/>
          </a:p>
          <a:p>
            <a:r>
              <a:rPr lang="en-US" altLang="en-US"/>
              <a:t>node3 = tf.add(node1, node2)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create tensorflow session object</a:t>
            </a:r>
            <a:endParaRPr lang="en-US" altLang="en-US"/>
          </a:p>
          <a:p>
            <a:r>
              <a:rPr lang="en-US" altLang="en-US"/>
              <a:t>sess = tf.compat.v1.Session()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# evaluating node3 and printing the result</a:t>
            </a:r>
            <a:endParaRPr lang="en-US" altLang="en-US"/>
          </a:p>
          <a:p>
            <a:r>
              <a:rPr lang="en-US" altLang="en-US"/>
              <a:t>print("sum of node1 and node2 is :",sess.run(node3))</a:t>
            </a:r>
            <a:endParaRPr lang="en-US" altLang="en-US"/>
          </a:p>
          <a:p>
            <a:r>
              <a:rPr lang="en-US" altLang="en-US"/>
              <a:t># closing the session</a:t>
            </a:r>
            <a:endParaRPr lang="en-US" altLang="en-US"/>
          </a:p>
          <a:p>
            <a:r>
              <a:rPr lang="en-US" altLang="en-US"/>
              <a:t>sess.close()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47015" y="2943860"/>
            <a:ext cx="7391400" cy="3374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b="1">
                <a:solidFill>
                  <a:srgbClr val="FF0000"/>
                </a:solidFill>
              </a:rPr>
              <a:t>TensorFlow 1.x/2.x</a:t>
            </a:r>
            <a:endParaRPr lang="en-US" altLang="en-US" b="1">
              <a:solidFill>
                <a:srgbClr val="FF0000"/>
              </a:solidFill>
            </a:endParaRPr>
          </a:p>
          <a:p>
            <a:endParaRPr lang="en-US" altLang="en-US"/>
          </a:p>
          <a:p>
            <a:r>
              <a:rPr lang="en-US" altLang="en-US"/>
              <a:t>An open source Deep Learning library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● &gt;1,800 contributors worldwide</a:t>
            </a:r>
            <a:endParaRPr lang="en-US" altLang="en-US"/>
          </a:p>
          <a:p>
            <a:r>
              <a:rPr lang="en-US" altLang="en-US"/>
              <a:t>● Apache 2.0 license</a:t>
            </a:r>
            <a:endParaRPr lang="en-US" altLang="en-US"/>
          </a:p>
          <a:p>
            <a:r>
              <a:rPr lang="en-US" altLang="en-US"/>
              <a:t>● Released by Google in 2015</a:t>
            </a:r>
            <a:endParaRPr lang="en-US" altLang="en-US"/>
          </a:p>
          <a:p>
            <a:endParaRPr lang="en-US" altLang="en-US"/>
          </a:p>
          <a:p>
            <a:r>
              <a:rPr lang="en-US" altLang="en-US" b="1">
                <a:solidFill>
                  <a:srgbClr val="FF0000"/>
                </a:solidFill>
              </a:rPr>
              <a:t>TensorFlow 2.0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Easier to learn and use</a:t>
            </a:r>
            <a:endParaRPr lang="en-US" altLang="en-US"/>
          </a:p>
          <a:p>
            <a:r>
              <a:rPr lang="en-US" altLang="en-US"/>
              <a:t>For beginners and experts</a:t>
            </a:r>
            <a:endParaRPr lang="en-US" altLang="en-US"/>
          </a:p>
          <a:p>
            <a:r>
              <a:rPr lang="en-US" altLang="en-US"/>
              <a:t>Available today</a:t>
            </a:r>
            <a:endParaRPr lang="en-US" altLang="en-US"/>
          </a:p>
          <a:p>
            <a:r>
              <a:rPr lang="en-US" altLang="en-US"/>
              <a:t>​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27990" y="4445"/>
            <a:ext cx="11460480" cy="28613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600" b="1">
                <a:solidFill>
                  <a:srgbClr val="FF0000"/>
                </a:solidFill>
              </a:rPr>
              <a:t>Introduction to TensorFlow and Keras</a:t>
            </a:r>
            <a:endParaRPr sz="3600" b="1">
              <a:solidFill>
                <a:srgbClr val="FF0000"/>
              </a:solidFill>
            </a:endParaRPr>
          </a:p>
          <a:p>
            <a:r>
              <a:rPr sz="1600"/>
              <a:t>TensorFlow and Keras are two of the most widely used deep learning frameworks.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TensorFlow: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Developed by Google Brain.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Provides low-level and high-level APIs for building deep learning models.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Supports large-scale machine learning and deployment.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Keras: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High-level API built on TensorFlow.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Simplifies model building and experimentation.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Allows quick prototyping with minimal code.</a:t>
            </a:r>
            <a:endParaRPr sz="16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1690" y="1805940"/>
            <a:ext cx="6101715" cy="24098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28040" y="800735"/>
            <a:ext cx="10901680" cy="3385820"/>
          </a:xfrm>
          <a:prstGeom prst="rect">
            <a:avLst/>
          </a:prstGeom>
        </p:spPr>
        <p:txBody>
          <a:bodyPr>
            <a:noAutofit/>
          </a:bodyPr>
          <a:p>
            <a:pPr marL="0" indent="0" algn="l">
              <a:lnSpc>
                <a:spcPct val="82000"/>
              </a:lnSpc>
              <a:spcBef>
                <a:spcPts val="3200"/>
              </a:spcBef>
              <a:spcAft>
                <a:spcPts val="1600"/>
              </a:spcAft>
            </a:pPr>
            <a:r>
              <a:rPr sz="3600" b="0" i="0">
                <a:solidFill>
                  <a:srgbClr val="272C37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Why Use TensorFlow?</a:t>
            </a:r>
            <a:endParaRPr sz="3600" b="0" i="0">
              <a:solidFill>
                <a:srgbClr val="272C37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  <a:p>
            <a:pPr marL="0" indent="0" algn="l">
              <a:lnSpc>
                <a:spcPct val="82000"/>
              </a:lnSpc>
              <a:spcBef>
                <a:spcPct val="0"/>
              </a:spcBef>
              <a:spcAft>
                <a:spcPts val="1300"/>
              </a:spcAft>
            </a:pPr>
            <a:r>
              <a:rPr sz="2400" b="0" i="0">
                <a:solidFill>
                  <a:srgbClr val="51565E"/>
                </a:solidFill>
                <a:latin typeface="Arial" panose="020B0604020202020204" pitchFamily="34" charset="0"/>
                <a:ea typeface="Roboto"/>
                <a:cs typeface="Arial" panose="020B0604020202020204" pitchFamily="34" charset="0"/>
              </a:rPr>
              <a:t>One of TensorFlow’s best qualities is that it makes code development easy. The readily available APIs save users from rewriting some of the code that would otherwise have been time-consuming. TensorFlow speeds up the process of training a model. Additionally, the chances of errors in the program are also reduced, typically by 55 to 85 percent.</a:t>
            </a:r>
            <a:endParaRPr sz="2400" b="0" i="0">
              <a:solidFill>
                <a:srgbClr val="51565E"/>
              </a:solidFill>
              <a:latin typeface="Arial" panose="020B0604020202020204" pitchFamily="34" charset="0"/>
              <a:ea typeface="Roboto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59435" y="5751830"/>
            <a:ext cx="8681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olidFill>
                  <a:srgbClr val="00B0F0"/>
                </a:solidFill>
              </a:rPr>
              <a:t>https://www.simplilearn.com/tutorials/deep-learning-tutorial/tensorflow</a:t>
            </a:r>
            <a:endParaRPr lang="en-US" alt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8470" y="0"/>
            <a:ext cx="9822815" cy="64033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14350" y="266700"/>
            <a:ext cx="10724515" cy="3503295"/>
          </a:xfrm>
          <a:prstGeom prst="rect">
            <a:avLst/>
          </a:prstGeom>
        </p:spPr>
        <p:txBody>
          <a:bodyPr>
            <a:noAutofit/>
          </a:bodyPr>
          <a:p>
            <a:pPr marL="0" indent="0" algn="l">
              <a:lnSpc>
                <a:spcPts val="1300"/>
              </a:lnSpc>
              <a:spcBef>
                <a:spcPts val="1600"/>
              </a:spcBef>
              <a:spcAft>
                <a:spcPts val="1200"/>
              </a:spcAft>
            </a:pPr>
            <a:r>
              <a:rPr b="0" i="0">
                <a:solidFill>
                  <a:srgbClr val="272C37"/>
                </a:solidFill>
                <a:latin typeface="Roboto"/>
                <a:ea typeface="Roboto"/>
              </a:rPr>
              <a:t>What Is a Tensor?</a:t>
            </a:r>
            <a:endParaRPr b="0" i="0">
              <a:solidFill>
                <a:srgbClr val="272C37"/>
              </a:solidFill>
              <a:latin typeface="Roboto"/>
              <a:ea typeface="Roboto"/>
            </a:endParaRPr>
          </a:p>
          <a:p>
            <a:pPr marL="0" indent="0" algn="l">
              <a:lnSpc>
                <a:spcPct val="100000"/>
              </a:lnSpc>
              <a:spcBef>
                <a:spcPct val="0"/>
              </a:spcBef>
              <a:spcAft>
                <a:spcPts val="1300"/>
              </a:spcAft>
            </a:pPr>
            <a:r>
              <a:rPr sz="2000" b="0" i="0">
                <a:solidFill>
                  <a:srgbClr val="51565E"/>
                </a:solidFill>
                <a:latin typeface="Roboto"/>
                <a:ea typeface="Roboto"/>
              </a:rPr>
              <a:t>A tensor is a mathematical object represented as arrays of higher dimensions. These arrays of data with different sizes and ranks get fed as input to the neural network. These are the tensors. </a:t>
            </a:r>
            <a:endParaRPr sz="2000" b="0" i="0">
              <a:solidFill>
                <a:srgbClr val="51565E"/>
              </a:solidFill>
              <a:latin typeface="Roboto"/>
              <a:ea typeface="Roboto"/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869950" y="2513330"/>
            <a:ext cx="5225415" cy="33064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14350" y="1098550"/>
            <a:ext cx="10724515" cy="1174750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</a:p>
          <a:p>
            <a:pPr marL="0" indent="0" algn="l">
              <a:lnSpc>
                <a:spcPct val="100000"/>
              </a:lnSpc>
              <a:spcBef>
                <a:spcPct val="0"/>
              </a:spcBef>
              <a:spcAft>
                <a:spcPts val="1300"/>
              </a:spcAft>
            </a:pPr>
            <a:r>
              <a:rPr b="0" i="0">
                <a:solidFill>
                  <a:srgbClr val="51565E"/>
                </a:solidFill>
                <a:latin typeface="Roboto"/>
                <a:ea typeface="Roboto"/>
              </a:rPr>
              <a:t>You can have arrays or vectors, which are one-dimensional, or matrices, which are two-dimensional. But tensors can be more than three, four or five-dimensional. Therefore, it helps in keeping the data very tight in one place and then performing all the analysis around that.</a:t>
            </a:r>
            <a:endParaRPr b="0" i="0">
              <a:solidFill>
                <a:srgbClr val="51565E"/>
              </a:solidFill>
              <a:latin typeface="Roboto"/>
              <a:ea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5135" y="41211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INSTALL LIBRARY</a:t>
            </a:r>
            <a:endParaRPr lang="en-US" altLang="en-US" b="1">
              <a:solidFill>
                <a:srgbClr val="FF0000"/>
              </a:solidFill>
            </a:endParaRPr>
          </a:p>
          <a:p>
            <a:r>
              <a:rPr lang="en-US" altLang="en-US"/>
              <a:t>pip install tensorflow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445135" y="542988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https://www.iitg.ac.in/cseweb/osint/iNN-week-3.php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654050" y="505079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https://www.tensorflow.org/tutorials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236220" y="3106420"/>
            <a:ext cx="89077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1.  basic beginners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https://docs.google.com/presentation/d/1x5hCQOkgXsTvWOVwU6Kf3tn1RxPY14kObxz9pR7q1GQ/htmlpresent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84480" y="228600"/>
            <a:ext cx="11205845" cy="640080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sz="3400" b="1" i="0">
                <a:solidFill>
                  <a:srgbClr val="000000"/>
                </a:solidFill>
                <a:latin typeface="Raleway"/>
                <a:ea typeface="Raleway"/>
              </a:rPr>
              <a:t>What is new in TF2.o</a:t>
            </a:r>
            <a:endParaRPr sz="3400" b="1" i="0">
              <a:solidFill>
                <a:srgbClr val="000000"/>
              </a:solidFill>
              <a:latin typeface="Raleway"/>
              <a:ea typeface="Raleway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Easy model building with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Keras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and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eager execution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(activated by default in TF2.0).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Robust model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deployment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in production on any platform.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Powerful experimentation for research.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Simplifying the API by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cleaning up deprecated APIs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and reducing duplication (relevant in case you have code developed in TensorFlow 1.X and you need to convert it)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Load your data using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tf.data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. Training data is read using input pipelines which are created using tf.data.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Build, train and validate your model with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tf.keras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, or use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Premade Estimators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TensorFlow Hub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Run and debug with eager execution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, then use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tf.function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 for the benefits of graphs.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Use Distribution Strategies for distributed training.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hardware accelerators like CPUs, GPUs, and TPUs; you can enable training workloads to be distributed to single-node/multi-accelerator as well as multi-node/multi-accelerator configurations, including TPU Pods.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Export to </a:t>
            </a: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SavedModel</a:t>
            </a:r>
            <a:r>
              <a:rPr sz="1600" b="0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. TensorFlow will standardize on SavedModel as an interchange format for TensorFlow Serving, TensorFlow Lite, TensorFlow.js, TensorFlow Hub, and more.</a:t>
            </a:r>
            <a:endParaRPr sz="1600" b="0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4292E"/>
                </a:solidFill>
                <a:latin typeface="Arial" panose="020B0604020202020204" pitchFamily="34" charset="0"/>
                <a:ea typeface="Raleway"/>
                <a:cs typeface="Arial" panose="020B0604020202020204" pitchFamily="34" charset="0"/>
              </a:rPr>
              <a:t>Tensorflow Datasets</a:t>
            </a:r>
            <a:endParaRPr sz="1600" b="1" i="0">
              <a:solidFill>
                <a:srgbClr val="24292E"/>
              </a:solidFill>
              <a:latin typeface="Arial" panose="020B0604020202020204" pitchFamily="34" charset="0"/>
              <a:ea typeface="Raleway"/>
              <a:cs typeface="Arial" panose="020B0604020202020204" pitchFamily="34" charset="0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00000"/>
                </a:solidFill>
                <a:latin typeface="Raleway"/>
                <a:ea typeface="Raleway"/>
              </a:rPr>
              <a:t>​</a:t>
            </a:r>
            <a:endParaRPr sz="1600" b="0" i="0">
              <a:solidFill>
                <a:srgbClr val="000000"/>
              </a:solidFill>
              <a:latin typeface="Raleway"/>
              <a:ea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61645" y="727393"/>
            <a:ext cx="5080000" cy="86042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FF0000"/>
                </a:solidFill>
                <a:latin typeface="Raleway"/>
                <a:ea typeface="Raleway"/>
              </a:rPr>
              <a:t>Check the installed version</a:t>
            </a:r>
            <a:endParaRPr b="1" i="0">
              <a:solidFill>
                <a:srgbClr val="FF0000"/>
              </a:solidFill>
              <a:latin typeface="Raleway"/>
              <a:ea typeface="Raleway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import tensorflow as tf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000000"/>
                </a:solidFill>
                <a:latin typeface="Consolas" panose="020B0609020204030204"/>
                <a:ea typeface="Consolas" panose="020B0609020204030204"/>
              </a:rPr>
              <a:t>print(tf.__version__)</a:t>
            </a:r>
            <a:endParaRPr sz="1600" b="0" i="0">
              <a:solidFill>
                <a:srgbClr val="000000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02050" y="72802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000000"/>
                </a:solidFill>
                <a:latin typeface="Arial" panose="020B0604020202020204"/>
                <a:ea typeface="Arial" panose="020B0604020202020204"/>
              </a:rPr>
              <a:t>When you change TF version you need to restart the runtime in Google Colab</a:t>
            </a:r>
            <a:endParaRPr sz="1600" b="0" i="0">
              <a:solidFill>
                <a:srgbClr val="000000"/>
              </a:solidFill>
              <a:latin typeface="Arial" panose="020B0604020202020204"/>
              <a:ea typeface="Arial" panose="020B06040202020202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60400" y="1828483"/>
            <a:ext cx="5080000" cy="460375"/>
          </a:xfrm>
          <a:prstGeom prst="rect">
            <a:avLst/>
          </a:prstGeom>
        </p:spPr>
        <p:txBody>
          <a:bodyPr>
            <a:spAutoFit/>
          </a:bodyPr>
          <a:p>
            <a:r>
              <a:rPr sz="2400" b="1">
                <a:solidFill>
                  <a:srgbClr val="FF0000"/>
                </a:solidFill>
              </a:rPr>
              <a:t>Types of Tensors?</a:t>
            </a:r>
            <a:endParaRPr sz="2400" b="1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190750" y="28428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0d ,1d ,2d,3d,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58750" y="257810"/>
            <a:ext cx="8256270" cy="2577465"/>
          </a:xfrm>
          <a:prstGeom prst="rect">
            <a:avLst/>
          </a:prstGeom>
        </p:spPr>
        <p:txBody>
          <a:bodyPr>
            <a:noAutofit/>
          </a:bodyPr>
          <a:p>
            <a:pPr marL="0" indent="0" algn="l" fontAlgn="base">
              <a:spcBef>
                <a:spcPct val="0"/>
              </a:spcBef>
              <a:spcAft>
                <a:spcPct val="0"/>
              </a:spcAft>
            </a:pPr>
            <a:r>
              <a:rPr sz="2100" b="1" i="0">
                <a:solidFill>
                  <a:srgbClr val="273239"/>
                </a:solidFill>
                <a:latin typeface="Nunito"/>
                <a:ea typeface="Nunito"/>
              </a:rPr>
              <a:t>TensorFlow</a:t>
            </a:r>
            <a:endParaRPr sz="2100" b="1" i="0">
              <a:solidFill>
                <a:srgbClr val="273239"/>
              </a:solidFill>
              <a:latin typeface="Nunito"/>
              <a:ea typeface="Nunito"/>
            </a:endParaRP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TensorFlow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is basically a software library for numerical computation using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data flow graphs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where:</a:t>
            </a:r>
            <a:endParaRPr sz="1600" b="0" i="0">
              <a:solidFill>
                <a:srgbClr val="273239"/>
              </a:solidFill>
              <a:latin typeface="Nunito"/>
              <a:ea typeface="Nunito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nodes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in the graph represent mathematical operations.</a:t>
            </a:r>
            <a:endParaRPr sz="1600" b="0" i="0">
              <a:solidFill>
                <a:srgbClr val="273239"/>
              </a:solidFill>
              <a:latin typeface="Nunito"/>
              <a:ea typeface="Nunito"/>
            </a:endParaRPr>
          </a:p>
          <a:p>
            <a:pPr marL="0" indent="0" algn="l" fontAlgn="base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edges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in the graph represent the multidimensional data arrays (called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tensors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) communicated between them. (Please note that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tensor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is the central unit of data in TensorFlow).</a:t>
            </a:r>
            <a:endParaRPr sz="1600" b="0" i="0">
              <a:solidFill>
                <a:srgbClr val="273239"/>
              </a:solidFill>
              <a:latin typeface="Nunito"/>
              <a:ea typeface="Nunito"/>
            </a:endParaRPr>
          </a:p>
          <a:p>
            <a:pPr marL="0" indent="0" algn="just" fontAlgn="base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Consider the diagram given below:</a:t>
            </a:r>
            <a:endParaRPr sz="1600" b="0" i="0">
              <a:solidFill>
                <a:srgbClr val="273239"/>
              </a:solidFill>
              <a:latin typeface="Nunito"/>
              <a:ea typeface="Nunito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38910" y="2555875"/>
            <a:ext cx="2818130" cy="231330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283845" y="4869180"/>
            <a:ext cx="8957310" cy="1645920"/>
          </a:xfrm>
          <a:prstGeom prst="rect">
            <a:avLst/>
          </a:prstGeom>
        </p:spPr>
        <p:txBody>
          <a:bodyPr>
            <a:noAutofit/>
          </a:bodyPr>
          <a:p>
            <a:pPr marL="0" indent="0" algn="just" fontAlgn="base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Here,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add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is a node which represents addition operation.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a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and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b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are input tensors and </a:t>
            </a:r>
            <a:r>
              <a:rPr sz="1600" b="1" i="0">
                <a:solidFill>
                  <a:srgbClr val="273239"/>
                </a:solidFill>
                <a:latin typeface="Nunito"/>
                <a:ea typeface="Nunito"/>
              </a:rPr>
              <a:t>c</a:t>
            </a:r>
            <a:r>
              <a:rPr sz="1600" b="0" i="0">
                <a:solidFill>
                  <a:srgbClr val="273239"/>
                </a:solidFill>
                <a:latin typeface="Nunito"/>
                <a:ea typeface="Nunito"/>
              </a:rPr>
              <a:t> is the resultant tensor. This flexible architecture allows you to deploy computation to one or more CPUs or GPUs in a desktop, server, or mobile device with a single API!</a:t>
            </a:r>
            <a:endParaRPr sz="1600" b="0" i="0">
              <a:solidFill>
                <a:srgbClr val="273239"/>
              </a:solidFill>
              <a:latin typeface="Nunito"/>
              <a:ea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/>
</ds:datastoreItem>
</file>

<file path=customXml/itemProps2.xml><?xml version="1.0" encoding="utf-8"?>
<ds:datastoreItem xmlns:ds="http://schemas.openxmlformats.org/officeDocument/2006/customXml" ds:itemID="{19DAD249-BF80-48EF-9AFB-36A11BCDC2CE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{C1F586F6-F4D7-452B-886A-E9A4E37E0B18}tf56160789_win32</Template>
  <TotalTime>0</TotalTime>
  <Words>4304</Words>
  <Application>WPS Presentation</Application>
  <PresentationFormat>Widescreen</PresentationFormat>
  <Paragraphs>100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Arial Black</vt:lpstr>
      <vt:lpstr>Nunito</vt:lpstr>
      <vt:lpstr>Segoe Print</vt:lpstr>
      <vt:lpstr>Arial</vt:lpstr>
      <vt:lpstr>Raleway</vt:lpstr>
      <vt:lpstr>Consolas</vt:lpstr>
      <vt:lpstr>Microsoft YaHei</vt:lpstr>
      <vt:lpstr>Arial Unicode MS</vt:lpstr>
      <vt:lpstr>Bookman Old Style</vt:lpstr>
      <vt:lpstr>Franklin Gothic Book</vt:lpstr>
      <vt:lpstr>Roboto</vt:lpstr>
      <vt:lpstr>Times New Roman</vt:lpstr>
      <vt:lpstr>Custom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Sahil</cp:lastModifiedBy>
  <cp:revision>71</cp:revision>
  <dcterms:created xsi:type="dcterms:W3CDTF">2024-09-27T03:26:00Z</dcterms:created>
  <dcterms:modified xsi:type="dcterms:W3CDTF">2025-02-13T13:10:48Z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45ED318A333445159C54A9B1854A53CF_12</vt:lpwstr>
  </property>
  <property fmtid="{D5CDD505-2E9C-101B-9397-08002B2CF9AE}" pid="4" name="KSOProductBuildVer">
    <vt:lpwstr>1033-12.2.0.19805</vt:lpwstr>
  </property>
</Properties>
</file>