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9" r:id="rId4"/>
    <p:sldId id="330" r:id="rId5"/>
    <p:sldId id="333" r:id="rId7"/>
    <p:sldId id="331" r:id="rId8"/>
    <p:sldId id="329" r:id="rId9"/>
    <p:sldId id="337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ustomXml" Target="../customXml/item3.xml"/><Relationship Id="rId16" Type="http://schemas.openxmlformats.org/officeDocument/2006/relationships/customXml" Target="../customXml/item2.xml"/><Relationship Id="rId15" Type="http://schemas.openxmlformats.org/officeDocument/2006/relationships/customXml" Target="../customXml/item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MySQL </a:t>
            </a:r>
            <a:br>
              <a:rPr lang="en-US" sz="8000" dirty="0"/>
            </a:br>
            <a:r>
              <a:rPr lang="en-US" sz="8000" dirty="0"/>
              <a:t>Beg to Adv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6590665" y="-3493"/>
            <a:ext cx="5080000" cy="6494780"/>
          </a:xfrm>
          <a:prstGeom prst="rect">
            <a:avLst/>
          </a:prstGeom>
        </p:spPr>
        <p:txBody>
          <a:bodyPr>
            <a:spAutoFit/>
          </a:bodyPr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Unlock the Built in Functions</a:t>
            </a:r>
            <a:endParaRPr sz="1400" b="1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String Function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Math Function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Date Function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Comparison Functions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Aggregate Function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GROUP BY clause with HAVING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Connecting Data for Insights</a:t>
            </a:r>
            <a:endParaRPr sz="1400" b="1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Introduction to Joins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Types of Joins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Types of Sub-queries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Introduction to Views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lang="en-US"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FOR EXPERIENCE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INDEX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VIEW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CTE 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WINDOW FUNCTIONS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lang="en-US"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OPTIONAL 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STORE PROCEDURES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 TRIGEERS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lvl="1" defTabSz="266700"/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</a:rPr>
              <a:t>-FUNCTIONS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83515" y="65405"/>
            <a:ext cx="6096000" cy="6416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en-US"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DBMS (NORMS)</a:t>
            </a: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 b="1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SQL Setup and Basics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Introduction to MySQL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First view of Data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Understanding databases, tables, and rows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Data types, expressions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Crafting SQL Databases (DDL) &amp; Mastering Data Control (DML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)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Creation of table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u="sng">
                <a:latin typeface="Calibri" panose="020F0502020204030204"/>
                <a:ea typeface="Calibri" panose="020F0502020204030204"/>
                <a:sym typeface="+mn-ea"/>
              </a:rPr>
              <a:t>Constraints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Modifying the structure of a table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Dropping a table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INSER</a:t>
            </a:r>
            <a:r>
              <a:rPr lang="en-US"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T, UPDATE, DELETE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 statement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  <a:p>
            <a:pPr defTabSz="266700"/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 b="1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b="1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Querying into Data (DQL)</a:t>
            </a:r>
            <a:endParaRPr sz="1400" b="1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SELECT statement</a:t>
            </a:r>
            <a:endParaRPr sz="1400" u="sng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WHERE clause search condition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Arithmetic, Comparison and Logical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Range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,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List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r>
              <a:rPr lang="en-US"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,</a:t>
            </a:r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Like operator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Using ORDER BY, DISTINCT and TOP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Using IS NULL and IS NOT NULL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CASE statement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sz="1400">
              <a:solidFill>
                <a:schemeClr val="tx1"/>
              </a:solidFill>
              <a:latin typeface="Calibri" panose="020F0502020204030204"/>
              <a:ea typeface="Calibri" panose="020F0502020204030204"/>
            </a:endParaRPr>
          </a:p>
          <a:p>
            <a:pPr defTabSz="266700"/>
            <a:r>
              <a:rPr sz="1400" u="sng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Assignment</a:t>
            </a:r>
            <a:r>
              <a:rPr sz="1400">
                <a:solidFill>
                  <a:schemeClr val="tx1"/>
                </a:solidFill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lang="en-US" sz="1400">
              <a:solidFill>
                <a:schemeClr val="tx1"/>
              </a:solidFill>
              <a:latin typeface="Calibri" panose="020F0502020204030204"/>
              <a:ea typeface="Calibri" panose="020F0502020204030204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8290" y="84455"/>
            <a:ext cx="926338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rgbClr val="C00000"/>
                </a:solidFill>
              </a:rPr>
              <a:t>******</a:t>
            </a:r>
            <a:endParaRPr lang="en-US" sz="2400" b="1">
              <a:solidFill>
                <a:srgbClr val="C00000"/>
              </a:solidFill>
            </a:endParaRPr>
          </a:p>
          <a:p>
            <a:r>
              <a:rPr lang="en-US" sz="2400" b="1">
                <a:solidFill>
                  <a:srgbClr val="C00000"/>
                </a:solidFill>
              </a:rPr>
              <a:t>LEARN</a:t>
            </a:r>
            <a:endParaRPr lang="en-US" sz="2400" b="1">
              <a:solidFill>
                <a:srgbClr val="C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>
                <a:sym typeface="+mn-ea"/>
              </a:rPr>
              <a:t>https://www.javatpoint.com/dbms-tutorial</a:t>
            </a:r>
            <a:endParaRPr lang="en-US" sz="24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https://www.mysqltutorial.org/mysql-basics/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https://www.javatpoint.com/mysql-tutorial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https://www.geeksforgeeks.org/mysql-tutorial/</a:t>
            </a:r>
            <a:endParaRPr lang="en-US" sz="2400"/>
          </a:p>
          <a:p>
            <a:endParaRPr lang="en-US" sz="2400"/>
          </a:p>
          <a:p>
            <a:r>
              <a:rPr lang="en-US" sz="2400" b="1">
                <a:solidFill>
                  <a:srgbClr val="C00000"/>
                </a:solidFill>
              </a:rPr>
              <a:t>QUESTIONS PRACTICE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https://www.w3resource.com/mysql-exercises/join-exercises/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https://test.sanfoundry.com/mysql-tests/ (mcQ)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https://www.interviewbit.com/courses/databases/sql-queries/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https://www.hackerrank.com/domains/sql</a:t>
            </a:r>
            <a:endParaRPr lang="en-US" sz="2400"/>
          </a:p>
        </p:txBody>
      </p:sp>
      <p:sp>
        <p:nvSpPr>
          <p:cNvPr id="5" name="Text Box 4"/>
          <p:cNvSpPr txBox="1"/>
          <p:nvPr/>
        </p:nvSpPr>
        <p:spPr>
          <a:xfrm>
            <a:off x="402590" y="575310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- </a:t>
            </a:r>
            <a:r>
              <a:rPr lang="en-US" b="1"/>
              <a:t>online complier</a:t>
            </a:r>
            <a:endParaRPr lang="en-US"/>
          </a:p>
          <a:p>
            <a:pPr indent="457200"/>
            <a:r>
              <a:rPr lang="en-US"/>
              <a:t>https://onecompiler.com/mysql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88290" y="4430395"/>
            <a:ext cx="849503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- Pracice</a:t>
            </a:r>
            <a:endParaRPr lang="en-US" b="1"/>
          </a:p>
          <a:p>
            <a:pPr indent="457200"/>
            <a:r>
              <a:rPr lang="en-US"/>
              <a:t>1. sqlbotl</a:t>
            </a:r>
            <a:endParaRPr lang="en-US"/>
          </a:p>
          <a:p>
            <a:pPr indent="457200"/>
            <a:r>
              <a:rPr lang="en-US"/>
              <a:t>3.https://sqlpad.io/playground/mysql/</a:t>
            </a:r>
            <a:endParaRPr lang="en-US"/>
          </a:p>
          <a:p>
            <a:pPr indent="457200"/>
            <a:r>
              <a:rPr lang="en-US"/>
              <a:t>4. https://8weeksqlchallenge.com/case-study-6/ -- analyst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23585" y="41973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learn resource mysql</a:t>
            </a:r>
            <a:endParaRPr lang="en-US" b="1"/>
          </a:p>
          <a:p>
            <a:pPr indent="457200"/>
            <a:r>
              <a:rPr lang="en-US"/>
              <a:t>https://www.mysqltutorial.org</a:t>
            </a:r>
            <a:endParaRPr lang="en-US"/>
          </a:p>
          <a:p>
            <a:pPr indent="457200"/>
            <a:r>
              <a:rPr lang="en-US">
                <a:sym typeface="+mn-ea"/>
              </a:rPr>
              <a:t>https://www.geeksforgeeks.org/mysql-tutorial/?ref=lbp</a:t>
            </a:r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6920865" y="4697095"/>
            <a:ext cx="849503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- Pracice</a:t>
            </a:r>
            <a:endParaRPr lang="en-US" b="1"/>
          </a:p>
          <a:p>
            <a:pPr indent="457200"/>
            <a:r>
              <a:rPr lang="en-US"/>
              <a:t>1. sqlbotl</a:t>
            </a:r>
            <a:endParaRPr lang="en-US"/>
          </a:p>
          <a:p>
            <a:pPr indent="457200"/>
            <a:r>
              <a:rPr lang="en-US"/>
              <a:t>2, hackerrank</a:t>
            </a:r>
            <a:endParaRPr lang="en-US"/>
          </a:p>
          <a:p>
            <a:pPr indent="457200"/>
            <a:r>
              <a:rPr lang="en-US"/>
              <a:t>3.https://sqlpad.io/playground/mysql/</a:t>
            </a:r>
            <a:endParaRPr lang="en-US"/>
          </a:p>
          <a:p>
            <a:pPr indent="457200"/>
            <a:r>
              <a:rPr lang="en-US"/>
              <a:t>4. https://8weeksqlchallenge.com/case-study-6/ -- analyst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78130" y="212090"/>
            <a:ext cx="6096000" cy="420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defTabSz="266700">
              <a:lnSpc>
                <a:spcPct val="107000"/>
              </a:lnSpc>
              <a:spcAft>
                <a:spcPts val="800"/>
              </a:spcAft>
            </a:pPr>
            <a:r>
              <a:rPr lang="en-US" sz="2000" b="1">
                <a:latin typeface="Calibri" panose="020F0502020204030204"/>
                <a:ea typeface="Calibri" panose="020F0502020204030204"/>
                <a:sym typeface="+mn-ea"/>
              </a:rPr>
              <a:t>DBMS (NORMS)</a:t>
            </a:r>
            <a:r>
              <a:rPr sz="2000" b="1">
                <a:latin typeface="Calibri" panose="020F0502020204030204"/>
                <a:ea typeface="Calibri" panose="020F0502020204030204"/>
                <a:sym typeface="+mn-ea"/>
              </a:rPr>
              <a:t> </a:t>
            </a:r>
            <a:endParaRPr lang="en-US" sz="2000">
              <a:latin typeface="Calibri" panose="020F0502020204030204"/>
              <a:ea typeface="Calibri" panose="020F0502020204030204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2430" y="632460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teach from pdf DBMS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https://www.javatpoint.com/dbms-normalization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https://www.javatpoint.com/dbms-interview-questions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https://www.interviewbit.com/dbms-interview-questions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70230" y="495935"/>
            <a:ext cx="980757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EXTRA TOPICS</a:t>
            </a:r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en-US">
                <a:sym typeface="+mn-ea"/>
              </a:rPr>
              <a:t>https://www.mysqltutorial.org/mysql-basics/import-csv-file-mysql-table/          ***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https://www.mysqltutorial.org/mysql-basics/mysql-export-table-to-csv/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https://www.mysqltutorial.org/getting-started-with-mysql/mysql-sample-database/</a:t>
            </a:r>
            <a:endParaRPr lang="en-US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70230" y="2712085"/>
            <a:ext cx="1130173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TEMPORARY TABLE --&gt; </a:t>
            </a:r>
            <a:r>
              <a:rPr lang="en-US"/>
              <a:t>https://www.javatpoint.com/mysql-temporary-table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VIEWS  </a:t>
            </a:r>
            <a:r>
              <a:rPr lang="en-US"/>
              <a:t>https://www.geeksforgeeks.org/mysql-view/?ref=lbp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INDEX   </a:t>
            </a:r>
            <a:r>
              <a:rPr lang="en-US"/>
              <a:t>https://www.geeksforgeeks.org/mysql-create-index-statement/?ref=lbp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CTE    </a:t>
            </a:r>
            <a:r>
              <a:rPr lang="en-US"/>
              <a:t>https://www.javatpoint.com/mysql-common-table-expression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WINDOW FUNC</a:t>
            </a:r>
            <a:r>
              <a:rPr lang="en-US"/>
              <a:t> -- https://www.mysqltutorial.org/mysql-window-functions/      https://www.javatpoint.com/mysql-window-functions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JOINS </a:t>
            </a:r>
            <a:r>
              <a:rPr lang="en-US"/>
              <a:t>     https://www.mysqltutorial.org/mysql-basics/mysql-join/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SUBQUERIES     </a:t>
            </a:r>
            <a:r>
              <a:rPr lang="en-US"/>
              <a:t>https://www.mysqltutorial.org/mysql-basics/mysql-subquery/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STORE_PROCEDURES</a:t>
            </a:r>
            <a:r>
              <a:rPr lang="en-US"/>
              <a:t>   https://www.geeksforgeeks.org/different-types-of-procedures-in-mysql/?ref=lbp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FUNTIONS     </a:t>
            </a:r>
            <a:r>
              <a:rPr lang="en-US"/>
              <a:t>https://www.javatpoint.com/mysql-stored-function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TRIGGERS   </a:t>
            </a:r>
            <a:r>
              <a:rPr lang="en-US"/>
              <a:t>https://www.geeksforgeeks.org/different-types-of-mysql-triggers-with-examples/?ref=lbp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28320" y="377825"/>
            <a:ext cx="10130790" cy="1506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TOPICS IN DETAILS LINK</a:t>
            </a:r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endParaRPr lang="en-US" b="1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  <a:p>
            <a:r>
              <a:rPr lang="en-US"/>
              <a:t>https://www.mysqltutorial.org/mysql-basics/import-csv-file-mysql-table/          </a:t>
            </a:r>
            <a:r>
              <a:rPr lang="en-US" sz="2000" b="1"/>
              <a:t>***</a:t>
            </a:r>
            <a:endParaRPr lang="en-US" sz="2000" b="1"/>
          </a:p>
          <a:p>
            <a:r>
              <a:rPr lang="en-US"/>
              <a:t>https://www.mysqltutorial.org/mysql-basics/mysql-export-table-to-csv/</a:t>
            </a:r>
            <a:endParaRPr lang="en-US"/>
          </a:p>
          <a:p>
            <a:r>
              <a:rPr lang="en-US"/>
              <a:t>https://www.mysqltutorial.org/getting-started-with-mysql/mysql-sample-database/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28320" y="2455545"/>
            <a:ext cx="1136396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https://www.mysqltutorial.org/mysql-basics/mysql-find-duplicate-values/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https://www.mysqltutorial.org/mysql-basics/mysql-compare-two-tables/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https://www.mysqltutorial.org/mysql-basics/mysql-delete-duplicate-rows/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https://www.mysqltutorial.org/mysql-basics/mysql-compare-rows-within-the-same-table/</a:t>
            </a:r>
            <a:endParaRPr lang="en-US"/>
          </a:p>
          <a:p>
            <a:r>
              <a:rPr lang="en-US">
                <a:sym typeface="+mn-ea"/>
              </a:rPr>
              <a:t>https://www.mysqltutorial.org/mysql-basics/mysql-select-random/</a:t>
            </a:r>
            <a:endParaRPr lang="en-US"/>
          </a:p>
          <a:p>
            <a:endParaRPr lang="en-US"/>
          </a:p>
          <a:p>
            <a:r>
              <a:rPr lang="en-US">
                <a:sym typeface="+mn-ea"/>
              </a:rPr>
              <a:t>https://www.mysqltutorial.org/mysql-basics/mysql-export-table-to-csv/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43255" y="4559300"/>
            <a:ext cx="9503410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ym typeface="+mn-ea"/>
              </a:rPr>
              <a:t>https://www.javatpoint.com/mysql-union-vs-join</a:t>
            </a:r>
            <a:endParaRPr lang="en-US"/>
          </a:p>
          <a:p>
            <a:r>
              <a:rPr lang="en-US">
                <a:sym typeface="+mn-ea"/>
              </a:rPr>
              <a:t>https://www.javatpoint.com/mysql-trigger</a:t>
            </a:r>
            <a:endParaRPr lang="en-US"/>
          </a:p>
          <a:p>
            <a:r>
              <a:rPr lang="en-US">
                <a:sym typeface="+mn-ea"/>
              </a:rPr>
              <a:t>https://www.javatpoint.com/mysql-export-and-import-database </a:t>
            </a:r>
            <a:endParaRPr lang="en-US"/>
          </a:p>
          <a:p>
            <a:r>
              <a:rPr lang="en-US">
                <a:sym typeface="+mn-ea"/>
              </a:rPr>
              <a:t>https://www.javatpoint.com/mysql-common-table-expression</a:t>
            </a:r>
            <a:endParaRPr lang="en-US"/>
          </a:p>
          <a:p>
            <a:r>
              <a:rPr lang="en-US">
                <a:sym typeface="+mn-ea"/>
              </a:rPr>
              <a:t>https://www.javatpoint.com/mysql-on-delete-cascade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76250" y="506095"/>
            <a:ext cx="1057021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https://www.javatpoint.com/mysql-date-and-time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https://www.javatpoint.com/mysql-change-column-type  ALTER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https://www.javatpoint.com/docker-compose-mysql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https://www.javatpoint.com/azure-mysql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https://www.javatpoint.com/run-mysql-online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https://www.javatpoint.com/free-mysql-hosting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https://www.javatpoint.com/disabling-safe-mode-in-mysql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https://www.javatpoint.com/mysql-import-dump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https://www.javatpoint.com/data-analyst-skills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https://www.javatpoint.com/mysql-fulltext-search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https://www.javatpoint.com/table-vs-view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4428</Words>
  <Application>WPS Presentation</Application>
  <PresentationFormat>Widescreen</PresentationFormat>
  <Paragraphs>149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Calibri</vt:lpstr>
      <vt:lpstr>Calibri</vt:lpstr>
      <vt:lpstr>Franklin Gothic Book</vt:lpstr>
      <vt:lpstr>Bookman Old Style</vt:lpstr>
      <vt:lpstr>Microsoft YaHei</vt:lpstr>
      <vt:lpstr>Arial Unicode MS</vt:lpstr>
      <vt:lpstr>Custom</vt:lpstr>
      <vt:lpstr>MySQL  Beg to Adv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166</cp:revision>
  <dcterms:created xsi:type="dcterms:W3CDTF">2024-10-18T11:41:00Z</dcterms:created>
  <dcterms:modified xsi:type="dcterms:W3CDTF">2025-02-24T06:50:07Z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1033-12.2.0.20323</vt:lpwstr>
  </property>
</Properties>
</file>