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xml"/>
  <Override PartName="/ppt/media/image6.webp" ContentType="image/webp"/>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392" r:id="rId3"/>
    <p:sldId id="396" r:id="rId4"/>
    <p:sldId id="404" r:id="rId5"/>
    <p:sldId id="406" r:id="rId6"/>
    <p:sldId id="405" r:id="rId7"/>
    <p:sldId id="397" r:id="rId8"/>
    <p:sldId id="398" r:id="rId9"/>
    <p:sldId id="399" r:id="rId10"/>
    <p:sldId id="400" r:id="rId11"/>
    <p:sldId id="401" r:id="rId12"/>
    <p:sldId id="277" r:id="rId13"/>
    <p:sldId id="278" r:id="rId14"/>
    <p:sldId id="368" r:id="rId15"/>
    <p:sldId id="391" r:id="rId16"/>
    <p:sldId id="393" r:id="rId17"/>
    <p:sldId id="394" r:id="rId18"/>
    <p:sldId id="395" r:id="rId19"/>
    <p:sldId id="402" r:id="rId20"/>
    <p:sldId id="403" r:id="rId21"/>
    <p:sldId id="38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studyopedia.com/tutorials/artificial-intelligence/" TargetMode="External"/><Relationship Id="rId1" Type="http://schemas.openxmlformats.org/officeDocument/2006/relationships/hyperlink" Target="https://studyopedia.com/tutorials/hugging-fac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webp"/><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9" Type="http://schemas.openxmlformats.org/officeDocument/2006/relationships/hyperlink" Target="https://huggingface.co/docs/transformers/model_doc/bart" TargetMode="External"/><Relationship Id="rId8" Type="http://schemas.openxmlformats.org/officeDocument/2006/relationships/hyperlink" Target="https://huggingface.co/docs/transformers/model_doc/gpt2" TargetMode="External"/><Relationship Id="rId7" Type="http://schemas.openxmlformats.org/officeDocument/2006/relationships/hyperlink" Target="https://huggingface.co/docs/transformers/model_doc/bert" TargetMode="External"/><Relationship Id="rId6" Type="http://schemas.openxmlformats.org/officeDocument/2006/relationships/hyperlink" Target="https://huggingface.co/docs/transformers/model_doc/glpn" TargetMode="External"/><Relationship Id="rId5" Type="http://schemas.openxmlformats.org/officeDocument/2006/relationships/hyperlink" Target="https://huggingface.co/docs/transformers/model_doc/mask2former" TargetMode="External"/><Relationship Id="rId4" Type="http://schemas.openxmlformats.org/officeDocument/2006/relationships/hyperlink" Target="https://huggingface.co/docs/transformers/model_doc/detr" TargetMode="External"/><Relationship Id="rId3" Type="http://schemas.openxmlformats.org/officeDocument/2006/relationships/hyperlink" Target="https://huggingface.co/docs/transformers/model_doc/convnext" TargetMode="External"/><Relationship Id="rId2" Type="http://schemas.openxmlformats.org/officeDocument/2006/relationships/hyperlink" Target="https://huggingface.co/docs/transformers/model_doc/vit" TargetMode="External"/><Relationship Id="rId10" Type="http://schemas.openxmlformats.org/officeDocument/2006/relationships/slideLayout" Target="../slideLayouts/slideLayout7.xml"/><Relationship Id="rId1" Type="http://schemas.openxmlformats.org/officeDocument/2006/relationships/hyperlink" Target="https://huggingface.co/docs/transformers/model_doc/wav2vec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19505" y="895350"/>
            <a:ext cx="9542780" cy="1137285"/>
          </a:xfrm>
          <a:prstGeom prst="rect">
            <a:avLst/>
          </a:prstGeom>
        </p:spPr>
        <p:txBody>
          <a:bodyPr wrap="square">
            <a:spAutoFit/>
          </a:bodyPr>
          <a:p>
            <a:pPr marL="0" indent="0"/>
            <a:r>
              <a:rPr sz="2000" b="1" i="0">
                <a:solidFill>
                  <a:srgbClr val="232323"/>
                </a:solidFill>
                <a:latin typeface="Merriweather"/>
                <a:ea typeface="Merriweather"/>
              </a:rPr>
              <a:t>Hugging Face</a:t>
            </a:r>
            <a:r>
              <a:rPr sz="1600" b="0" i="0">
                <a:solidFill>
                  <a:srgbClr val="232323"/>
                </a:solidFill>
                <a:latin typeface="Merriweather"/>
                <a:ea typeface="Merriweather"/>
              </a:rPr>
              <a:t> is a company and open-source community that focuses on </a:t>
            </a:r>
            <a:r>
              <a:rPr sz="1600" b="0" i="0">
                <a:solidFill>
                  <a:srgbClr val="0000FF"/>
                </a:solidFill>
                <a:latin typeface="Merriweather"/>
                <a:ea typeface="Merriweather"/>
                <a:hlinkClick r:id="rId1"/>
              </a:rPr>
              <a:t>Natural Language Processing</a:t>
            </a:r>
            <a:r>
              <a:rPr sz="1600" b="0" i="0">
                <a:solidFill>
                  <a:srgbClr val="232323"/>
                </a:solidFill>
                <a:latin typeface="Merriweather"/>
                <a:ea typeface="Merriweather"/>
              </a:rPr>
              <a:t> (NLP) and </a:t>
            </a:r>
            <a:r>
              <a:rPr sz="1600" b="0" i="0">
                <a:solidFill>
                  <a:srgbClr val="0000FF"/>
                </a:solidFill>
                <a:latin typeface="Merriweather"/>
                <a:ea typeface="Merriweather"/>
                <a:hlinkClick r:id="rId2"/>
              </a:rPr>
              <a:t>Artificial Intelligence</a:t>
            </a:r>
            <a:r>
              <a:rPr sz="1600" b="0" i="0">
                <a:solidFill>
                  <a:srgbClr val="232323"/>
                </a:solidFill>
                <a:latin typeface="Merriweather"/>
                <a:ea typeface="Merriweather"/>
              </a:rPr>
              <a:t> (AI). It is best known for its Transformers library, which provides tools and pre-trained models for a wide range of NLP tasks, such as text classification, sentiment analysis, machine translation, and more.</a:t>
            </a:r>
            <a:endParaRPr sz="1600" b="0" i="0">
              <a:solidFill>
                <a:srgbClr val="232323"/>
              </a:solidFill>
              <a:latin typeface="Merriweather"/>
              <a:ea typeface="Merriweather"/>
            </a:endParaRPr>
          </a:p>
        </p:txBody>
      </p:sp>
      <p:sp>
        <p:nvSpPr>
          <p:cNvPr id="4" name="Text Box 3"/>
          <p:cNvSpPr txBox="1"/>
          <p:nvPr/>
        </p:nvSpPr>
        <p:spPr>
          <a:xfrm>
            <a:off x="3295015" y="127000"/>
            <a:ext cx="6096000" cy="768350"/>
          </a:xfrm>
          <a:prstGeom prst="rect">
            <a:avLst/>
          </a:prstGeom>
          <a:noFill/>
        </p:spPr>
        <p:txBody>
          <a:bodyPr wrap="square" rtlCol="0" anchor="t">
            <a:spAutoFit/>
          </a:bodyPr>
          <a:p>
            <a:r>
              <a:rPr sz="4400" b="1">
                <a:solidFill>
                  <a:srgbClr val="FF0000"/>
                </a:solidFill>
                <a:latin typeface="Arial Black" panose="020B0A04020102020204" charset="0"/>
                <a:ea typeface="Merriweather"/>
                <a:cs typeface="Arial Black" panose="020B0A04020102020204" charset="0"/>
                <a:sym typeface="+mn-ea"/>
              </a:rPr>
              <a:t>Hugging Face</a:t>
            </a:r>
            <a:endParaRPr lang="en-IN" altLang="en-US" sz="4400" b="1">
              <a:solidFill>
                <a:srgbClr val="FF0000"/>
              </a:solidFill>
              <a:effectLst>
                <a:outerShdw blurRad="38100" dist="38100" dir="2700000" algn="tl">
                  <a:srgbClr val="000000">
                    <a:alpha val="43137"/>
                  </a:srgbClr>
                </a:outerShdw>
              </a:effectLst>
              <a:latin typeface="Arial Black" panose="020B0A04020102020204" charset="0"/>
              <a:ea typeface="Merriweather"/>
              <a:cs typeface="Arial Black" panose="020B0A04020102020204" charset="0"/>
              <a:sym typeface="+mn-ea"/>
            </a:endParaRPr>
          </a:p>
        </p:txBody>
      </p:sp>
      <p:sp>
        <p:nvSpPr>
          <p:cNvPr id="5" name="Text Box 4"/>
          <p:cNvSpPr txBox="1"/>
          <p:nvPr/>
        </p:nvSpPr>
        <p:spPr>
          <a:xfrm>
            <a:off x="1119505" y="3106420"/>
            <a:ext cx="7955915" cy="922020"/>
          </a:xfrm>
          <a:prstGeom prst="rect">
            <a:avLst/>
          </a:prstGeom>
          <a:noFill/>
        </p:spPr>
        <p:txBody>
          <a:bodyPr wrap="square" rtlCol="0" anchor="t">
            <a:spAutoFit/>
          </a:bodyPr>
          <a:p>
            <a:r>
              <a:rPr lang="en-US" altLang="en-US" b="1"/>
              <a:t>Syllabus </a:t>
            </a:r>
            <a:endParaRPr lang="en-US" altLang="en-US"/>
          </a:p>
          <a:p>
            <a:r>
              <a:rPr lang="en-US" altLang="en-US"/>
              <a:t>https://docs.google.com/document/d/1Cf5seDbswIgBwqpcgSfBrLj4f0jCv4mpTkPr3EKMm1I/edit?usp=sharing </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98575" y="1486535"/>
            <a:ext cx="7337425" cy="2653665"/>
          </a:xfrm>
          <a:prstGeom prst="rect">
            <a:avLst/>
          </a:prstGeom>
        </p:spPr>
        <p:txBody>
          <a:bodyPr wrap="square">
            <a:spAutoFit/>
          </a:bodyPr>
          <a:p>
            <a:pPr marL="0" indent="0">
              <a:lnSpc>
                <a:spcPts val="1400"/>
              </a:lnSpc>
              <a:spcBef>
                <a:spcPct val="0"/>
              </a:spcBef>
              <a:spcAft>
                <a:spcPct val="0"/>
              </a:spcAft>
            </a:pPr>
            <a:r>
              <a:rPr sz="2000" b="0" i="0">
                <a:latin typeface="Source Sans Pro"/>
                <a:ea typeface="Source Sans Pro"/>
              </a:rPr>
              <a:t>Architectures vs. checkpoints</a:t>
            </a:r>
            <a:endParaRPr sz="2000" b="0" i="0">
              <a:latin typeface="Source Sans Pro"/>
              <a:ea typeface="Source Sans Pro"/>
            </a:endParaRPr>
          </a:p>
          <a:p>
            <a:pPr marL="0" indent="0">
              <a:spcBef>
                <a:spcPct val="0"/>
              </a:spcBef>
              <a:spcAft>
                <a:spcPts val="1300"/>
              </a:spcAft>
            </a:pPr>
            <a:r>
              <a:rPr sz="1600" b="0" i="0">
                <a:solidFill>
                  <a:srgbClr val="4A5565"/>
                </a:solidFill>
                <a:latin typeface="Source Sans Pro"/>
                <a:ea typeface="Source Sans Pro"/>
              </a:rPr>
              <a:t>As we dive into Transformer models in this course, you’ll see mentions of architectures and checkpoints as well as models. These terms all have slightly different meanings:</a:t>
            </a:r>
            <a:endParaRPr sz="1600" b="0" i="0">
              <a:solidFill>
                <a:srgbClr val="4A5565"/>
              </a:solidFill>
              <a:latin typeface="Source Sans Pro"/>
              <a:ea typeface="Source Sans Pro"/>
            </a:endParaRPr>
          </a:p>
          <a:p>
            <a:pPr marL="0" indent="0">
              <a:spcBef>
                <a:spcPct val="0"/>
              </a:spcBef>
              <a:spcAft>
                <a:spcPct val="0"/>
              </a:spcAft>
              <a:buFont typeface="Arial" panose="020B0604020202020204"/>
              <a:buChar char="•"/>
            </a:pPr>
            <a:r>
              <a:rPr sz="1600" b="0" i="0">
                <a:solidFill>
                  <a:srgbClr val="4A5565"/>
                </a:solidFill>
                <a:latin typeface="Source Sans Pro"/>
                <a:ea typeface="Source Sans Pro"/>
              </a:rPr>
              <a:t>Architecture: This is the skeleton of the model — the definition of each layer and each operation that happens within the model.</a:t>
            </a:r>
            <a:endParaRPr sz="1600" b="0" i="0">
              <a:solidFill>
                <a:srgbClr val="4A5565"/>
              </a:solidFill>
              <a:latin typeface="Source Sans Pro"/>
              <a:ea typeface="Source Sans Pro"/>
            </a:endParaRPr>
          </a:p>
          <a:p>
            <a:pPr marL="0" indent="0">
              <a:spcBef>
                <a:spcPct val="0"/>
              </a:spcBef>
              <a:spcAft>
                <a:spcPct val="0"/>
              </a:spcAft>
              <a:buFont typeface="Arial" panose="020B0604020202020204"/>
              <a:buChar char="•"/>
            </a:pPr>
            <a:r>
              <a:rPr sz="1600" b="0" i="0">
                <a:solidFill>
                  <a:srgbClr val="4A5565"/>
                </a:solidFill>
                <a:latin typeface="Source Sans Pro"/>
                <a:ea typeface="Source Sans Pro"/>
              </a:rPr>
              <a:t>Checkpoints: These are the weights that will be loaded in a given architecture.</a:t>
            </a:r>
            <a:endParaRPr sz="1600" b="0" i="0">
              <a:solidFill>
                <a:srgbClr val="4A5565"/>
              </a:solidFill>
              <a:latin typeface="Source Sans Pro"/>
              <a:ea typeface="Source Sans Pro"/>
            </a:endParaRPr>
          </a:p>
          <a:p>
            <a:pPr marL="0" indent="0">
              <a:spcBef>
                <a:spcPct val="0"/>
              </a:spcBef>
              <a:spcAft>
                <a:spcPct val="0"/>
              </a:spcAft>
              <a:buFont typeface="Arial" panose="020B0604020202020204"/>
              <a:buChar char="•"/>
            </a:pPr>
            <a:r>
              <a:rPr sz="1600" b="0" i="0">
                <a:solidFill>
                  <a:srgbClr val="4A5565"/>
                </a:solidFill>
                <a:latin typeface="Source Sans Pro"/>
                <a:ea typeface="Source Sans Pro"/>
              </a:rPr>
              <a:t>Model: This is an umbrella term that isn’t as precise as “architecture” or “checkpoint”: it can mean both. This course will specify architecture or checkpoint when it matters to reduce ambiguity.</a:t>
            </a:r>
            <a:endParaRPr sz="1600" b="0" i="0">
              <a:solidFill>
                <a:srgbClr val="4A5565"/>
              </a:solidFill>
              <a:latin typeface="Source Sans Pro"/>
              <a:ea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238760" y="0"/>
            <a:ext cx="5855970" cy="4417060"/>
          </a:xfrm>
          <a:prstGeom prst="rect">
            <a:avLst/>
          </a:prstGeom>
        </p:spPr>
      </p:pic>
      <p:sp>
        <p:nvSpPr>
          <p:cNvPr id="5" name="Text Box 4"/>
          <p:cNvSpPr txBox="1"/>
          <p:nvPr/>
        </p:nvSpPr>
        <p:spPr>
          <a:xfrm>
            <a:off x="238760" y="6318250"/>
            <a:ext cx="6096000" cy="368300"/>
          </a:xfrm>
          <a:prstGeom prst="rect">
            <a:avLst/>
          </a:prstGeom>
          <a:noFill/>
        </p:spPr>
        <p:txBody>
          <a:bodyPr wrap="square" rtlCol="0" anchor="t">
            <a:spAutoFit/>
          </a:bodyPr>
          <a:p>
            <a:r>
              <a:rPr lang="en-US" altLang="en-US"/>
              <a:t>https://ellow.io/components-of-ai/</a:t>
            </a:r>
            <a:endParaRPr lang="en-US"/>
          </a:p>
        </p:txBody>
      </p:sp>
      <p:pic>
        <p:nvPicPr>
          <p:cNvPr id="6" name="Picture 5"/>
          <p:cNvPicPr/>
          <p:nvPr/>
        </p:nvPicPr>
        <p:blipFill>
          <a:blip r:embed="rId2"/>
          <a:stretch>
            <a:fillRect/>
          </a:stretch>
        </p:blipFill>
        <p:spPr>
          <a:xfrm>
            <a:off x="6477000" y="2571750"/>
            <a:ext cx="5715000" cy="42862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2840990" cy="2122805"/>
          </a:xfrm>
          <a:prstGeom prst="rect">
            <a:avLst/>
          </a:prstGeom>
          <a:noFill/>
        </p:spPr>
        <p:txBody>
          <a:bodyPr wrap="square" rtlCol="0">
            <a:spAutoFit/>
          </a:bodyPr>
          <a:p>
            <a:r>
              <a:rPr lang="en-US" sz="4400" b="1">
                <a:solidFill>
                  <a:srgbClr val="FF0000"/>
                </a:solidFill>
                <a:effectLst>
                  <a:outerShdw blurRad="38100" dist="38100" dir="2700000" algn="tl">
                    <a:srgbClr val="000000">
                      <a:alpha val="43137"/>
                    </a:srgbClr>
                  </a:outerShdw>
                </a:effectLst>
              </a:rPr>
              <a:t>Algorithms and models </a:t>
            </a:r>
            <a:endParaRPr lang="en-US" sz="4400" b="1">
              <a:solidFill>
                <a:srgbClr val="FF0000"/>
              </a:solidFill>
              <a:effectLst>
                <a:outerShdw blurRad="38100" dist="38100" dir="2700000" algn="tl">
                  <a:srgbClr val="000000">
                    <a:alpha val="43137"/>
                  </a:srgbClr>
                </a:outerShdw>
              </a:effectLst>
            </a:endParaRPr>
          </a:p>
        </p:txBody>
      </p:sp>
      <p:pic>
        <p:nvPicPr>
          <p:cNvPr id="4" name="Picture 3"/>
          <p:cNvPicPr/>
          <p:nvPr/>
        </p:nvPicPr>
        <p:blipFill>
          <a:blip r:embed="rId1"/>
          <a:srcRect t="7325"/>
          <a:stretch>
            <a:fillRect/>
          </a:stretch>
        </p:blipFill>
        <p:spPr>
          <a:xfrm>
            <a:off x="3968115" y="635"/>
            <a:ext cx="8507095" cy="6858000"/>
          </a:xfrm>
          <a:prstGeom prst="rect">
            <a:avLst/>
          </a:prstGeom>
        </p:spPr>
      </p:pic>
      <p:pic>
        <p:nvPicPr>
          <p:cNvPr id="2" name="Picture 1"/>
          <p:cNvPicPr/>
          <p:nvPr/>
        </p:nvPicPr>
        <p:blipFill>
          <a:blip r:embed="rId2"/>
          <a:stretch>
            <a:fillRect/>
          </a:stretch>
        </p:blipFill>
        <p:spPr>
          <a:xfrm>
            <a:off x="-247650" y="2246630"/>
            <a:ext cx="5125085" cy="47745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24890" y="0"/>
            <a:ext cx="6096000" cy="768350"/>
          </a:xfrm>
          <a:prstGeom prst="rect">
            <a:avLst/>
          </a:prstGeom>
          <a:noFill/>
        </p:spPr>
        <p:txBody>
          <a:bodyPr wrap="square" rtlCol="0" anchor="t">
            <a:spAutoFit/>
          </a:bodyPr>
          <a:p>
            <a:r>
              <a:rPr lang="en-IN" altLang="en-US" sz="4400" b="1">
                <a:solidFill>
                  <a:srgbClr val="FF0000"/>
                </a:solidFill>
                <a:effectLst>
                  <a:outerShdw blurRad="38100" dist="38100" dir="2700000" algn="tl">
                    <a:srgbClr val="000000">
                      <a:alpha val="43137"/>
                    </a:srgbClr>
                  </a:outerShdw>
                </a:effectLst>
                <a:sym typeface="+mn-ea"/>
              </a:rPr>
              <a:t>TRANSFORMERS</a:t>
            </a:r>
            <a:endParaRPr lang="en-IN" altLang="en-US" sz="4400" b="1">
              <a:solidFill>
                <a:srgbClr val="FF0000"/>
              </a:solidFill>
              <a:effectLst>
                <a:outerShdw blurRad="38100" dist="38100" dir="2700000" algn="tl">
                  <a:srgbClr val="000000">
                    <a:alpha val="43137"/>
                  </a:srgbClr>
                </a:outerShdw>
              </a:effectLst>
              <a:sym typeface="+mn-ea"/>
            </a:endParaRPr>
          </a:p>
        </p:txBody>
      </p:sp>
      <p:sp>
        <p:nvSpPr>
          <p:cNvPr id="3" name="Text Box 2"/>
          <p:cNvSpPr txBox="1"/>
          <p:nvPr/>
        </p:nvSpPr>
        <p:spPr>
          <a:xfrm>
            <a:off x="579755" y="768350"/>
            <a:ext cx="10884535" cy="5994400"/>
          </a:xfrm>
          <a:prstGeom prst="rect">
            <a:avLst/>
          </a:prstGeom>
          <a:noFill/>
        </p:spPr>
        <p:txBody>
          <a:bodyPr wrap="square" rtlCol="0">
            <a:noAutofit/>
          </a:bodyPr>
          <a:p>
            <a:r>
              <a:rPr lang="en-IN" altLang="en-US"/>
              <a:t>Encoder Decoder</a:t>
            </a:r>
            <a:endParaRPr lang="en-IN" altLang="en-US"/>
          </a:p>
          <a:p>
            <a:r>
              <a:rPr lang="en-IN" altLang="en-US"/>
              <a:t>Attention</a:t>
            </a:r>
            <a:endParaRPr lang="en-IN" altLang="en-US"/>
          </a:p>
          <a:p>
            <a:r>
              <a:rPr lang="en-IN" altLang="en-US"/>
              <a:t>Self attentions and their Geometric intutions</a:t>
            </a:r>
            <a:endParaRPr lang="en-IN" altLang="en-US"/>
          </a:p>
          <a:p>
            <a:r>
              <a:rPr lang="en-IN" altLang="en-US"/>
              <a:t>Scaled Dot product Attention</a:t>
            </a:r>
            <a:endParaRPr lang="en-IN" altLang="en-US"/>
          </a:p>
          <a:p>
            <a:endParaRPr lang="en-US" altLang="en-US"/>
          </a:p>
          <a:p>
            <a:r>
              <a:rPr lang="en-US" altLang="en-US"/>
              <a:t>          Why is Self Attention called "Self"? | Self Attention Vs Luong Attention in Depth Lecture | CampusX</a:t>
            </a:r>
            <a:endParaRPr lang="en-US" altLang="en-US"/>
          </a:p>
          <a:p>
            <a:r>
              <a:rPr lang="en-US" altLang="en-US"/>
              <a:t>        </a:t>
            </a:r>
            <a:endParaRPr lang="en-US" altLang="en-US"/>
          </a:p>
          <a:p>
            <a:r>
              <a:rPr lang="en-US" altLang="en-US"/>
              <a:t>          What is Multi-head Attention in Transformers | Multi-head Attention v Self Attention | Deep Learning</a:t>
            </a:r>
            <a:endParaRPr lang="en-US" altLang="en-US"/>
          </a:p>
          <a:p>
            <a:r>
              <a:rPr lang="en-US" altLang="en-US"/>
              <a:t>        </a:t>
            </a:r>
            <a:endParaRPr lang="en-US" altLang="en-US"/>
          </a:p>
          <a:p>
            <a:r>
              <a:rPr lang="en-US" altLang="en-US"/>
              <a:t>          Positional Encoding in Transformers | Deep Learning | CampusX</a:t>
            </a:r>
            <a:endParaRPr lang="en-US" altLang="en-US"/>
          </a:p>
          <a:p>
            <a:r>
              <a:rPr lang="en-US" altLang="en-US"/>
              <a:t>          Layer Normalization in Transformers | Layer Norm Vs Batch Norm</a:t>
            </a:r>
            <a:endParaRPr lang="en-US" altLang="en-US"/>
          </a:p>
          <a:p>
            <a:r>
              <a:rPr lang="en-US" altLang="en-US"/>
              <a:t>        </a:t>
            </a:r>
            <a:endParaRPr lang="en-US" altLang="en-US"/>
          </a:p>
          <a:p>
            <a:r>
              <a:rPr lang="en-US" altLang="en-US"/>
              <a:t>          Transformer Architecture | Part 1 Encoder Architecture | CampusX</a:t>
            </a:r>
            <a:endParaRPr lang="en-US" altLang="en-US"/>
          </a:p>
          <a:p>
            <a:r>
              <a:rPr lang="en-US" altLang="en-US"/>
              <a:t>        </a:t>
            </a:r>
            <a:endParaRPr lang="en-US" altLang="en-US"/>
          </a:p>
          <a:p>
            <a:r>
              <a:rPr lang="en-US" altLang="en-US"/>
              <a:t>          Masked Self Attention | Masked Multi-head Attention in Transformer | Transformer Decoder</a:t>
            </a:r>
            <a:endParaRPr lang="en-US" altLang="en-US"/>
          </a:p>
          <a:p>
            <a:r>
              <a:rPr lang="en-US" altLang="en-US"/>
              <a:t>        </a:t>
            </a:r>
            <a:endParaRPr lang="en-US" altLang="en-US"/>
          </a:p>
          <a:p>
            <a:r>
              <a:rPr lang="en-US" altLang="en-US"/>
              <a:t>          Cross Attention in Transformers | 100 Days Of Deep Learning | CampusX</a:t>
            </a:r>
            <a:endParaRPr lang="en-US" altLang="en-US"/>
          </a:p>
          <a:p>
            <a:r>
              <a:rPr lang="en-US" altLang="en-US"/>
              <a:t>        </a:t>
            </a:r>
            <a:endParaRPr lang="en-US" altLang="en-US"/>
          </a:p>
          <a:p>
            <a:r>
              <a:rPr lang="en-US" altLang="en-US"/>
              <a:t>          Transformer Decoder Architecture | Deep Learning | CampusX</a:t>
            </a:r>
            <a:endParaRPr lang="en-US" altLang="en-US"/>
          </a:p>
          <a:p>
            <a:r>
              <a:rPr lang="en-US" altLang="en-US"/>
              <a:t>        </a:t>
            </a:r>
            <a:endParaRPr lang="en-US" altLang="en-US"/>
          </a:p>
          <a:p>
            <a:r>
              <a:rPr lang="en-US" altLang="en-US"/>
              <a:t>          Transformer Inference | How Inference is done in Transformer? | Deep Learning | CampusX</a:t>
            </a:r>
            <a:endParaRPr lang="en-US" altLang="en-US"/>
          </a:p>
          <a:p>
            <a:r>
              <a:rPr lang="en-US" altLang="en-US"/>
              <a:t>        </a:t>
            </a:r>
            <a:endParaRPr lang="en-US" altLang="en-US"/>
          </a:p>
          <a:p>
            <a:r>
              <a:rPr lang="en-US" altLang="en-US"/>
              <a:t>        </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490345" y="5900420"/>
            <a:ext cx="6096000" cy="368300"/>
          </a:xfrm>
          <a:prstGeom prst="rect">
            <a:avLst/>
          </a:prstGeom>
          <a:noFill/>
        </p:spPr>
        <p:txBody>
          <a:bodyPr wrap="square" rtlCol="0" anchor="t">
            <a:spAutoFit/>
          </a:bodyPr>
          <a:p>
            <a:r>
              <a:rPr lang="en-US" altLang="en-US"/>
              <a:t>https://huggingface.co/docs</a:t>
            </a:r>
            <a:endParaRPr lang="en-US"/>
          </a:p>
        </p:txBody>
      </p:sp>
      <p:sp>
        <p:nvSpPr>
          <p:cNvPr id="5" name="Text Box 4"/>
          <p:cNvSpPr txBox="1"/>
          <p:nvPr/>
        </p:nvSpPr>
        <p:spPr>
          <a:xfrm>
            <a:off x="1297940" y="4882515"/>
            <a:ext cx="8635365" cy="829945"/>
          </a:xfrm>
          <a:prstGeom prst="rect">
            <a:avLst/>
          </a:prstGeom>
        </p:spPr>
        <p:txBody>
          <a:bodyPr wrap="square">
            <a:spAutoFit/>
          </a:bodyPr>
          <a:p>
            <a:pPr marL="0" indent="0">
              <a:spcBef>
                <a:spcPct val="0"/>
              </a:spcBef>
              <a:spcAft>
                <a:spcPct val="0"/>
              </a:spcAft>
            </a:pPr>
            <a:r>
              <a:rPr sz="1600" b="1" i="0">
                <a:solidFill>
                  <a:srgbClr val="0F0F0F"/>
                </a:solidFill>
                <a:latin typeface="Roboto"/>
                <a:ea typeface="Roboto"/>
              </a:rPr>
              <a:t>How to Build Streamlit App with 3 Hugging Face Transformers | Python Code + Project</a:t>
            </a:r>
            <a:endParaRPr sz="1600" b="1" i="0">
              <a:solidFill>
                <a:srgbClr val="0F0F0F"/>
              </a:solidFill>
              <a:latin typeface="Roboto"/>
              <a:ea typeface="Roboto"/>
            </a:endParaRPr>
          </a:p>
          <a:p>
            <a:pPr marL="0" indent="0">
              <a:spcBef>
                <a:spcPct val="0"/>
              </a:spcBef>
              <a:spcAft>
                <a:spcPct val="0"/>
              </a:spcAft>
            </a:pPr>
            <a:endParaRPr sz="1600" b="1" i="0">
              <a:solidFill>
                <a:srgbClr val="0F0F0F"/>
              </a:solidFill>
              <a:latin typeface="Roboto"/>
              <a:ea typeface="Roboto"/>
            </a:endParaRPr>
          </a:p>
          <a:p>
            <a:pPr marL="0" indent="0">
              <a:spcBef>
                <a:spcPct val="0"/>
              </a:spcBef>
              <a:spcAft>
                <a:spcPct val="0"/>
              </a:spcAft>
            </a:pPr>
            <a:r>
              <a:rPr lang="en-US" altLang="en-US" sz="1600" b="1" i="0">
                <a:solidFill>
                  <a:srgbClr val="0F0F0F"/>
                </a:solidFill>
                <a:latin typeface="Roboto"/>
                <a:ea typeface="Roboto"/>
              </a:rPr>
              <a:t>https://youtu.be/dWnJMp-4db8?feature=shared</a:t>
            </a:r>
            <a:endParaRPr lang="en-US" altLang="en-US" sz="1600" b="1" i="0">
              <a:solidFill>
                <a:srgbClr val="0F0F0F"/>
              </a:solidFill>
              <a:latin typeface="Roboto"/>
              <a:ea typeface="Roboto"/>
            </a:endParaRPr>
          </a:p>
        </p:txBody>
      </p:sp>
      <p:sp>
        <p:nvSpPr>
          <p:cNvPr id="6" name="Text Box 5"/>
          <p:cNvSpPr txBox="1"/>
          <p:nvPr/>
        </p:nvSpPr>
        <p:spPr>
          <a:xfrm>
            <a:off x="1130300" y="2552065"/>
            <a:ext cx="9294495" cy="1476375"/>
          </a:xfrm>
          <a:prstGeom prst="rect">
            <a:avLst/>
          </a:prstGeom>
          <a:noFill/>
        </p:spPr>
        <p:txBody>
          <a:bodyPr wrap="square" rtlCol="0" anchor="t">
            <a:spAutoFit/>
          </a:bodyPr>
          <a:p>
            <a:r>
              <a:rPr lang="en-US" altLang="en-US" b="1">
                <a:sym typeface="+mn-ea"/>
              </a:rPr>
              <a:t>tutorial</a:t>
            </a:r>
            <a:endParaRPr lang="en-US" altLang="en-US"/>
          </a:p>
          <a:p>
            <a:r>
              <a:rPr lang="en-US" altLang="en-US">
                <a:sym typeface="+mn-ea"/>
              </a:rPr>
              <a:t>https://www.youtube.com/playlist?list=PLo2EIpI_JMQvWfQndUesu0nPBAtZ9gP1o</a:t>
            </a:r>
            <a:endParaRPr lang="en-US" altLang="en-US"/>
          </a:p>
          <a:p>
            <a:r>
              <a:rPr lang="en-US" altLang="en-US">
                <a:sym typeface="+mn-ea"/>
              </a:rPr>
              <a:t>https://huggingface.co/learn/llm-course/chapter1/1</a:t>
            </a:r>
            <a:endParaRPr lang="en-US" altLang="en-US"/>
          </a:p>
          <a:p>
            <a:endParaRPr lang="en-US" altLang="en-US"/>
          </a:p>
          <a:p>
            <a:r>
              <a:rPr lang="en-US" altLang="en-US"/>
              <a:t>https://studyopedia.com/tutorials/hugging-face/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43890" y="781050"/>
            <a:ext cx="1617980" cy="460375"/>
          </a:xfrm>
          <a:prstGeom prst="rect">
            <a:avLst/>
          </a:prstGeom>
          <a:noFill/>
        </p:spPr>
        <p:txBody>
          <a:bodyPr wrap="square" rtlCol="0">
            <a:spAutoFit/>
          </a:bodyPr>
          <a:p>
            <a:r>
              <a:rPr lang="en-US" sz="2400" b="1">
                <a:solidFill>
                  <a:srgbClr val="FF0000"/>
                </a:solidFill>
              </a:rPr>
              <a:t>PROJECTS</a:t>
            </a:r>
            <a:endParaRPr lang="en-US" sz="2400" b="1">
              <a:solidFill>
                <a:srgbClr val="FF0000"/>
              </a:solidFill>
            </a:endParaRPr>
          </a:p>
        </p:txBody>
      </p:sp>
      <p:sp>
        <p:nvSpPr>
          <p:cNvPr id="3" name="Text Box 2"/>
          <p:cNvSpPr txBox="1"/>
          <p:nvPr/>
        </p:nvSpPr>
        <p:spPr>
          <a:xfrm>
            <a:off x="894715" y="1329055"/>
            <a:ext cx="9544685" cy="1476375"/>
          </a:xfrm>
          <a:prstGeom prst="rect">
            <a:avLst/>
          </a:prstGeom>
          <a:noFill/>
        </p:spPr>
        <p:txBody>
          <a:bodyPr wrap="square" rtlCol="0" anchor="t">
            <a:spAutoFit/>
          </a:bodyPr>
          <a:p>
            <a:r>
              <a:rPr lang="en-US" altLang="en-US"/>
              <a:t>https://www.kdnuggets.com/2023/02/simple-nlp-pipelines-huggingface-transformers.html</a:t>
            </a:r>
            <a:endParaRPr lang="en-US" altLang="en-US"/>
          </a:p>
          <a:p>
            <a:r>
              <a:rPr lang="en-US" altLang="en-US"/>
              <a:t>https://www.kdnuggets.com/a-simple-to-implement-end-to-end-project-with-huggingface</a:t>
            </a:r>
            <a:endParaRPr lang="en-US" altLang="en-US"/>
          </a:p>
          <a:p>
            <a:r>
              <a:rPr lang="en-US" altLang="en-US"/>
              <a:t>https://www.analyticsvidhya.com/blog/2025/01/hugging-face-ai-projects/</a:t>
            </a:r>
            <a:endParaRPr lang="en-US" altLang="en-US"/>
          </a:p>
          <a:p>
            <a:r>
              <a:rPr lang="en-US" altLang="en-US"/>
              <a:t>https://www.analyticsvidhya.com/blog/2025/01/hugging-face-ai-projects/</a:t>
            </a:r>
            <a:endParaRPr lang="en-US" altLang="en-US"/>
          </a:p>
          <a:p>
            <a:r>
              <a:rPr lang="en-US" altLang="en-US"/>
              <a:t>https://huggingface.co/huggingface-projects</a:t>
            </a:r>
            <a:endParaRPr lang="en-US" altLang="en-US"/>
          </a:p>
        </p:txBody>
      </p:sp>
      <p:sp>
        <p:nvSpPr>
          <p:cNvPr id="4" name="Text Box 3"/>
          <p:cNvSpPr txBox="1"/>
          <p:nvPr/>
        </p:nvSpPr>
        <p:spPr>
          <a:xfrm>
            <a:off x="1056005" y="3003550"/>
            <a:ext cx="9794875" cy="1322070"/>
          </a:xfrm>
          <a:prstGeom prst="rect">
            <a:avLst/>
          </a:prstGeom>
        </p:spPr>
        <p:txBody>
          <a:bodyPr wrap="square">
            <a:spAutoFit/>
          </a:bodyPr>
          <a:p>
            <a:pPr marL="0" indent="0">
              <a:spcBef>
                <a:spcPct val="0"/>
              </a:spcBef>
              <a:spcAft>
                <a:spcPct val="0"/>
              </a:spcAft>
            </a:pPr>
            <a:r>
              <a:rPr sz="1600" b="1" i="0">
                <a:solidFill>
                  <a:srgbClr val="0F0F0F"/>
                </a:solidFill>
                <a:latin typeface="Roboto"/>
                <a:ea typeface="Roboto"/>
              </a:rPr>
              <a:t>Building AI Products with Hugging Face</a:t>
            </a:r>
            <a:endParaRPr sz="1600" b="1" i="0">
              <a:solidFill>
                <a:srgbClr val="0F0F0F"/>
              </a:solidFill>
              <a:latin typeface="Roboto"/>
              <a:ea typeface="Roboto"/>
            </a:endParaRPr>
          </a:p>
          <a:p>
            <a:pPr marL="0" indent="0">
              <a:spcBef>
                <a:spcPct val="0"/>
              </a:spcBef>
              <a:spcAft>
                <a:spcPct val="0"/>
              </a:spcAft>
            </a:pPr>
            <a:r>
              <a:rPr lang="en-US" altLang="en-US" sz="1600" b="1" i="0">
                <a:solidFill>
                  <a:srgbClr val="0F0F0F"/>
                </a:solidFill>
                <a:latin typeface="Roboto"/>
                <a:ea typeface="Roboto"/>
              </a:rPr>
              <a:t>https://www.youtube.com/watch?v=T6GPytSmUQM </a:t>
            </a:r>
            <a:endParaRPr lang="en-US" altLang="en-US" sz="1600" b="1" i="0">
              <a:solidFill>
                <a:srgbClr val="0F0F0F"/>
              </a:solidFill>
              <a:latin typeface="Roboto"/>
              <a:ea typeface="Roboto"/>
            </a:endParaRPr>
          </a:p>
          <a:p>
            <a:pPr marL="0" indent="0">
              <a:spcBef>
                <a:spcPct val="0"/>
              </a:spcBef>
              <a:spcAft>
                <a:spcPct val="0"/>
              </a:spcAft>
            </a:pPr>
            <a:endParaRPr lang="en-US" altLang="en-US" sz="1600" b="1" i="0">
              <a:solidFill>
                <a:srgbClr val="0F0F0F"/>
              </a:solidFill>
              <a:latin typeface="Roboto"/>
              <a:ea typeface="Roboto"/>
            </a:endParaRPr>
          </a:p>
          <a:p>
            <a:pPr marL="0" indent="0">
              <a:spcBef>
                <a:spcPct val="0"/>
              </a:spcBef>
              <a:spcAft>
                <a:spcPct val="0"/>
              </a:spcAft>
            </a:pPr>
            <a:r>
              <a:rPr lang="en-US" altLang="en-US" sz="1600" b="1" i="0">
                <a:solidFill>
                  <a:srgbClr val="0F0F0F"/>
                </a:solidFill>
                <a:latin typeface="Roboto"/>
                <a:ea typeface="Roboto"/>
              </a:rPr>
              <a:t>#1-Getting Started Building Generative AI Using HuggingFace Open Source Models And Langchain</a:t>
            </a:r>
            <a:endParaRPr lang="en-US" altLang="en-US" sz="1600" b="1" i="0">
              <a:solidFill>
                <a:srgbClr val="0F0F0F"/>
              </a:solidFill>
              <a:latin typeface="Roboto"/>
              <a:ea typeface="Roboto"/>
            </a:endParaRPr>
          </a:p>
          <a:p>
            <a:pPr marL="0" indent="0">
              <a:spcBef>
                <a:spcPct val="0"/>
              </a:spcBef>
              <a:spcAft>
                <a:spcPct val="0"/>
              </a:spcAft>
            </a:pPr>
            <a:r>
              <a:rPr lang="en-US" altLang="en-US" sz="1600" b="1" i="0">
                <a:solidFill>
                  <a:srgbClr val="0F0F0F"/>
                </a:solidFill>
                <a:latin typeface="Roboto"/>
                <a:ea typeface="Roboto"/>
              </a:rPr>
              <a:t>https://youtu.be/bFB4zqkcatU?feature=shared</a:t>
            </a:r>
            <a:endParaRPr lang="en-US" altLang="en-US" sz="1600" b="1" i="0">
              <a:solidFill>
                <a:srgbClr val="0F0F0F"/>
              </a:solidFill>
              <a:latin typeface="Roboto"/>
              <a:ea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81355" y="875030"/>
            <a:ext cx="8435340" cy="1322070"/>
          </a:xfrm>
          <a:prstGeom prst="rect">
            <a:avLst/>
          </a:prstGeom>
        </p:spPr>
        <p:txBody>
          <a:bodyPr wrap="square">
            <a:spAutoFit/>
          </a:bodyPr>
          <a:p>
            <a:pPr marL="0" indent="0"/>
            <a:r>
              <a:rPr sz="1600" b="1" i="0">
                <a:solidFill>
                  <a:srgbClr val="001D35"/>
                </a:solidFill>
                <a:latin typeface="Google Sans"/>
                <a:ea typeface="Google Sans"/>
              </a:rPr>
              <a:t>LLM (Large Language Model) </a:t>
            </a:r>
            <a:r>
              <a:rPr sz="1600" b="0" i="0">
                <a:solidFill>
                  <a:srgbClr val="001D35"/>
                </a:solidFill>
                <a:latin typeface="Google Sans"/>
                <a:ea typeface="Google Sans"/>
              </a:rPr>
              <a:t>inference is the process of using a trained LLM to make predictions or generate new content based on a given input. It's like putting the model into action after it has been trained. This involves taking an input, typically a prompt, and passing it through the model's parameters to generate relevant outputs like text, code, or translations. </a:t>
            </a:r>
            <a:endParaRPr sz="1600" b="0" i="0">
              <a:solidFill>
                <a:srgbClr val="001D35"/>
              </a:solidFill>
              <a:latin typeface="Google Sans"/>
              <a:ea typeface="Google Sans"/>
            </a:endParaRPr>
          </a:p>
        </p:txBody>
      </p:sp>
      <p:sp>
        <p:nvSpPr>
          <p:cNvPr id="4" name="Text Box 3"/>
          <p:cNvSpPr txBox="1"/>
          <p:nvPr/>
        </p:nvSpPr>
        <p:spPr>
          <a:xfrm>
            <a:off x="3472180" y="3193098"/>
            <a:ext cx="5080000" cy="1245235"/>
          </a:xfrm>
          <a:prstGeom prst="rect">
            <a:avLst/>
          </a:prstGeom>
        </p:spPr>
        <p:txBody>
          <a:bodyPr>
            <a:spAutoFit/>
          </a:bodyPr>
          <a:p>
            <a:pPr marL="0" indent="0">
              <a:lnSpc>
                <a:spcPts val="1200"/>
              </a:lnSpc>
              <a:spcBef>
                <a:spcPts val="600"/>
              </a:spcBef>
              <a:spcAft>
                <a:spcPts val="600"/>
              </a:spcAft>
            </a:pPr>
            <a:r>
              <a:rPr sz="1600" b="0" i="0">
                <a:solidFill>
                  <a:srgbClr val="1F1F1F"/>
                </a:solidFill>
                <a:latin typeface="Google Sans"/>
                <a:ea typeface="Google Sans"/>
              </a:rPr>
              <a:t>What is the LSH method?</a:t>
            </a:r>
            <a:endParaRPr sz="1600" b="0" i="0">
              <a:solidFill>
                <a:srgbClr val="1F1F1F"/>
              </a:solidFill>
              <a:latin typeface="Google Sans"/>
              <a:ea typeface="Google Sans"/>
            </a:endParaRPr>
          </a:p>
          <a:p>
            <a:pPr marL="0" indent="0">
              <a:lnSpc>
                <a:spcPts val="1200"/>
              </a:lnSpc>
              <a:spcBef>
                <a:spcPct val="0"/>
              </a:spcBef>
              <a:spcAft>
                <a:spcPct val="0"/>
              </a:spcAft>
            </a:pPr>
            <a:r>
              <a:rPr lang="en-GB" sz="1600" b="0" i="0">
                <a:solidFill>
                  <a:srgbClr val="474747"/>
                </a:solidFill>
                <a:latin typeface="Google Sans"/>
              </a:rPr>
              <a:t>Locality Sensitive Hashing (LSH) is </a:t>
            </a:r>
            <a:r>
              <a:rPr lang="en-GB" sz="1600" b="0" i="0">
                <a:solidFill>
                  <a:srgbClr val="040C28"/>
                </a:solidFill>
                <a:latin typeface="Google Sans"/>
              </a:rPr>
              <a:t>a technique used to perform approximate nearest neighbor searches in high-dimensional spaces</a:t>
            </a:r>
            <a:r>
              <a:rPr lang="en-GB" sz="1600" b="0" i="0">
                <a:solidFill>
                  <a:srgbClr val="474747"/>
                </a:solidFill>
                <a:latin typeface="Google Sans"/>
              </a:rPr>
              <a:t>. The core idea of LSH is to hash input items in such a way that similar items are more likely to be hashed into the same bucket.</a:t>
            </a:r>
            <a:endParaRPr lang="en-GB" sz="1600" b="0" i="0">
              <a:solidFill>
                <a:srgbClr val="474747"/>
              </a:solidFill>
              <a:latin typeface="Google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7955" y="239395"/>
            <a:ext cx="9418955" cy="824865"/>
          </a:xfrm>
          <a:prstGeom prst="rect">
            <a:avLst/>
          </a:prstGeom>
        </p:spPr>
        <p:txBody>
          <a:bodyPr wrap="square">
            <a:spAutoFit/>
          </a:bodyPr>
          <a:p>
            <a:pPr marL="0" indent="0">
              <a:lnSpc>
                <a:spcPts val="1400"/>
              </a:lnSpc>
              <a:spcBef>
                <a:spcPct val="0"/>
              </a:spcBef>
              <a:spcAft>
                <a:spcPct val="0"/>
              </a:spcAft>
            </a:pPr>
            <a:r>
              <a:rPr sz="2300" b="0" i="0">
                <a:latin typeface="Source Sans Pro"/>
                <a:ea typeface="Source Sans Pro"/>
              </a:rPr>
              <a:t>Available pipelines for different modalities</a:t>
            </a:r>
            <a:endParaRPr sz="2300" b="0" i="0">
              <a:latin typeface="Source Sans Pro"/>
              <a:ea typeface="Source Sans Pro"/>
            </a:endParaRPr>
          </a:p>
          <a:p>
            <a:pPr marL="0" indent="0">
              <a:spcBef>
                <a:spcPct val="0"/>
              </a:spcBef>
              <a:spcAft>
                <a:spcPts val="1300"/>
              </a:spcAft>
            </a:pPr>
            <a:r>
              <a:rPr b="0" i="0">
                <a:solidFill>
                  <a:srgbClr val="4A5565"/>
                </a:solidFill>
                <a:latin typeface="Source Sans Pro"/>
                <a:ea typeface="Source Sans Pro"/>
              </a:rPr>
              <a:t>The </a:t>
            </a:r>
            <a:r>
              <a:rPr sz="1600" b="0" i="0">
                <a:solidFill>
                  <a:srgbClr val="4A5565"/>
                </a:solidFill>
                <a:latin typeface="IBM Plex Mono"/>
                <a:ea typeface="IBM Plex Mono"/>
              </a:rPr>
              <a:t>pipeline()</a:t>
            </a:r>
            <a:r>
              <a:rPr b="0" i="0">
                <a:solidFill>
                  <a:srgbClr val="4A5565"/>
                </a:solidFill>
                <a:latin typeface="Source Sans Pro"/>
                <a:ea typeface="Source Sans Pro"/>
              </a:rPr>
              <a:t> function supports multiple modalities, allowing you to work with text, images, audio, and even multimodal tasks.</a:t>
            </a:r>
            <a:endParaRPr b="0" i="0">
              <a:solidFill>
                <a:srgbClr val="4A5565"/>
              </a:solidFill>
              <a:latin typeface="Source Sans Pro"/>
              <a:ea typeface="Source Sans Pro"/>
            </a:endParaRPr>
          </a:p>
        </p:txBody>
      </p:sp>
      <p:sp>
        <p:nvSpPr>
          <p:cNvPr id="3" name="Text Box 2"/>
          <p:cNvSpPr txBox="1"/>
          <p:nvPr/>
        </p:nvSpPr>
        <p:spPr>
          <a:xfrm>
            <a:off x="3295015" y="1069340"/>
            <a:ext cx="8635365" cy="4984750"/>
          </a:xfrm>
          <a:prstGeom prst="rect">
            <a:avLst/>
          </a:prstGeom>
        </p:spPr>
        <p:txBody>
          <a:bodyPr wrap="square">
            <a:spAutoFit/>
          </a:bodyPr>
          <a:p>
            <a:pPr marL="0" indent="0">
              <a:lnSpc>
                <a:spcPct val="100000"/>
              </a:lnSpc>
              <a:spcBef>
                <a:spcPct val="0"/>
              </a:spcBef>
              <a:spcAft>
                <a:spcPct val="0"/>
              </a:spcAft>
            </a:pPr>
            <a:r>
              <a:rPr sz="2100" b="0" i="0">
                <a:latin typeface="Arial" panose="020B0604020202020204" pitchFamily="34" charset="0"/>
                <a:ea typeface="Source Sans Pro"/>
                <a:cs typeface="Arial" panose="020B0604020202020204" pitchFamily="34" charset="0"/>
              </a:rPr>
              <a:t>Text pipelines</a:t>
            </a:r>
            <a:endParaRPr sz="2100" b="0" i="0">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buFont typeface="Arial" panose="020B0604020202020204"/>
              <a:buChar char="•"/>
            </a:pPr>
            <a:r>
              <a:rPr sz="1600" b="0" i="0">
                <a:solidFill>
                  <a:srgbClr val="4A5565"/>
                </a:solidFill>
                <a:latin typeface="Arial" panose="020B0604020202020204" pitchFamily="34" charset="0"/>
                <a:ea typeface="IBM Plex Mono"/>
                <a:cs typeface="Arial" panose="020B0604020202020204" pitchFamily="34" charset="0"/>
              </a:rPr>
              <a:t>text-generation</a:t>
            </a:r>
            <a:r>
              <a:rPr b="0" i="0">
                <a:solidFill>
                  <a:srgbClr val="4A5565"/>
                </a:solidFill>
                <a:latin typeface="Arial" panose="020B0604020202020204" pitchFamily="34" charset="0"/>
                <a:ea typeface="Source Sans Pro"/>
                <a:cs typeface="Arial" panose="020B0604020202020204" pitchFamily="34" charset="0"/>
              </a:rPr>
              <a:t>: Generate text from a prompt</a:t>
            </a:r>
            <a:endParaRPr b="0" i="0">
              <a:solidFill>
                <a:srgbClr val="4A5565"/>
              </a:solidFill>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buFont typeface="Arial" panose="020B0604020202020204"/>
              <a:buChar char="•"/>
            </a:pPr>
            <a:r>
              <a:rPr sz="1600" b="0" i="0">
                <a:solidFill>
                  <a:srgbClr val="4A5565"/>
                </a:solidFill>
                <a:latin typeface="Arial" panose="020B0604020202020204" pitchFamily="34" charset="0"/>
                <a:ea typeface="IBM Plex Mono"/>
                <a:cs typeface="Arial" panose="020B0604020202020204" pitchFamily="34" charset="0"/>
              </a:rPr>
              <a:t>text-classification</a:t>
            </a:r>
            <a:r>
              <a:rPr b="0" i="0">
                <a:solidFill>
                  <a:srgbClr val="4A5565"/>
                </a:solidFill>
                <a:latin typeface="Arial" panose="020B0604020202020204" pitchFamily="34" charset="0"/>
                <a:ea typeface="Source Sans Pro"/>
                <a:cs typeface="Arial" panose="020B0604020202020204" pitchFamily="34" charset="0"/>
              </a:rPr>
              <a:t>: Classify text into predefined categories</a:t>
            </a:r>
            <a:endParaRPr b="0" i="0">
              <a:solidFill>
                <a:srgbClr val="4A5565"/>
              </a:solidFill>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buFont typeface="Arial" panose="020B0604020202020204"/>
              <a:buChar char="•"/>
            </a:pPr>
            <a:r>
              <a:rPr sz="1600" b="0" i="0">
                <a:solidFill>
                  <a:srgbClr val="4A5565"/>
                </a:solidFill>
                <a:latin typeface="Arial" panose="020B0604020202020204" pitchFamily="34" charset="0"/>
                <a:ea typeface="IBM Plex Mono"/>
                <a:cs typeface="Arial" panose="020B0604020202020204" pitchFamily="34" charset="0"/>
              </a:rPr>
              <a:t>summarization</a:t>
            </a:r>
            <a:r>
              <a:rPr b="0" i="0">
                <a:solidFill>
                  <a:srgbClr val="4A5565"/>
                </a:solidFill>
                <a:latin typeface="Arial" panose="020B0604020202020204" pitchFamily="34" charset="0"/>
                <a:ea typeface="Source Sans Pro"/>
                <a:cs typeface="Arial" panose="020B0604020202020204" pitchFamily="34" charset="0"/>
              </a:rPr>
              <a:t>: Create a shorter version of a text while preserving key information</a:t>
            </a:r>
            <a:endParaRPr b="0" i="0">
              <a:solidFill>
                <a:srgbClr val="4A5565"/>
              </a:solidFill>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buFont typeface="Arial" panose="020B0604020202020204"/>
              <a:buChar char="•"/>
            </a:pPr>
            <a:r>
              <a:rPr sz="1600" b="0" i="0">
                <a:solidFill>
                  <a:srgbClr val="4A5565"/>
                </a:solidFill>
                <a:latin typeface="Arial" panose="020B0604020202020204" pitchFamily="34" charset="0"/>
                <a:ea typeface="IBM Plex Mono"/>
                <a:cs typeface="Arial" panose="020B0604020202020204" pitchFamily="34" charset="0"/>
              </a:rPr>
              <a:t>translation</a:t>
            </a:r>
            <a:r>
              <a:rPr b="0" i="0">
                <a:solidFill>
                  <a:srgbClr val="4A5565"/>
                </a:solidFill>
                <a:latin typeface="Arial" panose="020B0604020202020204" pitchFamily="34" charset="0"/>
                <a:ea typeface="Source Sans Pro"/>
                <a:cs typeface="Arial" panose="020B0604020202020204" pitchFamily="34" charset="0"/>
              </a:rPr>
              <a:t>: Translate text from one language to another</a:t>
            </a:r>
            <a:endParaRPr b="0" i="0">
              <a:solidFill>
                <a:srgbClr val="4A5565"/>
              </a:solidFill>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buFont typeface="Arial" panose="020B0604020202020204"/>
              <a:buChar char="•"/>
            </a:pPr>
            <a:r>
              <a:rPr sz="1600" b="0" i="0">
                <a:solidFill>
                  <a:srgbClr val="4A5565"/>
                </a:solidFill>
                <a:latin typeface="Arial" panose="020B0604020202020204" pitchFamily="34" charset="0"/>
                <a:ea typeface="IBM Plex Mono"/>
                <a:cs typeface="Arial" panose="020B0604020202020204" pitchFamily="34" charset="0"/>
              </a:rPr>
              <a:t>zero-shot-classification</a:t>
            </a:r>
            <a:r>
              <a:rPr b="0" i="0">
                <a:solidFill>
                  <a:srgbClr val="4A5565"/>
                </a:solidFill>
                <a:latin typeface="Arial" panose="020B0604020202020204" pitchFamily="34" charset="0"/>
                <a:ea typeface="Source Sans Pro"/>
                <a:cs typeface="Arial" panose="020B0604020202020204" pitchFamily="34" charset="0"/>
              </a:rPr>
              <a:t>: Classify text without prior training on specific labels</a:t>
            </a:r>
            <a:endParaRPr b="0" i="0">
              <a:solidFill>
                <a:srgbClr val="4A5565"/>
              </a:solidFill>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buFont typeface="Arial" panose="020B0604020202020204"/>
              <a:buChar char="•"/>
            </a:pPr>
            <a:r>
              <a:rPr sz="1600" b="0" i="0">
                <a:solidFill>
                  <a:srgbClr val="4A5565"/>
                </a:solidFill>
                <a:latin typeface="Arial" panose="020B0604020202020204" pitchFamily="34" charset="0"/>
                <a:ea typeface="IBM Plex Mono"/>
                <a:cs typeface="Arial" panose="020B0604020202020204" pitchFamily="34" charset="0"/>
              </a:rPr>
              <a:t>feature-extraction</a:t>
            </a:r>
            <a:r>
              <a:rPr b="0" i="0">
                <a:solidFill>
                  <a:srgbClr val="4A5565"/>
                </a:solidFill>
                <a:latin typeface="Arial" panose="020B0604020202020204" pitchFamily="34" charset="0"/>
                <a:ea typeface="Source Sans Pro"/>
                <a:cs typeface="Arial" panose="020B0604020202020204" pitchFamily="34" charset="0"/>
              </a:rPr>
              <a:t>: Extract vector representations of text</a:t>
            </a:r>
            <a:endParaRPr b="0" i="0">
              <a:solidFill>
                <a:srgbClr val="4A5565"/>
              </a:solidFill>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pPr>
            <a:r>
              <a:rPr sz="2100" b="0" i="0">
                <a:latin typeface="Arial" panose="020B0604020202020204" pitchFamily="34" charset="0"/>
                <a:ea typeface="Source Sans Pro"/>
                <a:cs typeface="Arial" panose="020B0604020202020204" pitchFamily="34" charset="0"/>
              </a:rPr>
              <a:t>Image pipelines</a:t>
            </a:r>
            <a:endParaRPr sz="2100" b="0" i="0">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buFont typeface="Arial" panose="020B0604020202020204"/>
              <a:buChar char="•"/>
            </a:pPr>
            <a:r>
              <a:rPr sz="1600" b="0" i="0">
                <a:solidFill>
                  <a:srgbClr val="4A5565"/>
                </a:solidFill>
                <a:latin typeface="Arial" panose="020B0604020202020204" pitchFamily="34" charset="0"/>
                <a:ea typeface="IBM Plex Mono"/>
                <a:cs typeface="Arial" panose="020B0604020202020204" pitchFamily="34" charset="0"/>
              </a:rPr>
              <a:t>image-to-text</a:t>
            </a:r>
            <a:r>
              <a:rPr b="0" i="0">
                <a:solidFill>
                  <a:srgbClr val="4A5565"/>
                </a:solidFill>
                <a:latin typeface="Arial" panose="020B0604020202020204" pitchFamily="34" charset="0"/>
                <a:ea typeface="Source Sans Pro"/>
                <a:cs typeface="Arial" panose="020B0604020202020204" pitchFamily="34" charset="0"/>
              </a:rPr>
              <a:t>: Generate text descriptions of images</a:t>
            </a:r>
            <a:endParaRPr b="0" i="0">
              <a:solidFill>
                <a:srgbClr val="4A5565"/>
              </a:solidFill>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buFont typeface="Arial" panose="020B0604020202020204"/>
              <a:buChar char="•"/>
            </a:pPr>
            <a:r>
              <a:rPr sz="1600" b="0" i="0">
                <a:solidFill>
                  <a:srgbClr val="4A5565"/>
                </a:solidFill>
                <a:latin typeface="Arial" panose="020B0604020202020204" pitchFamily="34" charset="0"/>
                <a:ea typeface="IBM Plex Mono"/>
                <a:cs typeface="Arial" panose="020B0604020202020204" pitchFamily="34" charset="0"/>
              </a:rPr>
              <a:t>image-classification</a:t>
            </a:r>
            <a:r>
              <a:rPr b="0" i="0">
                <a:solidFill>
                  <a:srgbClr val="4A5565"/>
                </a:solidFill>
                <a:latin typeface="Arial" panose="020B0604020202020204" pitchFamily="34" charset="0"/>
                <a:ea typeface="Source Sans Pro"/>
                <a:cs typeface="Arial" panose="020B0604020202020204" pitchFamily="34" charset="0"/>
              </a:rPr>
              <a:t>: Identify objects in an image</a:t>
            </a:r>
            <a:endParaRPr b="0" i="0">
              <a:solidFill>
                <a:srgbClr val="4A5565"/>
              </a:solidFill>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buFont typeface="Arial" panose="020B0604020202020204"/>
              <a:buChar char="•"/>
            </a:pPr>
            <a:r>
              <a:rPr sz="1600" b="0" i="0">
                <a:solidFill>
                  <a:srgbClr val="4A5565"/>
                </a:solidFill>
                <a:latin typeface="Arial" panose="020B0604020202020204" pitchFamily="34" charset="0"/>
                <a:ea typeface="IBM Plex Mono"/>
                <a:cs typeface="Arial" panose="020B0604020202020204" pitchFamily="34" charset="0"/>
              </a:rPr>
              <a:t>object-detection</a:t>
            </a:r>
            <a:r>
              <a:rPr b="0" i="0">
                <a:solidFill>
                  <a:srgbClr val="4A5565"/>
                </a:solidFill>
                <a:latin typeface="Arial" panose="020B0604020202020204" pitchFamily="34" charset="0"/>
                <a:ea typeface="Source Sans Pro"/>
                <a:cs typeface="Arial" panose="020B0604020202020204" pitchFamily="34" charset="0"/>
              </a:rPr>
              <a:t>: Locate and identify objects in images</a:t>
            </a:r>
            <a:endParaRPr b="0" i="0">
              <a:solidFill>
                <a:srgbClr val="4A5565"/>
              </a:solidFill>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pPr>
            <a:r>
              <a:rPr sz="2100" b="0" i="0">
                <a:latin typeface="Arial" panose="020B0604020202020204" pitchFamily="34" charset="0"/>
                <a:ea typeface="Source Sans Pro"/>
                <a:cs typeface="Arial" panose="020B0604020202020204" pitchFamily="34" charset="0"/>
              </a:rPr>
              <a:t>Audio pipelines</a:t>
            </a:r>
            <a:endParaRPr sz="2100" b="0" i="0">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buFont typeface="Arial" panose="020B0604020202020204"/>
              <a:buChar char="•"/>
            </a:pPr>
            <a:r>
              <a:rPr sz="1600" b="0" i="0">
                <a:solidFill>
                  <a:srgbClr val="4A5565"/>
                </a:solidFill>
                <a:latin typeface="Arial" panose="020B0604020202020204" pitchFamily="34" charset="0"/>
                <a:ea typeface="IBM Plex Mono"/>
                <a:cs typeface="Arial" panose="020B0604020202020204" pitchFamily="34" charset="0"/>
              </a:rPr>
              <a:t>automatic-speech-recognition</a:t>
            </a:r>
            <a:r>
              <a:rPr b="0" i="0">
                <a:solidFill>
                  <a:srgbClr val="4A5565"/>
                </a:solidFill>
                <a:latin typeface="Arial" panose="020B0604020202020204" pitchFamily="34" charset="0"/>
                <a:ea typeface="Source Sans Pro"/>
                <a:cs typeface="Arial" panose="020B0604020202020204" pitchFamily="34" charset="0"/>
              </a:rPr>
              <a:t>: Convert speech to text</a:t>
            </a:r>
            <a:endParaRPr b="0" i="0">
              <a:solidFill>
                <a:srgbClr val="4A5565"/>
              </a:solidFill>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buFont typeface="Arial" panose="020B0604020202020204"/>
              <a:buChar char="•"/>
            </a:pPr>
            <a:r>
              <a:rPr sz="1600" b="0" i="0">
                <a:solidFill>
                  <a:srgbClr val="4A5565"/>
                </a:solidFill>
                <a:latin typeface="Arial" panose="020B0604020202020204" pitchFamily="34" charset="0"/>
                <a:ea typeface="IBM Plex Mono"/>
                <a:cs typeface="Arial" panose="020B0604020202020204" pitchFamily="34" charset="0"/>
              </a:rPr>
              <a:t>audio-classification</a:t>
            </a:r>
            <a:r>
              <a:rPr b="0" i="0">
                <a:solidFill>
                  <a:srgbClr val="4A5565"/>
                </a:solidFill>
                <a:latin typeface="Arial" panose="020B0604020202020204" pitchFamily="34" charset="0"/>
                <a:ea typeface="Source Sans Pro"/>
                <a:cs typeface="Arial" panose="020B0604020202020204" pitchFamily="34" charset="0"/>
              </a:rPr>
              <a:t>: Classify audio into categories</a:t>
            </a:r>
            <a:endParaRPr b="0" i="0">
              <a:solidFill>
                <a:srgbClr val="4A5565"/>
              </a:solidFill>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buFont typeface="Arial" panose="020B0604020202020204"/>
              <a:buChar char="•"/>
            </a:pPr>
            <a:r>
              <a:rPr sz="1600" b="0" i="0">
                <a:solidFill>
                  <a:srgbClr val="4A5565"/>
                </a:solidFill>
                <a:latin typeface="Arial" panose="020B0604020202020204" pitchFamily="34" charset="0"/>
                <a:ea typeface="IBM Plex Mono"/>
                <a:cs typeface="Arial" panose="020B0604020202020204" pitchFamily="34" charset="0"/>
              </a:rPr>
              <a:t>text-to-speech</a:t>
            </a:r>
            <a:r>
              <a:rPr b="0" i="0">
                <a:solidFill>
                  <a:srgbClr val="4A5565"/>
                </a:solidFill>
                <a:latin typeface="Arial" panose="020B0604020202020204" pitchFamily="34" charset="0"/>
                <a:ea typeface="Source Sans Pro"/>
                <a:cs typeface="Arial" panose="020B0604020202020204" pitchFamily="34" charset="0"/>
              </a:rPr>
              <a:t>: Convert text to spoken audio</a:t>
            </a:r>
            <a:endParaRPr b="0" i="0">
              <a:solidFill>
                <a:srgbClr val="4A5565"/>
              </a:solidFill>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pPr>
            <a:r>
              <a:rPr sz="2100" b="0" i="0">
                <a:latin typeface="Arial" panose="020B0604020202020204" pitchFamily="34" charset="0"/>
                <a:ea typeface="Source Sans Pro"/>
                <a:cs typeface="Arial" panose="020B0604020202020204" pitchFamily="34" charset="0"/>
              </a:rPr>
              <a:t>Multimodal pipelines</a:t>
            </a:r>
            <a:endParaRPr sz="2100" b="0" i="0">
              <a:latin typeface="Arial" panose="020B0604020202020204" pitchFamily="34" charset="0"/>
              <a:ea typeface="Source Sans Pro"/>
              <a:cs typeface="Arial" panose="020B0604020202020204" pitchFamily="34" charset="0"/>
            </a:endParaRPr>
          </a:p>
          <a:p>
            <a:pPr marL="0" indent="0">
              <a:lnSpc>
                <a:spcPct val="100000"/>
              </a:lnSpc>
              <a:spcBef>
                <a:spcPct val="0"/>
              </a:spcBef>
              <a:spcAft>
                <a:spcPct val="0"/>
              </a:spcAft>
              <a:buFont typeface="Arial" panose="020B0604020202020204"/>
              <a:buChar char="•"/>
            </a:pPr>
            <a:r>
              <a:rPr sz="1600" b="0" i="0">
                <a:solidFill>
                  <a:srgbClr val="4A5565"/>
                </a:solidFill>
                <a:latin typeface="Arial" panose="020B0604020202020204" pitchFamily="34" charset="0"/>
                <a:ea typeface="IBM Plex Mono"/>
                <a:cs typeface="Arial" panose="020B0604020202020204" pitchFamily="34" charset="0"/>
              </a:rPr>
              <a:t>image-text-to-text</a:t>
            </a:r>
            <a:r>
              <a:rPr b="0" i="0">
                <a:solidFill>
                  <a:srgbClr val="4A5565"/>
                </a:solidFill>
                <a:latin typeface="Arial" panose="020B0604020202020204" pitchFamily="34" charset="0"/>
                <a:ea typeface="Source Sans Pro"/>
                <a:cs typeface="Arial" panose="020B0604020202020204" pitchFamily="34" charset="0"/>
              </a:rPr>
              <a:t>: Respond to an image based on a text prompt</a:t>
            </a:r>
            <a:endParaRPr b="0" i="0">
              <a:solidFill>
                <a:srgbClr val="4A5565"/>
              </a:solidFill>
              <a:latin typeface="Arial" panose="020B0604020202020204" pitchFamily="34" charset="0"/>
              <a:ea typeface="Source Sans Pro"/>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29895" y="149225"/>
            <a:ext cx="6836410" cy="3212465"/>
          </a:xfrm>
          <a:prstGeom prst="rect">
            <a:avLst/>
          </a:prstGeom>
        </p:spPr>
        <p:txBody>
          <a:bodyPr wrap="square">
            <a:spAutoFit/>
          </a:bodyPr>
          <a:p>
            <a:pPr marL="0" indent="0">
              <a:spcBef>
                <a:spcPts val="1300"/>
              </a:spcBef>
              <a:spcAft>
                <a:spcPts val="1300"/>
              </a:spcAft>
            </a:pPr>
            <a:r>
              <a:rPr sz="1600" b="0" i="0">
                <a:solidFill>
                  <a:srgbClr val="4A5565"/>
                </a:solidFill>
                <a:latin typeface="Source Sans Pro"/>
                <a:ea typeface="Source Sans Pro"/>
              </a:rPr>
              <a:t>We’ll cover the following models and their corresponding tasks:</a:t>
            </a:r>
            <a:endParaRPr sz="1600" b="0" i="0">
              <a:solidFill>
                <a:srgbClr val="4A5565"/>
              </a:solidFill>
              <a:latin typeface="Source Sans Pro"/>
              <a:ea typeface="Source Sans Pro"/>
            </a:endParaRPr>
          </a:p>
          <a:p>
            <a:pPr marL="0" indent="0">
              <a:spcBef>
                <a:spcPct val="0"/>
              </a:spcBef>
              <a:spcAft>
                <a:spcPct val="0"/>
              </a:spcAft>
              <a:buFont typeface="Arial" panose="020B0604020202020204"/>
              <a:buChar char="•"/>
            </a:pPr>
            <a:r>
              <a:rPr sz="1600" b="0" i="0" u="sng">
                <a:solidFill>
                  <a:srgbClr val="4A5565"/>
                </a:solidFill>
                <a:latin typeface="Source Sans Pro"/>
                <a:ea typeface="Source Sans Pro"/>
                <a:hlinkClick r:id="rId1"/>
              </a:rPr>
              <a:t>Wav2Vec2</a:t>
            </a:r>
            <a:r>
              <a:rPr sz="1600" b="0" i="0">
                <a:solidFill>
                  <a:srgbClr val="4A5565"/>
                </a:solidFill>
                <a:latin typeface="Source Sans Pro"/>
                <a:ea typeface="Source Sans Pro"/>
              </a:rPr>
              <a:t> for audio classification and automatic speech recognition (ASR)</a:t>
            </a:r>
            <a:endParaRPr sz="1600" b="0" i="0">
              <a:solidFill>
                <a:srgbClr val="4A5565"/>
              </a:solidFill>
              <a:latin typeface="Source Sans Pro"/>
              <a:ea typeface="Source Sans Pro"/>
            </a:endParaRPr>
          </a:p>
          <a:p>
            <a:pPr marL="0" indent="0">
              <a:spcBef>
                <a:spcPct val="0"/>
              </a:spcBef>
              <a:spcAft>
                <a:spcPct val="0"/>
              </a:spcAft>
              <a:buFont typeface="Arial" panose="020B0604020202020204"/>
              <a:buChar char="•"/>
            </a:pPr>
            <a:r>
              <a:rPr sz="1600" b="0" i="0" u="sng">
                <a:solidFill>
                  <a:srgbClr val="4A5565"/>
                </a:solidFill>
                <a:latin typeface="Source Sans Pro"/>
                <a:ea typeface="Source Sans Pro"/>
                <a:hlinkClick r:id="rId2"/>
              </a:rPr>
              <a:t>Vision Transformer (ViT)</a:t>
            </a:r>
            <a:r>
              <a:rPr sz="1600" b="0" i="0">
                <a:solidFill>
                  <a:srgbClr val="4A5565"/>
                </a:solidFill>
                <a:latin typeface="Source Sans Pro"/>
                <a:ea typeface="Source Sans Pro"/>
              </a:rPr>
              <a:t> and </a:t>
            </a:r>
            <a:r>
              <a:rPr sz="1600" b="0" i="0" u="sng">
                <a:solidFill>
                  <a:srgbClr val="4A5565"/>
                </a:solidFill>
                <a:latin typeface="Source Sans Pro"/>
                <a:ea typeface="Source Sans Pro"/>
                <a:hlinkClick r:id="rId3"/>
              </a:rPr>
              <a:t>ConvNeXT</a:t>
            </a:r>
            <a:r>
              <a:rPr sz="1600" b="0" i="0">
                <a:solidFill>
                  <a:srgbClr val="4A5565"/>
                </a:solidFill>
                <a:latin typeface="Source Sans Pro"/>
                <a:ea typeface="Source Sans Pro"/>
              </a:rPr>
              <a:t> for image classification</a:t>
            </a:r>
            <a:endParaRPr sz="1600" b="0" i="0">
              <a:solidFill>
                <a:srgbClr val="4A5565"/>
              </a:solidFill>
              <a:latin typeface="Source Sans Pro"/>
              <a:ea typeface="Source Sans Pro"/>
            </a:endParaRPr>
          </a:p>
          <a:p>
            <a:pPr marL="0" indent="0">
              <a:spcBef>
                <a:spcPct val="0"/>
              </a:spcBef>
              <a:spcAft>
                <a:spcPct val="0"/>
              </a:spcAft>
              <a:buFont typeface="Arial" panose="020B0604020202020204"/>
              <a:buChar char="•"/>
            </a:pPr>
            <a:r>
              <a:rPr sz="1600" b="0" i="0" u="sng">
                <a:solidFill>
                  <a:srgbClr val="4A5565"/>
                </a:solidFill>
                <a:latin typeface="Source Sans Pro"/>
                <a:ea typeface="Source Sans Pro"/>
                <a:hlinkClick r:id="rId4"/>
              </a:rPr>
              <a:t>DETR</a:t>
            </a:r>
            <a:r>
              <a:rPr sz="1600" b="0" i="0">
                <a:solidFill>
                  <a:srgbClr val="4A5565"/>
                </a:solidFill>
                <a:latin typeface="Source Sans Pro"/>
                <a:ea typeface="Source Sans Pro"/>
              </a:rPr>
              <a:t> for object detection</a:t>
            </a:r>
            <a:endParaRPr sz="1600" b="0" i="0">
              <a:solidFill>
                <a:srgbClr val="4A5565"/>
              </a:solidFill>
              <a:latin typeface="Source Sans Pro"/>
              <a:ea typeface="Source Sans Pro"/>
            </a:endParaRPr>
          </a:p>
          <a:p>
            <a:pPr marL="0" indent="0">
              <a:spcBef>
                <a:spcPct val="0"/>
              </a:spcBef>
              <a:spcAft>
                <a:spcPct val="0"/>
              </a:spcAft>
              <a:buFont typeface="Arial" panose="020B0604020202020204"/>
              <a:buChar char="•"/>
            </a:pPr>
            <a:r>
              <a:rPr sz="1600" b="0" i="0" u="sng">
                <a:solidFill>
                  <a:srgbClr val="4A5565"/>
                </a:solidFill>
                <a:latin typeface="Source Sans Pro"/>
                <a:ea typeface="Source Sans Pro"/>
                <a:hlinkClick r:id="rId5"/>
              </a:rPr>
              <a:t>Mask2Former</a:t>
            </a:r>
            <a:r>
              <a:rPr sz="1600" b="0" i="0">
                <a:solidFill>
                  <a:srgbClr val="4A5565"/>
                </a:solidFill>
                <a:latin typeface="Source Sans Pro"/>
                <a:ea typeface="Source Sans Pro"/>
              </a:rPr>
              <a:t> for image segmentation</a:t>
            </a:r>
            <a:endParaRPr sz="1600" b="0" i="0">
              <a:solidFill>
                <a:srgbClr val="4A5565"/>
              </a:solidFill>
              <a:latin typeface="Source Sans Pro"/>
              <a:ea typeface="Source Sans Pro"/>
            </a:endParaRPr>
          </a:p>
          <a:p>
            <a:pPr marL="0" indent="0">
              <a:spcBef>
                <a:spcPct val="0"/>
              </a:spcBef>
              <a:spcAft>
                <a:spcPct val="0"/>
              </a:spcAft>
              <a:buFont typeface="Arial" panose="020B0604020202020204"/>
              <a:buChar char="•"/>
            </a:pPr>
            <a:r>
              <a:rPr sz="1600" b="0" i="0" u="sng">
                <a:solidFill>
                  <a:srgbClr val="4A5565"/>
                </a:solidFill>
                <a:latin typeface="Source Sans Pro"/>
                <a:ea typeface="Source Sans Pro"/>
                <a:hlinkClick r:id="rId6"/>
              </a:rPr>
              <a:t>GLPN</a:t>
            </a:r>
            <a:r>
              <a:rPr sz="1600" b="0" i="0">
                <a:solidFill>
                  <a:srgbClr val="4A5565"/>
                </a:solidFill>
                <a:latin typeface="Source Sans Pro"/>
                <a:ea typeface="Source Sans Pro"/>
              </a:rPr>
              <a:t> for depth estimation</a:t>
            </a:r>
            <a:endParaRPr sz="1600" b="0" i="0">
              <a:solidFill>
                <a:srgbClr val="4A5565"/>
              </a:solidFill>
              <a:latin typeface="Source Sans Pro"/>
              <a:ea typeface="Source Sans Pro"/>
            </a:endParaRPr>
          </a:p>
          <a:p>
            <a:pPr marL="0" indent="0">
              <a:spcBef>
                <a:spcPct val="0"/>
              </a:spcBef>
              <a:spcAft>
                <a:spcPct val="0"/>
              </a:spcAft>
              <a:buFont typeface="Arial" panose="020B0604020202020204"/>
              <a:buChar char="•"/>
            </a:pPr>
            <a:r>
              <a:rPr sz="1600" b="0" i="0" u="sng">
                <a:solidFill>
                  <a:srgbClr val="4A5565"/>
                </a:solidFill>
                <a:latin typeface="Source Sans Pro"/>
                <a:ea typeface="Source Sans Pro"/>
                <a:hlinkClick r:id="rId7"/>
              </a:rPr>
              <a:t>BERT</a:t>
            </a:r>
            <a:r>
              <a:rPr sz="1600" b="0" i="0">
                <a:solidFill>
                  <a:srgbClr val="4A5565"/>
                </a:solidFill>
                <a:latin typeface="Source Sans Pro"/>
                <a:ea typeface="Source Sans Pro"/>
              </a:rPr>
              <a:t> for NLP tasks like text classification, token classification and question answering that use an encoder</a:t>
            </a:r>
            <a:endParaRPr sz="1600" b="0" i="0">
              <a:solidFill>
                <a:srgbClr val="4A5565"/>
              </a:solidFill>
              <a:latin typeface="Source Sans Pro"/>
              <a:ea typeface="Source Sans Pro"/>
            </a:endParaRPr>
          </a:p>
          <a:p>
            <a:pPr marL="0" indent="0">
              <a:spcBef>
                <a:spcPct val="0"/>
              </a:spcBef>
              <a:spcAft>
                <a:spcPct val="0"/>
              </a:spcAft>
              <a:buFont typeface="Arial" panose="020B0604020202020204"/>
              <a:buChar char="•"/>
            </a:pPr>
            <a:r>
              <a:rPr sz="1600" b="0" i="0" u="sng">
                <a:solidFill>
                  <a:srgbClr val="4A5565"/>
                </a:solidFill>
                <a:latin typeface="Source Sans Pro"/>
                <a:ea typeface="Source Sans Pro"/>
                <a:hlinkClick r:id="rId8"/>
              </a:rPr>
              <a:t>GPT2</a:t>
            </a:r>
            <a:r>
              <a:rPr sz="1600" b="0" i="0">
                <a:solidFill>
                  <a:srgbClr val="4A5565"/>
                </a:solidFill>
                <a:latin typeface="Source Sans Pro"/>
                <a:ea typeface="Source Sans Pro"/>
              </a:rPr>
              <a:t> for NLP tasks like text generation that use a decoder</a:t>
            </a:r>
            <a:endParaRPr sz="1600" b="0" i="0">
              <a:solidFill>
                <a:srgbClr val="4A5565"/>
              </a:solidFill>
              <a:latin typeface="Source Sans Pro"/>
              <a:ea typeface="Source Sans Pro"/>
            </a:endParaRPr>
          </a:p>
          <a:p>
            <a:pPr marL="0" indent="0">
              <a:spcBef>
                <a:spcPct val="0"/>
              </a:spcBef>
              <a:spcAft>
                <a:spcPct val="0"/>
              </a:spcAft>
              <a:buFont typeface="Arial" panose="020B0604020202020204"/>
              <a:buChar char="•"/>
            </a:pPr>
            <a:r>
              <a:rPr sz="1600" b="0" i="0" u="sng">
                <a:solidFill>
                  <a:srgbClr val="4A5565"/>
                </a:solidFill>
                <a:latin typeface="Source Sans Pro"/>
                <a:ea typeface="Source Sans Pro"/>
                <a:hlinkClick r:id="rId9"/>
              </a:rPr>
              <a:t>BART</a:t>
            </a:r>
            <a:r>
              <a:rPr sz="1600" b="0" i="0">
                <a:solidFill>
                  <a:srgbClr val="4A5565"/>
                </a:solidFill>
                <a:latin typeface="Source Sans Pro"/>
                <a:ea typeface="Source Sans Pro"/>
              </a:rPr>
              <a:t> for NLP tasks like summarization and translation that use an encoder-decoder</a:t>
            </a:r>
            <a:endParaRPr sz="1600" b="0" i="0">
              <a:solidFill>
                <a:srgbClr val="4A5565"/>
              </a:solidFill>
              <a:latin typeface="Source Sans Pro"/>
              <a:ea typeface="Source Sans Pro"/>
            </a:endParaRPr>
          </a:p>
        </p:txBody>
      </p:sp>
      <p:sp>
        <p:nvSpPr>
          <p:cNvPr id="3" name="Text Box 2"/>
          <p:cNvSpPr txBox="1"/>
          <p:nvPr/>
        </p:nvSpPr>
        <p:spPr>
          <a:xfrm>
            <a:off x="350520" y="3429000"/>
            <a:ext cx="5339080" cy="2399665"/>
          </a:xfrm>
          <a:prstGeom prst="rect">
            <a:avLst/>
          </a:prstGeom>
          <a:noFill/>
        </p:spPr>
        <p:txBody>
          <a:bodyPr wrap="square" rtlCol="0">
            <a:spAutoFit/>
          </a:bodyPr>
          <a:p>
            <a:r>
              <a:rPr lang="en-US" altLang="en-US" sz="2400" b="1">
                <a:solidFill>
                  <a:srgbClr val="FF0000"/>
                </a:solidFill>
                <a:effectLst>
                  <a:outerShdw blurRad="38100" dist="38100" dir="2700000" algn="tl">
                    <a:srgbClr val="000000">
                      <a:alpha val="43137"/>
                    </a:srgbClr>
                  </a:outerShdw>
                </a:effectLst>
              </a:rPr>
              <a:t>Modalities beyond text</a:t>
            </a:r>
            <a:endParaRPr lang="en-US" altLang="en-US" sz="2400" b="1">
              <a:solidFill>
                <a:srgbClr val="FF0000"/>
              </a:solidFill>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altLang="en-US"/>
              <a:t>Speech and audio --&gt; https://huggingface.co/learn/llm-course/chapter1/5?fw=pt</a:t>
            </a:r>
            <a:endParaRPr lang="en-US" altLang="en-US"/>
          </a:p>
          <a:p>
            <a:pPr marL="285750" indent="-285750">
              <a:buFont typeface="Arial" panose="020B0604020202020204" pitchFamily="34" charset="0"/>
              <a:buChar char="•"/>
            </a:pPr>
            <a:r>
              <a:rPr lang="en-US" altLang="en-US"/>
              <a:t>Whisper is a encoder-decoder (sequence-to-sequence) transformer pretrained on 680,000 hours of labeled audio data. </a:t>
            </a:r>
            <a:endParaRPr lang="en-US" altLang="en-US"/>
          </a:p>
          <a:p>
            <a:pPr marL="285750" indent="-285750">
              <a:buFont typeface="Arial" panose="020B0604020202020204" pitchFamily="34" charset="0"/>
              <a:buChar char="•"/>
            </a:pPr>
            <a:r>
              <a:rPr lang="en-US" altLang="en-US" b="1">
                <a:solidFill>
                  <a:srgbClr val="FF0000"/>
                </a:solidFill>
              </a:rPr>
              <a:t>Automatic speech recognition</a:t>
            </a:r>
            <a:endParaRPr lang="en-US" altLang="en-US" b="1">
              <a:solidFill>
                <a:srgbClr val="FF0000"/>
              </a:solidFill>
            </a:endParaRPr>
          </a:p>
        </p:txBody>
      </p:sp>
      <p:sp>
        <p:nvSpPr>
          <p:cNvPr id="4" name="Text Box 3"/>
          <p:cNvSpPr txBox="1"/>
          <p:nvPr/>
        </p:nvSpPr>
        <p:spPr>
          <a:xfrm>
            <a:off x="5689600" y="3361690"/>
            <a:ext cx="6502400" cy="3138170"/>
          </a:xfrm>
          <a:prstGeom prst="rect">
            <a:avLst/>
          </a:prstGeom>
          <a:noFill/>
        </p:spPr>
        <p:txBody>
          <a:bodyPr wrap="square" rtlCol="0" anchor="t">
            <a:spAutoFit/>
          </a:bodyPr>
          <a:p>
            <a:r>
              <a:rPr lang="en-US" altLang="en-US"/>
              <a:t># </a:t>
            </a:r>
            <a:r>
              <a:rPr lang="en-US" altLang="en-US" b="1">
                <a:solidFill>
                  <a:srgbClr val="FF0000"/>
                </a:solidFill>
                <a:sym typeface="+mn-ea"/>
              </a:rPr>
              <a:t>Automatic speech recognition</a:t>
            </a:r>
            <a:endParaRPr lang="en-US" altLang="en-US"/>
          </a:p>
          <a:p>
            <a:r>
              <a:rPr lang="en-US" altLang="en-US"/>
              <a:t>from transformers import pipeline</a:t>
            </a:r>
            <a:endParaRPr lang="en-US" altLang="en-US"/>
          </a:p>
          <a:p>
            <a:endParaRPr lang="en-US" altLang="en-US"/>
          </a:p>
          <a:p>
            <a:r>
              <a:rPr lang="en-US" altLang="en-US"/>
              <a:t>transcriber = pipeline(</a:t>
            </a:r>
            <a:endParaRPr lang="en-US" altLang="en-US"/>
          </a:p>
          <a:p>
            <a:r>
              <a:rPr lang="en-US" altLang="en-US"/>
              <a:t>    task="automatic-speech-recognition", model="openai/whisper-base.en"</a:t>
            </a:r>
            <a:endParaRPr lang="en-US" altLang="en-US"/>
          </a:p>
          <a:p>
            <a:r>
              <a:rPr lang="en-US" altLang="en-US"/>
              <a:t>)</a:t>
            </a:r>
            <a:endParaRPr lang="en-US" altLang="en-US"/>
          </a:p>
          <a:p>
            <a:r>
              <a:rPr lang="en-US" altLang="en-US"/>
              <a:t>transcriber("https://huggingface.co/datasets/Narsil/asr_dummy/resolve/main/mlk.flac")</a:t>
            </a:r>
            <a:endParaRPr lang="en-US" altLang="en-US"/>
          </a:p>
          <a:p>
            <a:r>
              <a:rPr lang="en-US" altLang="en-US"/>
              <a:t># Output: {'text': ' I have a dream that one day this nation will rise up and live out the true meaning of its creed.'}</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19810" y="751840"/>
            <a:ext cx="4064000" cy="645160"/>
          </a:xfrm>
          <a:prstGeom prst="rect">
            <a:avLst/>
          </a:prstGeom>
          <a:noFill/>
        </p:spPr>
        <p:txBody>
          <a:bodyPr wrap="square" rtlCol="0">
            <a:spAutoFit/>
          </a:bodyPr>
          <a:p>
            <a:r>
              <a:rPr lang="en-US" altLang="en-US" b="1">
                <a:solidFill>
                  <a:srgbClr val="FF0000"/>
                </a:solidFill>
              </a:rPr>
              <a:t>Computer vision</a:t>
            </a:r>
            <a:endParaRPr lang="en-US" altLang="en-US" b="1">
              <a:solidFill>
                <a:srgbClr val="FF0000"/>
              </a:solidFill>
            </a:endParaRPr>
          </a:p>
          <a:p>
            <a:r>
              <a:rPr lang="en-US" altLang="en-US" b="1">
                <a:solidFill>
                  <a:srgbClr val="FF0000"/>
                </a:solidFill>
              </a:rPr>
              <a:t>Image classification</a:t>
            </a:r>
            <a:endParaRPr lang="en-US" altLang="en-US" b="1">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77495" y="135255"/>
            <a:ext cx="4064000" cy="3692525"/>
          </a:xfrm>
          <a:prstGeom prst="rect">
            <a:avLst/>
          </a:prstGeom>
          <a:noFill/>
        </p:spPr>
        <p:txBody>
          <a:bodyPr wrap="square" rtlCol="0">
            <a:spAutoFit/>
          </a:bodyPr>
          <a:p>
            <a:r>
              <a:rPr lang="en-US"/>
              <a:t>KEY terms</a:t>
            </a:r>
            <a:br>
              <a:rPr lang="en-US"/>
            </a:br>
            <a:r>
              <a:rPr lang="en-US"/>
              <a:t>Model</a:t>
            </a:r>
            <a:endParaRPr lang="en-US"/>
          </a:p>
          <a:p>
            <a:r>
              <a:rPr lang="en-US"/>
              <a:t>datasets</a:t>
            </a:r>
            <a:endParaRPr lang="en-US"/>
          </a:p>
          <a:p>
            <a:r>
              <a:rPr lang="en-US"/>
              <a:t>inference</a:t>
            </a:r>
            <a:endParaRPr lang="en-US"/>
          </a:p>
          <a:p>
            <a:endParaRPr lang="en-US"/>
          </a:p>
          <a:p>
            <a:r>
              <a:rPr lang="en-US" altLang="en-US"/>
              <a:t>from transformers import pipeline</a:t>
            </a:r>
            <a:endParaRPr lang="en-US" altLang="en-US"/>
          </a:p>
          <a:p>
            <a:r>
              <a:rPr>
                <a:latin typeface="Source Sans Pro"/>
                <a:ea typeface="Source Sans Pro"/>
                <a:sym typeface="+mn-ea"/>
              </a:rPr>
              <a:t>Architectures</a:t>
            </a:r>
            <a:endParaRPr>
              <a:latin typeface="Source Sans Pro"/>
              <a:ea typeface="Source Sans Pro"/>
              <a:sym typeface="+mn-ea"/>
            </a:endParaRPr>
          </a:p>
          <a:p>
            <a:r>
              <a:rPr>
                <a:latin typeface="Source Sans Pro"/>
                <a:ea typeface="Source Sans Pro"/>
                <a:sym typeface="+mn-ea"/>
              </a:rPr>
              <a:t>checkpoints</a:t>
            </a:r>
            <a:endParaRPr b="0" i="0">
              <a:latin typeface="Source Sans Pro"/>
              <a:ea typeface="Source Sans Pro"/>
            </a:endParaRPr>
          </a:p>
          <a:p>
            <a:r>
              <a:rPr lang="en-US" altLang="en-US"/>
              <a:t>config</a:t>
            </a:r>
            <a:endParaRPr lang="en-US" altLang="en-US"/>
          </a:p>
          <a:p>
            <a:r>
              <a:rPr lang="en-US" altLang="en-US"/>
              <a:t>AutoTokenizer class and its from_pretrained()</a:t>
            </a:r>
            <a:endParaRPr lang="en-US" altLang="en-US"/>
          </a:p>
          <a:p>
            <a:endParaRPr lang="en-US" altLang="en-US"/>
          </a:p>
          <a:p>
            <a:endParaRPr lang="en-US" altLang="en-US"/>
          </a:p>
        </p:txBody>
      </p:sp>
      <p:sp>
        <p:nvSpPr>
          <p:cNvPr id="3" name="Text Box 2"/>
          <p:cNvSpPr txBox="1"/>
          <p:nvPr/>
        </p:nvSpPr>
        <p:spPr>
          <a:xfrm>
            <a:off x="4720590" y="6073140"/>
            <a:ext cx="7471410" cy="645160"/>
          </a:xfrm>
          <a:prstGeom prst="rect">
            <a:avLst/>
          </a:prstGeom>
          <a:noFill/>
        </p:spPr>
        <p:txBody>
          <a:bodyPr wrap="square" rtlCol="0">
            <a:spAutoFit/>
          </a:bodyPr>
          <a:p>
            <a:r>
              <a:rPr lang="en-US" altLang="en-US"/>
              <a:t>Deep dive into Text Generation Inference with LLMs</a:t>
            </a:r>
            <a:endParaRPr lang="en-US" altLang="en-US"/>
          </a:p>
          <a:p>
            <a:r>
              <a:rPr lang="en-US" altLang="en-US"/>
              <a:t>https://huggingface.co/learn/llm-course/chapter1/8?fw=pt</a:t>
            </a:r>
            <a:endParaRPr lang="en-US" altLang="en-US"/>
          </a:p>
        </p:txBody>
      </p:sp>
      <p:sp>
        <p:nvSpPr>
          <p:cNvPr id="4" name="Text Box 3"/>
          <p:cNvSpPr txBox="1"/>
          <p:nvPr/>
        </p:nvSpPr>
        <p:spPr>
          <a:xfrm>
            <a:off x="4638040" y="1710690"/>
            <a:ext cx="6931660" cy="3969385"/>
          </a:xfrm>
          <a:prstGeom prst="rect">
            <a:avLst/>
          </a:prstGeom>
          <a:noFill/>
        </p:spPr>
        <p:txBody>
          <a:bodyPr wrap="square" rtlCol="0" anchor="t">
            <a:spAutoFit/>
          </a:bodyPr>
          <a:p>
            <a:r>
              <a:rPr lang="en-US" altLang="en-US"/>
              <a:t>from transformers import AutoTokenizer</a:t>
            </a:r>
            <a:endParaRPr lang="en-US" altLang="en-US"/>
          </a:p>
          <a:p>
            <a:endParaRPr lang="en-US" altLang="en-US"/>
          </a:p>
          <a:p>
            <a:r>
              <a:rPr lang="en-US" altLang="en-US"/>
              <a:t>checkpoint = "distilbert-base-uncased-finetuned-sst-2-english"</a:t>
            </a:r>
            <a:endParaRPr lang="en-US" altLang="en-US"/>
          </a:p>
          <a:p>
            <a:r>
              <a:rPr lang="en-US" altLang="en-US"/>
              <a:t>tokenizer = AutoTokenizer.from_pretrained(checkpoint)</a:t>
            </a:r>
            <a:endParaRPr lang="en-US" altLang="en-US"/>
          </a:p>
          <a:p>
            <a:endParaRPr lang="en-US"/>
          </a:p>
          <a:p>
            <a:endParaRPr lang="en-US"/>
          </a:p>
          <a:p>
            <a:r>
              <a:rPr lang="en-US"/>
              <a:t># output</a:t>
            </a:r>
            <a:endParaRPr lang="en-US"/>
          </a:p>
          <a:p>
            <a:r>
              <a:rPr lang="en-US" altLang="en-US"/>
              <a:t>raw_inputs = [</a:t>
            </a:r>
            <a:endParaRPr lang="en-US" altLang="en-US"/>
          </a:p>
          <a:p>
            <a:r>
              <a:rPr lang="en-US" altLang="en-US"/>
              <a:t>    "I've been waiting for a HuggingFace course my whole life.",</a:t>
            </a:r>
            <a:endParaRPr lang="en-US" altLang="en-US"/>
          </a:p>
          <a:p>
            <a:r>
              <a:rPr lang="en-US" altLang="en-US"/>
              <a:t>    "I hate this so much!",</a:t>
            </a:r>
            <a:endParaRPr lang="en-US" altLang="en-US"/>
          </a:p>
          <a:p>
            <a:r>
              <a:rPr lang="en-US" altLang="en-US"/>
              <a:t>]</a:t>
            </a:r>
            <a:endParaRPr lang="en-US" altLang="en-US"/>
          </a:p>
          <a:p>
            <a:r>
              <a:rPr lang="en-US" altLang="en-US"/>
              <a:t>inputs = tokenizer(raw_inputs, padding=True, truncation=True, return_tensors="pt")</a:t>
            </a:r>
            <a:endParaRPr lang="en-US" altLang="en-US"/>
          </a:p>
          <a:p>
            <a:r>
              <a:rPr lang="en-US" altLang="en-US"/>
              <a:t>print(inputs)</a:t>
            </a: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rcRect t="4407" b="5046"/>
          <a:stretch>
            <a:fillRect/>
          </a:stretch>
        </p:blipFill>
        <p:spPr>
          <a:xfrm>
            <a:off x="671195" y="82550"/>
            <a:ext cx="9066530" cy="67760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09360" y="4617085"/>
            <a:ext cx="6096000" cy="1198880"/>
          </a:xfrm>
          <a:prstGeom prst="rect">
            <a:avLst/>
          </a:prstGeom>
          <a:noFill/>
        </p:spPr>
        <p:txBody>
          <a:bodyPr wrap="square" rtlCol="0" anchor="t">
            <a:spAutoFit/>
          </a:bodyPr>
          <a:p>
            <a:r>
              <a:rPr lang="en-US" altLang="en-US"/>
              <a:t>from transformers import AutoModel</a:t>
            </a:r>
            <a:endParaRPr lang="en-US" altLang="en-US"/>
          </a:p>
          <a:p>
            <a:endParaRPr lang="en-US" altLang="en-US"/>
          </a:p>
          <a:p>
            <a:r>
              <a:rPr lang="en-US" altLang="en-US"/>
              <a:t>checkpoint = "distilbert-base-uncased-finetuned-sst-2-english"</a:t>
            </a:r>
            <a:endParaRPr lang="en-US" altLang="en-US"/>
          </a:p>
          <a:p>
            <a:r>
              <a:rPr lang="en-US" altLang="en-US"/>
              <a:t>model = AutoModel.from_pretrained(checkpoint)</a:t>
            </a:r>
            <a:endParaRPr lang="en-US"/>
          </a:p>
        </p:txBody>
      </p:sp>
      <p:sp>
        <p:nvSpPr>
          <p:cNvPr id="3" name="Text Box 2"/>
          <p:cNvSpPr txBox="1"/>
          <p:nvPr/>
        </p:nvSpPr>
        <p:spPr>
          <a:xfrm>
            <a:off x="167005" y="0"/>
            <a:ext cx="8976995" cy="2122805"/>
          </a:xfrm>
          <a:prstGeom prst="rect">
            <a:avLst/>
          </a:prstGeom>
          <a:noFill/>
        </p:spPr>
        <p:txBody>
          <a:bodyPr wrap="square" rtlCol="0">
            <a:spAutoFit/>
          </a:bodyPr>
          <a:p>
            <a:r>
              <a:rPr lang="en-US" altLang="en-US" sz="2400" b="1">
                <a:solidFill>
                  <a:srgbClr val="FF0000"/>
                </a:solidFill>
              </a:rPr>
              <a:t>Preprocessing with a </a:t>
            </a:r>
            <a:r>
              <a:rPr lang="en-US" sz="2400" b="1">
                <a:solidFill>
                  <a:srgbClr val="FF0000"/>
                </a:solidFill>
              </a:rPr>
              <a:t>TOKENIZER</a:t>
            </a:r>
            <a:endParaRPr lang="en-US" sz="2400" b="1">
              <a:solidFill>
                <a:srgbClr val="FF0000"/>
              </a:solidFill>
            </a:endParaRPr>
          </a:p>
          <a:p>
            <a:endParaRPr lang="en-US"/>
          </a:p>
          <a:p>
            <a:r>
              <a:rPr lang="en-US" altLang="en-US"/>
              <a:t>we use the AutoTokenizer class and its from_pretrained() method. Using the checkpoint name of our model, it will automatically fetch the data associated with the model’s tokenizer and cache it</a:t>
            </a:r>
            <a:endParaRPr lang="en-US" altLang="en-US"/>
          </a:p>
          <a:p>
            <a:endParaRPr lang="en-US" altLang="en-US"/>
          </a:p>
          <a:p>
            <a:r>
              <a:rPr lang="en-US" altLang="en-US"/>
              <a:t>https://huggingface.co/learn/llm-course/chapter2/2?fw=pt </a:t>
            </a:r>
            <a:endParaRPr lang="en-US" altLang="en-US"/>
          </a:p>
        </p:txBody>
      </p:sp>
      <p:sp>
        <p:nvSpPr>
          <p:cNvPr id="4" name="Text Box 3"/>
          <p:cNvSpPr txBox="1"/>
          <p:nvPr/>
        </p:nvSpPr>
        <p:spPr>
          <a:xfrm>
            <a:off x="95250" y="2506980"/>
            <a:ext cx="5401310" cy="3415030"/>
          </a:xfrm>
          <a:prstGeom prst="rect">
            <a:avLst/>
          </a:prstGeom>
        </p:spPr>
        <p:txBody>
          <a:bodyPr wrap="square">
            <a:spAutoFit/>
          </a:bodyPr>
          <a:p>
            <a:pPr marL="0" indent="0"/>
            <a:r>
              <a:rPr b="0" i="0">
                <a:solidFill>
                  <a:srgbClr val="4A5565"/>
                </a:solidFill>
                <a:latin typeface="Source Sans Pro"/>
                <a:ea typeface="Source Sans Pro"/>
              </a:rPr>
              <a:t>To specify the type of tensors we want to get back (PyTorch, TensorFlow, or plain NumPy), we use the </a:t>
            </a:r>
            <a:r>
              <a:rPr sz="1600" b="0" i="0">
                <a:latin typeface="IBM Plex Mono"/>
                <a:ea typeface="IBM Plex Mono"/>
              </a:rPr>
              <a:t>return_tensors</a:t>
            </a:r>
            <a:r>
              <a:rPr b="0" i="0">
                <a:solidFill>
                  <a:srgbClr val="4A5565"/>
                </a:solidFill>
                <a:latin typeface="Source Sans Pro"/>
                <a:ea typeface="Source Sans Pro"/>
              </a:rPr>
              <a:t> argument:</a:t>
            </a:r>
            <a:endParaRPr b="0" i="0">
              <a:solidFill>
                <a:srgbClr val="4A5565"/>
              </a:solidFill>
              <a:latin typeface="Source Sans Pro"/>
              <a:ea typeface="Source Sans Pro"/>
            </a:endParaRPr>
          </a:p>
          <a:p>
            <a:pPr marL="0" indent="0"/>
            <a:endParaRPr b="0" i="0">
              <a:solidFill>
                <a:srgbClr val="4A5565"/>
              </a:solidFill>
              <a:latin typeface="Source Sans Pro"/>
              <a:ea typeface="Source Sans Pro"/>
            </a:endParaRPr>
          </a:p>
          <a:p>
            <a:pPr marL="0" indent="0"/>
            <a:r>
              <a:rPr lang="en-US" altLang="en-US" b="0" i="0">
                <a:solidFill>
                  <a:srgbClr val="4A5565"/>
                </a:solidFill>
                <a:latin typeface="Source Sans Pro"/>
                <a:ea typeface="Source Sans Pro"/>
              </a:rPr>
              <a:t>raw_inputs = [</a:t>
            </a:r>
            <a:endParaRPr lang="en-US" altLang="en-US" b="0" i="0">
              <a:solidFill>
                <a:srgbClr val="4A5565"/>
              </a:solidFill>
              <a:latin typeface="Source Sans Pro"/>
              <a:ea typeface="Source Sans Pro"/>
            </a:endParaRPr>
          </a:p>
          <a:p>
            <a:pPr marL="0" indent="0"/>
            <a:r>
              <a:rPr lang="en-US" altLang="en-US" b="0" i="0">
                <a:solidFill>
                  <a:srgbClr val="4A5565"/>
                </a:solidFill>
                <a:latin typeface="Source Sans Pro"/>
                <a:ea typeface="Source Sans Pro"/>
              </a:rPr>
              <a:t>    "I've been waiting for a HuggingFace course my whole life.",</a:t>
            </a:r>
            <a:endParaRPr lang="en-US" altLang="en-US" b="0" i="0">
              <a:solidFill>
                <a:srgbClr val="4A5565"/>
              </a:solidFill>
              <a:latin typeface="Source Sans Pro"/>
              <a:ea typeface="Source Sans Pro"/>
            </a:endParaRPr>
          </a:p>
          <a:p>
            <a:pPr marL="0" indent="0"/>
            <a:r>
              <a:rPr lang="en-US" altLang="en-US" b="0" i="0">
                <a:solidFill>
                  <a:srgbClr val="4A5565"/>
                </a:solidFill>
                <a:latin typeface="Source Sans Pro"/>
                <a:ea typeface="Source Sans Pro"/>
              </a:rPr>
              <a:t>    "I hate this so much!",</a:t>
            </a:r>
            <a:endParaRPr lang="en-US" altLang="en-US" b="0" i="0">
              <a:solidFill>
                <a:srgbClr val="4A5565"/>
              </a:solidFill>
              <a:latin typeface="Source Sans Pro"/>
              <a:ea typeface="Source Sans Pro"/>
            </a:endParaRPr>
          </a:p>
          <a:p>
            <a:pPr marL="0" indent="0"/>
            <a:r>
              <a:rPr lang="en-US" altLang="en-US" b="0" i="0">
                <a:solidFill>
                  <a:srgbClr val="4A5565"/>
                </a:solidFill>
                <a:latin typeface="Source Sans Pro"/>
                <a:ea typeface="Source Sans Pro"/>
              </a:rPr>
              <a:t>]</a:t>
            </a:r>
            <a:endParaRPr lang="en-US" altLang="en-US" b="0" i="0">
              <a:solidFill>
                <a:srgbClr val="4A5565"/>
              </a:solidFill>
              <a:latin typeface="Source Sans Pro"/>
              <a:ea typeface="Source Sans Pro"/>
            </a:endParaRPr>
          </a:p>
          <a:p>
            <a:pPr marL="0" indent="0"/>
            <a:r>
              <a:rPr lang="en-US" altLang="en-US" b="0" i="0">
                <a:solidFill>
                  <a:srgbClr val="4A5565"/>
                </a:solidFill>
                <a:latin typeface="Source Sans Pro"/>
                <a:ea typeface="Source Sans Pro"/>
              </a:rPr>
              <a:t>inputs = tokenizer(raw_inputs, padding=True, truncation=True, return_tensors="pt")</a:t>
            </a:r>
            <a:endParaRPr lang="en-US" altLang="en-US" b="0" i="0">
              <a:solidFill>
                <a:srgbClr val="4A5565"/>
              </a:solidFill>
              <a:latin typeface="Source Sans Pro"/>
              <a:ea typeface="Source Sans Pro"/>
            </a:endParaRPr>
          </a:p>
          <a:p>
            <a:pPr marL="0" indent="0"/>
            <a:r>
              <a:rPr lang="en-US" altLang="en-US" b="0" i="0">
                <a:solidFill>
                  <a:srgbClr val="4A5565"/>
                </a:solidFill>
                <a:latin typeface="Source Sans Pro"/>
                <a:ea typeface="Source Sans Pro"/>
              </a:rPr>
              <a:t>print(inputs)</a:t>
            </a:r>
            <a:endParaRPr lang="en-US" altLang="en-US" b="0" i="0">
              <a:solidFill>
                <a:srgbClr val="4A5565"/>
              </a:solidFill>
              <a:latin typeface="Source Sans Pro"/>
              <a:ea typeface="Source Sans Pro"/>
            </a:endParaRPr>
          </a:p>
        </p:txBody>
      </p:sp>
      <p:sp>
        <p:nvSpPr>
          <p:cNvPr id="6" name="Text Box 5"/>
          <p:cNvSpPr txBox="1"/>
          <p:nvPr/>
        </p:nvSpPr>
        <p:spPr>
          <a:xfrm>
            <a:off x="5495925" y="1513840"/>
            <a:ext cx="6696075" cy="2853055"/>
          </a:xfrm>
          <a:prstGeom prst="rect">
            <a:avLst/>
          </a:prstGeom>
        </p:spPr>
        <p:txBody>
          <a:bodyPr>
            <a:noAutofit/>
          </a:bodyPr>
          <a:p>
            <a:pPr marL="0" indent="0">
              <a:lnSpc>
                <a:spcPct val="100000"/>
              </a:lnSpc>
              <a:spcBef>
                <a:spcPts val="1300"/>
              </a:spcBef>
              <a:spcAft>
                <a:spcPts val="1300"/>
              </a:spcAft>
            </a:pPr>
            <a:r>
              <a:rPr lang="en-US" altLang="en-US" b="0" i="0">
                <a:solidFill>
                  <a:srgbClr val="4A5565"/>
                </a:solidFill>
                <a:latin typeface="Source Sans Pro"/>
                <a:ea typeface="Source Sans Pro"/>
              </a:rPr>
              <a:t>from transformers import BertTokenizer</a:t>
            </a:r>
            <a:endParaRPr lang="en-US" altLang="en-US" b="0" i="0">
              <a:solidFill>
                <a:srgbClr val="4A5565"/>
              </a:solidFill>
              <a:latin typeface="Source Sans Pro"/>
              <a:ea typeface="Source Sans Pro"/>
            </a:endParaRPr>
          </a:p>
          <a:p>
            <a:pPr marL="0" indent="0">
              <a:lnSpc>
                <a:spcPct val="100000"/>
              </a:lnSpc>
              <a:spcBef>
                <a:spcPts val="1300"/>
              </a:spcBef>
              <a:spcAft>
                <a:spcPts val="1300"/>
              </a:spcAft>
            </a:pPr>
            <a:r>
              <a:rPr lang="en-US" altLang="en-US" b="0" i="0">
                <a:solidFill>
                  <a:srgbClr val="4A5565"/>
                </a:solidFill>
                <a:latin typeface="Source Sans Pro"/>
                <a:ea typeface="Source Sans Pro"/>
              </a:rPr>
              <a:t>tokenizer = BertTokenizer.from_pretrained("bert-base-cased")</a:t>
            </a:r>
            <a:endParaRPr lang="en-US" altLang="en-US" b="0" i="0">
              <a:solidFill>
                <a:srgbClr val="4A5565"/>
              </a:solidFill>
              <a:latin typeface="Source Sans Pro"/>
              <a:ea typeface="Source Sans Pro"/>
            </a:endParaRPr>
          </a:p>
          <a:p>
            <a:pPr marL="0" indent="0">
              <a:lnSpc>
                <a:spcPct val="100000"/>
              </a:lnSpc>
              <a:spcBef>
                <a:spcPts val="1300"/>
              </a:spcBef>
              <a:spcAft>
                <a:spcPts val="1300"/>
              </a:spcAft>
            </a:pPr>
            <a:r>
              <a:rPr lang="en-US" altLang="en-US" b="0" i="0">
                <a:solidFill>
                  <a:srgbClr val="4A5565"/>
                </a:solidFill>
                <a:latin typeface="Source Sans Pro"/>
                <a:ea typeface="Source Sans Pro"/>
              </a:rPr>
              <a:t>https://huggingface.co/learn/llm-course/chapter2/4?fw=pt</a:t>
            </a:r>
            <a:endParaRPr lang="en-US" altLang="en-US" b="0" i="0">
              <a:solidFill>
                <a:srgbClr val="4A5565"/>
              </a:solidFill>
              <a:latin typeface="Source Sans Pro"/>
              <a:ea typeface="Source Sans Pro"/>
            </a:endParaRPr>
          </a:p>
          <a:p>
            <a:pPr marL="0" indent="0">
              <a:lnSpc>
                <a:spcPct val="100000"/>
              </a:lnSpc>
              <a:spcBef>
                <a:spcPts val="1300"/>
              </a:spcBef>
              <a:spcAft>
                <a:spcPts val="1300"/>
              </a:spcAft>
            </a:pPr>
            <a:r>
              <a:rPr lang="en-US" altLang="en-US" b="0" i="0">
                <a:solidFill>
                  <a:srgbClr val="4A5565"/>
                </a:solidFill>
                <a:latin typeface="Source Sans Pro"/>
                <a:ea typeface="Source Sans Pro"/>
              </a:rPr>
              <a:t>from transformers import AutoTokenizer</a:t>
            </a:r>
            <a:endParaRPr lang="en-US" altLang="en-US" b="0" i="0">
              <a:solidFill>
                <a:srgbClr val="4A5565"/>
              </a:solidFill>
              <a:latin typeface="Source Sans Pro"/>
              <a:ea typeface="Source Sans Pro"/>
            </a:endParaRPr>
          </a:p>
          <a:p>
            <a:pPr marL="0" indent="0">
              <a:lnSpc>
                <a:spcPct val="100000"/>
              </a:lnSpc>
              <a:spcBef>
                <a:spcPts val="1300"/>
              </a:spcBef>
              <a:spcAft>
                <a:spcPts val="1300"/>
              </a:spcAft>
            </a:pPr>
            <a:r>
              <a:rPr lang="en-US" altLang="en-US" b="0" i="0">
                <a:solidFill>
                  <a:srgbClr val="4A5565"/>
                </a:solidFill>
                <a:latin typeface="Source Sans Pro"/>
                <a:ea typeface="Source Sans Pro"/>
              </a:rPr>
              <a:t>tokenizer = AutoTokenizer.from_pretrained("bert-base-cased")</a:t>
            </a:r>
            <a:endParaRPr sz="2100" b="0" i="0">
              <a:solidFill>
                <a:srgbClr val="50A14F"/>
              </a:solidFill>
              <a:latin typeface="IBM Plex Mono"/>
              <a:ea typeface="IBM Plex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048000" y="1909445"/>
            <a:ext cx="6096000" cy="3038475"/>
          </a:xfrm>
          <a:prstGeom prst="rect">
            <a:avLst/>
          </a:prstGeom>
          <a:noFill/>
        </p:spPr>
        <p:txBody>
          <a:bodyPr wrap="square" rtlCol="0">
            <a:spAutoFit/>
          </a:bodyPr>
          <a:p>
            <a:pPr marL="0" indent="0">
              <a:lnSpc>
                <a:spcPct val="100000"/>
              </a:lnSpc>
              <a:spcBef>
                <a:spcPct val="0"/>
              </a:spcBef>
              <a:spcAft>
                <a:spcPct val="0"/>
              </a:spcAft>
            </a:pPr>
            <a:r>
              <a:rPr sz="2100">
                <a:latin typeface="Source Sans Pro"/>
                <a:ea typeface="Source Sans Pro"/>
                <a:sym typeface="+mn-ea"/>
              </a:rPr>
              <a:t>Tokenization</a:t>
            </a:r>
            <a:endParaRPr sz="2100" b="0" i="0">
              <a:latin typeface="Source Sans Pro"/>
              <a:ea typeface="Source Sans Pro"/>
            </a:endParaRPr>
          </a:p>
          <a:p>
            <a:pPr marL="0" indent="0">
              <a:lnSpc>
                <a:spcPct val="100000"/>
              </a:lnSpc>
              <a:spcBef>
                <a:spcPct val="0"/>
              </a:spcBef>
              <a:spcAft>
                <a:spcPts val="1300"/>
              </a:spcAft>
            </a:pPr>
            <a:r>
              <a:rPr>
                <a:solidFill>
                  <a:srgbClr val="4A5565"/>
                </a:solidFill>
                <a:latin typeface="Source Sans Pro"/>
                <a:ea typeface="Source Sans Pro"/>
                <a:sym typeface="+mn-ea"/>
              </a:rPr>
              <a:t>The tokenization process is done by the </a:t>
            </a:r>
            <a:r>
              <a:rPr sz="1600">
                <a:solidFill>
                  <a:srgbClr val="4A5565"/>
                </a:solidFill>
                <a:latin typeface="IBM Plex Mono"/>
                <a:ea typeface="IBM Plex Mono"/>
                <a:sym typeface="+mn-ea"/>
              </a:rPr>
              <a:t>tokenize()</a:t>
            </a:r>
            <a:r>
              <a:rPr>
                <a:solidFill>
                  <a:srgbClr val="4A5565"/>
                </a:solidFill>
                <a:latin typeface="Source Sans Pro"/>
                <a:ea typeface="Source Sans Pro"/>
                <a:sym typeface="+mn-ea"/>
              </a:rPr>
              <a:t> method of the tokenizer:</a:t>
            </a:r>
            <a:endParaRPr b="0" i="0">
              <a:solidFill>
                <a:srgbClr val="4A5565"/>
              </a:solidFill>
              <a:latin typeface="Source Sans Pro"/>
              <a:ea typeface="Source Sans Pro"/>
            </a:endParaRPr>
          </a:p>
          <a:p>
            <a:pPr marL="0" indent="0">
              <a:lnSpc>
                <a:spcPct val="100000"/>
              </a:lnSpc>
              <a:spcBef>
                <a:spcPct val="0"/>
              </a:spcBef>
              <a:spcAft>
                <a:spcPct val="0"/>
              </a:spcAft>
            </a:pPr>
            <a:r>
              <a:rPr>
                <a:solidFill>
                  <a:srgbClr val="FFFFFF"/>
                </a:solidFill>
                <a:latin typeface="Source Sans Pro"/>
                <a:ea typeface="Source Sans Pro"/>
                <a:sym typeface="+mn-ea"/>
              </a:rPr>
              <a:t>Copied</a:t>
            </a:r>
            <a:r>
              <a:rPr sz="2100">
                <a:solidFill>
                  <a:srgbClr val="A626A4"/>
                </a:solidFill>
                <a:latin typeface="IBM Plex Mono"/>
                <a:ea typeface="IBM Plex Mono"/>
                <a:sym typeface="+mn-ea"/>
              </a:rPr>
              <a:t>fromimport</a:t>
            </a:r>
            <a:r>
              <a:rPr sz="2100">
                <a:solidFill>
                  <a:srgbClr val="50A14F"/>
                </a:solidFill>
                <a:latin typeface="IBM Plex Mono"/>
                <a:ea typeface="IBM Plex Mono"/>
                <a:sym typeface="+mn-ea"/>
              </a:rPr>
              <a:t>"bert-base-cased""Using a Transformer network is simple"</a:t>
            </a:r>
            <a:r>
              <a:rPr sz="2100">
                <a:solidFill>
                  <a:srgbClr val="C18401"/>
                </a:solidFill>
                <a:latin typeface="IBM Plex Mono"/>
                <a:ea typeface="IBM Plex Mono"/>
                <a:sym typeface="+mn-ea"/>
              </a:rPr>
              <a:t>print</a:t>
            </a:r>
            <a:endParaRPr sz="2100" b="0" i="0">
              <a:solidFill>
                <a:srgbClr val="C18401"/>
              </a:solidFill>
              <a:latin typeface="IBM Plex Mono"/>
              <a:ea typeface="IBM Plex Mono"/>
            </a:endParaRPr>
          </a:p>
          <a:p>
            <a:pPr marL="0" indent="0">
              <a:lnSpc>
                <a:spcPct val="100000"/>
              </a:lnSpc>
              <a:spcBef>
                <a:spcPts val="1300"/>
              </a:spcBef>
              <a:spcAft>
                <a:spcPts val="1300"/>
              </a:spcAft>
            </a:pPr>
            <a:r>
              <a:rPr>
                <a:solidFill>
                  <a:srgbClr val="4A5565"/>
                </a:solidFill>
                <a:latin typeface="Source Sans Pro"/>
                <a:ea typeface="Source Sans Pro"/>
                <a:sym typeface="+mn-ea"/>
              </a:rPr>
              <a:t>The output of this method is a list of strings, or tokens:</a:t>
            </a:r>
            <a:endParaRPr b="0" i="0">
              <a:solidFill>
                <a:srgbClr val="4A5565"/>
              </a:solidFill>
              <a:latin typeface="Source Sans Pro"/>
              <a:ea typeface="Source Sans Pro"/>
            </a:endParaRPr>
          </a:p>
          <a:p>
            <a:pPr marL="0" indent="0">
              <a:lnSpc>
                <a:spcPct val="100000"/>
              </a:lnSpc>
              <a:spcBef>
                <a:spcPct val="0"/>
              </a:spcBef>
              <a:spcAft>
                <a:spcPct val="0"/>
              </a:spcAft>
            </a:pPr>
            <a:r>
              <a:rPr>
                <a:solidFill>
                  <a:srgbClr val="FFFFFF"/>
                </a:solidFill>
                <a:latin typeface="Source Sans Pro"/>
                <a:ea typeface="Source Sans Pro"/>
                <a:sym typeface="+mn-ea"/>
              </a:rPr>
              <a:t>Copied</a:t>
            </a:r>
            <a:r>
              <a:rPr sz="2100">
                <a:solidFill>
                  <a:srgbClr val="50A14F"/>
                </a:solidFill>
                <a:latin typeface="IBM Plex Mono"/>
                <a:ea typeface="IBM Plex Mono"/>
                <a:sym typeface="+mn-ea"/>
              </a:rPr>
              <a:t>'Using''a''transform''##er''network''is''simple'</a:t>
            </a:r>
            <a:endParaRPr sz="2100">
              <a:solidFill>
                <a:srgbClr val="50A14F"/>
              </a:solidFill>
              <a:latin typeface="IBM Plex Mono"/>
              <a:ea typeface="IBM Plex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23875" y="94615"/>
            <a:ext cx="5080000" cy="270510"/>
          </a:xfrm>
          <a:prstGeom prst="rect">
            <a:avLst/>
          </a:prstGeom>
        </p:spPr>
        <p:txBody>
          <a:bodyPr>
            <a:spAutoFit/>
          </a:bodyPr>
          <a:p>
            <a:pPr marL="0" indent="0">
              <a:lnSpc>
                <a:spcPts val="1400"/>
              </a:lnSpc>
              <a:spcBef>
                <a:spcPct val="0"/>
              </a:spcBef>
              <a:spcAft>
                <a:spcPct val="0"/>
              </a:spcAft>
            </a:pPr>
            <a:r>
              <a:rPr sz="2400" b="1" i="0">
                <a:effectLst>
                  <a:outerShdw blurRad="38100" dist="38100" dir="2700000" algn="tl">
                    <a:srgbClr val="000000">
                      <a:alpha val="43137"/>
                    </a:srgbClr>
                  </a:outerShdw>
                </a:effectLst>
                <a:latin typeface="Source Sans Pro"/>
                <a:ea typeface="Source Sans Pro"/>
              </a:rPr>
              <a:t>Creating a Transformer</a:t>
            </a:r>
            <a:endParaRPr sz="2400" b="1" i="0">
              <a:effectLst>
                <a:outerShdw blurRad="38100" dist="38100" dir="2700000" algn="tl">
                  <a:srgbClr val="000000">
                    <a:alpha val="43137"/>
                  </a:srgbClr>
                </a:outerShdw>
              </a:effectLst>
              <a:latin typeface="Source Sans Pro"/>
              <a:ea typeface="Source Sans Pro"/>
            </a:endParaRPr>
          </a:p>
        </p:txBody>
      </p:sp>
      <p:sp>
        <p:nvSpPr>
          <p:cNvPr id="3" name="Text Box 2"/>
          <p:cNvSpPr txBox="1"/>
          <p:nvPr/>
        </p:nvSpPr>
        <p:spPr>
          <a:xfrm>
            <a:off x="946150" y="863600"/>
            <a:ext cx="8580120" cy="5077460"/>
          </a:xfrm>
          <a:prstGeom prst="rect">
            <a:avLst/>
          </a:prstGeom>
          <a:noFill/>
        </p:spPr>
        <p:txBody>
          <a:bodyPr wrap="square" rtlCol="0">
            <a:spAutoFit/>
          </a:bodyPr>
          <a:p>
            <a:r>
              <a:rPr lang="en-US" altLang="en-US"/>
              <a:t>The first thing we’ll need to do to initialize a BERT model is load a configuration object:</a:t>
            </a:r>
            <a:endParaRPr lang="en-US" altLang="en-US"/>
          </a:p>
          <a:p>
            <a:pPr lvl="1"/>
            <a:r>
              <a:rPr lang="en-US" altLang="en-US"/>
              <a:t>from transformers import BertConfig, BertModel</a:t>
            </a:r>
            <a:endParaRPr lang="en-US" altLang="en-US"/>
          </a:p>
          <a:p>
            <a:pPr lvl="1"/>
            <a:endParaRPr lang="en-US" altLang="en-US"/>
          </a:p>
          <a:p>
            <a:pPr lvl="1"/>
            <a:r>
              <a:rPr lang="en-US" altLang="en-US"/>
              <a:t># Building the config</a:t>
            </a:r>
            <a:endParaRPr lang="en-US" altLang="en-US"/>
          </a:p>
          <a:p>
            <a:pPr lvl="1"/>
            <a:r>
              <a:rPr lang="en-US" altLang="en-US"/>
              <a:t>config = BertConfig()</a:t>
            </a:r>
            <a:endParaRPr lang="en-US" altLang="en-US"/>
          </a:p>
          <a:p>
            <a:pPr lvl="1"/>
            <a:endParaRPr lang="en-US" altLang="en-US"/>
          </a:p>
          <a:p>
            <a:pPr lvl="1"/>
            <a:r>
              <a:rPr lang="en-US" altLang="en-US"/>
              <a:t># Building the model from the config</a:t>
            </a:r>
            <a:endParaRPr lang="en-US" altLang="en-US"/>
          </a:p>
          <a:p>
            <a:pPr lvl="1"/>
            <a:r>
              <a:rPr lang="en-US" altLang="en-US"/>
              <a:t>model = BertModel(config)</a:t>
            </a:r>
            <a:endParaRPr lang="en-US" altLang="en-US"/>
          </a:p>
          <a:p>
            <a:r>
              <a:rPr lang="en-US" altLang="en-US"/>
              <a:t># ===</a:t>
            </a:r>
            <a:endParaRPr lang="en-US" altLang="en-US"/>
          </a:p>
          <a:p>
            <a:r>
              <a:rPr lang="en-US" altLang="en-US" b="1">
                <a:solidFill>
                  <a:schemeClr val="tx1"/>
                </a:solidFill>
              </a:rPr>
              <a:t>from_pretrained() method:</a:t>
            </a:r>
            <a:endParaRPr lang="en-US" altLang="en-US"/>
          </a:p>
          <a:p>
            <a:pPr lvl="1"/>
            <a:r>
              <a:rPr lang="en-US" altLang="en-US"/>
              <a:t>from transformers import BertModel</a:t>
            </a:r>
            <a:endParaRPr lang="en-US" altLang="en-US"/>
          </a:p>
          <a:p>
            <a:pPr lvl="1"/>
            <a:r>
              <a:rPr lang="en-US" altLang="en-US"/>
              <a:t>model = BertModel.from_pretrained("bert-base-cased")</a:t>
            </a:r>
            <a:endParaRPr lang="en-US" altLang="en-US"/>
          </a:p>
          <a:p>
            <a:r>
              <a:rPr lang="en-US" altLang="en-US" b="1"/>
              <a:t>Saving methods</a:t>
            </a:r>
            <a:endParaRPr lang="en-US" altLang="en-US"/>
          </a:p>
          <a:p>
            <a:r>
              <a:rPr lang="en-US" altLang="en-US"/>
              <a:t>model.save_pretrained("directory_on_my_computer")</a:t>
            </a:r>
            <a:endParaRPr lang="en-US" altLang="en-US"/>
          </a:p>
          <a:p>
            <a:r>
              <a:rPr lang="en-US" altLang="en-US" b="1"/>
              <a:t>This saves two files to your disk:</a:t>
            </a:r>
            <a:endParaRPr lang="en-US" altLang="en-US" b="1"/>
          </a:p>
          <a:p>
            <a:pPr marL="457200" lvl="1" indent="457200"/>
            <a:r>
              <a:rPr lang="en-US" altLang="en-US"/>
              <a:t>ls directory_on_my_computer</a:t>
            </a:r>
            <a:endParaRPr lang="en-US" altLang="en-US"/>
          </a:p>
          <a:p>
            <a:pPr marL="457200" lvl="1" indent="457200"/>
            <a:r>
              <a:rPr lang="en-US" altLang="en-US"/>
              <a:t>config.json pytorch_model.bin</a:t>
            </a:r>
            <a:endParaRPr lang="en-US" altLang="en-US"/>
          </a:p>
          <a:p>
            <a:r>
              <a:rPr lang="en-US" altLang="en-US" b="1"/>
              <a:t>Using a Transformer model for inference</a:t>
            </a:r>
            <a:endParaRPr lang="en-US" alt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48995" y="317500"/>
            <a:ext cx="5080000" cy="4579620"/>
          </a:xfrm>
          <a:prstGeom prst="rect">
            <a:avLst/>
          </a:prstGeom>
        </p:spPr>
        <p:txBody>
          <a:bodyPr>
            <a:spAutoFit/>
          </a:bodyPr>
          <a:p>
            <a:pPr marL="0" indent="0">
              <a:lnSpc>
                <a:spcPts val="1400"/>
              </a:lnSpc>
              <a:spcBef>
                <a:spcPct val="0"/>
              </a:spcBef>
              <a:spcAft>
                <a:spcPct val="0"/>
              </a:spcAft>
            </a:pPr>
            <a:r>
              <a:rPr sz="1600" b="0" i="0">
                <a:latin typeface="Source Sans Pro"/>
                <a:ea typeface="Source Sans Pro"/>
              </a:rPr>
              <a:t>Available pipelines for different modalities</a:t>
            </a:r>
            <a:endParaRPr sz="1600" b="0" i="0">
              <a:latin typeface="Source Sans Pro"/>
              <a:ea typeface="Source Sans Pro"/>
            </a:endParaRPr>
          </a:p>
          <a:p>
            <a:pPr marL="0" indent="0">
              <a:lnSpc>
                <a:spcPts val="1400"/>
              </a:lnSpc>
              <a:spcBef>
                <a:spcPct val="0"/>
              </a:spcBef>
              <a:spcAft>
                <a:spcPct val="0"/>
              </a:spcAft>
            </a:pPr>
            <a:endParaRPr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Text pipelines</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text-generation: Generate text from a prompt</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text-classification: Classify text into predefined categories</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summarization: Create a shorter version of a text while preserving key information</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translation: Translate text from one language to another</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zero-shot-classification: Classify text without prior training on specific labels</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feature-extraction: Extract vector representations of text</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Image pipelines</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image-to-text: Generate text descriptions of images</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image-classification: Identify objects in an image</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object-detection: Locate and identify objects in images</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Audio pipelines</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automatic-speech-recognition: Convert speech to text</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audio-classification: Classify audio into categories</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text-to-speech: Convert text to spoken audio</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Multimodal pipelines</a:t>
            </a:r>
            <a:endParaRPr lang="en-US" altLang="en-US" sz="1600" b="0" i="0">
              <a:latin typeface="Source Sans Pro"/>
              <a:ea typeface="Source Sans Pro"/>
            </a:endParaRPr>
          </a:p>
          <a:p>
            <a:pPr marL="0" indent="0">
              <a:lnSpc>
                <a:spcPts val="1400"/>
              </a:lnSpc>
              <a:spcBef>
                <a:spcPct val="0"/>
              </a:spcBef>
              <a:spcAft>
                <a:spcPct val="0"/>
              </a:spcAft>
            </a:pPr>
            <a:r>
              <a:rPr lang="en-US" altLang="en-US" sz="1600" b="0" i="0">
                <a:latin typeface="Source Sans Pro"/>
                <a:ea typeface="Source Sans Pro"/>
              </a:rPr>
              <a:t>image-text-to-text: Respond to an image based on a text prompt</a:t>
            </a:r>
            <a:endParaRPr lang="en-US" altLang="en-US" sz="1600" b="0" i="0">
              <a:latin typeface="Source Sans Pro"/>
              <a:ea typeface="Source Sans Pro"/>
            </a:endParaRPr>
          </a:p>
        </p:txBody>
      </p:sp>
      <p:sp>
        <p:nvSpPr>
          <p:cNvPr id="3" name="Text Box 2"/>
          <p:cNvSpPr txBox="1"/>
          <p:nvPr/>
        </p:nvSpPr>
        <p:spPr>
          <a:xfrm>
            <a:off x="953135" y="5144135"/>
            <a:ext cx="7943850" cy="1886585"/>
          </a:xfrm>
          <a:prstGeom prst="rect">
            <a:avLst/>
          </a:prstGeom>
        </p:spPr>
        <p:txBody>
          <a:bodyPr wrap="square">
            <a:spAutoFit/>
          </a:bodyPr>
          <a:p>
            <a:pPr marL="0" indent="0">
              <a:lnSpc>
                <a:spcPts val="1400"/>
              </a:lnSpc>
              <a:spcBef>
                <a:spcPct val="0"/>
              </a:spcBef>
              <a:spcAft>
                <a:spcPct val="0"/>
              </a:spcAft>
            </a:pPr>
            <a:r>
              <a:rPr sz="1600" b="1" i="0">
                <a:solidFill>
                  <a:srgbClr val="FF0000"/>
                </a:solidFill>
                <a:latin typeface="Source Sans Pro"/>
                <a:ea typeface="Source Sans Pro"/>
              </a:rPr>
              <a:t>Using any model from the Hub in a pipeline</a:t>
            </a:r>
            <a:endParaRPr sz="1600" b="1" i="0">
              <a:solidFill>
                <a:srgbClr val="FF0000"/>
              </a:solidFill>
              <a:latin typeface="Source Sans Pro"/>
              <a:ea typeface="Source Sans Pro"/>
            </a:endParaRPr>
          </a:p>
          <a:p>
            <a:pPr marL="0" indent="0">
              <a:lnSpc>
                <a:spcPts val="1400"/>
              </a:lnSpc>
              <a:spcBef>
                <a:spcPct val="0"/>
              </a:spcBef>
              <a:spcAft>
                <a:spcPct val="0"/>
              </a:spcAft>
            </a:pPr>
            <a:endParaRPr sz="1600" b="1" i="0">
              <a:latin typeface="Source Sans Pro"/>
              <a:ea typeface="Source Sans Pro"/>
            </a:endParaRPr>
          </a:p>
          <a:p>
            <a:pPr marL="0" indent="0">
              <a:lnSpc>
                <a:spcPts val="1400"/>
              </a:lnSpc>
              <a:spcBef>
                <a:spcPct val="0"/>
              </a:spcBef>
              <a:spcAft>
                <a:spcPct val="0"/>
              </a:spcAft>
            </a:pPr>
            <a:r>
              <a:rPr lang="en-US" altLang="en-US" sz="1600" i="0">
                <a:latin typeface="Source Sans Pro"/>
                <a:ea typeface="Source Sans Pro"/>
              </a:rPr>
              <a:t>from transformers import pipeline</a:t>
            </a:r>
            <a:endParaRPr lang="en-US" altLang="en-US" sz="1600" i="0">
              <a:latin typeface="Source Sans Pro"/>
              <a:ea typeface="Source Sans Pro"/>
            </a:endParaRPr>
          </a:p>
          <a:p>
            <a:pPr marL="0" indent="0">
              <a:lnSpc>
                <a:spcPts val="1400"/>
              </a:lnSpc>
              <a:spcBef>
                <a:spcPct val="0"/>
              </a:spcBef>
              <a:spcAft>
                <a:spcPct val="0"/>
              </a:spcAft>
            </a:pPr>
            <a:endParaRPr lang="en-US" altLang="en-US" sz="1600" i="0">
              <a:latin typeface="Source Sans Pro"/>
              <a:ea typeface="Source Sans Pro"/>
            </a:endParaRPr>
          </a:p>
          <a:p>
            <a:pPr marL="0" indent="0">
              <a:lnSpc>
                <a:spcPts val="1400"/>
              </a:lnSpc>
              <a:spcBef>
                <a:spcPct val="0"/>
              </a:spcBef>
              <a:spcAft>
                <a:spcPct val="0"/>
              </a:spcAft>
            </a:pPr>
            <a:r>
              <a:rPr lang="en-US" altLang="en-US" sz="1600" i="0">
                <a:latin typeface="Source Sans Pro"/>
                <a:ea typeface="Source Sans Pro"/>
              </a:rPr>
              <a:t>generator = pipeline("text-generation", </a:t>
            </a:r>
            <a:r>
              <a:rPr lang="en-US" altLang="en-US" sz="1600" b="1" i="0">
                <a:solidFill>
                  <a:srgbClr val="FF0000"/>
                </a:solidFill>
                <a:latin typeface="Source Sans Pro"/>
                <a:ea typeface="Source Sans Pro"/>
              </a:rPr>
              <a:t>model="HuggingFaceTB/SmolLM2-360M"</a:t>
            </a:r>
            <a:r>
              <a:rPr lang="en-US" altLang="en-US" sz="1600" i="0">
                <a:latin typeface="Source Sans Pro"/>
                <a:ea typeface="Source Sans Pro"/>
              </a:rPr>
              <a:t>)</a:t>
            </a:r>
            <a:endParaRPr lang="en-US" altLang="en-US" sz="1600" i="0">
              <a:latin typeface="Source Sans Pro"/>
              <a:ea typeface="Source Sans Pro"/>
            </a:endParaRPr>
          </a:p>
          <a:p>
            <a:pPr marL="0" indent="0">
              <a:lnSpc>
                <a:spcPts val="1400"/>
              </a:lnSpc>
              <a:spcBef>
                <a:spcPct val="0"/>
              </a:spcBef>
              <a:spcAft>
                <a:spcPct val="0"/>
              </a:spcAft>
            </a:pPr>
            <a:r>
              <a:rPr lang="en-US" altLang="en-US" sz="1600" i="0">
                <a:latin typeface="Source Sans Pro"/>
                <a:ea typeface="Source Sans Pro"/>
              </a:rPr>
              <a:t>generator(</a:t>
            </a:r>
            <a:endParaRPr lang="en-US" altLang="en-US" sz="1600" i="0">
              <a:latin typeface="Source Sans Pro"/>
              <a:ea typeface="Source Sans Pro"/>
            </a:endParaRPr>
          </a:p>
          <a:p>
            <a:pPr marL="0" indent="0">
              <a:lnSpc>
                <a:spcPts val="1400"/>
              </a:lnSpc>
              <a:spcBef>
                <a:spcPct val="0"/>
              </a:spcBef>
              <a:spcAft>
                <a:spcPct val="0"/>
              </a:spcAft>
            </a:pPr>
            <a:r>
              <a:rPr lang="en-US" altLang="en-US" sz="1600" i="0">
                <a:latin typeface="Source Sans Pro"/>
                <a:ea typeface="Source Sans Pro"/>
              </a:rPr>
              <a:t>    "In this course, we will teach you how to",</a:t>
            </a:r>
            <a:endParaRPr lang="en-US" altLang="en-US" sz="1600" i="0">
              <a:latin typeface="Source Sans Pro"/>
              <a:ea typeface="Source Sans Pro"/>
            </a:endParaRPr>
          </a:p>
          <a:p>
            <a:pPr marL="0" indent="0">
              <a:lnSpc>
                <a:spcPts val="1400"/>
              </a:lnSpc>
              <a:spcBef>
                <a:spcPct val="0"/>
              </a:spcBef>
              <a:spcAft>
                <a:spcPct val="0"/>
              </a:spcAft>
            </a:pPr>
            <a:r>
              <a:rPr lang="en-US" altLang="en-US" sz="1600" i="0">
                <a:latin typeface="Source Sans Pro"/>
                <a:ea typeface="Source Sans Pro"/>
              </a:rPr>
              <a:t>    max_length=30,</a:t>
            </a:r>
            <a:endParaRPr lang="en-US" altLang="en-US" sz="1600" i="0">
              <a:latin typeface="Source Sans Pro"/>
              <a:ea typeface="Source Sans Pro"/>
            </a:endParaRPr>
          </a:p>
          <a:p>
            <a:pPr marL="0" indent="0">
              <a:lnSpc>
                <a:spcPts val="1400"/>
              </a:lnSpc>
              <a:spcBef>
                <a:spcPct val="0"/>
              </a:spcBef>
              <a:spcAft>
                <a:spcPct val="0"/>
              </a:spcAft>
            </a:pPr>
            <a:r>
              <a:rPr lang="en-US" altLang="en-US" sz="1600" i="0">
                <a:latin typeface="Source Sans Pro"/>
                <a:ea typeface="Source Sans Pro"/>
              </a:rPr>
              <a:t>    num_return_sequences=2,</a:t>
            </a:r>
            <a:endParaRPr lang="en-US" altLang="en-US" sz="1600" i="0">
              <a:latin typeface="Source Sans Pro"/>
              <a:ea typeface="Source Sans Pro"/>
            </a:endParaRPr>
          </a:p>
          <a:p>
            <a:pPr marL="0" indent="0">
              <a:lnSpc>
                <a:spcPts val="1400"/>
              </a:lnSpc>
              <a:spcBef>
                <a:spcPct val="0"/>
              </a:spcBef>
              <a:spcAft>
                <a:spcPct val="0"/>
              </a:spcAft>
            </a:pPr>
            <a:r>
              <a:rPr lang="en-US" altLang="en-US" sz="1600" i="0">
                <a:latin typeface="Source Sans Pro"/>
                <a:ea typeface="Source Sans Pro"/>
              </a:rPr>
              <a:t>)</a:t>
            </a:r>
            <a:endParaRPr lang="en-US" altLang="en-US" sz="1600" i="0">
              <a:latin typeface="Source Sans Pro"/>
              <a:ea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4528820" cy="6692900"/>
          </a:xfrm>
          <a:prstGeom prst="rect">
            <a:avLst/>
          </a:prstGeom>
        </p:spPr>
        <p:txBody>
          <a:bodyPr wrap="square">
            <a:spAutoFit/>
          </a:bodyPr>
          <a:p>
            <a:pPr marL="0" indent="0">
              <a:lnSpc>
                <a:spcPct val="100000"/>
              </a:lnSpc>
              <a:spcBef>
                <a:spcPct val="0"/>
              </a:spcBef>
              <a:spcAft>
                <a:spcPts val="1000"/>
              </a:spcAft>
            </a:pPr>
            <a:r>
              <a:rPr b="1" i="0">
                <a:solidFill>
                  <a:srgbClr val="FF0000"/>
                </a:solidFill>
                <a:latin typeface="Arial" panose="020B0604020202020204" pitchFamily="34" charset="0"/>
                <a:ea typeface="Google Sans"/>
                <a:cs typeface="Arial" panose="020B0604020202020204" pitchFamily="34" charset="0"/>
              </a:rPr>
              <a:t>Language models </a:t>
            </a:r>
            <a:r>
              <a:rPr sz="1400" b="0" i="0">
                <a:solidFill>
                  <a:srgbClr val="001D35"/>
                </a:solidFill>
                <a:latin typeface="Arial" panose="020B0604020202020204" pitchFamily="34" charset="0"/>
                <a:ea typeface="Google Sans"/>
                <a:cs typeface="Arial" panose="020B0604020202020204" pitchFamily="34" charset="0"/>
              </a:rPr>
              <a:t>are a type of AI that predict and generate human language. They are essentially machine learning models trained on vast amounts of text data to understand the patterns and relationships within language. This allows them to perform tasks like text generation, translation, question answering, and more. </a:t>
            </a:r>
            <a:endParaRPr sz="14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500"/>
              </a:spcBef>
              <a:spcAft>
                <a:spcPts val="1000"/>
              </a:spcAft>
            </a:pPr>
            <a:r>
              <a:rPr sz="1400" b="0" i="0">
                <a:solidFill>
                  <a:srgbClr val="001D35"/>
                </a:solidFill>
                <a:latin typeface="Arial" panose="020B0604020202020204" pitchFamily="34" charset="0"/>
                <a:ea typeface="Google Sans"/>
                <a:cs typeface="Arial" panose="020B0604020202020204" pitchFamily="34" charset="0"/>
              </a:rPr>
              <a:t>Here's a more detailed explanation:</a:t>
            </a:r>
            <a:endParaRPr sz="14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500"/>
              </a:spcBef>
              <a:spcAft>
                <a:spcPts val="1000"/>
              </a:spcAft>
            </a:pPr>
            <a:r>
              <a:rPr b="0" i="0">
                <a:solidFill>
                  <a:srgbClr val="001D35"/>
                </a:solidFill>
                <a:latin typeface="Arial" panose="020B0604020202020204" pitchFamily="34" charset="0"/>
                <a:ea typeface="Google Sans"/>
                <a:cs typeface="Arial" panose="020B0604020202020204" pitchFamily="34" charset="0"/>
              </a:rPr>
              <a:t>What they do:</a:t>
            </a:r>
            <a:endParaRPr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Predict the next word:</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ts val="400"/>
              </a:spcAft>
            </a:pPr>
            <a:r>
              <a:rPr sz="1600" b="0" i="0">
                <a:solidFill>
                  <a:srgbClr val="545D7E"/>
                </a:solidFill>
                <a:latin typeface="Arial" panose="020B0604020202020204" pitchFamily="34" charset="0"/>
                <a:ea typeface="Google Sans"/>
                <a:cs typeface="Arial" panose="020B0604020202020204" pitchFamily="34" charset="0"/>
              </a:rPr>
              <a:t>Language models analyze sequences of words (sentences, paragraphs, etc.) and predict the probability of different words following a given sequence. </a:t>
            </a:r>
            <a:endParaRPr sz="1600" b="0" i="0">
              <a:solidFill>
                <a:srgbClr val="545D7E"/>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Generate text:</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ts val="400"/>
              </a:spcAft>
            </a:pPr>
            <a:r>
              <a:rPr sz="1600" b="0" i="0">
                <a:solidFill>
                  <a:srgbClr val="545D7E"/>
                </a:solidFill>
                <a:latin typeface="Arial" panose="020B0604020202020204" pitchFamily="34" charset="0"/>
                <a:ea typeface="Google Sans"/>
                <a:cs typeface="Arial" panose="020B0604020202020204" pitchFamily="34" charset="0"/>
              </a:rPr>
              <a:t>By predicting the next word, language models can generate coherent and contextually relevant text, like articles, stories, or even code. </a:t>
            </a:r>
            <a:endParaRPr sz="1600" b="0" i="0">
              <a:solidFill>
                <a:srgbClr val="545D7E"/>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Understand language:</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ct val="0"/>
              </a:spcAft>
            </a:pPr>
            <a:r>
              <a:rPr sz="1600" b="0" i="0">
                <a:solidFill>
                  <a:srgbClr val="545D7E"/>
                </a:solidFill>
                <a:latin typeface="Arial" panose="020B0604020202020204" pitchFamily="34" charset="0"/>
                <a:ea typeface="Google Sans"/>
                <a:cs typeface="Arial" panose="020B0604020202020204" pitchFamily="34" charset="0"/>
              </a:rPr>
              <a:t>They can also be used for tasks like translation, sentiment analysis, and question answering, demonstrating their ability to understand the meaning and context of language. </a:t>
            </a:r>
            <a:endParaRPr sz="1600" b="0" i="0">
              <a:solidFill>
                <a:srgbClr val="545D7E"/>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endParaRPr sz="1600" b="0" i="0">
              <a:solidFill>
                <a:srgbClr val="545D7E"/>
              </a:solidFill>
              <a:latin typeface="Arial" panose="020B0604020202020204" pitchFamily="34" charset="0"/>
              <a:ea typeface="Google Sans"/>
              <a:cs typeface="Arial" panose="020B0604020202020204" pitchFamily="34" charset="0"/>
            </a:endParaRPr>
          </a:p>
        </p:txBody>
      </p:sp>
      <p:sp>
        <p:nvSpPr>
          <p:cNvPr id="3" name="Text Box 2"/>
          <p:cNvSpPr txBox="1"/>
          <p:nvPr/>
        </p:nvSpPr>
        <p:spPr>
          <a:xfrm>
            <a:off x="5285105" y="38735"/>
            <a:ext cx="6660515" cy="6534150"/>
          </a:xfrm>
          <a:prstGeom prst="rect">
            <a:avLst/>
          </a:prstGeom>
          <a:noFill/>
        </p:spPr>
        <p:txBody>
          <a:bodyPr wrap="square" rtlCol="0" anchor="t">
            <a:spAutoFit/>
          </a:bodyPr>
          <a:p>
            <a:pPr marL="0" indent="0">
              <a:lnSpc>
                <a:spcPct val="100000"/>
              </a:lnSpc>
              <a:spcBef>
                <a:spcPts val="1000"/>
              </a:spcBef>
              <a:spcAft>
                <a:spcPts val="500"/>
              </a:spcAft>
            </a:pPr>
            <a:r>
              <a:rPr>
                <a:solidFill>
                  <a:srgbClr val="001D35"/>
                </a:solidFill>
                <a:latin typeface="Arial" panose="020B0604020202020204" pitchFamily="34" charset="0"/>
                <a:ea typeface="Google Sans"/>
                <a:cs typeface="Arial" panose="020B0604020202020204" pitchFamily="34" charset="0"/>
                <a:sym typeface="+mn-ea"/>
              </a:rPr>
              <a:t>How they work:</a:t>
            </a:r>
            <a:endParaRPr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Training: Language models are trained on massive datasets of text and code. </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Statistical and probabilistic techniques: They use statistical and probabilistic techniques to analyze the data and learn the relationships between words and phrases. </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Neural networks: Many modern language models, especially large language models (LLMs), are built using neural networks, particularly the transformer architecture. </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r>
              <a:rPr>
                <a:solidFill>
                  <a:srgbClr val="001D35"/>
                </a:solidFill>
                <a:latin typeface="Arial" panose="020B0604020202020204" pitchFamily="34" charset="0"/>
                <a:ea typeface="Google Sans"/>
                <a:cs typeface="Arial" panose="020B0604020202020204" pitchFamily="34" charset="0"/>
                <a:sym typeface="+mn-ea"/>
              </a:rPr>
              <a:t>Examples and Applications:</a:t>
            </a:r>
            <a:endParaRPr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Large Language Models (LLMs):</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ts val="400"/>
              </a:spcAft>
            </a:pPr>
            <a:r>
              <a:rPr sz="1600">
                <a:solidFill>
                  <a:srgbClr val="545D7E"/>
                </a:solidFill>
                <a:latin typeface="Arial" panose="020B0604020202020204" pitchFamily="34" charset="0"/>
                <a:ea typeface="Google Sans"/>
                <a:cs typeface="Arial" panose="020B0604020202020204" pitchFamily="34" charset="0"/>
                <a:sym typeface="+mn-ea"/>
              </a:rPr>
              <a:t>These are advanced language models, like OpenAI's GPT series and Google's PaLM, that have been trained on massive datasets and can perform a wide range of tasks. </a:t>
            </a:r>
            <a:endParaRPr sz="1600" b="0" i="0">
              <a:solidFill>
                <a:srgbClr val="545D7E"/>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Applications:</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ct val="0"/>
              </a:spcAft>
            </a:pPr>
            <a:r>
              <a:rPr sz="1600">
                <a:solidFill>
                  <a:srgbClr val="545D7E"/>
                </a:solidFill>
                <a:latin typeface="Arial" panose="020B0604020202020204" pitchFamily="34" charset="0"/>
                <a:ea typeface="Google Sans"/>
                <a:cs typeface="Arial" panose="020B0604020202020204" pitchFamily="34" charset="0"/>
                <a:sym typeface="+mn-ea"/>
              </a:rPr>
              <a:t>Language models are used in various applications, including:</a:t>
            </a:r>
            <a:endParaRPr sz="1600" b="0" i="0">
              <a:solidFill>
                <a:srgbClr val="545D7E"/>
              </a:solidFill>
              <a:latin typeface="Arial" panose="020B0604020202020204" pitchFamily="34" charset="0"/>
              <a:ea typeface="Google Sans"/>
              <a:cs typeface="Arial" panose="020B0604020202020204" pitchFamily="34" charset="0"/>
            </a:endParaRPr>
          </a:p>
          <a:p>
            <a:pPr marL="0" lvl="1" indent="0">
              <a:lnSpc>
                <a:spcPct val="100000"/>
              </a:lnSpc>
              <a:spcBef>
                <a:spcPct val="0"/>
              </a:spcBef>
              <a:spcAft>
                <a:spcPts val="400"/>
              </a:spcAft>
              <a:buFont typeface="Arial" panose="020B0604020202020204"/>
              <a:buChar char="◦"/>
            </a:pPr>
            <a:r>
              <a:rPr sz="1600">
                <a:solidFill>
                  <a:srgbClr val="545D7E"/>
                </a:solidFill>
                <a:latin typeface="Arial" panose="020B0604020202020204" pitchFamily="34" charset="0"/>
                <a:ea typeface="Google Sans"/>
                <a:cs typeface="Arial" panose="020B0604020202020204" pitchFamily="34" charset="0"/>
                <a:sym typeface="+mn-ea"/>
              </a:rPr>
              <a:t>Chatbots and virtual assistants: Providing conversational AI. </a:t>
            </a:r>
            <a:endParaRPr sz="1600" b="0" i="0">
              <a:solidFill>
                <a:srgbClr val="545D7E"/>
              </a:solidFill>
              <a:latin typeface="Arial" panose="020B0604020202020204" pitchFamily="34" charset="0"/>
              <a:ea typeface="Google Sans"/>
              <a:cs typeface="Arial" panose="020B0604020202020204" pitchFamily="34" charset="0"/>
            </a:endParaRPr>
          </a:p>
          <a:p>
            <a:pPr marL="0" lvl="1" indent="0">
              <a:lnSpc>
                <a:spcPct val="100000"/>
              </a:lnSpc>
              <a:spcBef>
                <a:spcPct val="0"/>
              </a:spcBef>
              <a:spcAft>
                <a:spcPts val="400"/>
              </a:spcAft>
              <a:buFont typeface="Arial" panose="020B0604020202020204"/>
              <a:buChar char="◦"/>
            </a:pPr>
            <a:r>
              <a:rPr sz="1600">
                <a:solidFill>
                  <a:srgbClr val="545D7E"/>
                </a:solidFill>
                <a:latin typeface="Arial" panose="020B0604020202020204" pitchFamily="34" charset="0"/>
                <a:ea typeface="Google Sans"/>
                <a:cs typeface="Arial" panose="020B0604020202020204" pitchFamily="34" charset="0"/>
                <a:sym typeface="+mn-ea"/>
              </a:rPr>
              <a:t>Machine translation: Translating text from one language to another. </a:t>
            </a:r>
            <a:endParaRPr sz="1600" b="0" i="0">
              <a:solidFill>
                <a:srgbClr val="545D7E"/>
              </a:solidFill>
              <a:latin typeface="Arial" panose="020B0604020202020204" pitchFamily="34" charset="0"/>
              <a:ea typeface="Google Sans"/>
              <a:cs typeface="Arial" panose="020B0604020202020204" pitchFamily="34" charset="0"/>
            </a:endParaRPr>
          </a:p>
          <a:p>
            <a:pPr marL="0" lvl="1" indent="0">
              <a:lnSpc>
                <a:spcPct val="100000"/>
              </a:lnSpc>
              <a:spcBef>
                <a:spcPct val="0"/>
              </a:spcBef>
              <a:spcAft>
                <a:spcPts val="400"/>
              </a:spcAft>
              <a:buFont typeface="Arial" panose="020B0604020202020204"/>
              <a:buChar char="◦"/>
            </a:pPr>
            <a:r>
              <a:rPr sz="1600">
                <a:solidFill>
                  <a:srgbClr val="545D7E"/>
                </a:solidFill>
                <a:latin typeface="Arial" panose="020B0604020202020204" pitchFamily="34" charset="0"/>
                <a:ea typeface="Google Sans"/>
                <a:cs typeface="Arial" panose="020B0604020202020204" pitchFamily="34" charset="0"/>
                <a:sym typeface="+mn-ea"/>
              </a:rPr>
              <a:t>Text generation: Creating different forms of text content. </a:t>
            </a:r>
            <a:endParaRPr sz="1600" b="0" i="0">
              <a:solidFill>
                <a:srgbClr val="545D7E"/>
              </a:solidFill>
              <a:latin typeface="Arial" panose="020B0604020202020204" pitchFamily="34" charset="0"/>
              <a:ea typeface="Google Sans"/>
              <a:cs typeface="Arial" panose="020B0604020202020204" pitchFamily="34" charset="0"/>
            </a:endParaRPr>
          </a:p>
          <a:p>
            <a:pPr marL="0" lvl="1" indent="0">
              <a:lnSpc>
                <a:spcPct val="100000"/>
              </a:lnSpc>
              <a:spcBef>
                <a:spcPct val="0"/>
              </a:spcBef>
              <a:spcAft>
                <a:spcPts val="400"/>
              </a:spcAft>
              <a:buFont typeface="Arial" panose="020B0604020202020204"/>
              <a:buChar char="◦"/>
            </a:pPr>
            <a:r>
              <a:rPr sz="1600">
                <a:solidFill>
                  <a:srgbClr val="545D7E"/>
                </a:solidFill>
                <a:latin typeface="Arial" panose="020B0604020202020204" pitchFamily="34" charset="0"/>
                <a:ea typeface="Google Sans"/>
                <a:cs typeface="Arial" panose="020B0604020202020204" pitchFamily="34" charset="0"/>
                <a:sym typeface="+mn-ea"/>
              </a:rPr>
              <a:t>Code generation: Assisting with writing and debugging code. </a:t>
            </a:r>
            <a:endParaRPr sz="1600" b="0" i="0">
              <a:solidFill>
                <a:srgbClr val="545D7E"/>
              </a:solidFill>
              <a:latin typeface="Arial" panose="020B0604020202020204" pitchFamily="34" charset="0"/>
              <a:ea typeface="Google Sans"/>
              <a:cs typeface="Arial" panose="020B0604020202020204" pitchFamily="34" charset="0"/>
            </a:endParaRPr>
          </a:p>
          <a:p>
            <a:pPr marL="0" lvl="1" indent="0">
              <a:lnSpc>
                <a:spcPct val="100000"/>
              </a:lnSpc>
              <a:spcBef>
                <a:spcPct val="0"/>
              </a:spcBef>
              <a:spcAft>
                <a:spcPts val="400"/>
              </a:spcAft>
              <a:buFont typeface="Arial" panose="020B0604020202020204"/>
              <a:buChar char="◦"/>
            </a:pPr>
            <a:r>
              <a:rPr sz="1600">
                <a:solidFill>
                  <a:srgbClr val="545D7E"/>
                </a:solidFill>
                <a:latin typeface="Arial" panose="020B0604020202020204" pitchFamily="34" charset="0"/>
                <a:ea typeface="Google Sans"/>
                <a:cs typeface="Arial" panose="020B0604020202020204" pitchFamily="34" charset="0"/>
                <a:sym typeface="+mn-ea"/>
              </a:rPr>
              <a:t>Summarization and information retrieval: Extracting key information from large documents. </a:t>
            </a:r>
            <a:endParaRPr sz="1600" b="0" i="0">
              <a:solidFill>
                <a:srgbClr val="545D7E"/>
              </a:solidFill>
              <a:latin typeface="Arial" panose="020B0604020202020204" pitchFamily="34" charset="0"/>
              <a:ea typeface="Google Sans"/>
              <a:cs typeface="Arial" panose="020B0604020202020204" pitchFamily="34" charset="0"/>
            </a:endParaRPr>
          </a:p>
          <a:p>
            <a:pPr marL="0" lvl="1" indent="0">
              <a:lnSpc>
                <a:spcPct val="100000"/>
              </a:lnSpc>
              <a:spcBef>
                <a:spcPct val="0"/>
              </a:spcBef>
              <a:spcAft>
                <a:spcPct val="0"/>
              </a:spcAft>
              <a:buFont typeface="Arial" panose="020B0604020202020204"/>
              <a:buChar char="◦"/>
            </a:pPr>
            <a:r>
              <a:rPr sz="1600">
                <a:solidFill>
                  <a:srgbClr val="545D7E"/>
                </a:solidFill>
                <a:latin typeface="Arial" panose="020B0604020202020204" pitchFamily="34" charset="0"/>
                <a:ea typeface="Google Sans"/>
                <a:cs typeface="Arial" panose="020B0604020202020204" pitchFamily="34" charset="0"/>
                <a:sym typeface="+mn-ea"/>
              </a:rPr>
              <a:t>Accessibility tools: Assisting individuals with disabilities. </a:t>
            </a:r>
            <a:endParaRPr lang="en-US" sz="1600">
              <a:solidFill>
                <a:srgbClr val="545D7E"/>
              </a:solidFill>
              <a:latin typeface="Arial" panose="020B0604020202020204" pitchFamily="34" charset="0"/>
              <a:ea typeface="Google Sans"/>
              <a:cs typeface="Arial" panose="020B0604020202020204" pitchFamily="3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4295" y="93345"/>
            <a:ext cx="10965815" cy="5564505"/>
          </a:xfrm>
          <a:prstGeom prst="rect">
            <a:avLst/>
          </a:prstGeom>
        </p:spPr>
        <p:txBody>
          <a:bodyPr wrap="square">
            <a:spAutoFit/>
          </a:bodyPr>
          <a:p>
            <a:pPr marL="0" indent="0">
              <a:lnSpc>
                <a:spcPts val="1400"/>
              </a:lnSpc>
              <a:spcBef>
                <a:spcPct val="0"/>
              </a:spcBef>
              <a:spcAft>
                <a:spcPct val="0"/>
              </a:spcAft>
            </a:pPr>
            <a:r>
              <a:rPr sz="2000" b="1" i="0">
                <a:solidFill>
                  <a:srgbClr val="FF0000"/>
                </a:solidFill>
                <a:latin typeface="Source Sans Pro"/>
                <a:ea typeface="Source Sans Pro"/>
              </a:rPr>
              <a:t>Transformers are language models</a:t>
            </a:r>
            <a:endParaRPr sz="2000" b="1" i="0">
              <a:solidFill>
                <a:srgbClr val="FF0000"/>
              </a:solidFill>
              <a:latin typeface="Source Sans Pro"/>
              <a:ea typeface="Source Sans Pro"/>
            </a:endParaRPr>
          </a:p>
          <a:p>
            <a:pPr marL="0" indent="0">
              <a:lnSpc>
                <a:spcPts val="1400"/>
              </a:lnSpc>
              <a:spcBef>
                <a:spcPct val="0"/>
              </a:spcBef>
              <a:spcAft>
                <a:spcPct val="0"/>
              </a:spcAft>
            </a:pPr>
            <a:endParaRPr sz="2000" b="1" i="0">
              <a:solidFill>
                <a:srgbClr val="FF0000"/>
              </a:solidFill>
              <a:latin typeface="Source Sans Pro"/>
              <a:ea typeface="Source Sans Pro"/>
            </a:endParaRPr>
          </a:p>
          <a:p>
            <a:pPr marL="0" indent="0">
              <a:spcBef>
                <a:spcPct val="0"/>
              </a:spcBef>
              <a:spcAft>
                <a:spcPts val="1300"/>
              </a:spcAft>
            </a:pPr>
            <a:r>
              <a:rPr sz="1600" b="0" i="0">
                <a:solidFill>
                  <a:srgbClr val="4A5565"/>
                </a:solidFill>
                <a:latin typeface="Source Sans Pro"/>
                <a:ea typeface="Source Sans Pro"/>
              </a:rPr>
              <a:t>All the Transformer models mentioned above (GPT, BERT, T5, etc.) have been trained as language models. This means they have been trained on large amounts of raw text in a self-supervised fashion.</a:t>
            </a:r>
            <a:endParaRPr sz="1600" b="0" i="0">
              <a:solidFill>
                <a:srgbClr val="4A5565"/>
              </a:solidFill>
              <a:latin typeface="Source Sans Pro"/>
              <a:ea typeface="Source Sans Pro"/>
            </a:endParaRPr>
          </a:p>
          <a:p>
            <a:pPr marL="285750" indent="-285750">
              <a:spcBef>
                <a:spcPct val="0"/>
              </a:spcBef>
              <a:spcAft>
                <a:spcPts val="1300"/>
              </a:spcAft>
              <a:buFont typeface="Arial" panose="020B0604020202020204" pitchFamily="34" charset="0"/>
              <a:buChar char="•"/>
            </a:pPr>
            <a:r>
              <a:rPr lang="en-US" altLang="en-US" sz="1600" b="0" i="0">
                <a:solidFill>
                  <a:srgbClr val="4A5565"/>
                </a:solidFill>
                <a:latin typeface="Source Sans Pro"/>
                <a:ea typeface="Source Sans Pro"/>
              </a:rPr>
              <a:t>Transformers are big models</a:t>
            </a:r>
            <a:endParaRPr lang="en-US" altLang="en-US" sz="1600" b="0" i="0">
              <a:solidFill>
                <a:srgbClr val="4A5565"/>
              </a:solidFill>
              <a:latin typeface="Source Sans Pro"/>
              <a:ea typeface="Source Sans Pro"/>
            </a:endParaRPr>
          </a:p>
          <a:p>
            <a:pPr marL="285750" indent="-285750">
              <a:spcBef>
                <a:spcPct val="0"/>
              </a:spcBef>
              <a:spcAft>
                <a:spcPts val="1300"/>
              </a:spcAft>
              <a:buFont typeface="Arial" panose="020B0604020202020204" pitchFamily="34" charset="0"/>
              <a:buChar char="•"/>
            </a:pPr>
            <a:r>
              <a:rPr lang="en-US" altLang="en-US" sz="1600" b="0" i="0">
                <a:solidFill>
                  <a:srgbClr val="4A5565"/>
                </a:solidFill>
                <a:latin typeface="Source Sans Pro"/>
                <a:ea typeface="Source Sans Pro"/>
              </a:rPr>
              <a:t>Transfer Learning</a:t>
            </a:r>
            <a:endParaRPr lang="en-US" altLang="en-US" sz="1600" b="0" i="0">
              <a:solidFill>
                <a:srgbClr val="4A5565"/>
              </a:solidFill>
              <a:latin typeface="Source Sans Pro"/>
              <a:ea typeface="Source Sans Pro"/>
            </a:endParaRPr>
          </a:p>
          <a:p>
            <a:pPr marL="285750" indent="-285750">
              <a:spcBef>
                <a:spcPct val="0"/>
              </a:spcBef>
              <a:spcAft>
                <a:spcPts val="1300"/>
              </a:spcAft>
              <a:buFont typeface="Arial" panose="020B0604020202020204" pitchFamily="34" charset="0"/>
              <a:buChar char="•"/>
            </a:pPr>
            <a:r>
              <a:rPr lang="en-US" altLang="en-US" sz="1600" b="0" i="0">
                <a:solidFill>
                  <a:srgbClr val="4A5565"/>
                </a:solidFill>
                <a:latin typeface="Source Sans Pro"/>
                <a:ea typeface="Source Sans Pro"/>
              </a:rPr>
              <a:t>General Transformer architecture</a:t>
            </a:r>
            <a:endParaRPr lang="en-US" altLang="en-US" sz="1600" b="0" i="0">
              <a:solidFill>
                <a:srgbClr val="4A5565"/>
              </a:solidFill>
              <a:latin typeface="Source Sans Pro"/>
              <a:ea typeface="Source Sans Pro"/>
            </a:endParaRPr>
          </a:p>
          <a:p>
            <a:pPr marL="285750" indent="-285750">
              <a:spcBef>
                <a:spcPct val="0"/>
              </a:spcBef>
              <a:spcAft>
                <a:spcPts val="1300"/>
              </a:spcAft>
              <a:buFont typeface="Arial" panose="020B0604020202020204" pitchFamily="34" charset="0"/>
              <a:buChar char="•"/>
            </a:pPr>
            <a:r>
              <a:rPr lang="en-US" altLang="en-US" sz="1600" b="0" i="0">
                <a:solidFill>
                  <a:srgbClr val="4A5565"/>
                </a:solidFill>
                <a:latin typeface="Source Sans Pro"/>
                <a:ea typeface="Source Sans Pro"/>
              </a:rPr>
              <a:t>Each of these parts can be used independently, depending on the task:</a:t>
            </a:r>
            <a:endParaRPr lang="en-US" altLang="en-US" sz="1600" b="0" i="0">
              <a:solidFill>
                <a:srgbClr val="4A5565"/>
              </a:solidFill>
              <a:latin typeface="Source Sans Pro"/>
              <a:ea typeface="Source Sans Pro"/>
            </a:endParaRPr>
          </a:p>
          <a:p>
            <a:pPr marL="285750" indent="-285750">
              <a:spcBef>
                <a:spcPct val="0"/>
              </a:spcBef>
              <a:spcAft>
                <a:spcPts val="1300"/>
              </a:spcAft>
              <a:buFont typeface="Arial" panose="020B0604020202020204" pitchFamily="34" charset="0"/>
              <a:buChar char="•"/>
            </a:pPr>
            <a:endParaRPr lang="en-US" altLang="en-US" sz="1600" b="0" i="0">
              <a:solidFill>
                <a:srgbClr val="4A5565"/>
              </a:solidFill>
              <a:latin typeface="Source Sans Pro"/>
              <a:ea typeface="Source Sans Pro"/>
            </a:endParaRPr>
          </a:p>
          <a:p>
            <a:pPr marL="742950" lvl="1" indent="-285750">
              <a:spcBef>
                <a:spcPct val="0"/>
              </a:spcBef>
              <a:spcAft>
                <a:spcPts val="1300"/>
              </a:spcAft>
              <a:buFont typeface="Arial" panose="020B0604020202020204" pitchFamily="34" charset="0"/>
              <a:buChar char="•"/>
            </a:pPr>
            <a:r>
              <a:rPr lang="en-US" altLang="en-US" sz="1600" b="0" i="0">
                <a:solidFill>
                  <a:srgbClr val="4A5565"/>
                </a:solidFill>
                <a:latin typeface="Source Sans Pro"/>
                <a:ea typeface="Source Sans Pro"/>
              </a:rPr>
              <a:t>Encoder-only models: Good for tasks that require understanding of the input, such as sentence classification and named entity recognition.</a:t>
            </a:r>
            <a:endParaRPr lang="en-US" altLang="en-US" sz="1600" b="0" i="0">
              <a:solidFill>
                <a:srgbClr val="4A5565"/>
              </a:solidFill>
              <a:latin typeface="Source Sans Pro"/>
              <a:ea typeface="Source Sans Pro"/>
            </a:endParaRPr>
          </a:p>
          <a:p>
            <a:pPr marL="742950" lvl="1" indent="-285750">
              <a:spcBef>
                <a:spcPct val="0"/>
              </a:spcBef>
              <a:spcAft>
                <a:spcPts val="1300"/>
              </a:spcAft>
              <a:buFont typeface="Arial" panose="020B0604020202020204" pitchFamily="34" charset="0"/>
              <a:buChar char="•"/>
            </a:pPr>
            <a:r>
              <a:rPr lang="en-US" altLang="en-US" sz="1600" b="0" i="0">
                <a:solidFill>
                  <a:srgbClr val="4A5565"/>
                </a:solidFill>
                <a:latin typeface="Source Sans Pro"/>
                <a:ea typeface="Source Sans Pro"/>
              </a:rPr>
              <a:t>Decoder-only models: Good for generative tasks such as text generation.</a:t>
            </a:r>
            <a:endParaRPr lang="en-US" altLang="en-US" sz="1600" b="0" i="0">
              <a:solidFill>
                <a:srgbClr val="4A5565"/>
              </a:solidFill>
              <a:latin typeface="Source Sans Pro"/>
              <a:ea typeface="Source Sans Pro"/>
            </a:endParaRPr>
          </a:p>
          <a:p>
            <a:pPr marL="742950" lvl="1" indent="-285750">
              <a:spcBef>
                <a:spcPct val="0"/>
              </a:spcBef>
              <a:spcAft>
                <a:spcPts val="1300"/>
              </a:spcAft>
              <a:buFont typeface="Arial" panose="020B0604020202020204" pitchFamily="34" charset="0"/>
              <a:buChar char="•"/>
            </a:pPr>
            <a:r>
              <a:rPr lang="en-US" altLang="en-US" sz="1600" b="0" i="0">
                <a:solidFill>
                  <a:srgbClr val="4A5565"/>
                </a:solidFill>
                <a:latin typeface="Source Sans Pro"/>
                <a:ea typeface="Source Sans Pro"/>
              </a:rPr>
              <a:t>Encoder-decoder models or sequence-to-sequence models: Good for generative tasks that require an input, such as translation or summarization.</a:t>
            </a:r>
            <a:endParaRPr lang="en-US" altLang="en-US" sz="1600" b="0" i="0">
              <a:solidFill>
                <a:srgbClr val="4A5565"/>
              </a:solidFill>
              <a:latin typeface="Source Sans Pro"/>
              <a:ea typeface="Source Sans Pro"/>
            </a:endParaRPr>
          </a:p>
          <a:p>
            <a:pPr marL="285750" lvl="0" indent="-285750">
              <a:spcBef>
                <a:spcPct val="0"/>
              </a:spcBef>
              <a:spcAft>
                <a:spcPts val="1300"/>
              </a:spcAft>
              <a:buFont typeface="Arial" panose="020B0604020202020204" pitchFamily="34" charset="0"/>
              <a:buChar char="•"/>
            </a:pPr>
            <a:r>
              <a:rPr lang="en-US" altLang="en-US" sz="1600" b="0" i="0">
                <a:solidFill>
                  <a:srgbClr val="4A5565"/>
                </a:solidFill>
                <a:latin typeface="Source Sans Pro"/>
                <a:ea typeface="Source Sans Pro"/>
              </a:rPr>
              <a:t>Attention layers</a:t>
            </a:r>
            <a:endParaRPr lang="en-US" altLang="en-US" sz="1600" b="0" i="0">
              <a:solidFill>
                <a:srgbClr val="4A5565"/>
              </a:solidFill>
              <a:latin typeface="Source Sans Pro"/>
              <a:ea typeface="Source Sans Pro"/>
            </a:endParaRPr>
          </a:p>
          <a:p>
            <a:pPr marL="285750" lvl="0" indent="-285750">
              <a:spcBef>
                <a:spcPct val="0"/>
              </a:spcBef>
              <a:spcAft>
                <a:spcPts val="1300"/>
              </a:spcAft>
              <a:buFont typeface="Arial" panose="020B0604020202020204" pitchFamily="34" charset="0"/>
              <a:buChar char="•"/>
            </a:pPr>
            <a:endParaRPr lang="en-US" altLang="en-US" sz="1600" b="0" i="0">
              <a:solidFill>
                <a:srgbClr val="4A5565"/>
              </a:solidFill>
              <a:latin typeface="Source Sans Pro"/>
              <a:ea typeface="Source Sans Pro"/>
            </a:endParaRPr>
          </a:p>
        </p:txBody>
      </p:sp>
      <p:sp>
        <p:nvSpPr>
          <p:cNvPr id="4" name="Text Box 3"/>
          <p:cNvSpPr txBox="1"/>
          <p:nvPr/>
        </p:nvSpPr>
        <p:spPr>
          <a:xfrm>
            <a:off x="503555" y="5321935"/>
            <a:ext cx="5080000" cy="1168400"/>
          </a:xfrm>
          <a:prstGeom prst="rect">
            <a:avLst/>
          </a:prstGeom>
        </p:spPr>
        <p:txBody>
          <a:bodyPr>
            <a:spAutoFit/>
          </a:bodyPr>
          <a:p>
            <a:pPr marL="285750" indent="-285750">
              <a:lnSpc>
                <a:spcPts val="1400"/>
              </a:lnSpc>
              <a:spcBef>
                <a:spcPct val="0"/>
              </a:spcBef>
              <a:spcAft>
                <a:spcPct val="0"/>
              </a:spcAft>
              <a:buFont typeface="Arial" panose="020B0604020202020204" pitchFamily="34" charset="0"/>
              <a:buChar char="•"/>
            </a:pPr>
            <a:r>
              <a:rPr sz="1600" b="0" i="0">
                <a:latin typeface="Source Sans Pro"/>
                <a:ea typeface="Source Sans Pro"/>
              </a:rPr>
              <a:t>Transformer models for language</a:t>
            </a:r>
            <a:endParaRPr sz="1600" b="0" i="0">
              <a:latin typeface="Source Sans Pro"/>
              <a:ea typeface="Source Sans Pro"/>
            </a:endParaRPr>
          </a:p>
          <a:p>
            <a:pPr marL="285750" indent="-285750">
              <a:lnSpc>
                <a:spcPts val="1400"/>
              </a:lnSpc>
              <a:spcBef>
                <a:spcPct val="0"/>
              </a:spcBef>
              <a:spcAft>
                <a:spcPct val="0"/>
              </a:spcAft>
              <a:buFont typeface="Arial" panose="020B0604020202020204" pitchFamily="34" charset="0"/>
              <a:buChar char="•"/>
            </a:pPr>
            <a:r>
              <a:rPr lang="en-US" altLang="en-US" sz="1600" b="0" i="0">
                <a:latin typeface="Source Sans Pro"/>
                <a:ea typeface="Source Sans Pro"/>
              </a:rPr>
              <a:t>How language models work</a:t>
            </a:r>
            <a:endParaRPr lang="en-US" altLang="en-US" sz="1600" b="0" i="0">
              <a:latin typeface="Source Sans Pro"/>
              <a:ea typeface="Source Sans Pro"/>
            </a:endParaRPr>
          </a:p>
          <a:p>
            <a:pPr marL="742950" lvl="1" indent="-285750">
              <a:lnSpc>
                <a:spcPts val="1400"/>
              </a:lnSpc>
              <a:spcBef>
                <a:spcPct val="0"/>
              </a:spcBef>
              <a:spcAft>
                <a:spcPct val="0"/>
              </a:spcAft>
              <a:buFont typeface="Arial" panose="020B0604020202020204" pitchFamily="34" charset="0"/>
              <a:buChar char="•"/>
            </a:pPr>
            <a:r>
              <a:rPr lang="en-US" altLang="en-US" sz="1600" b="0" i="0">
                <a:latin typeface="Source Sans Pro"/>
                <a:ea typeface="Source Sans Pro"/>
              </a:rPr>
              <a:t>There are two main approaches for training a transformer model:</a:t>
            </a:r>
            <a:endParaRPr lang="en-US" altLang="en-US" sz="1600" b="0" i="0">
              <a:latin typeface="Source Sans Pro"/>
              <a:ea typeface="Source Sans Pro"/>
            </a:endParaRPr>
          </a:p>
          <a:p>
            <a:pPr marL="1200150" lvl="2" indent="-285750">
              <a:lnSpc>
                <a:spcPts val="1400"/>
              </a:lnSpc>
              <a:spcBef>
                <a:spcPct val="0"/>
              </a:spcBef>
              <a:spcAft>
                <a:spcPct val="0"/>
              </a:spcAft>
              <a:buFont typeface="Arial" panose="020B0604020202020204" pitchFamily="34" charset="0"/>
              <a:buChar char="•"/>
            </a:pPr>
            <a:r>
              <a:rPr lang="en-US" altLang="en-US" sz="1600" b="0" i="0">
                <a:latin typeface="Source Sans Pro"/>
                <a:ea typeface="Source Sans Pro"/>
              </a:rPr>
              <a:t>Masked language modeling (MLM):</a:t>
            </a:r>
            <a:endParaRPr lang="en-US" altLang="en-US" sz="1600" b="0" i="0">
              <a:latin typeface="Source Sans Pro"/>
              <a:ea typeface="Source Sans Pro"/>
            </a:endParaRPr>
          </a:p>
          <a:p>
            <a:pPr marL="1200150" lvl="2" indent="-285750">
              <a:lnSpc>
                <a:spcPts val="1400"/>
              </a:lnSpc>
              <a:spcBef>
                <a:spcPct val="0"/>
              </a:spcBef>
              <a:spcAft>
                <a:spcPct val="0"/>
              </a:spcAft>
              <a:buFont typeface="Arial" panose="020B0604020202020204" pitchFamily="34" charset="0"/>
              <a:buChar char="•"/>
            </a:pPr>
            <a:r>
              <a:rPr lang="en-US" altLang="en-US" sz="1600" b="0" i="0">
                <a:latin typeface="Source Sans Pro"/>
                <a:ea typeface="Source Sans Pro"/>
              </a:rPr>
              <a:t>Causal language modeling (CLM)</a:t>
            </a:r>
            <a:endParaRPr lang="en-US" altLang="en-US" sz="1600" b="0" i="0">
              <a:latin typeface="Source Sans Pro"/>
              <a:ea typeface="Source Sans Pro"/>
            </a:endParaRPr>
          </a:p>
        </p:txBody>
      </p:sp>
      <p:sp>
        <p:nvSpPr>
          <p:cNvPr id="5" name="Text Box 4"/>
          <p:cNvSpPr txBox="1"/>
          <p:nvPr/>
        </p:nvSpPr>
        <p:spPr>
          <a:xfrm>
            <a:off x="6194425" y="5121910"/>
            <a:ext cx="5715635" cy="1753235"/>
          </a:xfrm>
          <a:prstGeom prst="rect">
            <a:avLst/>
          </a:prstGeom>
          <a:noFill/>
        </p:spPr>
        <p:txBody>
          <a:bodyPr wrap="square" rtlCol="0">
            <a:spAutoFit/>
          </a:bodyPr>
          <a:p>
            <a:r>
              <a:rPr lang="en-US" altLang="en-US"/>
              <a:t>Types of language models</a:t>
            </a:r>
            <a:endParaRPr lang="en-US" altLang="en-US"/>
          </a:p>
          <a:p>
            <a:pPr marL="285750" indent="-285750">
              <a:buFont typeface="Arial" panose="020B0604020202020204" pitchFamily="34" charset="0"/>
              <a:buChar char="•"/>
            </a:pPr>
            <a:r>
              <a:rPr lang="en-US" altLang="en-US"/>
              <a:t>Encoder-only models (like BERT): These models use a bidirectional approach to understand context from both directions. </a:t>
            </a:r>
            <a:endParaRPr lang="en-US" altLang="en-US"/>
          </a:p>
          <a:p>
            <a:pPr marL="285750" indent="-285750">
              <a:buFont typeface="Arial" panose="020B0604020202020204" pitchFamily="34" charset="0"/>
              <a:buChar char="•"/>
            </a:pPr>
            <a:r>
              <a:rPr lang="en-US" altLang="en-US"/>
              <a:t>Decoder-only models (like GPT, Llama): </a:t>
            </a:r>
            <a:endParaRPr lang="en-US" altLang="en-US"/>
          </a:p>
          <a:p>
            <a:pPr marL="285750" indent="-285750">
              <a:buFont typeface="Arial" panose="020B0604020202020204" pitchFamily="34" charset="0"/>
              <a:buChar char="•"/>
            </a:pPr>
            <a:r>
              <a:rPr lang="en-US" altLang="en-US"/>
              <a:t>Encoder-decoder models (like T5, BART):</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p:nvPr/>
        </p:nvPicPr>
        <p:blipFill>
          <a:blip r:embed="rId1">
            <a:extLst>
              <a:ext uri="{96DAC541-7B7A-43D3-8B79-37D633B846F1}">
                <asvg:svgBlip xmlns:asvg="http://schemas.microsoft.com/office/drawing/2016/SVG/main" r:embed="rId2"/>
              </a:ext>
            </a:extLst>
          </a:blip>
          <a:stretch>
            <a:fillRect/>
          </a:stretch>
        </p:blipFill>
        <p:spPr>
          <a:xfrm>
            <a:off x="860425" y="181610"/>
            <a:ext cx="10657205" cy="64858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12468</Words>
  <Application>WPS Presentation</Application>
  <PresentationFormat>Widescreen</PresentationFormat>
  <Paragraphs>287</Paragraphs>
  <Slides>20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20</vt:i4>
      </vt:variant>
    </vt:vector>
  </HeadingPairs>
  <TitlesOfParts>
    <vt:vector size="37" baseType="lpstr">
      <vt:lpstr>Arial</vt:lpstr>
      <vt:lpstr>SimSun</vt:lpstr>
      <vt:lpstr>Wingdings</vt:lpstr>
      <vt:lpstr>Merriweather</vt:lpstr>
      <vt:lpstr>Segoe Print</vt:lpstr>
      <vt:lpstr>Arial Black</vt:lpstr>
      <vt:lpstr>Roboto</vt:lpstr>
      <vt:lpstr>Times New Roman</vt:lpstr>
      <vt:lpstr>Google Sans</vt:lpstr>
      <vt:lpstr>Source Sans Pro</vt:lpstr>
      <vt:lpstr>IBM Plex Mono</vt:lpstr>
      <vt:lpstr>Arial</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Sahil</cp:lastModifiedBy>
  <cp:revision>346</cp:revision>
  <dcterms:created xsi:type="dcterms:W3CDTF">2025-02-02T08:06:00Z</dcterms:created>
  <dcterms:modified xsi:type="dcterms:W3CDTF">2025-06-15T14:02:24Z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1033-12.2.0.21179</vt:lpwstr>
  </property>
</Properties>
</file>