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368" r:id="rId3"/>
    <p:sldId id="280" r:id="rId4"/>
    <p:sldId id="411" r:id="rId5"/>
    <p:sldId id="410" r:id="rId6"/>
    <p:sldId id="412" r:id="rId7"/>
    <p:sldId id="413" r:id="rId8"/>
    <p:sldId id="391" r:id="rId9"/>
    <p:sldId id="398" r:id="rId10"/>
    <p:sldId id="399" r:id="rId11"/>
    <p:sldId id="400" r:id="rId12"/>
    <p:sldId id="401" r:id="rId13"/>
    <p:sldId id="402" r:id="rId14"/>
    <p:sldId id="403" r:id="rId15"/>
    <p:sldId id="407" r:id="rId16"/>
    <p:sldId id="404" r:id="rId17"/>
    <p:sldId id="392" r:id="rId18"/>
    <p:sldId id="414" r:id="rId19"/>
    <p:sldId id="415" r:id="rId20"/>
    <p:sldId id="393" r:id="rId21"/>
    <p:sldId id="394" r:id="rId22"/>
    <p:sldId id="395" r:id="rId23"/>
    <p:sldId id="408" r:id="rId24"/>
    <p:sldId id="409" r:id="rId25"/>
    <p:sldId id="396" r:id="rId26"/>
    <p:sldId id="39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notesMaster" Target="notesMasters/notesMaster1.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hyperlink" Target="https://www.kaggle.com/code/sid321axn/regularization-techniques-in-deep-learning#Data-Augmentation"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91235" y="713105"/>
            <a:ext cx="8688070" cy="3912870"/>
          </a:xfrm>
          <a:prstGeom prst="rect">
            <a:avLst/>
          </a:prstGeom>
          <a:noFill/>
        </p:spPr>
        <p:txBody>
          <a:bodyPr wrap="square" rtlCol="0" anchor="t">
            <a:spAutoFit/>
          </a:bodyPr>
          <a:p>
            <a:pPr marL="0" indent="0" fontAlgn="base">
              <a:spcBef>
                <a:spcPct val="0"/>
              </a:spcBef>
              <a:spcAft>
                <a:spcPts val="200"/>
              </a:spcAft>
            </a:pPr>
            <a:r>
              <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rPr>
              <a:t>Regularizations</a:t>
            </a:r>
            <a:endPar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a:p>
            <a:pPr marL="1200150" lvl="1" indent="-742950" fontAlgn="base">
              <a:spcBef>
                <a:spcPct val="0"/>
              </a:spcBef>
              <a:spcAft>
                <a:spcPts val="200"/>
              </a:spcAft>
              <a:buAutoNum type="arabicPeriod"/>
            </a:pPr>
            <a:r>
              <a:rPr lang="en-US" alt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rPr>
              <a:t>L1 and L2</a:t>
            </a:r>
            <a:endPar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a:p>
            <a:pPr marL="1200150" lvl="1" indent="-742950" fontAlgn="base">
              <a:spcBef>
                <a:spcPct val="0"/>
              </a:spcBef>
              <a:spcAft>
                <a:spcPts val="200"/>
              </a:spcAft>
              <a:buAutoNum type="arabicPeriod"/>
            </a:pPr>
            <a:r>
              <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rPr>
              <a:t>Dropout</a:t>
            </a:r>
            <a:endPar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a:p>
            <a:pPr marL="1200150" lvl="1" indent="-742950" fontAlgn="base">
              <a:spcBef>
                <a:spcPct val="0"/>
              </a:spcBef>
              <a:spcAft>
                <a:spcPts val="200"/>
              </a:spcAft>
              <a:buAutoNum type="arabicPeriod"/>
            </a:pPr>
            <a:r>
              <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rPr>
              <a:t>Call backs</a:t>
            </a:r>
            <a:endPar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a:p>
            <a:pPr marL="1200150" lvl="1" indent="-742950" fontAlgn="base">
              <a:spcBef>
                <a:spcPct val="0"/>
              </a:spcBef>
              <a:spcAft>
                <a:spcPts val="200"/>
              </a:spcAft>
              <a:buAutoNum type="arabicPeriod"/>
            </a:pPr>
            <a:r>
              <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rPr>
              <a:t>Batch  Normalizations</a:t>
            </a:r>
            <a:endPar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a:p>
            <a:pPr marL="1200150" lvl="1" indent="-742950" fontAlgn="base">
              <a:spcBef>
                <a:spcPct val="0"/>
              </a:spcBef>
              <a:spcAft>
                <a:spcPts val="200"/>
              </a:spcAft>
              <a:buAutoNum type="arabicPeriod"/>
            </a:pPr>
            <a:r>
              <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rPr>
              <a:t>Weight Initializations</a:t>
            </a:r>
            <a:endPar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27635" y="0"/>
            <a:ext cx="11581765" cy="5604510"/>
          </a:xfrm>
          <a:prstGeom prst="rect">
            <a:avLst/>
          </a:prstGeom>
        </p:spPr>
        <p:txBody>
          <a:bodyPr wrap="square">
            <a:spAutoFit/>
          </a:bodyPr>
          <a:p>
            <a:pPr>
              <a:spcAft>
                <a:spcPct val="60000"/>
              </a:spcAft>
            </a:pPr>
            <a:r>
              <a:rPr sz="2300" b="1">
                <a:solidFill>
                  <a:srgbClr val="FF0000"/>
                </a:solidFill>
                <a:effectLst>
                  <a:outerShdw blurRad="38100" dist="38100" dir="2700000" algn="tl">
                    <a:srgbClr val="000000">
                      <a:alpha val="43137"/>
                    </a:srgbClr>
                  </a:outerShdw>
                </a:effectLst>
              </a:rPr>
              <a:t>3</a:t>
            </a:r>
            <a:r>
              <a:rPr lang="en-US" sz="2300" b="1">
                <a:solidFill>
                  <a:srgbClr val="FF0000"/>
                </a:solidFill>
                <a:effectLst>
                  <a:outerShdw blurRad="38100" dist="38100" dir="2700000" algn="tl">
                    <a:srgbClr val="000000">
                      <a:alpha val="43137"/>
                    </a:srgbClr>
                  </a:outerShdw>
                </a:effectLst>
              </a:rPr>
              <a:t>.</a:t>
            </a:r>
            <a:r>
              <a:rPr sz="2300" b="1">
                <a:solidFill>
                  <a:srgbClr val="FF0000"/>
                </a:solidFill>
                <a:effectLst>
                  <a:outerShdw blurRad="38100" dist="38100" dir="2700000" algn="tl">
                    <a:srgbClr val="000000">
                      <a:alpha val="43137"/>
                    </a:srgbClr>
                  </a:outerShdw>
                </a:effectLst>
              </a:rPr>
              <a:t> ElasticNet Regularization (Combination of L1 &amp; L2)</a:t>
            </a:r>
            <a:endParaRPr sz="2300" b="1">
              <a:solidFill>
                <a:srgbClr val="FF0000"/>
              </a:solidFill>
              <a:effectLst>
                <a:outerShdw blurRad="38100" dist="38100" dir="2700000" algn="tl">
                  <a:srgbClr val="000000">
                    <a:alpha val="43137"/>
                  </a:srgbClr>
                </a:outerShdw>
              </a:effectLst>
            </a:endParaRPr>
          </a:p>
          <a:p>
            <a:pPr>
              <a:spcAft>
                <a:spcPct val="60000"/>
              </a:spcAft>
            </a:pPr>
            <a:r>
              <a:rPr sz="2200" b="1"/>
              <a:t>📖 Definition:</a:t>
            </a:r>
            <a:endParaRPr sz="2200" b="1"/>
          </a:p>
          <a:p>
            <a:r>
              <a:rPr sz="1600"/>
              <a:t>ElasticNet is a hybrid of L1 and L2 regularization. It balances sparsity and smooth weight shrinkage.</a:t>
            </a:r>
            <a:endParaRPr sz="1600"/>
          </a:p>
          <a:p>
            <a:r>
              <a:rPr sz="1600"/>
              <a:t>📌 ElasticNet Regularization Formula:</a:t>
            </a:r>
            <a:endParaRPr sz="1600"/>
          </a:p>
          <a:p>
            <a:pPr>
              <a:spcAft>
                <a:spcPct val="60000"/>
              </a:spcAft>
            </a:pPr>
            <a:endParaRPr sz="2200" b="1"/>
          </a:p>
          <a:p>
            <a:pPr>
              <a:spcAft>
                <a:spcPct val="60000"/>
              </a:spcAft>
            </a:pPr>
            <a:r>
              <a:rPr sz="2200" b="1"/>
              <a:t>✅ Pros:</a:t>
            </a:r>
            <a:endParaRPr sz="2200" b="1"/>
          </a:p>
          <a:p>
            <a:r>
              <a:rPr sz="1600"/>
              <a:t>✔ Provides the best of both L1 and L2.</a:t>
            </a:r>
            <a:endParaRPr sz="1600"/>
          </a:p>
          <a:p>
            <a:r>
              <a:rPr sz="1600"/>
              <a:t> ✔ Works well when features are highly correlated.</a:t>
            </a:r>
            <a:endParaRPr sz="1600"/>
          </a:p>
          <a:p>
            <a:pPr>
              <a:spcAft>
                <a:spcPct val="60000"/>
              </a:spcAft>
            </a:pPr>
            <a:r>
              <a:rPr sz="2200" b="1"/>
              <a:t>❌ Cons:</a:t>
            </a:r>
            <a:endParaRPr sz="2200" b="1"/>
          </a:p>
          <a:p>
            <a:r>
              <a:rPr sz="1600"/>
              <a:t>❌ Requires tuning of both</a:t>
            </a:r>
            <a:r>
              <a:rPr lang="en-US" sz="1600"/>
              <a:t> </a:t>
            </a:r>
            <a:r>
              <a:rPr sz="1600"/>
              <a:t>λ1</a:t>
            </a:r>
            <a:r>
              <a:rPr lang="en-US" sz="1600"/>
              <a:t> </a:t>
            </a:r>
            <a:r>
              <a:rPr sz="1600"/>
              <a:t>and λ2​.</a:t>
            </a:r>
            <a:endParaRPr sz="1600"/>
          </a:p>
          <a:p>
            <a:pPr>
              <a:spcAft>
                <a:spcPct val="60000"/>
              </a:spcAft>
            </a:pPr>
            <a:r>
              <a:rPr sz="2200" b="1"/>
              <a:t>💻 Code Example (ElasticNet in TensorFlow/Keras):</a:t>
            </a:r>
            <a:endParaRPr sz="2200" b="1"/>
          </a:p>
          <a:p>
            <a:r>
              <a:rPr sz="1600"/>
              <a:t>from tensorflow.keras.regularizers import l1_l2
model.add(Dense(64, activation='relu', kernel_regularizer=l1_l2(l1=0.01, l2=0.01)))</a:t>
            </a:r>
            <a:endParaRPr sz="1600"/>
          </a:p>
        </p:txBody>
      </p:sp>
      <p:pic>
        <p:nvPicPr>
          <p:cNvPr id="3" name="Picture 2"/>
          <p:cNvPicPr>
            <a:picLocks noChangeAspect="1"/>
          </p:cNvPicPr>
          <p:nvPr/>
        </p:nvPicPr>
        <p:blipFill>
          <a:blip r:embed="rId1"/>
          <a:stretch>
            <a:fillRect/>
          </a:stretch>
        </p:blipFill>
        <p:spPr>
          <a:xfrm>
            <a:off x="5118735" y="1605915"/>
            <a:ext cx="5838825" cy="21145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99720" y="130810"/>
            <a:ext cx="7958455" cy="2042795"/>
          </a:xfrm>
          <a:prstGeom prst="rect">
            <a:avLst/>
          </a:prstGeom>
        </p:spPr>
        <p:txBody>
          <a:bodyPr wrap="square">
            <a:spAutoFit/>
          </a:bodyPr>
          <a:p>
            <a:pPr>
              <a:spcAft>
                <a:spcPct val="60000"/>
              </a:spcAft>
            </a:pPr>
            <a:r>
              <a:rPr sz="2300" b="1"/>
              <a:t>📌 Regularization Rate (Lambda, λ)</a:t>
            </a:r>
            <a:endParaRPr sz="2300" b="1"/>
          </a:p>
          <a:p>
            <a:r>
              <a:rPr sz="1600"/>
              <a:t>The regularization rateλ\lambdaλ controls how much penalty is applied to large weights:</a:t>
            </a:r>
            <a:endParaRPr sz="1600"/>
          </a:p>
          <a:p>
            <a:pPr>
              <a:buFont typeface="Arial" panose="020B0604020202020204"/>
              <a:buChar char="•"/>
            </a:pPr>
            <a:r>
              <a:rPr sz="1600"/>
              <a:t>Low λ → Less penalty (model can overfit).</a:t>
            </a:r>
            <a:endParaRPr sz="1600"/>
          </a:p>
          <a:p>
            <a:pPr>
              <a:buFont typeface="Arial" panose="020B0604020202020204"/>
              <a:buChar char="•"/>
            </a:pPr>
            <a:r>
              <a:rPr sz="1600"/>
              <a:t>High λ → More penalty (model can underfit).</a:t>
            </a:r>
            <a:endParaRPr sz="1600"/>
          </a:p>
          <a:p>
            <a:pPr>
              <a:buFont typeface="Arial" panose="020B0604020202020204"/>
              <a:buChar char="•"/>
            </a:pPr>
            <a:r>
              <a:rPr sz="1600"/>
              <a:t>Optimal λ → Found using hyperparameter tuning.</a:t>
            </a:r>
            <a:endParaRPr sz="1600"/>
          </a:p>
          <a:p>
            <a:pPr>
              <a:spcAft>
                <a:spcPct val="60000"/>
              </a:spcAft>
            </a:pPr>
            <a:endParaRPr sz="2300" b="1"/>
          </a:p>
        </p:txBody>
      </p:sp>
      <p:sp>
        <p:nvSpPr>
          <p:cNvPr id="4" name="Text Box 3"/>
          <p:cNvSpPr txBox="1"/>
          <p:nvPr/>
        </p:nvSpPr>
        <p:spPr>
          <a:xfrm>
            <a:off x="504825" y="4781867"/>
            <a:ext cx="5080000" cy="1842770"/>
          </a:xfrm>
          <a:prstGeom prst="rect">
            <a:avLst/>
          </a:prstGeom>
        </p:spPr>
        <p:txBody>
          <a:bodyPr>
            <a:spAutoFit/>
          </a:bodyPr>
          <a:p>
            <a:endParaRPr sz="2600"/>
          </a:p>
          <a:p>
            <a:pPr>
              <a:spcAft>
                <a:spcPct val="60000"/>
              </a:spcAft>
            </a:pPr>
            <a:r>
              <a:rPr sz="2300" b="1"/>
              <a:t>📌 Which One Should You Use?</a:t>
            </a:r>
            <a:endParaRPr sz="2300" b="1"/>
          </a:p>
          <a:p>
            <a:pPr>
              <a:buFont typeface="Arial" panose="020B0604020202020204"/>
              <a:buChar char="•"/>
            </a:pPr>
            <a:r>
              <a:rPr sz="1600"/>
              <a:t>If you want feature selection → L1 (Lasso).</a:t>
            </a:r>
            <a:endParaRPr sz="1600"/>
          </a:p>
          <a:p>
            <a:pPr>
              <a:buFont typeface="Arial" panose="020B0604020202020204"/>
              <a:buChar char="•"/>
            </a:pPr>
            <a:r>
              <a:rPr sz="1600"/>
              <a:t>If you want smooth weight shrinkage → L2 (Ridge).</a:t>
            </a:r>
            <a:endParaRPr sz="1600"/>
          </a:p>
          <a:p>
            <a:pPr>
              <a:buFont typeface="Arial" panose="020B0604020202020204"/>
              <a:buChar char="•"/>
            </a:pPr>
            <a:r>
              <a:rPr sz="1600"/>
              <a:t>If your data has correlated features → ElasticNet.</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46100" y="122555"/>
            <a:ext cx="9099550" cy="5628640"/>
          </a:xfrm>
          <a:prstGeom prst="rect">
            <a:avLst/>
          </a:prstGeom>
        </p:spPr>
        <p:txBody>
          <a:bodyPr wrap="square">
            <a:spAutoFit/>
          </a:bodyPr>
          <a:p>
            <a:pPr>
              <a:spcAft>
                <a:spcPct val="60000"/>
              </a:spcAft>
            </a:pPr>
            <a:r>
              <a:rPr sz="2300" b="1"/>
              <a:t>Why Use Absolute Value in L1 (Lasso)?</a:t>
            </a:r>
            <a:endParaRPr sz="2300" b="1"/>
          </a:p>
          <a:p>
            <a:r>
              <a:rPr sz="1600"/>
              <a:t>L1 Regularization adds the sum of the absolute values of weights to the loss function:</a:t>
            </a:r>
            <a:endParaRPr sz="1600"/>
          </a:p>
          <a:p>
            <a:r>
              <a:rPr sz="1600"/>
              <a:t>L=Loss+λ∑∣wi∣i​∣</a:t>
            </a:r>
            <a:endParaRPr sz="1600"/>
          </a:p>
          <a:p>
            <a:endParaRPr sz="1600"/>
          </a:p>
          <a:p>
            <a:r>
              <a:rPr sz="1600"/>
              <a:t>📌 Key Properties of Absolute Value |w</a:t>
            </a:r>
            <a:r>
              <a:rPr lang="en-US" sz="1600"/>
              <a:t>|</a:t>
            </a:r>
            <a:r>
              <a:rPr sz="1600"/>
              <a:t>:</a:t>
            </a:r>
            <a:endParaRPr sz="1600"/>
          </a:p>
          <a:p>
            <a:pPr>
              <a:buFont typeface="Arial" panose="020B0604020202020204"/>
              <a:buChar char="•"/>
            </a:pPr>
            <a:r>
              <a:rPr sz="1600"/>
              <a:t>The derivative of |w| is constant (except at zero): </a:t>
            </a:r>
            <a:endParaRPr sz="1600"/>
          </a:p>
          <a:p>
            <a:pPr lvl="1">
              <a:buFont typeface="Arial" panose="020B0604020202020204"/>
              <a:buChar char="◦"/>
            </a:pPr>
            <a:r>
              <a:rPr sz="1600"/>
              <a:t>If w&gt;0w &gt; 0w&gt;0, derivative = +1+1+1.</a:t>
            </a:r>
            <a:endParaRPr sz="1600"/>
          </a:p>
          <a:p>
            <a:pPr lvl="1">
              <a:buFont typeface="Arial" panose="020B0604020202020204"/>
              <a:buChar char="◦"/>
            </a:pPr>
            <a:r>
              <a:rPr sz="1600"/>
              <a:t>If w&lt;0w &lt; 0w&lt;0, derivative = −1-1−1.</a:t>
            </a:r>
            <a:endParaRPr sz="1600"/>
          </a:p>
          <a:p>
            <a:pPr lvl="1">
              <a:buFont typeface="Arial" panose="020B0604020202020204"/>
              <a:buChar char="◦"/>
            </a:pPr>
            <a:r>
              <a:rPr sz="1600"/>
              <a:t>If w=0w = 0w=0, derivative is undefined, but typically set to 0.</a:t>
            </a:r>
            <a:endParaRPr sz="1600"/>
          </a:p>
          <a:p>
            <a:endParaRPr sz="1600" b="1"/>
          </a:p>
          <a:p>
            <a:r>
              <a:rPr sz="1600" b="1"/>
              <a:t>📌 Effect on Weights:</a:t>
            </a:r>
            <a:endParaRPr sz="1600" b="1"/>
          </a:p>
          <a:p>
            <a:pPr>
              <a:buFont typeface="Arial" panose="020B0604020202020204"/>
              <a:buChar char="•"/>
            </a:pPr>
            <a:r>
              <a:rPr sz="1600"/>
              <a:t>L1 applies equal pressure on all nonzero weights, regardless of size.</a:t>
            </a:r>
            <a:endParaRPr sz="1600"/>
          </a:p>
          <a:p>
            <a:pPr>
              <a:buFont typeface="Arial" panose="020B0604020202020204"/>
              <a:buChar char="•"/>
            </a:pPr>
            <a:r>
              <a:rPr sz="1600"/>
              <a:t>This forces some weights to become exactly zero, leading to feature selection (sparse models).</a:t>
            </a:r>
            <a:endParaRPr sz="1600"/>
          </a:p>
          <a:p>
            <a:endParaRPr sz="1600" b="1"/>
          </a:p>
          <a:p>
            <a:r>
              <a:rPr sz="1600" b="1"/>
              <a:t>💡 Intuition: </a:t>
            </a:r>
            <a:r>
              <a:rPr sz="1600"/>
              <a:t>Imagine you want to shrink some weights to zero while allowing others to stay significant. The absolute value enforces this by applying a constant force that drives small weights to exactly zero.</a:t>
            </a:r>
            <a:endParaRPr sz="1600"/>
          </a:p>
          <a:p>
            <a:endParaRPr sz="1600"/>
          </a:p>
          <a:p>
            <a:r>
              <a:rPr sz="1600" b="1"/>
              <a:t>🔍 Example Weight Update (Gradient Descent in L1):</a:t>
            </a:r>
            <a:endParaRPr sz="1600" b="1"/>
          </a:p>
          <a:p>
            <a:pPr>
              <a:buFont typeface="Arial" panose="020B0604020202020204"/>
              <a:buChar char="•"/>
            </a:pPr>
            <a:r>
              <a:rPr sz="1600"/>
              <a:t>If a weight is positive, it gets decreased.</a:t>
            </a:r>
            <a:endParaRPr sz="1600"/>
          </a:p>
          <a:p>
            <a:pPr>
              <a:buFont typeface="Arial" panose="020B0604020202020204"/>
              <a:buChar char="•"/>
            </a:pPr>
            <a:r>
              <a:rPr sz="1600"/>
              <a:t>If a weight is negative, it gets increased.</a:t>
            </a:r>
            <a:endParaRPr sz="1600"/>
          </a:p>
          <a:p>
            <a:pPr>
              <a:buFont typeface="Arial" panose="020B0604020202020204"/>
              <a:buChar char="•"/>
            </a:pPr>
            <a:r>
              <a:rPr sz="1600"/>
              <a:t>If a weight is small, it is forced to zero (sparse model).</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p:cNvPicPr>
            <a:picLocks noChangeAspect="1"/>
          </p:cNvPicPr>
          <p:nvPr/>
        </p:nvPicPr>
        <p:blipFill>
          <a:blip r:embed="rId1"/>
          <a:stretch>
            <a:fillRect/>
          </a:stretch>
        </p:blipFill>
        <p:spPr>
          <a:xfrm>
            <a:off x="682625" y="431800"/>
            <a:ext cx="5676900" cy="2381250"/>
          </a:xfrm>
          <a:prstGeom prst="rect">
            <a:avLst/>
          </a:prstGeom>
        </p:spPr>
      </p:pic>
      <p:sp>
        <p:nvSpPr>
          <p:cNvPr id="2" name="Text Box 1"/>
          <p:cNvSpPr txBox="1"/>
          <p:nvPr/>
        </p:nvSpPr>
        <p:spPr>
          <a:xfrm>
            <a:off x="467360" y="122555"/>
            <a:ext cx="5994400" cy="6613525"/>
          </a:xfrm>
          <a:prstGeom prst="rect">
            <a:avLst/>
          </a:prstGeom>
        </p:spPr>
        <p:txBody>
          <a:bodyPr wrap="square">
            <a:spAutoFit/>
          </a:bodyPr>
          <a:p>
            <a:pPr>
              <a:spcAft>
                <a:spcPct val="60000"/>
              </a:spcAft>
            </a:pPr>
            <a:r>
              <a:rPr sz="2300" b="1"/>
              <a:t>2 Why Use Squaring in L2 (Ridge)?</a:t>
            </a:r>
            <a:endParaRPr sz="2300" b="1"/>
          </a:p>
          <a:p>
            <a:pPr>
              <a:buFont typeface="Arial" panose="020B0604020202020204"/>
              <a:buChar char="•"/>
            </a:pPr>
            <a:endParaRPr sz="1600"/>
          </a:p>
          <a:p>
            <a:pPr>
              <a:buFont typeface="Arial" panose="020B0604020202020204"/>
              <a:buChar char="•"/>
            </a:pPr>
            <a:endParaRPr sz="1600"/>
          </a:p>
          <a:p>
            <a:pPr>
              <a:buFont typeface="Arial" panose="020B0604020202020204"/>
              <a:buChar char="•"/>
            </a:pPr>
            <a:endParaRPr sz="1600"/>
          </a:p>
          <a:p>
            <a:pPr>
              <a:buFont typeface="Arial" panose="020B0604020202020204"/>
              <a:buChar char="•"/>
            </a:pPr>
            <a:endParaRPr sz="1600"/>
          </a:p>
          <a:p>
            <a:pPr>
              <a:buFont typeface="Arial" panose="020B0604020202020204"/>
              <a:buChar char="•"/>
            </a:pPr>
            <a:endParaRPr sz="1600"/>
          </a:p>
          <a:p>
            <a:pPr>
              <a:buFont typeface="Arial" panose="020B0604020202020204"/>
              <a:buChar char="•"/>
            </a:pPr>
            <a:endParaRPr sz="1600"/>
          </a:p>
          <a:p>
            <a:pPr>
              <a:buFont typeface="Arial" panose="020B0604020202020204"/>
              <a:buChar char="•"/>
            </a:pPr>
            <a:endParaRPr sz="1600"/>
          </a:p>
          <a:p>
            <a:pPr>
              <a:buFont typeface="Arial" panose="020B0604020202020204"/>
              <a:buChar char="•"/>
            </a:pPr>
            <a:endParaRPr sz="1600"/>
          </a:p>
          <a:p>
            <a:pPr>
              <a:buFont typeface="Arial" panose="020B0604020202020204"/>
              <a:buChar char="•"/>
            </a:pPr>
            <a:r>
              <a:rPr sz="1600"/>
              <a:t>This means larger weights shrink faster, while smaller weights shrink more slowly.</a:t>
            </a:r>
            <a:endParaRPr sz="1600"/>
          </a:p>
          <a:p>
            <a:endParaRPr sz="1600" b="1"/>
          </a:p>
          <a:p>
            <a:r>
              <a:rPr sz="1600" b="1"/>
              <a:t>📌 Effect on Weights:</a:t>
            </a:r>
            <a:endParaRPr sz="1600" b="1"/>
          </a:p>
          <a:p>
            <a:pPr>
              <a:buFont typeface="Arial" panose="020B0604020202020204"/>
              <a:buChar char="•"/>
            </a:pPr>
            <a:r>
              <a:rPr sz="1600"/>
              <a:t>L2 applies larger penalties to bigger weights, making the weight distribution smooth.</a:t>
            </a:r>
            <a:endParaRPr sz="1600"/>
          </a:p>
          <a:p>
            <a:pPr>
              <a:buFont typeface="Arial" panose="020B0604020202020204"/>
              <a:buChar char="•"/>
            </a:pPr>
            <a:r>
              <a:rPr sz="1600"/>
              <a:t>Unlike L1, L2 does not force weights to exactly zero, but shrinks them uniformly.</a:t>
            </a:r>
            <a:endParaRPr sz="1600"/>
          </a:p>
          <a:p>
            <a:endParaRPr sz="1600"/>
          </a:p>
          <a:p>
            <a:r>
              <a:rPr sz="1600" b="1"/>
              <a:t>💡 Intuition:</a:t>
            </a:r>
            <a:r>
              <a:rPr sz="1600"/>
              <a:t> Think of squaring as a way to smoothly reduce large values rather than setting some to zero. It is like a spring that pulls weights back towards zero in a continuous way.</a:t>
            </a:r>
            <a:endParaRPr sz="1600"/>
          </a:p>
          <a:p>
            <a:endParaRPr sz="1600"/>
          </a:p>
          <a:p>
            <a:r>
              <a:rPr sz="1600" b="1"/>
              <a:t>🔍 Example Weight Update (Gradient Descent in L2):</a:t>
            </a:r>
            <a:endParaRPr sz="1600" b="1"/>
          </a:p>
          <a:p>
            <a:pPr>
              <a:buFont typeface="Arial" panose="020B0604020202020204"/>
              <a:buChar char="•"/>
            </a:pPr>
            <a:r>
              <a:rPr sz="1600"/>
              <a:t>If a weight is large, the gradient (2w) is big, so it shrinks quickly.</a:t>
            </a:r>
            <a:endParaRPr sz="1600"/>
          </a:p>
          <a:p>
            <a:pPr>
              <a:buFont typeface="Arial" panose="020B0604020202020204"/>
              <a:buChar char="•"/>
            </a:pPr>
            <a:r>
              <a:rPr sz="1600"/>
              <a:t>If a weight is small, the gradient (2w) is small, so it shrinks slowly.</a:t>
            </a:r>
            <a:endParaRPr sz="1600"/>
          </a:p>
        </p:txBody>
      </p:sp>
      <p:sp>
        <p:nvSpPr>
          <p:cNvPr id="4" name="Text Box 3"/>
          <p:cNvSpPr txBox="1"/>
          <p:nvPr/>
        </p:nvSpPr>
        <p:spPr>
          <a:xfrm>
            <a:off x="6461760" y="746760"/>
            <a:ext cx="5730240" cy="5502910"/>
          </a:xfrm>
          <a:prstGeom prst="rect">
            <a:avLst/>
          </a:prstGeom>
        </p:spPr>
        <p:txBody>
          <a:bodyPr wrap="square">
            <a:spAutoFit/>
          </a:bodyPr>
          <a:p>
            <a:pPr>
              <a:spcAft>
                <a:spcPct val="60000"/>
              </a:spcAft>
            </a:pPr>
            <a:r>
              <a:rPr sz="2300" b="1"/>
              <a:t> Why L1 Uses |w| and L2 Uses w^2?</a:t>
            </a:r>
            <a:endParaRPr sz="2300" b="1"/>
          </a:p>
          <a:p>
            <a:r>
              <a:rPr sz="1600"/>
              <a:t>| Property </a:t>
            </a:r>
            <a:r>
              <a:rPr lang="en-US" sz="1600"/>
              <a:t>  </a:t>
            </a:r>
            <a:r>
              <a:rPr sz="1600"/>
              <a:t>| L1 Regularization (|w|) </a:t>
            </a:r>
            <a:r>
              <a:rPr lang="en-US" sz="1600"/>
              <a:t>   </a:t>
            </a:r>
            <a:r>
              <a:rPr sz="1600"/>
              <a:t>| L2 Regularization (w^2) | </a:t>
            </a:r>
            <a:endParaRPr sz="1600"/>
          </a:p>
          <a:p>
            <a:r>
              <a:rPr sz="1600"/>
              <a:t>|-----------</a:t>
            </a:r>
            <a:r>
              <a:rPr lang="en-US" sz="1600"/>
              <a:t>     </a:t>
            </a:r>
            <a:r>
              <a:rPr sz="1600"/>
              <a:t>|----------------</a:t>
            </a:r>
            <a:r>
              <a:rPr lang="en-US" sz="1600"/>
              <a:t>                         </a:t>
            </a:r>
            <a:r>
              <a:rPr sz="1600"/>
              <a:t>|----------------| </a:t>
            </a:r>
            <a:endParaRPr sz="1600"/>
          </a:p>
          <a:p>
            <a:r>
              <a:rPr sz="1600"/>
              <a:t>| Penalty Type | Absolute value | Squared value | </a:t>
            </a:r>
            <a:endParaRPr sz="1600"/>
          </a:p>
          <a:p>
            <a:r>
              <a:rPr sz="1600"/>
              <a:t>| Effect on Weights | Some weights shrink to zero (sparse) | Weights shrink smoothly (small, but nonzero) | </a:t>
            </a:r>
            <a:endParaRPr sz="1600"/>
          </a:p>
          <a:p>
            <a:r>
              <a:rPr sz="1600"/>
              <a:t>| Best For | Feature selection (removes unnecessary weights) | Preventing overfitting (reduces large weights) | </a:t>
            </a:r>
            <a:endParaRPr sz="1600"/>
          </a:p>
          <a:p>
            <a:r>
              <a:rPr sz="1600"/>
              <a:t>| Weight Shrinkage | Equal shrinkage for all weights | Proportional shrinkage (larger weights shrink more) |</a:t>
            </a:r>
            <a:endParaRPr sz="1600"/>
          </a:p>
          <a:p>
            <a:endParaRPr sz="1600"/>
          </a:p>
          <a:p>
            <a:endParaRPr sz="1600"/>
          </a:p>
          <a:p>
            <a:pPr>
              <a:spcAft>
                <a:spcPct val="60000"/>
              </a:spcAft>
            </a:pPr>
            <a:r>
              <a:rPr sz="2300" b="1"/>
              <a:t>4 Why Not Swap Them?</a:t>
            </a:r>
            <a:endParaRPr sz="2300" b="1"/>
          </a:p>
          <a:p>
            <a:pPr>
              <a:buFont typeface="Arial" panose="020B0604020202020204"/>
              <a:buChar char="•"/>
            </a:pPr>
            <a:r>
              <a:rPr sz="1600"/>
              <a:t>If we used L1 with squared values, it wouldn't create sparsity (zero weights).</a:t>
            </a:r>
            <a:endParaRPr sz="1600"/>
          </a:p>
          <a:p>
            <a:pPr>
              <a:buFont typeface="Arial" panose="020B0604020202020204"/>
              <a:buChar char="•"/>
            </a:pPr>
            <a:r>
              <a:rPr sz="1600"/>
              <a:t>If we used L2 with absolute values, the gradient wouldn't smoothly reduce large weights.</a:t>
            </a:r>
            <a:endParaRPr sz="1600"/>
          </a:p>
          <a:p>
            <a:pPr>
              <a:buFont typeface="Arial" panose="020B0604020202020204"/>
              <a:buChar char="•"/>
            </a:pPr>
            <a:r>
              <a:rPr sz="1600"/>
              <a:t>The current setup is mathematically optimal for their respective goals.</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825500" y="86360"/>
            <a:ext cx="7924800" cy="48387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10235" y="1265555"/>
            <a:ext cx="9406890" cy="368300"/>
          </a:xfrm>
          <a:prstGeom prst="rect">
            <a:avLst/>
          </a:prstGeom>
          <a:noFill/>
        </p:spPr>
        <p:txBody>
          <a:bodyPr wrap="square" rtlCol="0" anchor="t">
            <a:spAutoFit/>
          </a:bodyPr>
          <a:p>
            <a:r>
              <a:rPr lang="en-US" altLang="en-US"/>
              <a:t>https://www.pinecone.io/learn/regularization-in-neural-networks/</a:t>
            </a:r>
            <a:endParaRPr lang="en-US"/>
          </a:p>
        </p:txBody>
      </p:sp>
      <p:sp>
        <p:nvSpPr>
          <p:cNvPr id="3" name="Text Box 2"/>
          <p:cNvSpPr txBox="1"/>
          <p:nvPr/>
        </p:nvSpPr>
        <p:spPr>
          <a:xfrm>
            <a:off x="610235" y="1633855"/>
            <a:ext cx="9070340" cy="645160"/>
          </a:xfrm>
          <a:prstGeom prst="rect">
            <a:avLst/>
          </a:prstGeom>
          <a:noFill/>
        </p:spPr>
        <p:txBody>
          <a:bodyPr wrap="square" rtlCol="0" anchor="t">
            <a:spAutoFit/>
          </a:bodyPr>
          <a:p>
            <a:r>
              <a:rPr lang="en-US" altLang="en-US"/>
              <a:t>https://www.analyticsvidhya.com/blog/2018/04/fundamentals-deep-learning-regularization-techniques/#h-l2-amp-l1-regularization</a:t>
            </a:r>
            <a:endParaRPr lang="en-US"/>
          </a:p>
        </p:txBody>
      </p:sp>
      <p:sp>
        <p:nvSpPr>
          <p:cNvPr id="4" name="Text Box 3"/>
          <p:cNvSpPr txBox="1"/>
          <p:nvPr/>
        </p:nvSpPr>
        <p:spPr>
          <a:xfrm>
            <a:off x="610235" y="897255"/>
            <a:ext cx="9330690" cy="368300"/>
          </a:xfrm>
          <a:prstGeom prst="rect">
            <a:avLst/>
          </a:prstGeom>
          <a:noFill/>
        </p:spPr>
        <p:txBody>
          <a:bodyPr wrap="square" rtlCol="0" anchor="t">
            <a:spAutoFit/>
          </a:bodyPr>
          <a:p>
            <a:r>
              <a:rPr lang="en-US" altLang="en-US"/>
              <a:t>https://www.kaggle.com/code/sid321axn/regularization-techniques-in-deep-learning</a:t>
            </a:r>
            <a:endParaRPr lang="en-US"/>
          </a:p>
        </p:txBody>
      </p:sp>
      <p:sp>
        <p:nvSpPr>
          <p:cNvPr id="5" name="Text Box 4"/>
          <p:cNvSpPr txBox="1"/>
          <p:nvPr/>
        </p:nvSpPr>
        <p:spPr>
          <a:xfrm>
            <a:off x="610235" y="2279015"/>
            <a:ext cx="9237980" cy="922020"/>
          </a:xfrm>
          <a:prstGeom prst="rect">
            <a:avLst/>
          </a:prstGeom>
          <a:noFill/>
        </p:spPr>
        <p:txBody>
          <a:bodyPr wrap="square" rtlCol="0" anchor="t">
            <a:spAutoFit/>
          </a:bodyPr>
          <a:p>
            <a:r>
              <a:rPr lang="en-US" altLang="en-US"/>
              <a:t>https://www.geeksforgeeks.org/regularization-in-machine-learning/</a:t>
            </a:r>
            <a:endParaRPr lang="en-US" altLang="en-US"/>
          </a:p>
          <a:p>
            <a:endParaRPr lang="en-US"/>
          </a:p>
          <a:p>
            <a:r>
              <a:rPr lang="en-US" altLang="en-US"/>
              <a:t>https://dotnettutorials.net/lesson/dropout-layer-in-cnn/</a:t>
            </a:r>
            <a:endParaRPr lang="en-US" altLang="en-US"/>
          </a:p>
        </p:txBody>
      </p:sp>
      <p:sp>
        <p:nvSpPr>
          <p:cNvPr id="6" name="Text Box 5"/>
          <p:cNvSpPr txBox="1"/>
          <p:nvPr/>
        </p:nvSpPr>
        <p:spPr>
          <a:xfrm>
            <a:off x="610235" y="436880"/>
            <a:ext cx="4064000" cy="460375"/>
          </a:xfrm>
          <a:prstGeom prst="rect">
            <a:avLst/>
          </a:prstGeom>
          <a:noFill/>
        </p:spPr>
        <p:txBody>
          <a:bodyPr wrap="square" rtlCol="0">
            <a:spAutoFit/>
          </a:bodyPr>
          <a:p>
            <a:r>
              <a:rPr lang="en-US" sz="2400" b="1"/>
              <a:t>Reference </a:t>
            </a:r>
            <a:endParaRPr lang="en-US" sz="2400"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057910" y="262890"/>
            <a:ext cx="4487545" cy="788670"/>
          </a:xfrm>
          <a:prstGeom prst="rect">
            <a:avLst/>
          </a:prstGeom>
          <a:noFill/>
        </p:spPr>
        <p:txBody>
          <a:bodyPr wrap="square" rtlCol="0" anchor="t">
            <a:noAutofit/>
          </a:bodyPr>
          <a:p>
            <a:pPr marL="0" indent="0" fontAlgn="base">
              <a:spcBef>
                <a:spcPct val="0"/>
              </a:spcBef>
              <a:spcAft>
                <a:spcPts val="200"/>
              </a:spcAft>
            </a:pPr>
            <a:r>
              <a:rPr lang="en-US" alt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rPr>
              <a:t>2. </a:t>
            </a:r>
            <a:r>
              <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rPr>
              <a:t>Dropout</a:t>
            </a:r>
            <a:endPar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a:p>
            <a:pPr marL="0" indent="0" fontAlgn="base">
              <a:spcBef>
                <a:spcPct val="0"/>
              </a:spcBef>
              <a:spcAft>
                <a:spcPts val="200"/>
              </a:spcAft>
            </a:pPr>
            <a:endPar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p:txBody>
      </p:sp>
      <p:sp>
        <p:nvSpPr>
          <p:cNvPr id="3" name="Text Box 2"/>
          <p:cNvSpPr txBox="1"/>
          <p:nvPr/>
        </p:nvSpPr>
        <p:spPr>
          <a:xfrm>
            <a:off x="1128395" y="921385"/>
            <a:ext cx="9912350" cy="2593340"/>
          </a:xfrm>
          <a:prstGeom prst="rect">
            <a:avLst/>
          </a:prstGeom>
        </p:spPr>
        <p:txBody>
          <a:bodyPr>
            <a:noAutofit/>
          </a:bodyPr>
          <a:p>
            <a:pPr marL="0" indent="0">
              <a:lnSpc>
                <a:spcPct val="120000"/>
              </a:lnSpc>
              <a:spcBef>
                <a:spcPts val="600"/>
              </a:spcBef>
              <a:spcAft>
                <a:spcPts val="600"/>
              </a:spcAft>
            </a:pPr>
            <a:r>
              <a:rPr b="1" i="0">
                <a:solidFill>
                  <a:srgbClr val="1F1F1F"/>
                </a:solidFill>
                <a:latin typeface="Arial" panose="020B0604020202020204" pitchFamily="34" charset="0"/>
                <a:ea typeface="Google Sans"/>
                <a:cs typeface="Arial" panose="020B0604020202020204" pitchFamily="34" charset="0"/>
              </a:rPr>
              <a:t>What is a dropout in neural networks?</a:t>
            </a:r>
            <a:endParaRPr b="1" i="0">
              <a:solidFill>
                <a:srgbClr val="1F1F1F"/>
              </a:solidFill>
              <a:latin typeface="Arial" panose="020B0604020202020204" pitchFamily="34" charset="0"/>
              <a:ea typeface="Google Sans"/>
              <a:cs typeface="Arial" panose="020B0604020202020204" pitchFamily="34" charset="0"/>
            </a:endParaRPr>
          </a:p>
          <a:p>
            <a:pPr marL="0" indent="0">
              <a:lnSpc>
                <a:spcPct val="120000"/>
              </a:lnSpc>
              <a:spcBef>
                <a:spcPct val="0"/>
              </a:spcBef>
              <a:spcAft>
                <a:spcPts val="500"/>
              </a:spcAft>
            </a:pPr>
            <a:r>
              <a:rPr lang="en-GB" b="0" i="0">
                <a:solidFill>
                  <a:srgbClr val="1F1F1F"/>
                </a:solidFill>
                <a:latin typeface="Arial" panose="020B0604020202020204" pitchFamily="34" charset="0"/>
                <a:cs typeface="Arial" panose="020B0604020202020204" pitchFamily="34" charset="0"/>
              </a:rPr>
              <a:t>Dropout </a:t>
            </a:r>
            <a:r>
              <a:rPr lang="en-GB" b="0" i="0">
                <a:solidFill>
                  <a:srgbClr val="040C28"/>
                </a:solidFill>
                <a:latin typeface="Arial" panose="020B0604020202020204" pitchFamily="34" charset="0"/>
                <a:cs typeface="Arial" panose="020B0604020202020204" pitchFamily="34" charset="0"/>
              </a:rPr>
              <a:t>helps prevent overfitting by randomly nullifying outputs from neurons during the training process</a:t>
            </a:r>
            <a:r>
              <a:rPr lang="en-GB" b="0" i="0">
                <a:solidFill>
                  <a:srgbClr val="1F1F1F"/>
                </a:solidFill>
                <a:latin typeface="Arial" panose="020B0604020202020204" pitchFamily="34" charset="0"/>
                <a:cs typeface="Arial" panose="020B0604020202020204" pitchFamily="34" charset="0"/>
              </a:rPr>
              <a:t>. This encourages the network to learn redundant representations for everything and hence, increases the model's ability to generalize.</a:t>
            </a:r>
            <a:endParaRPr lang="en-GB" b="0" i="0">
              <a:solidFill>
                <a:srgbClr val="1F1F1F"/>
              </a:solidFill>
              <a:latin typeface="Arial" panose="020B0604020202020204" pitchFamily="34" charset="0"/>
              <a:cs typeface="Arial" panose="020B0604020202020204" pitchFamily="34" charset="0"/>
            </a:endParaRPr>
          </a:p>
        </p:txBody>
      </p:sp>
      <p:pic>
        <p:nvPicPr>
          <p:cNvPr id="4" name="Picture 3"/>
          <p:cNvPicPr/>
          <p:nvPr/>
        </p:nvPicPr>
        <p:blipFill>
          <a:blip r:embed="rId1"/>
          <a:stretch>
            <a:fillRect/>
          </a:stretch>
        </p:blipFill>
        <p:spPr>
          <a:xfrm>
            <a:off x="894715" y="2520950"/>
            <a:ext cx="10243185" cy="4336415"/>
          </a:xfrm>
          <a:prstGeom prst="rect">
            <a:avLst/>
          </a:prstGeom>
        </p:spPr>
      </p:pic>
      <p:sp>
        <p:nvSpPr>
          <p:cNvPr id="5" name="Text Box 4"/>
          <p:cNvSpPr txBox="1"/>
          <p:nvPr/>
        </p:nvSpPr>
        <p:spPr>
          <a:xfrm>
            <a:off x="679450" y="6212205"/>
            <a:ext cx="10079990" cy="368300"/>
          </a:xfrm>
          <a:prstGeom prst="rect">
            <a:avLst/>
          </a:prstGeom>
          <a:noFill/>
        </p:spPr>
        <p:txBody>
          <a:bodyPr wrap="square" rtlCol="0" anchor="t">
            <a:spAutoFit/>
          </a:bodyPr>
          <a:p>
            <a:r>
              <a:rPr lang="en-US" altLang="en-US"/>
              <a:t>https://www.analyticsvidhya.com/blog/2022/08/dropout-regularization-in-deep-learning/</a:t>
            </a:r>
            <a:endParaRPr lang="en-US"/>
          </a:p>
        </p:txBody>
      </p:sp>
      <p:sp>
        <p:nvSpPr>
          <p:cNvPr id="6" name="Text Box 5"/>
          <p:cNvSpPr txBox="1"/>
          <p:nvPr/>
        </p:nvSpPr>
        <p:spPr>
          <a:xfrm>
            <a:off x="2487295" y="2358390"/>
            <a:ext cx="6096000" cy="368300"/>
          </a:xfrm>
          <a:prstGeom prst="rect">
            <a:avLst/>
          </a:prstGeom>
          <a:noFill/>
        </p:spPr>
        <p:txBody>
          <a:bodyPr wrap="square" rtlCol="0" anchor="t">
            <a:spAutoFit/>
          </a:bodyPr>
          <a:p>
            <a:r>
              <a:rPr lang="en-US" altLang="en-US"/>
              <a:t>self.dropout = nn.Dropout(0.25) </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85520" y="130175"/>
            <a:ext cx="6096000" cy="706755"/>
          </a:xfrm>
          <a:prstGeom prst="rect">
            <a:avLst/>
          </a:prstGeom>
          <a:noFill/>
        </p:spPr>
        <p:txBody>
          <a:bodyPr wrap="square" rtlCol="0" anchor="t">
            <a:spAutoFit/>
          </a:bodyPr>
          <a:p>
            <a:pPr lvl="0" indent="0" fontAlgn="base">
              <a:spcBef>
                <a:spcPct val="0"/>
              </a:spcBef>
              <a:spcAft>
                <a:spcPts val="200"/>
              </a:spcAft>
              <a:buNone/>
            </a:pPr>
            <a:r>
              <a:rPr lang="en-US" alt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rPr>
              <a:t>EarlyStop</a:t>
            </a:r>
            <a:endPar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p:txBody>
      </p:sp>
      <p:sp>
        <p:nvSpPr>
          <p:cNvPr id="3" name="Text Box 2"/>
          <p:cNvSpPr txBox="1"/>
          <p:nvPr/>
        </p:nvSpPr>
        <p:spPr>
          <a:xfrm>
            <a:off x="1298575" y="836930"/>
            <a:ext cx="9366885" cy="829945"/>
          </a:xfrm>
          <a:prstGeom prst="rect">
            <a:avLst/>
          </a:prstGeom>
        </p:spPr>
        <p:txBody>
          <a:bodyPr wrap="square">
            <a:spAutoFit/>
          </a:bodyPr>
          <a:p>
            <a:pPr marL="0" indent="0" algn="l" fontAlgn="base">
              <a:spcBef>
                <a:spcPct val="0"/>
              </a:spcBef>
              <a:spcAft>
                <a:spcPts val="1000"/>
              </a:spcAft>
            </a:pPr>
            <a:r>
              <a:rPr sz="1600" b="0" i="0">
                <a:latin typeface="Arial" panose="020B0604020202020204" pitchFamily="34" charset="0"/>
                <a:ea typeface="system-ui"/>
                <a:cs typeface="Arial" panose="020B0604020202020204" pitchFamily="34" charset="0"/>
              </a:rPr>
              <a:t>Early stopping is a kind of cross-validation strategy where we keep one part of the training set as the validation set. When we see that the performance on the validation set is getting worse, we immediately stop the training on the model. This is known as </a:t>
            </a:r>
            <a:r>
              <a:rPr sz="1600" b="1" i="0">
                <a:latin typeface="Arial" panose="020B0604020202020204" pitchFamily="34" charset="0"/>
                <a:ea typeface="system-ui"/>
                <a:cs typeface="Arial" panose="020B0604020202020204" pitchFamily="34" charset="0"/>
              </a:rPr>
              <a:t>early stopping.</a:t>
            </a:r>
            <a:endParaRPr sz="1600" b="1" i="0">
              <a:latin typeface="Arial" panose="020B0604020202020204" pitchFamily="34" charset="0"/>
              <a:ea typeface="system-ui"/>
              <a:cs typeface="Arial" panose="020B0604020202020204" pitchFamily="34" charset="0"/>
            </a:endParaRPr>
          </a:p>
        </p:txBody>
      </p:sp>
      <p:pic>
        <p:nvPicPr>
          <p:cNvPr id="4" name="Picture 3"/>
          <p:cNvPicPr/>
          <p:nvPr/>
        </p:nvPicPr>
        <p:blipFill>
          <a:blip r:embed="rId1"/>
          <a:stretch>
            <a:fillRect/>
          </a:stretch>
        </p:blipFill>
        <p:spPr>
          <a:xfrm>
            <a:off x="1367155" y="1673860"/>
            <a:ext cx="7118985" cy="3510280"/>
          </a:xfrm>
          <a:prstGeom prst="rect">
            <a:avLst/>
          </a:prstGeom>
        </p:spPr>
      </p:pic>
      <p:sp>
        <p:nvSpPr>
          <p:cNvPr id="5" name="Text Box 4"/>
          <p:cNvSpPr txBox="1"/>
          <p:nvPr/>
        </p:nvSpPr>
        <p:spPr>
          <a:xfrm>
            <a:off x="985520" y="5636895"/>
            <a:ext cx="10485120" cy="1076325"/>
          </a:xfrm>
          <a:prstGeom prst="rect">
            <a:avLst/>
          </a:prstGeom>
        </p:spPr>
        <p:txBody>
          <a:bodyPr wrap="square">
            <a:spAutoFit/>
          </a:bodyPr>
          <a:p>
            <a:r>
              <a:rPr sz="1600" b="0" i="0">
                <a:latin typeface="Arial" panose="020B0604020202020204" pitchFamily="34" charset="0"/>
                <a:ea typeface="system-ui"/>
                <a:cs typeface="Arial" panose="020B0604020202020204" pitchFamily="34" charset="0"/>
              </a:rPr>
              <a:t> In the above image, we will stop training at the dotted line since after that our model will start overfitting on the training data.</a:t>
            </a:r>
            <a:endParaRPr sz="1600" b="0" i="0">
              <a:latin typeface="Arial" panose="020B0604020202020204" pitchFamily="34" charset="0"/>
              <a:ea typeface="system-ui"/>
              <a:cs typeface="Arial" panose="020B0604020202020204" pitchFamily="34" charset="0"/>
            </a:endParaRPr>
          </a:p>
          <a:p>
            <a:pPr marL="0" indent="0" algn="l" fontAlgn="base">
              <a:spcBef>
                <a:spcPct val="0"/>
              </a:spcBef>
              <a:spcAft>
                <a:spcPts val="500"/>
              </a:spcAft>
            </a:pPr>
            <a:r>
              <a:rPr sz="1600" b="0" i="0">
                <a:latin typeface="Arial" panose="020B0604020202020204" pitchFamily="34" charset="0"/>
                <a:ea typeface="system-ui"/>
                <a:cs typeface="Arial" panose="020B0604020202020204" pitchFamily="34" charset="0"/>
              </a:rPr>
              <a:t>In keras, we can apply early stopping using the </a:t>
            </a:r>
            <a:r>
              <a:rPr sz="1600" b="1" i="0">
                <a:latin typeface="Arial" panose="020B0604020202020204" pitchFamily="34" charset="0"/>
                <a:ea typeface="system-ui"/>
                <a:cs typeface="Arial" panose="020B0604020202020204" pitchFamily="34" charset="0"/>
              </a:rPr>
              <a:t>callbacks</a:t>
            </a:r>
            <a:r>
              <a:rPr sz="1600" b="0" i="0">
                <a:latin typeface="Arial" panose="020B0604020202020204" pitchFamily="34" charset="0"/>
                <a:ea typeface="system-ui"/>
                <a:cs typeface="Arial" panose="020B0604020202020204" pitchFamily="34" charset="0"/>
              </a:rPr>
              <a:t> function. Below is the implementation code for it.I have applied early stopping so that it will stop immendiately if validation error will not decreased after 3 epochs.</a:t>
            </a:r>
            <a:endParaRPr sz="1600" b="0" i="0">
              <a:latin typeface="Arial" panose="020B0604020202020204" pitchFamily="34" charset="0"/>
              <a:ea typeface="system-ui"/>
              <a:cs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579245" y="922655"/>
            <a:ext cx="8792845" cy="1938020"/>
          </a:xfrm>
          <a:prstGeom prst="rect">
            <a:avLst/>
          </a:prstGeom>
        </p:spPr>
        <p:txBody>
          <a:bodyPr wrap="square">
            <a:spAutoFit/>
          </a:bodyPr>
          <a:p>
            <a:pPr marL="0" indent="0" fontAlgn="base" latinLnBrk="1">
              <a:spcBef>
                <a:spcPct val="0"/>
              </a:spcBef>
              <a:spcAft>
                <a:spcPct val="0"/>
              </a:spcAft>
            </a:pPr>
            <a:r>
              <a:rPr sz="2000" b="0" i="0">
                <a:solidFill>
                  <a:srgbClr val="007B00"/>
                </a:solidFill>
                <a:latin typeface="Roboto Mono"/>
                <a:ea typeface="Roboto Mono"/>
              </a:rPr>
              <a:t>from</a:t>
            </a:r>
            <a:r>
              <a:rPr sz="2000" b="0" i="0">
                <a:solidFill>
                  <a:srgbClr val="3C4043"/>
                </a:solidFill>
                <a:latin typeface="Roboto Mono"/>
                <a:ea typeface="Roboto Mono"/>
              </a:rPr>
              <a:t>keras.callbacks</a:t>
            </a:r>
            <a:r>
              <a:rPr sz="2000" b="0" i="0">
                <a:solidFill>
                  <a:srgbClr val="007B00"/>
                </a:solidFill>
                <a:latin typeface="Roboto Mono"/>
                <a:ea typeface="Roboto Mono"/>
              </a:rPr>
              <a:t>import</a:t>
            </a:r>
            <a:r>
              <a:rPr sz="2000" b="0" i="0">
                <a:solidFill>
                  <a:srgbClr val="3C4043"/>
                </a:solidFill>
                <a:latin typeface="Roboto Mono"/>
                <a:ea typeface="Roboto Mono"/>
              </a:rPr>
              <a:t>EarlyStopping</a:t>
            </a:r>
            <a:endParaRPr sz="2000" b="0" i="0">
              <a:solidFill>
                <a:srgbClr val="3C4043"/>
              </a:solidFill>
              <a:latin typeface="Roboto Mono"/>
              <a:ea typeface="Roboto Mono"/>
            </a:endParaRPr>
          </a:p>
          <a:p>
            <a:pPr marL="0" indent="0" fontAlgn="base" latinLnBrk="1">
              <a:spcBef>
                <a:spcPct val="0"/>
              </a:spcBef>
              <a:spcAft>
                <a:spcPct val="0"/>
              </a:spcAft>
            </a:pPr>
            <a:endParaRPr sz="2000" b="0" i="0">
              <a:solidFill>
                <a:srgbClr val="3C4043"/>
              </a:solidFill>
              <a:latin typeface="Roboto Mono"/>
              <a:ea typeface="Roboto Mono"/>
            </a:endParaRPr>
          </a:p>
          <a:p>
            <a:pPr marL="0" indent="0" fontAlgn="base" latinLnBrk="1">
              <a:spcBef>
                <a:spcPct val="0"/>
              </a:spcBef>
              <a:spcAft>
                <a:spcPct val="0"/>
              </a:spcAft>
            </a:pPr>
            <a:r>
              <a:rPr sz="2000" b="0" i="0">
                <a:solidFill>
                  <a:srgbClr val="3C4043"/>
                </a:solidFill>
                <a:latin typeface="Roboto Mono"/>
                <a:ea typeface="Roboto Mono"/>
              </a:rPr>
              <a:t>earlystop</a:t>
            </a:r>
            <a:r>
              <a:rPr sz="2000" b="0" i="0">
                <a:solidFill>
                  <a:srgbClr val="008ABC"/>
                </a:solidFill>
                <a:latin typeface="Roboto Mono"/>
                <a:ea typeface="Roboto Mono"/>
              </a:rPr>
              <a:t>=</a:t>
            </a:r>
            <a:r>
              <a:rPr sz="2000" b="0" i="0">
                <a:solidFill>
                  <a:srgbClr val="3C4043"/>
                </a:solidFill>
                <a:latin typeface="Roboto Mono"/>
                <a:ea typeface="Roboto Mono"/>
              </a:rPr>
              <a:t>EarlyStopping(monitor</a:t>
            </a:r>
            <a:r>
              <a:rPr sz="2000" b="0" i="0">
                <a:solidFill>
                  <a:srgbClr val="008ABC"/>
                </a:solidFill>
                <a:latin typeface="Roboto Mono"/>
                <a:ea typeface="Roboto Mono"/>
              </a:rPr>
              <a:t>=</a:t>
            </a:r>
            <a:r>
              <a:rPr sz="2000" b="0" i="0">
                <a:solidFill>
                  <a:srgbClr val="BB2323"/>
                </a:solidFill>
                <a:latin typeface="Roboto Mono"/>
                <a:ea typeface="Roboto Mono"/>
              </a:rPr>
              <a:t>'val_acc'</a:t>
            </a:r>
            <a:r>
              <a:rPr sz="2000" b="0" i="0">
                <a:solidFill>
                  <a:srgbClr val="3C4043"/>
                </a:solidFill>
                <a:latin typeface="Roboto Mono"/>
                <a:ea typeface="Roboto Mono"/>
              </a:rPr>
              <a:t>,patience</a:t>
            </a:r>
            <a:r>
              <a:rPr sz="2000" b="0" i="0">
                <a:solidFill>
                  <a:srgbClr val="008ABC"/>
                </a:solidFill>
                <a:latin typeface="Roboto Mono"/>
                <a:ea typeface="Roboto Mono"/>
              </a:rPr>
              <a:t>=</a:t>
            </a:r>
            <a:r>
              <a:rPr sz="2000" b="0" i="0">
                <a:solidFill>
                  <a:srgbClr val="666666"/>
                </a:solidFill>
                <a:latin typeface="Roboto Mono"/>
                <a:ea typeface="Roboto Mono"/>
              </a:rPr>
              <a:t>3</a:t>
            </a:r>
            <a:r>
              <a:rPr sz="2000" b="0" i="0">
                <a:solidFill>
                  <a:srgbClr val="3C4043"/>
                </a:solidFill>
                <a:latin typeface="Roboto Mono"/>
                <a:ea typeface="Roboto Mono"/>
              </a:rPr>
              <a:t>)</a:t>
            </a:r>
            <a:endParaRPr sz="2000" b="0" i="0">
              <a:solidFill>
                <a:srgbClr val="3C4043"/>
              </a:solidFill>
              <a:latin typeface="Roboto Mono"/>
              <a:ea typeface="Roboto Mono"/>
            </a:endParaRPr>
          </a:p>
          <a:p>
            <a:pPr marL="0" indent="0" fontAlgn="base" latinLnBrk="1">
              <a:spcBef>
                <a:spcPct val="0"/>
              </a:spcBef>
              <a:spcAft>
                <a:spcPct val="0"/>
              </a:spcAft>
            </a:pPr>
            <a:endParaRPr sz="2000" b="0" i="0">
              <a:solidFill>
                <a:srgbClr val="3C4043"/>
              </a:solidFill>
              <a:latin typeface="Roboto Mono"/>
              <a:ea typeface="Roboto Mono"/>
            </a:endParaRPr>
          </a:p>
          <a:p>
            <a:pPr marL="0" indent="0" fontAlgn="base" latinLnBrk="1">
              <a:spcBef>
                <a:spcPct val="0"/>
              </a:spcBef>
              <a:spcAft>
                <a:spcPct val="0"/>
              </a:spcAft>
            </a:pPr>
            <a:r>
              <a:rPr sz="2000" b="0" i="0">
                <a:solidFill>
                  <a:srgbClr val="3C4043"/>
                </a:solidFill>
                <a:latin typeface="Roboto Mono"/>
                <a:ea typeface="Roboto Mono"/>
              </a:rPr>
              <a:t>epochs</a:t>
            </a:r>
            <a:r>
              <a:rPr sz="2000" b="0" i="0">
                <a:solidFill>
                  <a:srgbClr val="008ABC"/>
                </a:solidFill>
                <a:latin typeface="Roboto Mono"/>
                <a:ea typeface="Roboto Mono"/>
              </a:rPr>
              <a:t>=</a:t>
            </a:r>
            <a:r>
              <a:rPr sz="2000" b="0" i="0">
                <a:solidFill>
                  <a:srgbClr val="666666"/>
                </a:solidFill>
                <a:latin typeface="Roboto Mono"/>
                <a:ea typeface="Roboto Mono"/>
              </a:rPr>
              <a:t>20</a:t>
            </a:r>
            <a:r>
              <a:rPr sz="2000" b="0" i="1">
                <a:solidFill>
                  <a:srgbClr val="3C4043"/>
                </a:solidFill>
                <a:latin typeface="Roboto Mono"/>
                <a:ea typeface="Roboto Mono"/>
              </a:rPr>
              <a:t># </a:t>
            </a:r>
            <a:endParaRPr sz="2000" b="0" i="1">
              <a:solidFill>
                <a:srgbClr val="3C4043"/>
              </a:solidFill>
              <a:latin typeface="Roboto Mono"/>
              <a:ea typeface="Roboto Mono"/>
            </a:endParaRPr>
          </a:p>
          <a:p>
            <a:pPr marL="0" indent="0" fontAlgn="base" latinLnBrk="1">
              <a:spcBef>
                <a:spcPct val="0"/>
              </a:spcBef>
              <a:spcAft>
                <a:spcPct val="0"/>
              </a:spcAft>
            </a:pPr>
            <a:r>
              <a:rPr sz="2000" b="0" i="0">
                <a:solidFill>
                  <a:srgbClr val="3C4043"/>
                </a:solidFill>
                <a:latin typeface="Roboto Mono"/>
                <a:ea typeface="Roboto Mono"/>
              </a:rPr>
              <a:t>batch_size</a:t>
            </a:r>
            <a:r>
              <a:rPr sz="2000" b="0" i="0">
                <a:solidFill>
                  <a:srgbClr val="008ABC"/>
                </a:solidFill>
                <a:latin typeface="Roboto Mono"/>
                <a:ea typeface="Roboto Mono"/>
              </a:rPr>
              <a:t>=</a:t>
            </a:r>
            <a:r>
              <a:rPr sz="2000" b="0" i="0">
                <a:solidFill>
                  <a:srgbClr val="666666"/>
                </a:solidFill>
                <a:latin typeface="Roboto Mono"/>
                <a:ea typeface="Roboto Mono"/>
              </a:rPr>
              <a:t>256</a:t>
            </a:r>
            <a:endParaRPr sz="2000" b="0" i="0">
              <a:solidFill>
                <a:srgbClr val="666666"/>
              </a:solidFill>
              <a:latin typeface="Roboto Mono"/>
              <a:ea typeface="Roboto Mon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62635" y="445770"/>
            <a:ext cx="6096000" cy="1348105"/>
          </a:xfrm>
          <a:prstGeom prst="rect">
            <a:avLst/>
          </a:prstGeom>
          <a:noFill/>
        </p:spPr>
        <p:txBody>
          <a:bodyPr wrap="square" rtlCol="0" anchor="t">
            <a:spAutoFit/>
          </a:bodyPr>
          <a:p>
            <a:pPr marL="0" indent="0" fontAlgn="base">
              <a:spcBef>
                <a:spcPct val="0"/>
              </a:spcBef>
              <a:spcAft>
                <a:spcPts val="200"/>
              </a:spcAft>
            </a:pPr>
            <a:r>
              <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rPr>
              <a:t>Call backs</a:t>
            </a:r>
            <a:endPar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a:p>
            <a:pPr marL="0" indent="0" fontAlgn="base">
              <a:spcBef>
                <a:spcPct val="0"/>
              </a:spcBef>
              <a:spcAft>
                <a:spcPts val="200"/>
              </a:spcAft>
            </a:pPr>
            <a:endPar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p:txBody>
      </p:sp>
      <p:sp>
        <p:nvSpPr>
          <p:cNvPr id="3" name="Text Box 2"/>
          <p:cNvSpPr txBox="1"/>
          <p:nvPr/>
        </p:nvSpPr>
        <p:spPr>
          <a:xfrm>
            <a:off x="1939290" y="1365885"/>
            <a:ext cx="6096000" cy="978535"/>
          </a:xfrm>
          <a:prstGeom prst="rect">
            <a:avLst/>
          </a:prstGeom>
          <a:noFill/>
        </p:spPr>
        <p:txBody>
          <a:bodyPr wrap="square" rtlCol="0" anchor="t">
            <a:spAutoFit/>
          </a:bodyPr>
          <a:p>
            <a:pPr marL="0" indent="0" fontAlgn="base">
              <a:spcBef>
                <a:spcPct val="0"/>
              </a:spcBef>
              <a:spcAft>
                <a:spcPts val="200"/>
              </a:spcAft>
            </a:pPr>
            <a:r>
              <a:rPr lang="en-IN" sz="2800">
                <a:solidFill>
                  <a:schemeClr val="tx1"/>
                </a:solidFill>
                <a:effectLst/>
                <a:latin typeface="Georgia" panose="02040502050405020303"/>
                <a:ea typeface="Georgia" panose="02040502050405020303"/>
                <a:sym typeface="+mn-ea"/>
              </a:rPr>
              <a:t>Model Checkpoint</a:t>
            </a:r>
            <a:endParaRPr lang="en-IN" sz="2800">
              <a:solidFill>
                <a:schemeClr val="tx1"/>
              </a:solidFill>
              <a:effectLst/>
              <a:latin typeface="Georgia" panose="02040502050405020303"/>
              <a:ea typeface="Georgia" panose="02040502050405020303"/>
              <a:sym typeface="+mn-ea"/>
            </a:endParaRPr>
          </a:p>
          <a:p>
            <a:pPr marL="0" indent="0" fontAlgn="base">
              <a:spcBef>
                <a:spcPct val="0"/>
              </a:spcBef>
              <a:spcAft>
                <a:spcPts val="200"/>
              </a:spcAft>
            </a:pPr>
            <a:r>
              <a:rPr lang="en-IN" sz="2800">
                <a:solidFill>
                  <a:schemeClr val="tx1"/>
                </a:solidFill>
                <a:effectLst/>
                <a:latin typeface="Georgia" panose="02040502050405020303"/>
                <a:ea typeface="Georgia" panose="02040502050405020303"/>
                <a:sym typeface="+mn-ea"/>
              </a:rPr>
              <a:t>Early stoping</a:t>
            </a:r>
            <a:endParaRPr lang="en-IN" sz="2800">
              <a:solidFill>
                <a:schemeClr val="tx1"/>
              </a:solidFill>
              <a:effectLst/>
              <a:latin typeface="Georgia" panose="02040502050405020303"/>
              <a:ea typeface="Georgia" panose="02040502050405020303"/>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80365" y="290195"/>
            <a:ext cx="6096000" cy="460375"/>
          </a:xfrm>
          <a:prstGeom prst="rect">
            <a:avLst/>
          </a:prstGeom>
          <a:noFill/>
        </p:spPr>
        <p:txBody>
          <a:bodyPr wrap="square" rtlCol="0" anchor="t">
            <a:spAutoFit/>
          </a:bodyPr>
          <a:p>
            <a:pPr>
              <a:buAutoNum type="arabicPeriod"/>
            </a:pPr>
            <a:r>
              <a:rPr sz="2400" b="1">
                <a:solidFill>
                  <a:srgbClr val="FF0000"/>
                </a:solidFill>
                <a:effectLst>
                  <a:outerShdw blurRad="38100" dist="38100" dir="2700000" algn="tl">
                    <a:srgbClr val="000000">
                      <a:alpha val="43137"/>
                    </a:srgbClr>
                  </a:outerShdw>
                </a:effectLst>
                <a:sym typeface="+mn-ea"/>
              </a:rPr>
              <a:t>Feedforward Neural Networks (FNN):</a:t>
            </a:r>
            <a:endParaRPr lang="en-US" sz="2400" b="1">
              <a:solidFill>
                <a:srgbClr val="FF0000"/>
              </a:solidFill>
              <a:effectLst>
                <a:outerShdw blurRad="38100" dist="38100" dir="2700000" algn="tl">
                  <a:srgbClr val="000000">
                    <a:alpha val="43137"/>
                  </a:srgbClr>
                </a:outerShdw>
              </a:effectLst>
              <a:sym typeface="+mn-ea"/>
            </a:endParaRPr>
          </a:p>
        </p:txBody>
      </p:sp>
      <p:sp>
        <p:nvSpPr>
          <p:cNvPr id="5" name="Text Box 4"/>
          <p:cNvSpPr txBox="1"/>
          <p:nvPr/>
        </p:nvSpPr>
        <p:spPr>
          <a:xfrm>
            <a:off x="222885" y="5462270"/>
            <a:ext cx="11197590" cy="645160"/>
          </a:xfrm>
          <a:prstGeom prst="rect">
            <a:avLst/>
          </a:prstGeom>
          <a:noFill/>
        </p:spPr>
        <p:txBody>
          <a:bodyPr wrap="square" rtlCol="0" anchor="t">
            <a:spAutoFit/>
          </a:bodyPr>
          <a:p>
            <a:pPr lvl="1"/>
            <a:r>
              <a:rPr lang="en-IN" altLang="en-US" b="1">
                <a:sym typeface="+mn-ea"/>
              </a:rPr>
              <a:t>Implement the FNN</a:t>
            </a:r>
            <a:endParaRPr lang="en-IN" altLang="en-US" b="1">
              <a:sym typeface="+mn-ea"/>
            </a:endParaRPr>
          </a:p>
          <a:p>
            <a:pPr lvl="1"/>
            <a:r>
              <a:rPr lang="en-US" altLang="en-US">
                <a:sym typeface="+mn-ea"/>
              </a:rPr>
              <a:t>https://colab.research.google.com/drive/1z_nL3RcvR1x4uIR88VWEj8Zdr7mYEcQK#scrollTo=keCSdzvOrRmx</a:t>
            </a:r>
            <a:endParaRPr lang="en-IN" altLang="en-US" b="1">
              <a:sym typeface="+mn-ea"/>
            </a:endParaRPr>
          </a:p>
        </p:txBody>
      </p:sp>
      <p:sp>
        <p:nvSpPr>
          <p:cNvPr id="2" name="Text Box 1"/>
          <p:cNvSpPr txBox="1"/>
          <p:nvPr/>
        </p:nvSpPr>
        <p:spPr>
          <a:xfrm>
            <a:off x="693420" y="750570"/>
            <a:ext cx="11028680" cy="583565"/>
          </a:xfrm>
          <a:prstGeom prst="rect">
            <a:avLst/>
          </a:prstGeom>
        </p:spPr>
        <p:txBody>
          <a:bodyPr wrap="square">
            <a:spAutoFit/>
          </a:bodyPr>
          <a:p>
            <a:pPr marL="0" indent="0">
              <a:spcBef>
                <a:spcPct val="0"/>
              </a:spcBef>
              <a:spcAft>
                <a:spcPct val="0"/>
              </a:spcAft>
            </a:pPr>
            <a:r>
              <a:rPr sz="1600" b="0" i="0">
                <a:latin typeface="Arial" panose="020B0604020202020204" pitchFamily="34" charset="0"/>
                <a:ea typeface="var(--framer-blockquote-font-family"/>
                <a:cs typeface="Arial" panose="020B0604020202020204" pitchFamily="34" charset="0"/>
              </a:rPr>
              <a:t>the flow of information occurs in the forward direction. The input is used to calculate some intermediate function in the hidden layer, which is then used to calculate an output. </a:t>
            </a:r>
            <a:endParaRPr sz="1600" b="0" i="0">
              <a:latin typeface="Arial" panose="020B0604020202020204" pitchFamily="34" charset="0"/>
              <a:ea typeface="var(--framer-blockquote-font-family"/>
              <a:cs typeface="Arial" panose="020B0604020202020204" pitchFamily="34" charset="0"/>
            </a:endParaRPr>
          </a:p>
        </p:txBody>
      </p:sp>
      <p:pic>
        <p:nvPicPr>
          <p:cNvPr id="3" name="Picture 2"/>
          <p:cNvPicPr/>
          <p:nvPr/>
        </p:nvPicPr>
        <p:blipFill>
          <a:blip r:embed="rId1"/>
          <a:stretch>
            <a:fillRect/>
          </a:stretch>
        </p:blipFill>
        <p:spPr>
          <a:xfrm>
            <a:off x="1396365" y="1334135"/>
            <a:ext cx="7849870" cy="1647190"/>
          </a:xfrm>
          <a:prstGeom prst="rect">
            <a:avLst/>
          </a:prstGeom>
        </p:spPr>
      </p:pic>
      <p:sp>
        <p:nvSpPr>
          <p:cNvPr id="6" name="Text Box 5"/>
          <p:cNvSpPr txBox="1"/>
          <p:nvPr/>
        </p:nvSpPr>
        <p:spPr>
          <a:xfrm>
            <a:off x="596900" y="4090035"/>
            <a:ext cx="9261475" cy="953135"/>
          </a:xfrm>
          <a:prstGeom prst="rect">
            <a:avLst/>
          </a:prstGeom>
        </p:spPr>
        <p:txBody>
          <a:bodyPr wrap="square">
            <a:spAutoFit/>
          </a:bodyPr>
          <a:p>
            <a:pPr marL="0" indent="0"/>
            <a:r>
              <a:rPr lang="en-US" sz="2400" b="1" i="0">
                <a:solidFill>
                  <a:srgbClr val="C00000"/>
                </a:solidFill>
                <a:effectLst>
                  <a:outerShdw blurRad="38100" dist="38100" dir="2700000" algn="tl">
                    <a:srgbClr val="000000">
                      <a:alpha val="43137"/>
                    </a:srgbClr>
                  </a:outerShdw>
                </a:effectLst>
                <a:latin typeface="Arial" panose="020B0604020202020204" pitchFamily="34" charset="0"/>
                <a:ea typeface="var(--framer-blockquote-font-family-bold"/>
                <a:cs typeface="Arial" panose="020B0604020202020204" pitchFamily="34" charset="0"/>
              </a:rPr>
              <a:t>2. </a:t>
            </a:r>
            <a:r>
              <a:rPr sz="2400" b="1" i="0">
                <a:solidFill>
                  <a:srgbClr val="C00000"/>
                </a:solidFill>
                <a:effectLst>
                  <a:outerShdw blurRad="38100" dist="38100" dir="2700000" algn="tl">
                    <a:srgbClr val="000000">
                      <a:alpha val="43137"/>
                    </a:srgbClr>
                  </a:outerShdw>
                </a:effectLst>
                <a:latin typeface="Arial" panose="020B0604020202020204" pitchFamily="34" charset="0"/>
                <a:ea typeface="var(--framer-blockquote-font-family-bold"/>
                <a:cs typeface="Arial" panose="020B0604020202020204" pitchFamily="34" charset="0"/>
              </a:rPr>
              <a:t>Backpropagation </a:t>
            </a:r>
            <a:endParaRPr sz="2400" b="1" i="0">
              <a:solidFill>
                <a:srgbClr val="C00000"/>
              </a:solidFill>
              <a:effectLst>
                <a:outerShdw blurRad="38100" dist="38100" dir="2700000" algn="tl">
                  <a:srgbClr val="000000">
                    <a:alpha val="43137"/>
                  </a:srgbClr>
                </a:outerShdw>
              </a:effectLst>
              <a:latin typeface="Arial" panose="020B0604020202020204" pitchFamily="34" charset="0"/>
              <a:ea typeface="var(--framer-blockquote-font-family-bold"/>
              <a:cs typeface="Arial" panose="020B0604020202020204" pitchFamily="34" charset="0"/>
            </a:endParaRPr>
          </a:p>
          <a:p>
            <a:pPr marL="0" indent="0"/>
            <a:r>
              <a:rPr sz="1600" b="0" i="0">
                <a:solidFill>
                  <a:schemeClr val="tx1"/>
                </a:solidFill>
                <a:latin typeface="Arial" panose="020B0604020202020204" pitchFamily="34" charset="0"/>
                <a:ea typeface="STK Bureau Sans Book"/>
                <a:cs typeface="Arial" panose="020B0604020202020204" pitchFamily="34" charset="0"/>
              </a:rPr>
              <a:t>- the weights of the network connections are repeatedly adjusted to minimize the difference between the actual output vector of the net and the desired output vector.</a:t>
            </a:r>
            <a:endParaRPr sz="1600" b="0" i="0">
              <a:solidFill>
                <a:schemeClr val="tx1"/>
              </a:solidFill>
              <a:latin typeface="Arial" panose="020B0604020202020204" pitchFamily="34" charset="0"/>
              <a:ea typeface="STK Bureau Sans Book"/>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048000" y="2754630"/>
            <a:ext cx="6096000" cy="1348105"/>
          </a:xfrm>
          <a:prstGeom prst="rect">
            <a:avLst/>
          </a:prstGeom>
          <a:noFill/>
        </p:spPr>
        <p:txBody>
          <a:bodyPr wrap="square" rtlCol="0" anchor="t">
            <a:spAutoFit/>
          </a:bodyPr>
          <a:p>
            <a:pPr marL="0" indent="0" fontAlgn="base">
              <a:spcBef>
                <a:spcPct val="0"/>
              </a:spcBef>
              <a:spcAft>
                <a:spcPts val="200"/>
              </a:spcAft>
            </a:pPr>
            <a:r>
              <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rPr>
              <a:t>Batch  Normalizations</a:t>
            </a:r>
            <a:endPar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a:p>
            <a:pPr marL="0" indent="0" fontAlgn="base">
              <a:spcBef>
                <a:spcPct val="0"/>
              </a:spcBef>
              <a:spcAft>
                <a:spcPts val="200"/>
              </a:spcAft>
            </a:pPr>
            <a:endPar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048000" y="3075305"/>
            <a:ext cx="6096000" cy="706755"/>
          </a:xfrm>
          <a:prstGeom prst="rect">
            <a:avLst/>
          </a:prstGeom>
          <a:noFill/>
        </p:spPr>
        <p:txBody>
          <a:bodyPr wrap="square" rtlCol="0" anchor="t">
            <a:spAutoFit/>
          </a:bodyPr>
          <a:p>
            <a:pPr marL="0" indent="0" fontAlgn="base">
              <a:spcBef>
                <a:spcPct val="0"/>
              </a:spcBef>
              <a:spcAft>
                <a:spcPts val="200"/>
              </a:spcAft>
            </a:pPr>
            <a:r>
              <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rPr>
              <a:t>Weight Initializations</a:t>
            </a:r>
            <a:endPar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p:txBody>
      </p:sp>
      <p:sp>
        <p:nvSpPr>
          <p:cNvPr id="3" name="Text Box 2"/>
          <p:cNvSpPr txBox="1"/>
          <p:nvPr/>
        </p:nvSpPr>
        <p:spPr>
          <a:xfrm>
            <a:off x="3451860" y="4465002"/>
            <a:ext cx="5080000" cy="583565"/>
          </a:xfrm>
          <a:prstGeom prst="rect">
            <a:avLst/>
          </a:prstGeom>
        </p:spPr>
        <p:txBody>
          <a:bodyPr>
            <a:spAutoFit/>
          </a:bodyPr>
          <a:p>
            <a:pPr marL="0" indent="0" algn="l"/>
            <a:r>
              <a:rPr sz="1600" b="0" i="0">
                <a:solidFill>
                  <a:srgbClr val="191D17"/>
                </a:solidFill>
                <a:latin typeface="monospace"/>
                <a:ea typeface="monospace"/>
              </a:rPr>
              <a:t>Xavier/Glorat And He Weight Initialization in Deep Learning</a:t>
            </a:r>
            <a:endParaRPr sz="1600" b="0" i="0">
              <a:solidFill>
                <a:srgbClr val="191D17"/>
              </a:solidFill>
              <a:latin typeface="monospace"/>
              <a:ea typeface="monospace"/>
            </a:endParaRPr>
          </a:p>
        </p:txBody>
      </p:sp>
      <p:sp>
        <p:nvSpPr>
          <p:cNvPr id="4" name="Text Box 3"/>
          <p:cNvSpPr txBox="1"/>
          <p:nvPr/>
        </p:nvSpPr>
        <p:spPr>
          <a:xfrm>
            <a:off x="3556000" y="5238432"/>
            <a:ext cx="5080000" cy="583565"/>
          </a:xfrm>
          <a:prstGeom prst="rect">
            <a:avLst/>
          </a:prstGeom>
        </p:spPr>
        <p:txBody>
          <a:bodyPr>
            <a:spAutoFit/>
          </a:bodyPr>
          <a:p>
            <a:pPr marL="0" indent="0" algn="l"/>
            <a:r>
              <a:rPr sz="1600" b="0" i="0">
                <a:solidFill>
                  <a:srgbClr val="191D17"/>
                </a:solidFill>
                <a:latin typeface="monospace"/>
                <a:ea typeface="monospace"/>
              </a:rPr>
              <a:t>Exponentially Weighted Moving Average or Exponential Weighted Average </a:t>
            </a:r>
            <a:endParaRPr sz="1600" b="0" i="0">
              <a:solidFill>
                <a:srgbClr val="191D17"/>
              </a:solidFill>
              <a:latin typeface="monospace"/>
              <a:ea typeface="monospace"/>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49935" y="465455"/>
            <a:ext cx="10107295" cy="3846195"/>
          </a:xfrm>
          <a:prstGeom prst="rect">
            <a:avLst/>
          </a:prstGeom>
        </p:spPr>
        <p:txBody>
          <a:bodyPr wrap="square">
            <a:spAutoFit/>
          </a:bodyPr>
          <a:p>
            <a:pPr marL="0" indent="0" fontAlgn="base">
              <a:spcBef>
                <a:spcPct val="0"/>
              </a:spcBef>
              <a:spcAft>
                <a:spcPts val="400"/>
              </a:spcAft>
            </a:pPr>
            <a:r>
              <a:rPr sz="3200" b="1" i="0">
                <a:solidFill>
                  <a:srgbClr val="C00000"/>
                </a:solidFill>
                <a:effectLst>
                  <a:outerShdw blurRad="38100" dist="38100" dir="2700000" algn="tl">
                    <a:srgbClr val="000000">
                      <a:alpha val="43137"/>
                    </a:srgbClr>
                  </a:outerShdw>
                </a:effectLst>
                <a:latin typeface="Arial" panose="020B0604020202020204" pitchFamily="34" charset="0"/>
                <a:ea typeface="Inter"/>
                <a:cs typeface="Arial" panose="020B0604020202020204" pitchFamily="34" charset="0"/>
              </a:rPr>
              <a:t>Data Augmentation</a:t>
            </a:r>
            <a:endParaRPr sz="3200" b="1" i="0">
              <a:solidFill>
                <a:srgbClr val="C00000"/>
              </a:solidFill>
              <a:effectLst>
                <a:outerShdw blurRad="38100" dist="38100" dir="2700000" algn="tl">
                  <a:srgbClr val="000000">
                    <a:alpha val="43137"/>
                  </a:srgbClr>
                </a:outerShdw>
              </a:effectLst>
              <a:latin typeface="Arial" panose="020B0604020202020204" pitchFamily="34" charset="0"/>
              <a:ea typeface="Inter"/>
              <a:cs typeface="Arial" panose="020B0604020202020204" pitchFamily="34" charset="0"/>
            </a:endParaRPr>
          </a:p>
          <a:p>
            <a:pPr marL="0" indent="0" fontAlgn="base">
              <a:spcBef>
                <a:spcPct val="0"/>
              </a:spcBef>
              <a:spcAft>
                <a:spcPts val="400"/>
              </a:spcAft>
            </a:pPr>
            <a:endParaRPr sz="3200" b="1" i="0" u="sng">
              <a:solidFill>
                <a:srgbClr val="008ABC"/>
              </a:solidFill>
              <a:effectLst>
                <a:outerShdw blurRad="38100" dist="38100" dir="2700000" algn="tl">
                  <a:srgbClr val="000000">
                    <a:alpha val="43137"/>
                  </a:srgbClr>
                </a:outerShdw>
              </a:effectLst>
              <a:latin typeface="Arial" panose="020B0604020202020204" pitchFamily="34" charset="0"/>
              <a:ea typeface="Inter"/>
              <a:cs typeface="Arial" panose="020B0604020202020204" pitchFamily="34" charset="0"/>
              <a:hlinkClick r:id="rId1"/>
            </a:endParaRPr>
          </a:p>
          <a:p>
            <a:pPr marL="0" indent="0" algn="l" fontAlgn="base">
              <a:spcBef>
                <a:spcPct val="0"/>
              </a:spcBef>
              <a:spcAft>
                <a:spcPts val="800"/>
              </a:spcAft>
            </a:pPr>
            <a:r>
              <a:rPr sz="2000" b="0" i="0">
                <a:solidFill>
                  <a:srgbClr val="3C4043"/>
                </a:solidFill>
                <a:latin typeface="Arial" panose="020B0604020202020204" pitchFamily="34" charset="0"/>
                <a:ea typeface="Inter"/>
                <a:cs typeface="Arial" panose="020B0604020202020204" pitchFamily="34" charset="0"/>
              </a:rPr>
              <a:t>The simplest way to reduce overfitting is to increase the size of the training data. In machine learning, we were not able to increase the size of training data as the labeled data was too costly.</a:t>
            </a:r>
            <a:endParaRPr sz="2000" b="0" i="0">
              <a:solidFill>
                <a:srgbClr val="3C4043"/>
              </a:solidFill>
              <a:latin typeface="Arial" panose="020B0604020202020204" pitchFamily="34" charset="0"/>
              <a:ea typeface="Inter"/>
              <a:cs typeface="Arial" panose="020B0604020202020204" pitchFamily="34" charset="0"/>
            </a:endParaRPr>
          </a:p>
          <a:p>
            <a:pPr marL="0" indent="0" algn="l" fontAlgn="base">
              <a:spcBef>
                <a:spcPct val="0"/>
              </a:spcBef>
              <a:spcAft>
                <a:spcPts val="800"/>
              </a:spcAft>
            </a:pPr>
            <a:endParaRPr sz="2000" b="0" i="0">
              <a:solidFill>
                <a:srgbClr val="3C4043"/>
              </a:solidFill>
              <a:latin typeface="Arial" panose="020B0604020202020204" pitchFamily="34" charset="0"/>
              <a:ea typeface="Inter"/>
              <a:cs typeface="Arial" panose="020B0604020202020204" pitchFamily="34" charset="0"/>
            </a:endParaRPr>
          </a:p>
          <a:p>
            <a:pPr marL="0" indent="0" algn="l" fontAlgn="base">
              <a:spcBef>
                <a:spcPct val="0"/>
              </a:spcBef>
              <a:spcAft>
                <a:spcPts val="800"/>
              </a:spcAft>
            </a:pPr>
            <a:r>
              <a:rPr sz="2000" b="0" i="0">
                <a:solidFill>
                  <a:srgbClr val="3C4043"/>
                </a:solidFill>
                <a:latin typeface="Arial" panose="020B0604020202020204" pitchFamily="34" charset="0"/>
                <a:ea typeface="Inter"/>
                <a:cs typeface="Arial" panose="020B0604020202020204" pitchFamily="34" charset="0"/>
              </a:rPr>
              <a:t>But, now let’s consider we are dealing with images. In this case, there are a few ways of increasing the size of the training data – rotating the image, flipping, scaling, shifting, etc. In the below image, some transformation has been done on the handwritten digits dataset.</a:t>
            </a:r>
            <a:endParaRPr sz="2000" b="0" i="0">
              <a:solidFill>
                <a:srgbClr val="3C4043"/>
              </a:solidFill>
              <a:latin typeface="Arial" panose="020B0604020202020204" pitchFamily="34" charset="0"/>
              <a:ea typeface="Inter"/>
              <a:cs typeface="Arial" panose="020B0604020202020204" pitchFamily="34" charset="0"/>
            </a:endParaRPr>
          </a:p>
        </p:txBody>
      </p:sp>
      <p:pic>
        <p:nvPicPr>
          <p:cNvPr id="4" name="Picture 3"/>
          <p:cNvPicPr/>
          <p:nvPr/>
        </p:nvPicPr>
        <p:blipFill>
          <a:blip r:embed="rId2"/>
          <a:stretch>
            <a:fillRect/>
          </a:stretch>
        </p:blipFill>
        <p:spPr>
          <a:xfrm>
            <a:off x="749935" y="4397375"/>
            <a:ext cx="9201150" cy="210439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828675" y="1290955"/>
            <a:ext cx="7807325" cy="4304030"/>
          </a:xfrm>
          <a:prstGeom prst="rect">
            <a:avLst/>
          </a:prstGeom>
        </p:spPr>
        <p:txBody>
          <a:bodyPr wrap="square">
            <a:noAutofit/>
          </a:bodyPr>
          <a:p>
            <a:pPr marL="0" indent="0" fontAlgn="base" latinLnBrk="1">
              <a:spcBef>
                <a:spcPct val="0"/>
              </a:spcBef>
              <a:spcAft>
                <a:spcPct val="0"/>
              </a:spcAft>
            </a:pPr>
            <a:r>
              <a:rPr sz="1600" b="0" i="0">
                <a:solidFill>
                  <a:srgbClr val="007B00"/>
                </a:solidFill>
                <a:latin typeface="Roboto Mono"/>
                <a:ea typeface="Roboto Mono"/>
              </a:rPr>
              <a:t>from</a:t>
            </a:r>
            <a:r>
              <a:rPr sz="1600" b="0" i="0">
                <a:solidFill>
                  <a:srgbClr val="3C4043"/>
                </a:solidFill>
                <a:latin typeface="Roboto Mono"/>
                <a:ea typeface="Roboto Mono"/>
              </a:rPr>
              <a:t>keras.preprocessing.image</a:t>
            </a:r>
            <a:r>
              <a:rPr sz="1600" b="0" i="0">
                <a:solidFill>
                  <a:srgbClr val="007B00"/>
                </a:solidFill>
                <a:latin typeface="Roboto Mono"/>
                <a:ea typeface="Roboto Mono"/>
              </a:rPr>
              <a:t>import</a:t>
            </a:r>
            <a:r>
              <a:rPr sz="1600" b="0" i="0">
                <a:solidFill>
                  <a:srgbClr val="3C4043"/>
                </a:solidFill>
                <a:latin typeface="Roboto Mono"/>
                <a:ea typeface="Roboto Mono"/>
              </a:rPr>
              <a:t>ImageDataGenerator</a:t>
            </a:r>
            <a:endParaRPr sz="1600" b="0" i="0">
              <a:solidFill>
                <a:srgbClr val="3C4043"/>
              </a:solidFill>
              <a:latin typeface="Roboto Mono"/>
              <a:ea typeface="Roboto Mono"/>
            </a:endParaRPr>
          </a:p>
          <a:p>
            <a:pPr marL="0" indent="0" fontAlgn="base" latinLnBrk="1">
              <a:spcBef>
                <a:spcPct val="0"/>
              </a:spcBef>
              <a:spcAft>
                <a:spcPct val="0"/>
              </a:spcAft>
            </a:pPr>
            <a:endParaRPr sz="1600" b="0" i="0">
              <a:solidFill>
                <a:srgbClr val="3C4043"/>
              </a:solidFill>
              <a:latin typeface="Roboto Mono"/>
              <a:ea typeface="Roboto Mono"/>
            </a:endParaRPr>
          </a:p>
          <a:p>
            <a:pPr marL="0" indent="0" fontAlgn="base" latinLnBrk="1">
              <a:spcBef>
                <a:spcPct val="0"/>
              </a:spcBef>
              <a:spcAft>
                <a:spcPct val="0"/>
              </a:spcAft>
            </a:pPr>
            <a:r>
              <a:rPr sz="1600" b="0" i="0">
                <a:solidFill>
                  <a:srgbClr val="3C4043"/>
                </a:solidFill>
                <a:latin typeface="Roboto Mono"/>
                <a:ea typeface="Roboto Mono"/>
              </a:rPr>
              <a:t>datagen</a:t>
            </a:r>
            <a:r>
              <a:rPr sz="1600" b="0" i="0">
                <a:solidFill>
                  <a:srgbClr val="008ABC"/>
                </a:solidFill>
                <a:latin typeface="Roboto Mono"/>
                <a:ea typeface="Roboto Mono"/>
              </a:rPr>
              <a:t>=</a:t>
            </a:r>
            <a:r>
              <a:rPr sz="1600" b="0" i="0">
                <a:solidFill>
                  <a:srgbClr val="3C4043"/>
                </a:solidFill>
                <a:latin typeface="Roboto Mono"/>
                <a:ea typeface="Roboto Mono"/>
              </a:rPr>
              <a:t>ImageDataGenerator(featurewise_center</a:t>
            </a:r>
            <a:r>
              <a:rPr sz="1600" b="0" i="0">
                <a:solidFill>
                  <a:srgbClr val="008ABC"/>
                </a:solidFill>
                <a:latin typeface="Roboto Mono"/>
                <a:ea typeface="Roboto Mono"/>
              </a:rPr>
              <a:t>=</a:t>
            </a:r>
            <a:r>
              <a:rPr sz="1600" b="0" i="0">
                <a:solidFill>
                  <a:srgbClr val="007B00"/>
                </a:solidFill>
                <a:latin typeface="Roboto Mono"/>
                <a:ea typeface="Roboto Mono"/>
              </a:rPr>
              <a:t>False</a:t>
            </a:r>
            <a:r>
              <a:rPr sz="1600" b="0" i="0">
                <a:solidFill>
                  <a:srgbClr val="3C4043"/>
                </a:solidFill>
                <a:latin typeface="Roboto Mono"/>
                <a:ea typeface="Roboto Mono"/>
              </a:rPr>
              <a:t>,</a:t>
            </a:r>
            <a:endParaRPr sz="1600" b="0" i="0">
              <a:solidFill>
                <a:srgbClr val="3C4043"/>
              </a:solidFill>
              <a:latin typeface="Roboto Mono"/>
              <a:ea typeface="Roboto Mono"/>
            </a:endParaRPr>
          </a:p>
          <a:p>
            <a:pPr marL="0" indent="0" fontAlgn="base" latinLnBrk="1">
              <a:spcBef>
                <a:spcPct val="0"/>
              </a:spcBef>
              <a:spcAft>
                <a:spcPct val="0"/>
              </a:spcAft>
            </a:pPr>
            <a:r>
              <a:rPr sz="1600" b="0" i="1">
                <a:solidFill>
                  <a:srgbClr val="3C4043"/>
                </a:solidFill>
                <a:latin typeface="Roboto Mono"/>
                <a:ea typeface="Roboto Mono"/>
              </a:rPr>
              <a:t># set input mean to 0 over the dataset</a:t>
            </a:r>
            <a:r>
              <a:rPr sz="1600" b="0" i="0">
                <a:solidFill>
                  <a:srgbClr val="3C4043"/>
                </a:solidFill>
                <a:latin typeface="Roboto Mono"/>
                <a:ea typeface="Roboto Mono"/>
              </a:rPr>
              <a:t>samplewise_center</a:t>
            </a:r>
            <a:r>
              <a:rPr sz="1600" b="0" i="0">
                <a:solidFill>
                  <a:srgbClr val="008ABC"/>
                </a:solidFill>
                <a:latin typeface="Roboto Mono"/>
                <a:ea typeface="Roboto Mono"/>
              </a:rPr>
              <a:t>=</a:t>
            </a:r>
            <a:r>
              <a:rPr sz="1600" b="0" i="0">
                <a:solidFill>
                  <a:srgbClr val="007B00"/>
                </a:solidFill>
                <a:latin typeface="Roboto Mono"/>
                <a:ea typeface="Roboto Mono"/>
              </a:rPr>
              <a:t>False</a:t>
            </a:r>
            <a:r>
              <a:rPr sz="1600" b="0" i="0">
                <a:solidFill>
                  <a:srgbClr val="3C4043"/>
                </a:solidFill>
                <a:latin typeface="Roboto Mono"/>
                <a:ea typeface="Roboto Mono"/>
              </a:rPr>
              <a:t>,</a:t>
            </a:r>
            <a:r>
              <a:rPr sz="1600" b="0" i="1">
                <a:solidFill>
                  <a:srgbClr val="3C4043"/>
                </a:solidFill>
                <a:latin typeface="Roboto Mono"/>
                <a:ea typeface="Roboto Mono"/>
              </a:rPr>
              <a:t># set each sample mean to 0</a:t>
            </a:r>
            <a:r>
              <a:rPr sz="1600" b="0" i="0">
                <a:solidFill>
                  <a:srgbClr val="3C4043"/>
                </a:solidFill>
                <a:latin typeface="Roboto Mono"/>
                <a:ea typeface="Roboto Mono"/>
              </a:rPr>
              <a:t>featurewise_std_normalization</a:t>
            </a:r>
            <a:r>
              <a:rPr sz="1600" b="0" i="0">
                <a:solidFill>
                  <a:srgbClr val="008ABC"/>
                </a:solidFill>
                <a:latin typeface="Roboto Mono"/>
                <a:ea typeface="Roboto Mono"/>
              </a:rPr>
              <a:t>=</a:t>
            </a:r>
            <a:r>
              <a:rPr sz="1600" b="0" i="0">
                <a:solidFill>
                  <a:srgbClr val="007B00"/>
                </a:solidFill>
                <a:latin typeface="Roboto Mono"/>
                <a:ea typeface="Roboto Mono"/>
              </a:rPr>
              <a:t>False</a:t>
            </a:r>
            <a:r>
              <a:rPr sz="1600" b="0" i="0">
                <a:solidFill>
                  <a:srgbClr val="3C4043"/>
                </a:solidFill>
                <a:latin typeface="Roboto Mono"/>
                <a:ea typeface="Roboto Mono"/>
              </a:rPr>
              <a:t>,</a:t>
            </a:r>
            <a:r>
              <a:rPr sz="1600" b="0" i="1">
                <a:solidFill>
                  <a:srgbClr val="3C4043"/>
                </a:solidFill>
                <a:latin typeface="Roboto Mono"/>
                <a:ea typeface="Roboto Mono"/>
              </a:rPr>
              <a:t># divide inputs by std of the dataset</a:t>
            </a:r>
            <a:r>
              <a:rPr sz="1600" b="0" i="0">
                <a:solidFill>
                  <a:srgbClr val="3C4043"/>
                </a:solidFill>
                <a:latin typeface="Roboto Mono"/>
                <a:ea typeface="Roboto Mono"/>
              </a:rPr>
              <a:t>samplewise_std_normalization</a:t>
            </a:r>
            <a:r>
              <a:rPr sz="1600" b="0" i="0">
                <a:solidFill>
                  <a:srgbClr val="008ABC"/>
                </a:solidFill>
                <a:latin typeface="Roboto Mono"/>
                <a:ea typeface="Roboto Mono"/>
              </a:rPr>
              <a:t>=</a:t>
            </a:r>
            <a:r>
              <a:rPr sz="1600" b="0" i="0">
                <a:solidFill>
                  <a:srgbClr val="007B00"/>
                </a:solidFill>
                <a:latin typeface="Roboto Mono"/>
                <a:ea typeface="Roboto Mono"/>
              </a:rPr>
              <a:t>False</a:t>
            </a:r>
            <a:r>
              <a:rPr sz="1600" b="0" i="0">
                <a:solidFill>
                  <a:srgbClr val="3C4043"/>
                </a:solidFill>
                <a:latin typeface="Roboto Mono"/>
                <a:ea typeface="Roboto Mono"/>
              </a:rPr>
              <a:t>,</a:t>
            </a:r>
            <a:r>
              <a:rPr sz="1600" b="0" i="1">
                <a:solidFill>
                  <a:srgbClr val="3C4043"/>
                </a:solidFill>
                <a:latin typeface="Roboto Mono"/>
                <a:ea typeface="Roboto Mono"/>
              </a:rPr>
              <a:t># divide each input by its std</a:t>
            </a:r>
            <a:r>
              <a:rPr sz="1600" b="0" i="0">
                <a:solidFill>
                  <a:srgbClr val="3C4043"/>
                </a:solidFill>
                <a:latin typeface="Roboto Mono"/>
                <a:ea typeface="Roboto Mono"/>
              </a:rPr>
              <a:t>zca_whitening</a:t>
            </a:r>
            <a:r>
              <a:rPr sz="1600" b="0" i="0">
                <a:solidFill>
                  <a:srgbClr val="008ABC"/>
                </a:solidFill>
                <a:latin typeface="Roboto Mono"/>
                <a:ea typeface="Roboto Mono"/>
              </a:rPr>
              <a:t>=</a:t>
            </a:r>
            <a:r>
              <a:rPr sz="1600" b="0" i="0">
                <a:solidFill>
                  <a:srgbClr val="007B00"/>
                </a:solidFill>
                <a:latin typeface="Roboto Mono"/>
                <a:ea typeface="Roboto Mono"/>
              </a:rPr>
              <a:t>False</a:t>
            </a:r>
            <a:r>
              <a:rPr sz="1600" b="0" i="0">
                <a:solidFill>
                  <a:srgbClr val="3C4043"/>
                </a:solidFill>
                <a:latin typeface="Roboto Mono"/>
                <a:ea typeface="Roboto Mono"/>
              </a:rPr>
              <a:t>,</a:t>
            </a:r>
            <a:r>
              <a:rPr sz="1600" b="0" i="1">
                <a:solidFill>
                  <a:srgbClr val="3C4043"/>
                </a:solidFill>
                <a:latin typeface="Roboto Mono"/>
                <a:ea typeface="Roboto Mono"/>
              </a:rPr>
              <a:t># apply ZCA whitening</a:t>
            </a:r>
            <a:r>
              <a:rPr sz="1600" b="0" i="0">
                <a:solidFill>
                  <a:srgbClr val="3C4043"/>
                </a:solidFill>
                <a:latin typeface="Roboto Mono"/>
                <a:ea typeface="Roboto Mono"/>
              </a:rPr>
              <a:t>rotation_range</a:t>
            </a:r>
            <a:r>
              <a:rPr sz="1600" b="0" i="0">
                <a:solidFill>
                  <a:srgbClr val="008ABC"/>
                </a:solidFill>
                <a:latin typeface="Roboto Mono"/>
                <a:ea typeface="Roboto Mono"/>
              </a:rPr>
              <a:t>=</a:t>
            </a:r>
            <a:r>
              <a:rPr sz="1600" b="0" i="0">
                <a:solidFill>
                  <a:srgbClr val="666666"/>
                </a:solidFill>
                <a:latin typeface="Roboto Mono"/>
                <a:ea typeface="Roboto Mono"/>
              </a:rPr>
              <a:t>10</a:t>
            </a:r>
            <a:r>
              <a:rPr sz="1600" b="0" i="0">
                <a:solidFill>
                  <a:srgbClr val="3C4043"/>
                </a:solidFill>
                <a:latin typeface="Roboto Mono"/>
                <a:ea typeface="Roboto Mono"/>
              </a:rPr>
              <a:t>,</a:t>
            </a:r>
            <a:r>
              <a:rPr sz="1600" b="0" i="1">
                <a:solidFill>
                  <a:srgbClr val="3C4043"/>
                </a:solidFill>
                <a:latin typeface="Roboto Mono"/>
                <a:ea typeface="Roboto Mono"/>
              </a:rPr>
              <a:t># randomly rotate images in the range (degrees, 0 to 180)</a:t>
            </a:r>
            <a:r>
              <a:rPr sz="1600" b="0" i="0">
                <a:solidFill>
                  <a:srgbClr val="3C4043"/>
                </a:solidFill>
                <a:latin typeface="Roboto Mono"/>
                <a:ea typeface="Roboto Mono"/>
              </a:rPr>
              <a:t>zoom_range</a:t>
            </a:r>
            <a:r>
              <a:rPr sz="1600" b="0" i="0">
                <a:solidFill>
                  <a:srgbClr val="008ABC"/>
                </a:solidFill>
                <a:latin typeface="Roboto Mono"/>
                <a:ea typeface="Roboto Mono"/>
              </a:rPr>
              <a:t>=</a:t>
            </a:r>
            <a:r>
              <a:rPr sz="1600" b="0" i="0">
                <a:solidFill>
                  <a:srgbClr val="666666"/>
                </a:solidFill>
                <a:latin typeface="Roboto Mono"/>
                <a:ea typeface="Roboto Mono"/>
              </a:rPr>
              <a:t>0.1</a:t>
            </a:r>
            <a:r>
              <a:rPr sz="1600" b="0" i="0">
                <a:solidFill>
                  <a:srgbClr val="3C4043"/>
                </a:solidFill>
                <a:latin typeface="Roboto Mono"/>
                <a:ea typeface="Roboto Mono"/>
              </a:rPr>
              <a:t>,</a:t>
            </a:r>
            <a:r>
              <a:rPr sz="1600" b="0" i="1">
                <a:solidFill>
                  <a:srgbClr val="3C4043"/>
                </a:solidFill>
                <a:latin typeface="Roboto Mono"/>
                <a:ea typeface="Roboto Mono"/>
              </a:rPr>
              <a:t># Randomly zoom image </a:t>
            </a:r>
            <a:r>
              <a:rPr sz="1600" b="0" i="0">
                <a:solidFill>
                  <a:srgbClr val="3C4043"/>
                </a:solidFill>
                <a:latin typeface="Roboto Mono"/>
                <a:ea typeface="Roboto Mono"/>
              </a:rPr>
              <a:t>width_shift_range</a:t>
            </a:r>
            <a:r>
              <a:rPr sz="1600" b="0" i="0">
                <a:solidFill>
                  <a:srgbClr val="008ABC"/>
                </a:solidFill>
                <a:latin typeface="Roboto Mono"/>
                <a:ea typeface="Roboto Mono"/>
              </a:rPr>
              <a:t>=</a:t>
            </a:r>
            <a:r>
              <a:rPr sz="1600" b="0" i="0">
                <a:solidFill>
                  <a:srgbClr val="666666"/>
                </a:solidFill>
                <a:latin typeface="Roboto Mono"/>
                <a:ea typeface="Roboto Mono"/>
              </a:rPr>
              <a:t>0.1</a:t>
            </a:r>
            <a:r>
              <a:rPr sz="1600" b="0" i="0">
                <a:solidFill>
                  <a:srgbClr val="3C4043"/>
                </a:solidFill>
                <a:latin typeface="Roboto Mono"/>
                <a:ea typeface="Roboto Mono"/>
              </a:rPr>
              <a:t>,</a:t>
            </a:r>
            <a:r>
              <a:rPr sz="1600" b="0" i="1">
                <a:solidFill>
                  <a:srgbClr val="3C4043"/>
                </a:solidFill>
                <a:latin typeface="Roboto Mono"/>
                <a:ea typeface="Roboto Mono"/>
              </a:rPr>
              <a:t># randomly shift images horizontally (fraction of total width)</a:t>
            </a:r>
            <a:r>
              <a:rPr sz="1600" b="0" i="0">
                <a:solidFill>
                  <a:srgbClr val="3C4043"/>
                </a:solidFill>
                <a:latin typeface="Roboto Mono"/>
                <a:ea typeface="Roboto Mono"/>
              </a:rPr>
              <a:t>height_shift_range</a:t>
            </a:r>
            <a:r>
              <a:rPr sz="1600" b="0" i="0">
                <a:solidFill>
                  <a:srgbClr val="008ABC"/>
                </a:solidFill>
                <a:latin typeface="Roboto Mono"/>
                <a:ea typeface="Roboto Mono"/>
              </a:rPr>
              <a:t>=</a:t>
            </a:r>
            <a:r>
              <a:rPr sz="1600" b="0" i="0">
                <a:solidFill>
                  <a:srgbClr val="666666"/>
                </a:solidFill>
                <a:latin typeface="Roboto Mono"/>
                <a:ea typeface="Roboto Mono"/>
              </a:rPr>
              <a:t>0.1</a:t>
            </a:r>
            <a:r>
              <a:rPr sz="1600" b="0" i="0">
                <a:solidFill>
                  <a:srgbClr val="3C4043"/>
                </a:solidFill>
                <a:latin typeface="Roboto Mono"/>
                <a:ea typeface="Roboto Mono"/>
              </a:rPr>
              <a:t>,</a:t>
            </a:r>
            <a:r>
              <a:rPr sz="1600" b="0" i="1">
                <a:solidFill>
                  <a:srgbClr val="3C4043"/>
                </a:solidFill>
                <a:latin typeface="Roboto Mono"/>
                <a:ea typeface="Roboto Mono"/>
              </a:rPr>
              <a:t># randomly shift images vertically (fraction of total height)</a:t>
            </a:r>
            <a:r>
              <a:rPr sz="1600" b="0" i="0">
                <a:solidFill>
                  <a:srgbClr val="3C4043"/>
                </a:solidFill>
                <a:latin typeface="Roboto Mono"/>
                <a:ea typeface="Roboto Mono"/>
              </a:rPr>
              <a:t>horizontal_flip</a:t>
            </a:r>
            <a:r>
              <a:rPr sz="1600" b="0" i="0">
                <a:solidFill>
                  <a:srgbClr val="008ABC"/>
                </a:solidFill>
                <a:latin typeface="Roboto Mono"/>
                <a:ea typeface="Roboto Mono"/>
              </a:rPr>
              <a:t>=</a:t>
            </a:r>
            <a:r>
              <a:rPr sz="1600" b="0" i="0">
                <a:solidFill>
                  <a:srgbClr val="007B00"/>
                </a:solidFill>
                <a:latin typeface="Roboto Mono"/>
                <a:ea typeface="Roboto Mono"/>
              </a:rPr>
              <a:t>False</a:t>
            </a:r>
            <a:r>
              <a:rPr sz="1600" b="0" i="0">
                <a:solidFill>
                  <a:srgbClr val="3C4043"/>
                </a:solidFill>
                <a:latin typeface="Roboto Mono"/>
                <a:ea typeface="Roboto Mono"/>
              </a:rPr>
              <a:t>,</a:t>
            </a:r>
            <a:r>
              <a:rPr sz="1600" b="0" i="1">
                <a:solidFill>
                  <a:srgbClr val="3C4043"/>
                </a:solidFill>
                <a:latin typeface="Roboto Mono"/>
                <a:ea typeface="Roboto Mono"/>
              </a:rPr>
              <a:t># randomly flip images</a:t>
            </a:r>
            <a:r>
              <a:rPr sz="1600" b="0" i="0">
                <a:solidFill>
                  <a:srgbClr val="3C4043"/>
                </a:solidFill>
                <a:latin typeface="Roboto Mono"/>
                <a:ea typeface="Roboto Mono"/>
              </a:rPr>
              <a:t>vertical_flip</a:t>
            </a:r>
            <a:r>
              <a:rPr sz="1600" b="0" i="0">
                <a:solidFill>
                  <a:srgbClr val="008ABC"/>
                </a:solidFill>
                <a:latin typeface="Roboto Mono"/>
                <a:ea typeface="Roboto Mono"/>
              </a:rPr>
              <a:t>=</a:t>
            </a:r>
            <a:r>
              <a:rPr sz="1600" b="0" i="0">
                <a:solidFill>
                  <a:srgbClr val="007B00"/>
                </a:solidFill>
                <a:latin typeface="Roboto Mono"/>
                <a:ea typeface="Roboto Mono"/>
              </a:rPr>
              <a:t>False</a:t>
            </a:r>
            <a:r>
              <a:rPr sz="1600" b="0" i="0">
                <a:solidFill>
                  <a:srgbClr val="3C4043"/>
                </a:solidFill>
                <a:latin typeface="Roboto Mono"/>
                <a:ea typeface="Roboto Mono"/>
              </a:rPr>
              <a:t>)</a:t>
            </a:r>
            <a:r>
              <a:rPr sz="1600" b="0" i="1">
                <a:solidFill>
                  <a:srgbClr val="3C4043"/>
                </a:solidFill>
                <a:latin typeface="Roboto Mono"/>
                <a:ea typeface="Roboto Mono"/>
              </a:rPr>
              <a:t># randomly flip images</a:t>
            </a:r>
            <a:r>
              <a:rPr sz="1600" b="0" i="0">
                <a:solidFill>
                  <a:srgbClr val="3C4043"/>
                </a:solidFill>
                <a:latin typeface="Roboto Mono"/>
                <a:ea typeface="Roboto Mono"/>
              </a:rPr>
              <a:t>datagen</a:t>
            </a:r>
            <a:r>
              <a:rPr sz="1600" b="0" i="0">
                <a:solidFill>
                  <a:srgbClr val="008ABC"/>
                </a:solidFill>
                <a:latin typeface="Roboto Mono"/>
                <a:ea typeface="Roboto Mono"/>
              </a:rPr>
              <a:t>.</a:t>
            </a:r>
            <a:r>
              <a:rPr sz="1600" b="0" i="0">
                <a:solidFill>
                  <a:srgbClr val="3C4043"/>
                </a:solidFill>
                <a:latin typeface="Roboto Mono"/>
                <a:ea typeface="Roboto Mono"/>
              </a:rPr>
              <a:t>fit(x_train)</a:t>
            </a:r>
            <a:endParaRPr sz="1600" b="0" i="0">
              <a:solidFill>
                <a:srgbClr val="3C4043"/>
              </a:solidFill>
              <a:latin typeface="Roboto Mono"/>
              <a:ea typeface="Roboto Mon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048000" y="3075305"/>
            <a:ext cx="6096000" cy="2630170"/>
          </a:xfrm>
          <a:prstGeom prst="rect">
            <a:avLst/>
          </a:prstGeom>
          <a:noFill/>
        </p:spPr>
        <p:txBody>
          <a:bodyPr wrap="square" rtlCol="0" anchor="t">
            <a:spAutoFit/>
          </a:bodyPr>
          <a:p>
            <a:pPr marL="0" indent="0" fontAlgn="base">
              <a:spcBef>
                <a:spcPct val="0"/>
              </a:spcBef>
              <a:spcAft>
                <a:spcPts val="200"/>
              </a:spcAft>
            </a:pPr>
            <a:r>
              <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rPr>
              <a:t>Model Expainlibility</a:t>
            </a:r>
            <a:endPar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a:p>
            <a:pPr marL="0" indent="0" fontAlgn="base">
              <a:spcBef>
                <a:spcPct val="0"/>
              </a:spcBef>
              <a:spcAft>
                <a:spcPts val="200"/>
              </a:spcAft>
            </a:pPr>
            <a:endPar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a:p>
            <a:pPr marL="0" indent="0" fontAlgn="base">
              <a:spcBef>
                <a:spcPct val="0"/>
              </a:spcBef>
              <a:spcAft>
                <a:spcPts val="200"/>
              </a:spcAft>
            </a:pPr>
            <a:r>
              <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rPr>
              <a:t>LIME</a:t>
            </a:r>
            <a:endPar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a:p>
            <a:pPr marL="0" indent="0" fontAlgn="base">
              <a:spcBef>
                <a:spcPct val="0"/>
              </a:spcBef>
              <a:spcAft>
                <a:spcPts val="200"/>
              </a:spcAft>
            </a:pPr>
            <a:r>
              <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rPr>
              <a:t>SHAPY</a:t>
            </a:r>
            <a:endPar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048000" y="3075305"/>
            <a:ext cx="6096000" cy="1963420"/>
          </a:xfrm>
          <a:prstGeom prst="rect">
            <a:avLst/>
          </a:prstGeom>
          <a:noFill/>
        </p:spPr>
        <p:txBody>
          <a:bodyPr wrap="square" rtlCol="0" anchor="t">
            <a:spAutoFit/>
          </a:bodyPr>
          <a:p>
            <a:pPr marL="0" indent="0" fontAlgn="base">
              <a:spcBef>
                <a:spcPct val="0"/>
              </a:spcBef>
              <a:spcAft>
                <a:spcPts val="200"/>
              </a:spcAft>
            </a:pPr>
            <a:r>
              <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rPr>
              <a:t>HyperParameter tuning</a:t>
            </a:r>
            <a:endPar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a:p>
            <a:pPr marL="0" indent="0" fontAlgn="base">
              <a:spcBef>
                <a:spcPct val="0"/>
              </a:spcBef>
              <a:spcAft>
                <a:spcPts val="200"/>
              </a:spcAft>
            </a:pPr>
            <a:endPar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p:txBody>
      </p:sp>
      <p:sp>
        <p:nvSpPr>
          <p:cNvPr id="3" name="Text Box 2"/>
          <p:cNvSpPr txBox="1"/>
          <p:nvPr/>
        </p:nvSpPr>
        <p:spPr>
          <a:xfrm>
            <a:off x="4250055" y="5633720"/>
            <a:ext cx="4064000" cy="368300"/>
          </a:xfrm>
          <a:prstGeom prst="rect">
            <a:avLst/>
          </a:prstGeom>
          <a:noFill/>
        </p:spPr>
        <p:txBody>
          <a:bodyPr wrap="square" rtlCol="0">
            <a:spAutoFit/>
          </a:bodyPr>
          <a:p>
            <a:r>
              <a:rPr lang="en-IN" altLang="en-US"/>
              <a:t>keras tunier</a:t>
            </a:r>
            <a:endParaRPr lang="en-I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Picture 7" descr="image 2 copy"/>
          <p:cNvPicPr>
            <a:picLocks noChangeAspect="1"/>
          </p:cNvPicPr>
          <p:nvPr/>
        </p:nvPicPr>
        <p:blipFill>
          <a:blip r:embed="rId1"/>
          <a:srcRect t="2076" b="3690"/>
          <a:stretch>
            <a:fillRect/>
          </a:stretch>
        </p:blipFill>
        <p:spPr>
          <a:xfrm>
            <a:off x="2296795" y="0"/>
            <a:ext cx="7238365" cy="682117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tretch>
            <a:fillRect/>
          </a:stretch>
        </p:blipFill>
        <p:spPr>
          <a:xfrm>
            <a:off x="972503" y="1226503"/>
            <a:ext cx="7172325" cy="5191125"/>
          </a:xfrm>
          <a:prstGeom prst="rect">
            <a:avLst/>
          </a:prstGeom>
        </p:spPr>
      </p:pic>
      <p:sp>
        <p:nvSpPr>
          <p:cNvPr id="3" name="Text Box 2"/>
          <p:cNvSpPr txBox="1"/>
          <p:nvPr/>
        </p:nvSpPr>
        <p:spPr>
          <a:xfrm>
            <a:off x="1117600" y="369570"/>
            <a:ext cx="4064000" cy="583565"/>
          </a:xfrm>
          <a:prstGeom prst="rect">
            <a:avLst/>
          </a:prstGeom>
          <a:noFill/>
        </p:spPr>
        <p:txBody>
          <a:bodyPr wrap="square" rtlCol="0">
            <a:spAutoFit/>
          </a:bodyPr>
          <a:p>
            <a:r>
              <a:rPr lang="en-US" sz="3200" b="1">
                <a:solidFill>
                  <a:srgbClr val="C00000"/>
                </a:solidFill>
                <a:effectLst>
                  <a:outerShdw blurRad="38100" dist="38100" dir="2700000" algn="tl">
                    <a:srgbClr val="000000">
                      <a:alpha val="43137"/>
                    </a:srgbClr>
                  </a:outerShdw>
                </a:effectLst>
              </a:rPr>
              <a:t>Bias Variance </a:t>
            </a:r>
            <a:endParaRPr lang="en-US" sz="3200" b="1">
              <a:solidFill>
                <a:srgbClr val="C00000"/>
              </a:solidFill>
              <a:effectLst>
                <a:outerShdw blurRad="38100" dist="38100" dir="2700000" algn="tl">
                  <a:srgbClr val="000000">
                    <a:alpha val="43137"/>
                  </a:srgbClr>
                </a:outerShdw>
              </a:effectLst>
            </a:endParaRPr>
          </a:p>
        </p:txBody>
      </p:sp>
      <p:sp>
        <p:nvSpPr>
          <p:cNvPr id="4" name="Text Box 3"/>
          <p:cNvSpPr txBox="1"/>
          <p:nvPr/>
        </p:nvSpPr>
        <p:spPr>
          <a:xfrm>
            <a:off x="511175" y="6417945"/>
            <a:ext cx="9765665" cy="368300"/>
          </a:xfrm>
          <a:prstGeom prst="rect">
            <a:avLst/>
          </a:prstGeom>
          <a:noFill/>
        </p:spPr>
        <p:txBody>
          <a:bodyPr wrap="square" rtlCol="0" anchor="t">
            <a:spAutoFit/>
          </a:bodyPr>
          <a:p>
            <a:r>
              <a:rPr lang="en-US" altLang="en-US"/>
              <a:t>https://uniathena.com/understanding-bias-variance-tradeoff-balance-model-performance</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descr="Bias-variance-trade-off-in-machine-learning-This-figure-illustrates-the-trade-off"/>
          <p:cNvPicPr>
            <a:picLocks noChangeAspect="1"/>
          </p:cNvPicPr>
          <p:nvPr/>
        </p:nvPicPr>
        <p:blipFill>
          <a:blip r:embed="rId1"/>
          <a:stretch>
            <a:fillRect/>
          </a:stretch>
        </p:blipFill>
        <p:spPr>
          <a:xfrm>
            <a:off x="1701800" y="123825"/>
            <a:ext cx="7172325" cy="67341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603375" y="948690"/>
            <a:ext cx="8503285" cy="583565"/>
          </a:xfrm>
          <a:prstGeom prst="rect">
            <a:avLst/>
          </a:prstGeom>
        </p:spPr>
        <p:txBody>
          <a:bodyPr wrap="square">
            <a:spAutoFit/>
          </a:bodyPr>
          <a:p>
            <a:pPr marL="0" indent="0" fontAlgn="base">
              <a:spcAft>
                <a:spcPct val="60000"/>
              </a:spcAft>
            </a:pPr>
            <a:r>
              <a:rPr sz="3200" b="1" i="0">
                <a:solidFill>
                  <a:srgbClr val="C00000"/>
                </a:solidFill>
                <a:effectLst>
                  <a:outerShdw blurRad="38100" dist="38100" dir="2700000" algn="tl">
                    <a:srgbClr val="000000">
                      <a:alpha val="43137"/>
                    </a:srgbClr>
                  </a:outerShdw>
                </a:effectLst>
                <a:latin typeface="Arial" panose="020B0604020202020204" pitchFamily="34" charset="0"/>
                <a:ea typeface="system-ui"/>
                <a:cs typeface="Arial" panose="020B0604020202020204" pitchFamily="34" charset="0"/>
              </a:rPr>
              <a:t> Regularization help reduce Overfitting?</a:t>
            </a:r>
            <a:endParaRPr sz="3200" b="1" i="0">
              <a:solidFill>
                <a:srgbClr val="C00000"/>
              </a:solidFill>
              <a:effectLst>
                <a:outerShdw blurRad="38100" dist="38100" dir="2700000" algn="tl">
                  <a:srgbClr val="000000">
                    <a:alpha val="43137"/>
                  </a:srgbClr>
                </a:outerShdw>
              </a:effectLst>
              <a:latin typeface="Arial" panose="020B0604020202020204" pitchFamily="34" charset="0"/>
              <a:ea typeface="system-ui"/>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285240" y="704215"/>
            <a:ext cx="6096000" cy="1348105"/>
          </a:xfrm>
          <a:prstGeom prst="rect">
            <a:avLst/>
          </a:prstGeom>
          <a:noFill/>
        </p:spPr>
        <p:txBody>
          <a:bodyPr wrap="square" rtlCol="0" anchor="t">
            <a:spAutoFit/>
          </a:bodyPr>
          <a:p>
            <a:pPr marL="0" indent="0" fontAlgn="base">
              <a:spcBef>
                <a:spcPct val="0"/>
              </a:spcBef>
              <a:spcAft>
                <a:spcPts val="200"/>
              </a:spcAft>
            </a:pPr>
            <a:r>
              <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rPr>
              <a:t>Regularizations</a:t>
            </a:r>
            <a:endPar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a:p>
            <a:pPr marL="0" indent="0" fontAlgn="base">
              <a:spcBef>
                <a:spcPct val="0"/>
              </a:spcBef>
              <a:spcAft>
                <a:spcPts val="200"/>
              </a:spcAft>
            </a:pPr>
            <a:endPar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p:txBody>
      </p:sp>
      <p:sp>
        <p:nvSpPr>
          <p:cNvPr id="3" name="Text Box 2"/>
          <p:cNvSpPr txBox="1"/>
          <p:nvPr/>
        </p:nvSpPr>
        <p:spPr>
          <a:xfrm>
            <a:off x="968375" y="6339840"/>
            <a:ext cx="7535545" cy="368300"/>
          </a:xfrm>
          <a:prstGeom prst="rect">
            <a:avLst/>
          </a:prstGeom>
          <a:noFill/>
        </p:spPr>
        <p:txBody>
          <a:bodyPr wrap="square" rtlCol="0" anchor="t">
            <a:spAutoFit/>
          </a:bodyPr>
          <a:p>
            <a:r>
              <a:rPr lang="en-US" altLang="en-US"/>
              <a:t>https://zilliz.com/learn/understanding-regularization-in-nueral-networks</a:t>
            </a:r>
            <a:endParaRPr lang="en-US"/>
          </a:p>
        </p:txBody>
      </p:sp>
      <p:sp>
        <p:nvSpPr>
          <p:cNvPr id="4" name="Text Box 3"/>
          <p:cNvSpPr txBox="1"/>
          <p:nvPr/>
        </p:nvSpPr>
        <p:spPr>
          <a:xfrm>
            <a:off x="1179195" y="1644650"/>
            <a:ext cx="9387205" cy="4769485"/>
          </a:xfrm>
          <a:prstGeom prst="rect">
            <a:avLst/>
          </a:prstGeom>
        </p:spPr>
        <p:txBody>
          <a:bodyPr wrap="square">
            <a:spAutoFit/>
          </a:bodyPr>
          <a:p>
            <a:pPr marL="0" indent="0">
              <a:spcAft>
                <a:spcPct val="0"/>
              </a:spcAft>
            </a:pPr>
            <a:r>
              <a:rPr sz="2000" b="0" i="0">
                <a:latin typeface="Arial" panose="020B0604020202020204" pitchFamily="34" charset="0"/>
                <a:ea typeface="__gtPlanar_9a6492"/>
                <a:cs typeface="Arial" panose="020B0604020202020204" pitchFamily="34" charset="0"/>
              </a:rPr>
              <a:t>Regularization techniques help improve a neural network’s generalization ability by reducing overfitting. They do this by minimizing needless complexity and exposing the network to more diverse data. This article will cover common regularization techniques:</a:t>
            </a:r>
            <a:endParaRPr sz="2000" b="0" i="0">
              <a:latin typeface="Arial" panose="020B0604020202020204" pitchFamily="34" charset="0"/>
              <a:ea typeface="__gtPlanar_9a6492"/>
              <a:cs typeface="Arial" panose="020B0604020202020204" pitchFamily="34" charset="0"/>
            </a:endParaRPr>
          </a:p>
          <a:p>
            <a:pPr marL="457200" lvl="1" indent="0">
              <a:spcBef>
                <a:spcPct val="0"/>
              </a:spcBef>
              <a:spcAft>
                <a:spcPct val="0"/>
              </a:spcAft>
              <a:buFont typeface="Arial" panose="020B0604020202020204"/>
              <a:buChar char="•"/>
            </a:pPr>
            <a:endParaRPr sz="2800" b="0" i="0">
              <a:solidFill>
                <a:srgbClr val="000000"/>
              </a:solidFill>
              <a:latin typeface="Arial" panose="020B0604020202020204" pitchFamily="34" charset="0"/>
              <a:ea typeface="__gtPlanar_9a6492"/>
              <a:cs typeface="Arial" panose="020B0604020202020204" pitchFamily="34" charset="0"/>
            </a:endParaRPr>
          </a:p>
          <a:p>
            <a:pPr marL="457200" lvl="1" indent="0">
              <a:spcBef>
                <a:spcPct val="0"/>
              </a:spcBef>
              <a:spcAft>
                <a:spcPct val="0"/>
              </a:spcAft>
              <a:buFont typeface="Arial" panose="020B0604020202020204"/>
              <a:buChar char="•"/>
            </a:pPr>
            <a:r>
              <a:rPr sz="2800" b="0" i="0">
                <a:solidFill>
                  <a:srgbClr val="000000"/>
                </a:solidFill>
                <a:latin typeface="Arial" panose="020B0604020202020204" pitchFamily="34" charset="0"/>
                <a:ea typeface="__gtPlanar_9a6492"/>
                <a:cs typeface="Arial" panose="020B0604020202020204" pitchFamily="34" charset="0"/>
              </a:rPr>
              <a:t>L1</a:t>
            </a:r>
            <a:r>
              <a:rPr lang="en-US" sz="2800" b="0" i="0">
                <a:solidFill>
                  <a:srgbClr val="000000"/>
                </a:solidFill>
                <a:latin typeface="Arial" panose="020B0604020202020204" pitchFamily="34" charset="0"/>
                <a:ea typeface="__gtPlanar_9a6492"/>
                <a:cs typeface="Arial" panose="020B0604020202020204" pitchFamily="34" charset="0"/>
              </a:rPr>
              <a:t>(lasso)</a:t>
            </a:r>
            <a:r>
              <a:rPr sz="2800" b="0" i="0">
                <a:solidFill>
                  <a:srgbClr val="000000"/>
                </a:solidFill>
                <a:latin typeface="Arial" panose="020B0604020202020204" pitchFamily="34" charset="0"/>
                <a:ea typeface="__gtPlanar_9a6492"/>
                <a:cs typeface="Arial" panose="020B0604020202020204" pitchFamily="34" charset="0"/>
              </a:rPr>
              <a:t> and L2</a:t>
            </a:r>
            <a:r>
              <a:rPr lang="en-US" sz="2800" b="0" i="0">
                <a:solidFill>
                  <a:srgbClr val="000000"/>
                </a:solidFill>
                <a:latin typeface="Arial" panose="020B0604020202020204" pitchFamily="34" charset="0"/>
                <a:ea typeface="__gtPlanar_9a6492"/>
                <a:cs typeface="Arial" panose="020B0604020202020204" pitchFamily="34" charset="0"/>
              </a:rPr>
              <a:t>(Ridge)</a:t>
            </a:r>
            <a:r>
              <a:rPr sz="2800" b="0" i="0">
                <a:solidFill>
                  <a:srgbClr val="000000"/>
                </a:solidFill>
                <a:latin typeface="Arial" panose="020B0604020202020204" pitchFamily="34" charset="0"/>
                <a:ea typeface="__gtPlanar_9a6492"/>
                <a:cs typeface="Arial" panose="020B0604020202020204" pitchFamily="34" charset="0"/>
              </a:rPr>
              <a:t> regularization</a:t>
            </a:r>
            <a:endParaRPr sz="2800" b="0" i="0">
              <a:solidFill>
                <a:srgbClr val="000000"/>
              </a:solidFill>
              <a:latin typeface="Arial" panose="020B0604020202020204" pitchFamily="34" charset="0"/>
              <a:ea typeface="__gtPlanar_9a6492"/>
              <a:cs typeface="Arial" panose="020B0604020202020204" pitchFamily="34" charset="0"/>
            </a:endParaRPr>
          </a:p>
          <a:p>
            <a:pPr marL="457200" lvl="1" indent="0">
              <a:spcBef>
                <a:spcPct val="0"/>
              </a:spcBef>
              <a:spcAft>
                <a:spcPct val="0"/>
              </a:spcAft>
              <a:buFont typeface="Arial" panose="020B0604020202020204"/>
              <a:buChar char="•"/>
            </a:pPr>
            <a:r>
              <a:rPr sz="2800">
                <a:solidFill>
                  <a:srgbClr val="000000"/>
                </a:solidFill>
                <a:latin typeface="Arial" panose="020B0604020202020204" pitchFamily="34" charset="0"/>
                <a:ea typeface="__gtPlanar_9a6492"/>
                <a:cs typeface="Arial" panose="020B0604020202020204" pitchFamily="34" charset="0"/>
                <a:sym typeface="+mn-ea"/>
              </a:rPr>
              <a:t>Early stopping</a:t>
            </a:r>
            <a:endParaRPr sz="2800">
              <a:solidFill>
                <a:srgbClr val="000000"/>
              </a:solidFill>
              <a:latin typeface="Arial" panose="020B0604020202020204" pitchFamily="34" charset="0"/>
              <a:ea typeface="__gtPlanar_9a6492"/>
              <a:cs typeface="Arial" panose="020B0604020202020204" pitchFamily="34" charset="0"/>
              <a:sym typeface="+mn-ea"/>
            </a:endParaRPr>
          </a:p>
          <a:p>
            <a:pPr marL="457200" lvl="1" indent="0">
              <a:spcBef>
                <a:spcPct val="0"/>
              </a:spcBef>
              <a:spcAft>
                <a:spcPct val="0"/>
              </a:spcAft>
              <a:buFont typeface="Arial" panose="020B0604020202020204"/>
              <a:buChar char="•"/>
            </a:pPr>
            <a:r>
              <a:rPr sz="2800">
                <a:solidFill>
                  <a:srgbClr val="000000"/>
                </a:solidFill>
                <a:latin typeface="Arial" panose="020B0604020202020204" pitchFamily="34" charset="0"/>
                <a:ea typeface="__gtPlanar_9a6492"/>
                <a:cs typeface="Arial" panose="020B0604020202020204" pitchFamily="34" charset="0"/>
                <a:sym typeface="+mn-ea"/>
              </a:rPr>
              <a:t>Dropout</a:t>
            </a:r>
            <a:endParaRPr sz="2800">
              <a:solidFill>
                <a:srgbClr val="000000"/>
              </a:solidFill>
              <a:latin typeface="Arial" panose="020B0604020202020204" pitchFamily="34" charset="0"/>
              <a:ea typeface="__gtPlanar_9a6492"/>
              <a:cs typeface="Arial" panose="020B0604020202020204" pitchFamily="34" charset="0"/>
              <a:sym typeface="+mn-ea"/>
            </a:endParaRPr>
          </a:p>
          <a:p>
            <a:pPr marL="457200" lvl="1" indent="0">
              <a:spcBef>
                <a:spcPct val="0"/>
              </a:spcBef>
              <a:spcAft>
                <a:spcPct val="0"/>
              </a:spcAft>
              <a:buFont typeface="Arial" panose="020B0604020202020204"/>
              <a:buChar char="•"/>
            </a:pPr>
            <a:r>
              <a:rPr lang="en-US" sz="2800">
                <a:solidFill>
                  <a:srgbClr val="000000"/>
                </a:solidFill>
                <a:latin typeface="Arial" panose="020B0604020202020204" pitchFamily="34" charset="0"/>
                <a:ea typeface="__gtPlanar_9a6492"/>
                <a:cs typeface="Arial" panose="020B0604020202020204" pitchFamily="34" charset="0"/>
                <a:sym typeface="+mn-ea"/>
              </a:rPr>
              <a:t>CallBack</a:t>
            </a:r>
            <a:endParaRPr sz="2800" b="0" i="0">
              <a:solidFill>
                <a:srgbClr val="000000"/>
              </a:solidFill>
              <a:latin typeface="Arial" panose="020B0604020202020204" pitchFamily="34" charset="0"/>
              <a:ea typeface="__gtPlanar_9a6492"/>
              <a:cs typeface="Arial" panose="020B0604020202020204" pitchFamily="34" charset="0"/>
            </a:endParaRPr>
          </a:p>
          <a:p>
            <a:pPr marL="457200" lvl="1" indent="0">
              <a:spcBef>
                <a:spcPct val="0"/>
              </a:spcBef>
              <a:spcAft>
                <a:spcPct val="0"/>
              </a:spcAft>
              <a:buFont typeface="Arial" panose="020B0604020202020204"/>
              <a:buChar char="•"/>
            </a:pPr>
            <a:r>
              <a:rPr sz="2800" b="0" i="0">
                <a:solidFill>
                  <a:srgbClr val="000000"/>
                </a:solidFill>
                <a:latin typeface="Arial" panose="020B0604020202020204" pitchFamily="34" charset="0"/>
                <a:ea typeface="__gtPlanar_9a6492"/>
                <a:cs typeface="Arial" panose="020B0604020202020204" pitchFamily="34" charset="0"/>
              </a:rPr>
              <a:t>Data augmentation</a:t>
            </a:r>
            <a:endParaRPr sz="2800" b="0" i="0">
              <a:solidFill>
                <a:srgbClr val="000000"/>
              </a:solidFill>
              <a:latin typeface="Arial" panose="020B0604020202020204" pitchFamily="34" charset="0"/>
              <a:ea typeface="__gtPlanar_9a6492"/>
              <a:cs typeface="Arial" panose="020B0604020202020204" pitchFamily="34" charset="0"/>
            </a:endParaRPr>
          </a:p>
          <a:p>
            <a:pPr marL="457200" lvl="1" indent="0">
              <a:spcBef>
                <a:spcPct val="0"/>
              </a:spcBef>
              <a:spcAft>
                <a:spcPct val="0"/>
              </a:spcAft>
              <a:buFont typeface="Arial" panose="020B0604020202020204"/>
              <a:buChar char="•"/>
            </a:pPr>
            <a:r>
              <a:rPr sz="2800" b="0" i="0">
                <a:solidFill>
                  <a:srgbClr val="000000"/>
                </a:solidFill>
                <a:latin typeface="Arial" panose="020B0604020202020204" pitchFamily="34" charset="0"/>
                <a:ea typeface="__gtPlanar_9a6492"/>
                <a:cs typeface="Arial" panose="020B0604020202020204" pitchFamily="34" charset="0"/>
              </a:rPr>
              <a:t>Addition of noise</a:t>
            </a:r>
            <a:endParaRPr sz="2800" b="0" i="0">
              <a:solidFill>
                <a:srgbClr val="000000"/>
              </a:solidFill>
              <a:latin typeface="Arial" panose="020B0604020202020204" pitchFamily="34" charset="0"/>
              <a:ea typeface="__gtPlanar_9a6492"/>
              <a:cs typeface="Arial" panose="020B0604020202020204" pitchFamily="34" charset="0"/>
            </a:endParaRPr>
          </a:p>
          <a:p>
            <a:pPr marL="457200" lvl="1" indent="0">
              <a:spcBef>
                <a:spcPct val="0"/>
              </a:spcBef>
              <a:spcAft>
                <a:spcPct val="0"/>
              </a:spcAft>
              <a:buFont typeface="Arial" panose="020B0604020202020204"/>
              <a:buChar char="•"/>
            </a:pPr>
            <a:endParaRPr sz="2800" b="0" i="0">
              <a:solidFill>
                <a:srgbClr val="000000"/>
              </a:solidFill>
              <a:latin typeface="Arial" panose="020B0604020202020204" pitchFamily="34" charset="0"/>
              <a:ea typeface="__gtPlanar_9a6492"/>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5"/>
          <p:cNvPicPr>
            <a:picLocks noChangeAspect="1"/>
          </p:cNvPicPr>
          <p:nvPr/>
        </p:nvPicPr>
        <p:blipFill>
          <a:blip r:embed="rId1"/>
          <a:stretch>
            <a:fillRect/>
          </a:stretch>
        </p:blipFill>
        <p:spPr>
          <a:xfrm>
            <a:off x="3825240" y="1635125"/>
            <a:ext cx="5718175" cy="2352675"/>
          </a:xfrm>
          <a:prstGeom prst="rect">
            <a:avLst/>
          </a:prstGeom>
        </p:spPr>
      </p:pic>
      <p:sp>
        <p:nvSpPr>
          <p:cNvPr id="5" name="Text Box 4"/>
          <p:cNvSpPr txBox="1"/>
          <p:nvPr/>
        </p:nvSpPr>
        <p:spPr>
          <a:xfrm>
            <a:off x="157480" y="-6985"/>
            <a:ext cx="11739245" cy="6831965"/>
          </a:xfrm>
          <a:prstGeom prst="rect">
            <a:avLst/>
          </a:prstGeom>
          <a:noFill/>
        </p:spPr>
        <p:txBody>
          <a:bodyPr wrap="square" rtlCol="0">
            <a:spAutoFit/>
          </a:bodyPr>
          <a:p>
            <a:r>
              <a:rPr lang="en-US" altLang="en-US"/>
              <a:t>Regularization techniques like L1, L2, and ElasticNet help prevent overfitting by adding a penalty term to the loss function. This keeps model weights small and prevents over-complexity.</a:t>
            </a:r>
            <a:endParaRPr lang="en-US" altLang="en-US"/>
          </a:p>
          <a:p>
            <a:endParaRPr lang="en-US" altLang="en-US"/>
          </a:p>
          <a:p>
            <a:r>
              <a:rPr lang="en-US" altLang="en-US" sz="2400" b="1">
                <a:solidFill>
                  <a:srgbClr val="FF0000"/>
                </a:solidFill>
                <a:effectLst>
                  <a:outerShdw blurRad="38100" dist="38100" dir="2700000" algn="tl">
                    <a:srgbClr val="000000">
                      <a:alpha val="43137"/>
                    </a:srgbClr>
                  </a:outerShdw>
                </a:effectLst>
              </a:rPr>
              <a:t>1</a:t>
            </a:r>
            <a:r>
              <a:rPr lang="en-US" altLang="en-US" sz="2400" b="1">
                <a:solidFill>
                  <a:srgbClr val="FF0000"/>
                </a:solidFill>
                <a:effectLst>
                  <a:outerShdw blurRad="38100" dist="38100" dir="2700000" algn="tl">
                    <a:srgbClr val="000000">
                      <a:alpha val="43137"/>
                    </a:srgbClr>
                  </a:outerShdw>
                </a:effectLst>
              </a:rPr>
              <a:t>️</a:t>
            </a:r>
            <a:r>
              <a:rPr lang="en-US" altLang="en-US" sz="2400" b="1">
                <a:solidFill>
                  <a:srgbClr val="FF0000"/>
                </a:solidFill>
                <a:effectLst>
                  <a:outerShdw blurRad="38100" dist="38100" dir="2700000" algn="tl">
                    <a:srgbClr val="000000">
                      <a:alpha val="43137"/>
                    </a:srgbClr>
                  </a:outerShdw>
                </a:effectLst>
              </a:rPr>
              <a:t>⃣ L1 Regularization (Lasso Regression)</a:t>
            </a:r>
            <a:endParaRPr lang="en-US" altLang="en-US" sz="2400" b="1">
              <a:solidFill>
                <a:srgbClr val="FF0000"/>
              </a:solidFill>
              <a:effectLst>
                <a:outerShdw blurRad="38100" dist="38100" dir="2700000" algn="tl">
                  <a:srgbClr val="000000">
                    <a:alpha val="43137"/>
                  </a:srgbClr>
                </a:outerShdw>
              </a:effectLst>
            </a:endParaRPr>
          </a:p>
          <a:p>
            <a:r>
              <a:rPr lang="zh-CN" altLang="en-US"/>
              <a:t>📖</a:t>
            </a:r>
            <a:r>
              <a:rPr lang="en-US" altLang="en-US"/>
              <a:t> Definition:</a:t>
            </a:r>
            <a:endParaRPr lang="en-US" altLang="en-US"/>
          </a:p>
          <a:p>
            <a:r>
              <a:rPr lang="en-US" altLang="en-US"/>
              <a:t>L1 Regularization, also called Lasso (Least Absolute Shrinkage and Selection Operator), adds the absolute values of the weights to the loss function.</a:t>
            </a:r>
            <a:endParaRPr lang="en-US" altLang="en-US"/>
          </a:p>
          <a:p>
            <a:endParaRPr lang="en-US" altLang="en-US"/>
          </a:p>
          <a:p>
            <a:endParaRPr lang="en-US" altLang="en-US"/>
          </a:p>
          <a:p>
            <a:endParaRPr lang="en-US" altLang="en-US"/>
          </a:p>
          <a:p>
            <a:endParaRPr lang="en-US" altLang="en-US"/>
          </a:p>
          <a:p>
            <a:endParaRPr lang="en-US" altLang="en-US"/>
          </a:p>
          <a:p>
            <a:r>
              <a:rPr lang="en-US" altLang="en-US"/>
              <a:t>✅ Pros:</a:t>
            </a:r>
            <a:endParaRPr lang="en-US" altLang="en-US"/>
          </a:p>
          <a:p>
            <a:r>
              <a:rPr lang="en-US" altLang="en-US"/>
              <a:t>✔ Encourages sparse models (some weights become zero).</a:t>
            </a:r>
            <a:endParaRPr lang="en-US" altLang="en-US"/>
          </a:p>
          <a:p>
            <a:r>
              <a:rPr lang="en-US" altLang="en-US"/>
              <a:t>✔ Useful for feature selection (eliminates less important features).</a:t>
            </a:r>
            <a:endParaRPr lang="en-US" altLang="en-US"/>
          </a:p>
          <a:p>
            <a:endParaRPr lang="en-US" altLang="en-US"/>
          </a:p>
          <a:p>
            <a:r>
              <a:rPr lang="en-US" altLang="en-US"/>
              <a:t>❌ Cons:</a:t>
            </a:r>
            <a:endParaRPr lang="en-US" altLang="en-US"/>
          </a:p>
          <a:p>
            <a:r>
              <a:rPr lang="en-US" altLang="en-US"/>
              <a:t>❌ Can lead to unstable models when features are correlated.</a:t>
            </a:r>
            <a:endParaRPr lang="en-US" altLang="en-US"/>
          </a:p>
          <a:p>
            <a:r>
              <a:rPr lang="en-US" altLang="en-US"/>
              <a:t>❌ Not ideal for smooth weight shrinkage.</a:t>
            </a:r>
            <a:endParaRPr lang="en-US" altLang="en-US"/>
          </a:p>
          <a:p>
            <a:endParaRPr lang="en-US" altLang="en-US"/>
          </a:p>
          <a:p>
            <a:r>
              <a:rPr lang="zh-CN" altLang="en-US"/>
              <a:t>💻</a:t>
            </a:r>
            <a:r>
              <a:rPr lang="en-US" altLang="en-US"/>
              <a:t> Code Example (L1 Regularization in TensorFlow/Keras):</a:t>
            </a:r>
            <a:endParaRPr lang="en-US" altLang="en-US"/>
          </a:p>
          <a:p>
            <a:r>
              <a:rPr lang="en-US" altLang="en-US"/>
              <a:t>from tensorflow.keras.regularizers import l1</a:t>
            </a:r>
            <a:endParaRPr lang="en-US" altLang="en-US"/>
          </a:p>
          <a:p>
            <a:endParaRPr lang="en-US" altLang="en-US"/>
          </a:p>
          <a:p>
            <a:r>
              <a:rPr lang="en-US" altLang="en-US"/>
              <a:t>model.add(Dense(64, activation='relu', kernel_regularizer=l1(0.01)))  # L1 penalty with lambda=0.01</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3345" y="0"/>
            <a:ext cx="10748010" cy="6343015"/>
          </a:xfrm>
          <a:prstGeom prst="rect">
            <a:avLst/>
          </a:prstGeom>
        </p:spPr>
        <p:txBody>
          <a:bodyPr wrap="square">
            <a:spAutoFit/>
          </a:bodyPr>
          <a:p>
            <a:pPr>
              <a:spcAft>
                <a:spcPct val="60000"/>
              </a:spcAft>
            </a:pPr>
            <a:r>
              <a:rPr sz="2300" b="1">
                <a:solidFill>
                  <a:srgbClr val="FF0000"/>
                </a:solidFill>
                <a:effectLst>
                  <a:outerShdw blurRad="38100" dist="38100" dir="2700000" algn="tl">
                    <a:srgbClr val="000000">
                      <a:alpha val="43137"/>
                    </a:srgbClr>
                  </a:outerShdw>
                </a:effectLst>
              </a:rPr>
              <a:t>2</a:t>
            </a:r>
            <a:r>
              <a:rPr lang="en-US" sz="2300" b="1">
                <a:solidFill>
                  <a:srgbClr val="FF0000"/>
                </a:solidFill>
                <a:effectLst>
                  <a:outerShdw blurRad="38100" dist="38100" dir="2700000" algn="tl">
                    <a:srgbClr val="000000">
                      <a:alpha val="43137"/>
                    </a:srgbClr>
                  </a:outerShdw>
                </a:effectLst>
              </a:rPr>
              <a:t>.</a:t>
            </a:r>
            <a:r>
              <a:rPr sz="2300" b="1">
                <a:solidFill>
                  <a:srgbClr val="FF0000"/>
                </a:solidFill>
                <a:effectLst>
                  <a:outerShdw blurRad="38100" dist="38100" dir="2700000" algn="tl">
                    <a:srgbClr val="000000">
                      <a:alpha val="43137"/>
                    </a:srgbClr>
                  </a:outerShdw>
                </a:effectLst>
              </a:rPr>
              <a:t> L2 Regularization (Ridge Regression)</a:t>
            </a:r>
            <a:endParaRPr sz="2300" b="1">
              <a:solidFill>
                <a:srgbClr val="FF0000"/>
              </a:solidFill>
              <a:effectLst>
                <a:outerShdw blurRad="38100" dist="38100" dir="2700000" algn="tl">
                  <a:srgbClr val="000000">
                    <a:alpha val="43137"/>
                  </a:srgbClr>
                </a:outerShdw>
              </a:effectLst>
            </a:endParaRPr>
          </a:p>
          <a:p>
            <a:pPr>
              <a:spcAft>
                <a:spcPct val="60000"/>
              </a:spcAft>
            </a:pPr>
            <a:r>
              <a:rPr sz="2200" b="1"/>
              <a:t>📖 Definition:</a:t>
            </a:r>
            <a:endParaRPr sz="2200" b="1"/>
          </a:p>
          <a:p>
            <a:r>
              <a:rPr sz="1600"/>
              <a:t>L2 Regularization, also called Ridge Regression, adds the squared values of the weights to the loss function.</a:t>
            </a:r>
            <a:endParaRPr sz="1600"/>
          </a:p>
          <a:p>
            <a:pPr>
              <a:spcAft>
                <a:spcPct val="60000"/>
              </a:spcAft>
            </a:pPr>
            <a:endParaRPr sz="2200" b="1"/>
          </a:p>
          <a:p>
            <a:pPr>
              <a:spcAft>
                <a:spcPct val="60000"/>
              </a:spcAft>
            </a:pPr>
            <a:r>
              <a:rPr sz="2200" b="1"/>
              <a:t>✅ Pros:</a:t>
            </a:r>
            <a:endParaRPr sz="2200" b="1"/>
          </a:p>
          <a:p>
            <a:r>
              <a:rPr sz="1600"/>
              <a:t>✔ Encourages smaller weights, preventing overfitting.</a:t>
            </a:r>
            <a:endParaRPr sz="1600"/>
          </a:p>
          <a:p>
            <a:r>
              <a:rPr sz="1600"/>
              <a:t> ✔ Works well when features are correlated.</a:t>
            </a:r>
            <a:endParaRPr sz="1600"/>
          </a:p>
          <a:p>
            <a:pPr>
              <a:spcAft>
                <a:spcPct val="60000"/>
              </a:spcAft>
            </a:pPr>
            <a:r>
              <a:rPr sz="2200" b="1"/>
              <a:t>❌ Cons:</a:t>
            </a:r>
            <a:endParaRPr sz="2200" b="1"/>
          </a:p>
          <a:p>
            <a:r>
              <a:rPr sz="1600"/>
              <a:t>❌ Does not produce sparse models (all weights remain nonzero).</a:t>
            </a:r>
            <a:endParaRPr sz="1600"/>
          </a:p>
          <a:p>
            <a:r>
              <a:rPr sz="1600"/>
              <a:t> ❌ May not be ideal for feature selection.</a:t>
            </a:r>
            <a:endParaRPr sz="1600"/>
          </a:p>
          <a:p>
            <a:pPr>
              <a:spcAft>
                <a:spcPct val="60000"/>
              </a:spcAft>
            </a:pPr>
            <a:r>
              <a:rPr sz="2200" b="1"/>
              <a:t>💻 Code Example (L2 Regularization in TensorFlow/Keras):</a:t>
            </a:r>
            <a:endParaRPr sz="2200" b="1"/>
          </a:p>
          <a:p>
            <a:r>
              <a:rPr sz="1600"/>
              <a:t>python</a:t>
            </a:r>
            <a:endParaRPr sz="1600"/>
          </a:p>
          <a:p>
            <a:r>
              <a:rPr sz="1600"/>
              <a:t>CopyEdit</a:t>
            </a:r>
            <a:endParaRPr sz="1600"/>
          </a:p>
          <a:p>
            <a:r>
              <a:rPr sz="1600"/>
              <a:t>from tensorflow.keras.regularizers import l2
model.add(Dense(64, activation='relu', kernel_regularizer=l2(0.01)))  # L2 penalty with lambda=0.01
</a:t>
            </a:r>
            <a:endParaRPr sz="1600"/>
          </a:p>
        </p:txBody>
      </p:sp>
      <p:pic>
        <p:nvPicPr>
          <p:cNvPr id="3" name="Picture 2"/>
          <p:cNvPicPr>
            <a:picLocks noChangeAspect="1"/>
          </p:cNvPicPr>
          <p:nvPr/>
        </p:nvPicPr>
        <p:blipFill>
          <a:blip r:embed="rId1"/>
          <a:stretch>
            <a:fillRect/>
          </a:stretch>
        </p:blipFill>
        <p:spPr>
          <a:xfrm>
            <a:off x="5202555" y="1499235"/>
            <a:ext cx="5638800" cy="20097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9066</Words>
  <Application>WPS Presentation</Application>
  <PresentationFormat>Widescreen</PresentationFormat>
  <Paragraphs>229</Paragraphs>
  <Slides>25</Slides>
  <Notes>0</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25</vt:i4>
      </vt:variant>
    </vt:vector>
  </HeadingPairs>
  <TitlesOfParts>
    <vt:vector size="45" baseType="lpstr">
      <vt:lpstr>Arial</vt:lpstr>
      <vt:lpstr>SimSun</vt:lpstr>
      <vt:lpstr>Wingdings</vt:lpstr>
      <vt:lpstr>Georgia</vt:lpstr>
      <vt:lpstr>var(--framer-blockquote-font-family</vt:lpstr>
      <vt:lpstr>Segoe Print</vt:lpstr>
      <vt:lpstr>var(--framer-blockquote-font-family-bold</vt:lpstr>
      <vt:lpstr>STK Bureau Sans Book</vt:lpstr>
      <vt:lpstr>Arial</vt:lpstr>
      <vt:lpstr>monospace</vt:lpstr>
      <vt:lpstr>Microsoft YaHei</vt:lpstr>
      <vt:lpstr>Arial Unicode MS</vt:lpstr>
      <vt:lpstr>Calibri Light</vt:lpstr>
      <vt:lpstr>Calibri</vt:lpstr>
      <vt:lpstr>__gtPlanar_9a6492</vt:lpstr>
      <vt:lpstr>Google Sans</vt:lpstr>
      <vt:lpstr>Inter</vt:lpstr>
      <vt:lpstr>Roboto Mono</vt:lpstr>
      <vt:lpstr>system-ui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hp</dc:creator>
  <cp:lastModifiedBy>Sahil</cp:lastModifiedBy>
  <cp:revision>367</cp:revision>
  <dcterms:created xsi:type="dcterms:W3CDTF">2025-02-02T08:06:00Z</dcterms:created>
  <dcterms:modified xsi:type="dcterms:W3CDTF">2025-03-22T04:44:59Z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9D96F5E932AF4648AA1B99CD0A39ECB7_11</vt:lpwstr>
  </property>
  <property fmtid="{D5CDD505-2E9C-101B-9397-08002B2CF9AE}" pid="3" name="KSOProductBuildVer">
    <vt:lpwstr>1033-12.2.0.20326</vt:lpwstr>
  </property>
</Properties>
</file>