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95" r:id="rId3"/>
    <p:sldId id="391" r:id="rId4"/>
    <p:sldId id="408" r:id="rId5"/>
    <p:sldId id="400" r:id="rId6"/>
    <p:sldId id="402" r:id="rId8"/>
    <p:sldId id="403" r:id="rId9"/>
    <p:sldId id="404" r:id="rId10"/>
    <p:sldId id="405" r:id="rId11"/>
    <p:sldId id="406" r:id="rId12"/>
    <p:sldId id="430" r:id="rId13"/>
    <p:sldId id="415" r:id="rId14"/>
    <p:sldId id="431" r:id="rId15"/>
    <p:sldId id="432" r:id="rId16"/>
    <p:sldId id="433" r:id="rId17"/>
    <p:sldId id="434" r:id="rId18"/>
    <p:sldId id="435" r:id="rId19"/>
    <p:sldId id="436" r:id="rId20"/>
    <p:sldId id="437" r:id="rId21"/>
    <p:sldId id="438" r:id="rId22"/>
    <p:sldId id="439" r:id="rId23"/>
    <p:sldId id="443" r:id="rId24"/>
    <p:sldId id="440" r:id="rId25"/>
    <p:sldId id="441" r:id="rId26"/>
    <p:sldId id="442" r:id="rId27"/>
    <p:sldId id="419" r:id="rId28"/>
    <p:sldId id="418" r:id="rId29"/>
    <p:sldId id="420" r:id="rId30"/>
    <p:sldId id="416" r:id="rId31"/>
    <p:sldId id="417" r:id="rId32"/>
    <p:sldId id="422" r:id="rId33"/>
    <p:sldId id="421" r:id="rId34"/>
    <p:sldId id="423" r:id="rId35"/>
    <p:sldId id="424" r:id="rId36"/>
    <p:sldId id="425" r:id="rId37"/>
    <p:sldId id="426" r:id="rId38"/>
    <p:sldId id="427" r:id="rId39"/>
    <p:sldId id="428" r:id="rId40"/>
    <p:sldId id="429" r:id="rId41"/>
    <p:sldId id="410" r:id="rId42"/>
    <p:sldId id="412" r:id="rId43"/>
    <p:sldId id="368" r:id="rId44"/>
    <p:sldId id="39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bag-of-words-bow-model-in-nl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understanding-tf-idf-term-frequency-inverse-document-frequenc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using-countvectorizer-to-extracting-features-from-tex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web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geeksforgeeks.org/pre-trained-word-embedding-using-glove-in-nlp-models/" TargetMode="External"/><Relationship Id="rId2" Type="http://schemas.openxmlformats.org/officeDocument/2006/relationships/hyperlink" Target="https://www.geeksforgeeks.org/continuous-bag-of-words-cbow-in-nlp/" TargetMode="External"/><Relationship Id="rId1" Type="http://schemas.openxmlformats.org/officeDocument/2006/relationships/hyperlink" Target="https://www.geeksforgeeks.org/implement-your-own-word2vecskip-gram-model-in-pyth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doc2vec-in-nlp/"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explanation-of-bert-model-nlp/" TargetMode="External"/><Relationship Id="rId1" Type="http://schemas.openxmlformats.org/officeDocument/2006/relationships/hyperlink" Target="https://www.geeksforgeeks.org/overview-of-word-embedding-using-embeddings-from-language-models-elm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196850" y="635"/>
            <a:ext cx="117983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42135" y="711835"/>
            <a:ext cx="7891780" cy="1322070"/>
          </a:xfrm>
          <a:prstGeom prst="rect">
            <a:avLst/>
          </a:prstGeom>
        </p:spPr>
        <p:txBody>
          <a:bodyPr wrap="square">
            <a:spAutoFit/>
          </a:bodyPr>
          <a:p>
            <a:pPr marL="0" indent="0" algn="l" fontAlgn="base">
              <a:spcBef>
                <a:spcPct val="0"/>
              </a:spcBef>
              <a:spcAft>
                <a:spcPct val="0"/>
              </a:spcAft>
            </a:pPr>
            <a:r>
              <a:rPr sz="4000" b="1" i="0">
                <a:solidFill>
                  <a:srgbClr val="FF0000"/>
                </a:solidFill>
                <a:latin typeface="Arial Black" panose="020B0A04020102020204" charset="0"/>
                <a:ea typeface="Source Sans 3"/>
                <a:cs typeface="Arial Black" panose="020B0A04020102020204" charset="0"/>
              </a:rPr>
              <a:t>Vectorization Techniques in NLP</a:t>
            </a:r>
            <a:endParaRPr sz="4000" b="1" i="0">
              <a:solidFill>
                <a:srgbClr val="FF0000"/>
              </a:solidFill>
              <a:latin typeface="Arial Black" panose="020B0A04020102020204" charset="0"/>
              <a:ea typeface="Source Sans 3"/>
              <a:cs typeface="Arial Black" panose="020B0A04020102020204" charset="0"/>
            </a:endParaRPr>
          </a:p>
        </p:txBody>
      </p:sp>
      <p:sp>
        <p:nvSpPr>
          <p:cNvPr id="4" name="Text Box 3"/>
          <p:cNvSpPr txBox="1"/>
          <p:nvPr/>
        </p:nvSpPr>
        <p:spPr>
          <a:xfrm>
            <a:off x="2776220" y="6005195"/>
            <a:ext cx="6096000" cy="368300"/>
          </a:xfrm>
          <a:prstGeom prst="rect">
            <a:avLst/>
          </a:prstGeom>
          <a:noFill/>
        </p:spPr>
        <p:txBody>
          <a:bodyPr wrap="square" rtlCol="0" anchor="t">
            <a:spAutoFit/>
          </a:bodyPr>
          <a:p>
            <a:r>
              <a:rPr lang="en-US" altLang="en-US"/>
              <a:t>https://neptune.ai/blog/vectorization-techniques-in-nlp-guide</a:t>
            </a:r>
            <a:endParaRPr lang="en-US"/>
          </a:p>
        </p:txBody>
      </p:sp>
      <p:sp>
        <p:nvSpPr>
          <p:cNvPr id="5" name="Text Box 4"/>
          <p:cNvSpPr txBox="1"/>
          <p:nvPr/>
        </p:nvSpPr>
        <p:spPr>
          <a:xfrm>
            <a:off x="2776220" y="6373495"/>
            <a:ext cx="7025640" cy="368300"/>
          </a:xfrm>
          <a:prstGeom prst="rect">
            <a:avLst/>
          </a:prstGeom>
          <a:noFill/>
        </p:spPr>
        <p:txBody>
          <a:bodyPr wrap="square" rtlCol="0" anchor="t">
            <a:spAutoFit/>
          </a:bodyPr>
          <a:p>
            <a:r>
              <a:rPr lang="en-US" altLang="en-US"/>
              <a:t>https://www.geeksforgeeks.org/vectorization-techniques-in-nlp/</a:t>
            </a:r>
            <a:endParaRPr lang="en-US"/>
          </a:p>
        </p:txBody>
      </p:sp>
      <p:sp>
        <p:nvSpPr>
          <p:cNvPr id="6" name="Text Box 5"/>
          <p:cNvSpPr txBox="1"/>
          <p:nvPr/>
        </p:nvSpPr>
        <p:spPr>
          <a:xfrm>
            <a:off x="1842135" y="2611120"/>
            <a:ext cx="7370445" cy="1014730"/>
          </a:xfrm>
          <a:prstGeom prst="rect">
            <a:avLst/>
          </a:prstGeom>
          <a:noFill/>
        </p:spPr>
        <p:txBody>
          <a:bodyPr wrap="square" rtlCol="0">
            <a:spAutoFit/>
          </a:bodyPr>
          <a:p>
            <a:pPr marL="0" indent="0" algn="l"/>
            <a:r>
              <a:rPr sz="2000">
                <a:solidFill>
                  <a:srgbClr val="273239"/>
                </a:solidFill>
                <a:latin typeface="Nunito"/>
                <a:ea typeface="Nunito"/>
                <a:sym typeface="+mn-ea"/>
              </a:rPr>
              <a:t>Vectorization in NLP is the process of </a:t>
            </a:r>
            <a:r>
              <a:rPr sz="2000">
                <a:solidFill>
                  <a:srgbClr val="FF0000"/>
                </a:solidFill>
                <a:latin typeface="Nunito"/>
                <a:ea typeface="Nunito"/>
                <a:sym typeface="+mn-ea"/>
              </a:rPr>
              <a:t>converting text data into numerical vectors</a:t>
            </a:r>
            <a:r>
              <a:rPr sz="2000">
                <a:solidFill>
                  <a:srgbClr val="273239"/>
                </a:solidFill>
                <a:latin typeface="Nunito"/>
                <a:ea typeface="Nunito"/>
                <a:sym typeface="+mn-ea"/>
              </a:rPr>
              <a:t> that can be processed by machine learning algorithms.</a:t>
            </a:r>
            <a:endParaRPr sz="2000">
              <a:solidFill>
                <a:srgbClr val="273239"/>
              </a:solidFill>
              <a:latin typeface="Nunito"/>
              <a:ea typeface="Nunito"/>
            </a:endParaRPr>
          </a:p>
        </p:txBody>
      </p:sp>
      <p:sp>
        <p:nvSpPr>
          <p:cNvPr id="7" name="Text Box 6"/>
          <p:cNvSpPr txBox="1"/>
          <p:nvPr/>
        </p:nvSpPr>
        <p:spPr>
          <a:xfrm>
            <a:off x="3423920" y="4766310"/>
            <a:ext cx="4064000" cy="368300"/>
          </a:xfrm>
          <a:prstGeom prst="rect">
            <a:avLst/>
          </a:prstGeom>
          <a:noFill/>
        </p:spPr>
        <p:txBody>
          <a:bodyPr wrap="square" rtlCol="0">
            <a:spAutoFit/>
          </a:bodyPr>
          <a:p>
            <a:r>
              <a:rPr lang="en-US"/>
              <a:t>OHE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942975" y="357505"/>
            <a:ext cx="7788910" cy="4890135"/>
          </a:xfrm>
          <a:prstGeom prst="rect">
            <a:avLst/>
          </a:prstGeom>
        </p:spPr>
        <p:txBody>
          <a:bodyPr wrap="square">
            <a:noAutofit/>
          </a:bodyPr>
          <a:p>
            <a:pPr marL="0" indent="0">
              <a:spcBef>
                <a:spcPts val="1000"/>
              </a:spcBef>
              <a:spcAft>
                <a:spcPts val="500"/>
              </a:spcAft>
            </a:pPr>
            <a:r>
              <a:rPr sz="3600" b="0" i="0">
                <a:solidFill>
                  <a:srgbClr val="FF0000"/>
                </a:solidFill>
                <a:latin typeface="Arial Black" panose="020B0A04020102020204" charset="0"/>
                <a:ea typeface="Tomorrow"/>
                <a:cs typeface="Arial Black" panose="020B0A04020102020204" charset="0"/>
              </a:rPr>
              <a:t>Text Classification</a:t>
            </a:r>
            <a:r>
              <a:rPr sz="3600" b="0" i="0">
                <a:solidFill>
                  <a:srgbClr val="333333"/>
                </a:solidFill>
                <a:latin typeface="Arial" panose="020B0604020202020204" pitchFamily="34" charset="0"/>
                <a:ea typeface="Tomorrow"/>
                <a:cs typeface="Arial" panose="020B0604020202020204" pitchFamily="34" charset="0"/>
              </a:rPr>
              <a:t>  </a:t>
            </a:r>
            <a:endParaRPr sz="36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CountVectorization</a:t>
            </a:r>
            <a:r>
              <a:rPr lang="en-US" sz="2400" b="0" i="0">
                <a:solidFill>
                  <a:srgbClr val="333333"/>
                </a:solidFill>
                <a:latin typeface="Arial" panose="020B0604020202020204" pitchFamily="34" charset="0"/>
                <a:ea typeface="Tomorrow"/>
                <a:cs typeface="Arial" panose="020B0604020202020204" pitchFamily="34" charset="0"/>
              </a:rPr>
              <a:t>/</a:t>
            </a:r>
            <a:r>
              <a:rPr sz="2400">
                <a:solidFill>
                  <a:srgbClr val="333333"/>
                </a:solidFill>
                <a:latin typeface="Arial" panose="020B0604020202020204" pitchFamily="34" charset="0"/>
                <a:ea typeface="Tomorrow"/>
                <a:cs typeface="Arial" panose="020B0604020202020204" pitchFamily="34" charset="0"/>
                <a:sym typeface="+mn-ea"/>
              </a:rPr>
              <a:t>Text Vecorization </a:t>
            </a:r>
            <a:endParaRPr sz="2400">
              <a:solidFill>
                <a:srgbClr val="333333"/>
              </a:solidFill>
              <a:latin typeface="Arial" panose="020B0604020202020204" pitchFamily="34" charset="0"/>
              <a:ea typeface="Tomorrow"/>
              <a:cs typeface="Arial" panose="020B0604020202020204" pitchFamily="34" charset="0"/>
              <a:sym typeface="+mn-ea"/>
            </a:endParaRPr>
          </a:p>
          <a:p>
            <a:pPr marL="742950" lvl="1" indent="-285750">
              <a:spcBef>
                <a:spcPct val="0"/>
              </a:spcBef>
              <a:spcAft>
                <a:spcPct val="0"/>
              </a:spcAft>
              <a:buFont typeface="Arial" panose="020B0604020202020204" pitchFamily="34" charset="0"/>
              <a:buChar char="•"/>
            </a:pP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Text Classification with ML</a:t>
            </a: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TFIDF Vectorization</a:t>
            </a: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Text Classification with ANN</a:t>
            </a: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a:solidFill>
                  <a:srgbClr val="333333"/>
                </a:solidFill>
                <a:latin typeface="Arial" panose="020B0604020202020204" pitchFamily="34" charset="0"/>
                <a:ea typeface="Tomorrow"/>
                <a:cs typeface="Arial" panose="020B0604020202020204" pitchFamily="34" charset="0"/>
                <a:sym typeface="+mn-ea"/>
              </a:rPr>
              <a:t>Embedding Layer in Natural Language</a:t>
            </a: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Assignment</a:t>
            </a:r>
            <a:endParaRPr sz="2400" b="0" i="0">
              <a:solidFill>
                <a:srgbClr val="333333"/>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177165"/>
            <a:ext cx="11790045" cy="6647180"/>
          </a:xfrm>
          <a:prstGeom prst="rect">
            <a:avLst/>
          </a:prstGeom>
        </p:spPr>
        <p:txBody>
          <a:bodyPr wrap="square">
            <a:spAutoFit/>
          </a:bodyPr>
          <a:p>
            <a:pPr marL="0" indent="0" algn="just"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What is Vectorization?</a:t>
            </a:r>
            <a:endParaRPr sz="2100" b="1"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pPr>
            <a:r>
              <a:rPr sz="1600" b="0" i="1">
                <a:solidFill>
                  <a:srgbClr val="273239"/>
                </a:solidFill>
                <a:latin typeface="Arial" panose="020B0604020202020204" pitchFamily="34" charset="0"/>
                <a:ea typeface="Nunito"/>
                <a:cs typeface="Arial" panose="020B0604020202020204" pitchFamily="34" charset="0"/>
              </a:rPr>
              <a:t>Vectorization is the process of converting text data into numerical vectors.</a:t>
            </a:r>
            <a:r>
              <a:rPr sz="1600" b="0" i="0">
                <a:solidFill>
                  <a:srgbClr val="273239"/>
                </a:solidFill>
                <a:latin typeface="Arial" panose="020B0604020202020204" pitchFamily="34" charset="0"/>
                <a:ea typeface="Nunito"/>
                <a:cs typeface="Arial" panose="020B0604020202020204" pitchFamily="34" charset="0"/>
              </a:rPr>
              <a:t> In the context of Natural Language Processing (NLP), vectorization transforms words, phrases, or entire documents into a format that can be understood and processed by machine learning models. These numerical representations capture the semantic meaning and contextual relationships of the text, allowing algorithms to perform tasks such as classification, clustering, and prediction.</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pPr>
            <a:endParaRPr sz="1600" b="0" i="0">
              <a:solidFill>
                <a:srgbClr val="273239"/>
              </a:solidFill>
              <a:latin typeface="Arial" panose="020B0604020202020204" pitchFamily="34" charset="0"/>
              <a:ea typeface="Nunito"/>
              <a:cs typeface="Arial" panose="020B0604020202020204" pitchFamily="34" charset="0"/>
            </a:endParaRPr>
          </a:p>
          <a:p>
            <a:pPr marL="0" indent="0" algn="just"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Why is Vectorization Important in NLP?</a:t>
            </a:r>
            <a:endParaRPr sz="2100" b="1" i="0">
              <a:solidFill>
                <a:srgbClr val="273239"/>
              </a:solidFill>
              <a:latin typeface="Arial" panose="020B0604020202020204" pitchFamily="34" charset="0"/>
              <a:ea typeface="Nunito"/>
              <a:cs typeface="Arial" panose="020B0604020202020204" pitchFamily="34" charset="0"/>
            </a:endParaRPr>
          </a:p>
          <a:p>
            <a:pPr marL="0" indent="0" algn="just"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Vectorization is crucial in NLP for several reasons:</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Machine Learning Compatibility:</a:t>
            </a:r>
            <a:r>
              <a:rPr sz="1600" b="0" i="0">
                <a:solidFill>
                  <a:srgbClr val="273239"/>
                </a:solidFill>
                <a:latin typeface="Arial" panose="020B0604020202020204" pitchFamily="34" charset="0"/>
                <a:ea typeface="Nunito"/>
                <a:cs typeface="Arial" panose="020B0604020202020204" pitchFamily="34" charset="0"/>
              </a:rPr>
              <a:t> Machine learning models require numerical input to perform calculations. Vectorization converts text into a format that these models can process, enabling the application of statistical and machine learning techniques to textual data.</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Capturing Semantic Meaning:</a:t>
            </a:r>
            <a:r>
              <a:rPr sz="1600" b="0" i="0">
                <a:solidFill>
                  <a:srgbClr val="273239"/>
                </a:solidFill>
                <a:latin typeface="Arial" panose="020B0604020202020204" pitchFamily="34" charset="0"/>
                <a:ea typeface="Nunito"/>
                <a:cs typeface="Arial" panose="020B0604020202020204" pitchFamily="34" charset="0"/>
              </a:rPr>
              <a:t> Effective vectorization methods, like word embeddings, capture the semantic relationships between words. This allows models to understand context and perform better on tasks like sentiment analysis, translation, and summarization.</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Dimensionality Reduction:</a:t>
            </a:r>
            <a:r>
              <a:rPr sz="1600" b="0" i="0">
                <a:solidFill>
                  <a:srgbClr val="273239"/>
                </a:solidFill>
                <a:latin typeface="Arial" panose="020B0604020202020204" pitchFamily="34" charset="0"/>
                <a:ea typeface="Nunito"/>
                <a:cs typeface="Arial" panose="020B0604020202020204" pitchFamily="34" charset="0"/>
              </a:rPr>
              <a:t> Techniques like TF-IDF and word embeddings reduce the dimensionality of the data compared to one-hot encoding. This not only makes computation more efficient but also helps in capturing the most relevant features of the text.</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Handling Large Vocabulary:</a:t>
            </a:r>
            <a:r>
              <a:rPr sz="1600" b="0" i="0">
                <a:solidFill>
                  <a:srgbClr val="273239"/>
                </a:solidFill>
                <a:latin typeface="Arial" panose="020B0604020202020204" pitchFamily="34" charset="0"/>
                <a:ea typeface="Nunito"/>
                <a:cs typeface="Arial" panose="020B0604020202020204" pitchFamily="34" charset="0"/>
              </a:rPr>
              <a:t> Vectorization helps manage large vocabularies by creating fixed-size vectors for words or documents. This is essential for handling the vast amount of text data available in applications like search engines and social media analysis.</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Improving Model Performance:</a:t>
            </a:r>
            <a:r>
              <a:rPr sz="1600" b="0" i="0">
                <a:solidFill>
                  <a:srgbClr val="273239"/>
                </a:solidFill>
                <a:latin typeface="Arial" panose="020B0604020202020204" pitchFamily="34" charset="0"/>
                <a:ea typeface="Nunito"/>
                <a:cs typeface="Arial" panose="020B0604020202020204" pitchFamily="34" charset="0"/>
              </a:rPr>
              <a:t> Advanced vectorization techniques, such as contextualized embeddings, significantly enhance model performance by providing rich, context-aware representations of words. This leads to better generalization and accuracy in NLP tasks.</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just"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Facilitating Transfer Learning:</a:t>
            </a:r>
            <a:r>
              <a:rPr sz="1600" b="0" i="0">
                <a:solidFill>
                  <a:srgbClr val="273239"/>
                </a:solidFill>
                <a:latin typeface="Arial" panose="020B0604020202020204" pitchFamily="34" charset="0"/>
                <a:ea typeface="Nunito"/>
                <a:cs typeface="Arial" panose="020B0604020202020204" pitchFamily="34" charset="0"/>
              </a:rPr>
              <a:t> Pre-trained models like BERT and GPT use vectorization to create embeddings that can be fine-tuned for various NLP tasks. This transfer learning approach saves time and resources by leveraging existing knowledge.</a:t>
            </a:r>
            <a:endParaRPr sz="1600"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6740" y="163830"/>
            <a:ext cx="9992360" cy="1922145"/>
          </a:xfrm>
          <a:prstGeom prst="rect">
            <a:avLst/>
          </a:prstGeom>
        </p:spPr>
        <p:txBody>
          <a:bodyPr wrap="square">
            <a:spAutoFit/>
          </a:bodyPr>
          <a:p>
            <a:pPr marL="0" indent="0" algn="l" fontAlgn="base">
              <a:spcBef>
                <a:spcPct val="0"/>
              </a:spcBef>
              <a:spcAft>
                <a:spcPct val="0"/>
              </a:spcAft>
            </a:pPr>
            <a:r>
              <a:rPr sz="2800" b="1" i="0">
                <a:solidFill>
                  <a:srgbClr val="FF0000"/>
                </a:solidFill>
                <a:latin typeface="Nunito"/>
                <a:ea typeface="Nunito"/>
              </a:rPr>
              <a:t>Traditional Vectorization Techniques in NLP</a:t>
            </a:r>
            <a:endParaRPr sz="2800" b="1" i="0">
              <a:solidFill>
                <a:srgbClr val="FF0000"/>
              </a:solidFill>
              <a:latin typeface="Nunito"/>
              <a:ea typeface="Nunito"/>
            </a:endParaRPr>
          </a:p>
          <a:p>
            <a:pPr marL="0" indent="0" algn="l" fontAlgn="base">
              <a:spcBef>
                <a:spcPct val="0"/>
              </a:spcBef>
              <a:spcAft>
                <a:spcPct val="0"/>
              </a:spcAft>
            </a:pP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Here, we explore three traditional vectorization techniques: </a:t>
            </a:r>
            <a:endParaRPr sz="1600" b="0" i="0">
              <a:solidFill>
                <a:srgbClr val="273239"/>
              </a:solidFill>
              <a:latin typeface="Nunito"/>
              <a:ea typeface="Nunito"/>
            </a:endParaRPr>
          </a:p>
          <a:p>
            <a:pPr marL="342900" indent="-342900" algn="l" fontAlgn="base">
              <a:spcBef>
                <a:spcPct val="0"/>
              </a:spcBef>
              <a:spcAft>
                <a:spcPct val="0"/>
              </a:spcAft>
              <a:buAutoNum type="arabicPeriod"/>
            </a:pPr>
            <a:r>
              <a:rPr b="1" i="0">
                <a:solidFill>
                  <a:srgbClr val="273239"/>
                </a:solidFill>
                <a:latin typeface="Nunito"/>
                <a:ea typeface="Nunito"/>
              </a:rPr>
              <a:t>Bag of Words (BoW)</a:t>
            </a:r>
            <a:endParaRPr b="1" i="0">
              <a:solidFill>
                <a:srgbClr val="273239"/>
              </a:solidFill>
              <a:latin typeface="Nunito"/>
              <a:ea typeface="Nunito"/>
            </a:endParaRPr>
          </a:p>
          <a:p>
            <a:pPr marL="342900" indent="-342900" algn="l" fontAlgn="base">
              <a:spcBef>
                <a:spcPct val="0"/>
              </a:spcBef>
              <a:spcAft>
                <a:spcPct val="0"/>
              </a:spcAft>
              <a:buAutoNum type="arabicPeriod"/>
            </a:pPr>
            <a:r>
              <a:rPr b="1" i="0">
                <a:solidFill>
                  <a:srgbClr val="273239"/>
                </a:solidFill>
                <a:latin typeface="Nunito"/>
                <a:ea typeface="Nunito"/>
              </a:rPr>
              <a:t>Term Frequency-Inverse Document Frequency (TF-IDF) </a:t>
            </a:r>
            <a:endParaRPr b="1" i="0">
              <a:solidFill>
                <a:srgbClr val="273239"/>
              </a:solidFill>
              <a:latin typeface="Nunito"/>
              <a:ea typeface="Nunito"/>
            </a:endParaRPr>
          </a:p>
          <a:p>
            <a:pPr marL="342900" indent="-342900" algn="l" fontAlgn="base">
              <a:spcBef>
                <a:spcPct val="0"/>
              </a:spcBef>
              <a:spcAft>
                <a:spcPct val="0"/>
              </a:spcAft>
              <a:buAutoNum type="arabicPeriod"/>
            </a:pPr>
            <a:r>
              <a:rPr b="1" i="0">
                <a:solidFill>
                  <a:srgbClr val="273239"/>
                </a:solidFill>
                <a:latin typeface="Nunito"/>
                <a:ea typeface="Nunito"/>
              </a:rPr>
              <a:t>Count Vectorizer.</a:t>
            </a:r>
            <a:endParaRPr b="1" i="0">
              <a:solidFill>
                <a:srgbClr val="273239"/>
              </a:solidFill>
              <a:latin typeface="Nunito"/>
              <a:ea typeface="Nunito"/>
            </a:endParaRPr>
          </a:p>
        </p:txBody>
      </p:sp>
      <p:sp>
        <p:nvSpPr>
          <p:cNvPr id="3" name="Text Box 2"/>
          <p:cNvSpPr txBox="1"/>
          <p:nvPr/>
        </p:nvSpPr>
        <p:spPr>
          <a:xfrm>
            <a:off x="680720" y="2343150"/>
            <a:ext cx="4954270" cy="2338070"/>
          </a:xfrm>
          <a:prstGeom prst="rect">
            <a:avLst/>
          </a:prstGeom>
        </p:spPr>
        <p:txBody>
          <a:bodyPr wrap="square">
            <a:spAutoFit/>
          </a:bodyPr>
          <a:p>
            <a:pPr marL="0" indent="0" algn="l" fontAlgn="base">
              <a:spcBef>
                <a:spcPct val="0"/>
              </a:spcBef>
              <a:spcAft>
                <a:spcPct val="0"/>
              </a:spcAft>
            </a:pPr>
            <a:r>
              <a:rPr b="1" i="0">
                <a:solidFill>
                  <a:srgbClr val="273239"/>
                </a:solidFill>
                <a:latin typeface="Nunito"/>
                <a:ea typeface="Nunito"/>
              </a:rPr>
              <a:t>1. Bag of Words (BoW)</a:t>
            </a:r>
            <a:endParaRPr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The </a:t>
            </a:r>
            <a:r>
              <a:rPr sz="1600" b="0" i="0" u="sng">
                <a:solidFill>
                  <a:srgbClr val="357960"/>
                </a:solidFill>
                <a:latin typeface="Nunito"/>
                <a:ea typeface="Nunito"/>
                <a:hlinkClick r:id="rId1"/>
              </a:rPr>
              <a:t>Bag of Words</a:t>
            </a:r>
            <a:r>
              <a:rPr sz="1600" b="0" i="0">
                <a:solidFill>
                  <a:srgbClr val="273239"/>
                </a:solidFill>
                <a:latin typeface="Nunito"/>
                <a:ea typeface="Nunito"/>
              </a:rPr>
              <a:t> model represents text by converting it into a collection of words (or tokens) and their frequencies, disregarding grammar, word order, and context. Each document is represented as a vector of word counts, with each element in the vector corresponding to the frequency of a specific word in the document.</a:t>
            </a:r>
            <a:endParaRPr sz="1600" b="0" i="0">
              <a:solidFill>
                <a:srgbClr val="273239"/>
              </a:solidFill>
              <a:latin typeface="Nunito"/>
              <a:ea typeface="Nunito"/>
            </a:endParaRPr>
          </a:p>
        </p:txBody>
      </p:sp>
      <p:sp>
        <p:nvSpPr>
          <p:cNvPr id="4" name="Text Box 3"/>
          <p:cNvSpPr txBox="1"/>
          <p:nvPr/>
        </p:nvSpPr>
        <p:spPr>
          <a:xfrm>
            <a:off x="6096000" y="1941195"/>
            <a:ext cx="6096000" cy="4523105"/>
          </a:xfrm>
          <a:prstGeom prst="rect">
            <a:avLst/>
          </a:prstGeom>
          <a:noFill/>
        </p:spPr>
        <p:txBody>
          <a:bodyPr wrap="square" rtlCol="0" anchor="t">
            <a:spAutoFit/>
          </a:bodyPr>
          <a:p>
            <a:r>
              <a:rPr lang="en-US" altLang="en-US"/>
              <a:t>from sklearn.feature_extraction.text import CountVectorizer</a:t>
            </a:r>
            <a:endParaRPr lang="en-US" altLang="en-US"/>
          </a:p>
          <a:p>
            <a:endParaRPr lang="en-US" altLang="en-US"/>
          </a:p>
          <a:p>
            <a:r>
              <a:rPr lang="en-US" altLang="en-US"/>
              <a:t># Sample documents</a:t>
            </a:r>
            <a:endParaRPr lang="en-US" altLang="en-US"/>
          </a:p>
          <a:p>
            <a:r>
              <a:rPr lang="en-US" altLang="en-US"/>
              <a:t>documents = [</a:t>
            </a:r>
            <a:endParaRPr lang="en-US" altLang="en-US"/>
          </a:p>
          <a:p>
            <a:r>
              <a:rPr lang="en-US" altLang="en-US"/>
              <a:t>    "The cat sat on the mat.",</a:t>
            </a:r>
            <a:endParaRPr lang="en-US" altLang="en-US"/>
          </a:p>
          <a:p>
            <a:r>
              <a:rPr lang="en-US" altLang="en-US"/>
              <a:t>    "The dog sat on the log.",</a:t>
            </a:r>
            <a:endParaRPr lang="en-US" altLang="en-US"/>
          </a:p>
          <a:p>
            <a:r>
              <a:rPr lang="en-US" altLang="en-US"/>
              <a:t>    "Cats and dogs are pets."</a:t>
            </a:r>
            <a:endParaRPr lang="en-US" altLang="en-US"/>
          </a:p>
          <a:p>
            <a:r>
              <a:rPr lang="en-US" altLang="en-US"/>
              <a:t>]</a:t>
            </a:r>
            <a:endParaRPr lang="en-US" altLang="en-US"/>
          </a:p>
          <a:p>
            <a:endParaRPr lang="en-US" altLang="en-US"/>
          </a:p>
          <a:p>
            <a:r>
              <a:rPr lang="en-US" altLang="en-US"/>
              <a:t># Initialize CountVectorizer</a:t>
            </a:r>
            <a:endParaRPr lang="en-US" altLang="en-US"/>
          </a:p>
          <a:p>
            <a:r>
              <a:rPr lang="en-US" altLang="en-US"/>
              <a:t>vectorizer = CountVectorizer()</a:t>
            </a:r>
            <a:endParaRPr lang="en-US" altLang="en-US"/>
          </a:p>
          <a:p>
            <a:r>
              <a:rPr lang="en-US" altLang="en-US"/>
              <a:t>X = vectorizer.fit_transform(documents)</a:t>
            </a:r>
            <a:endParaRPr lang="en-US" altLang="en-US"/>
          </a:p>
          <a:p>
            <a:endParaRPr lang="en-US" altLang="en-US"/>
          </a:p>
          <a:p>
            <a:r>
              <a:rPr lang="en-US" altLang="en-US"/>
              <a:t># Convert to array and print</a:t>
            </a:r>
            <a:endParaRPr lang="en-US" altLang="en-US"/>
          </a:p>
          <a:p>
            <a:r>
              <a:rPr lang="en-US" altLang="en-US"/>
              <a:t>print(X.toarray())</a:t>
            </a:r>
            <a:endParaRPr lang="en-US" altLang="en-US"/>
          </a:p>
          <a:p>
            <a:r>
              <a:rPr lang="en-US" altLang="en-US"/>
              <a:t>print(vectorizer.get_feature_names_out())</a:t>
            </a:r>
            <a:endParaRPr lang="en-US"/>
          </a:p>
        </p:txBody>
      </p:sp>
      <p:sp>
        <p:nvSpPr>
          <p:cNvPr id="5" name="Text Box 4"/>
          <p:cNvSpPr txBox="1"/>
          <p:nvPr/>
        </p:nvSpPr>
        <p:spPr>
          <a:xfrm>
            <a:off x="775335" y="5156518"/>
            <a:ext cx="5080000" cy="1599565"/>
          </a:xfrm>
          <a:prstGeom prst="rect">
            <a:avLst/>
          </a:prstGeom>
        </p:spPr>
        <p:txBody>
          <a:bodyPr>
            <a:spAutoFit/>
          </a:bodyPr>
          <a:p>
            <a:pPr marL="0" indent="0" algn="l" fontAlgn="base">
              <a:spcBef>
                <a:spcPct val="0"/>
              </a:spcBef>
              <a:spcAft>
                <a:spcPct val="0"/>
              </a:spcAft>
            </a:pPr>
            <a:r>
              <a:rPr b="1" i="0">
                <a:solidFill>
                  <a:srgbClr val="273239"/>
                </a:solidFill>
                <a:latin typeface="Nunito"/>
                <a:ea typeface="Nunito"/>
              </a:rPr>
              <a:t>Output:</a:t>
            </a:r>
            <a:endParaRPr b="1" i="0">
              <a:solidFill>
                <a:srgbClr val="273239"/>
              </a:solidFill>
              <a:latin typeface="Nunito"/>
              <a:ea typeface="Nunito"/>
            </a:endParaRPr>
          </a:p>
          <a:p>
            <a:pPr marL="0" indent="0" algn="l" fontAlgn="base">
              <a:spcBef>
                <a:spcPct val="0"/>
              </a:spcBef>
              <a:spcAft>
                <a:spcPct val="0"/>
              </a:spcAft>
            </a:pPr>
            <a:r>
              <a:rPr sz="1600" b="0" i="0">
                <a:latin typeface="Consolas" panose="020B0609020204030204"/>
                <a:ea typeface="Consolas" panose="020B0609020204030204"/>
              </a:rPr>
              <a:t>[[0 0 1 0 0 0 0 1 1 0 1 2]</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 0 0 0 1 0 1 0 1 0 1 2]</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[1 1 0 1 0 1 0 0 0 1 0 0]]</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['and' 'are' 'cat' 'cats' 'dog' 'dogs' 'log' 'mat' 'on' 'pets' 'sat' 'the']</a:t>
            </a:r>
            <a:endParaRPr sz="1600" b="0" i="0">
              <a:latin typeface="Consolas" panose="020B0609020204030204"/>
              <a:ea typeface="Consolas" panose="020B0609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5785" y="354013"/>
            <a:ext cx="5080000" cy="3046095"/>
          </a:xfrm>
          <a:prstGeom prst="rect">
            <a:avLst/>
          </a:prstGeom>
        </p:spPr>
        <p:txBody>
          <a:bodyPr>
            <a:spAutoFit/>
          </a:bodyPr>
          <a:p>
            <a:pPr marL="0" indent="0" algn="l" fontAlgn="base">
              <a:spcBef>
                <a:spcPct val="0"/>
              </a:spcBef>
              <a:spcAft>
                <a:spcPct val="0"/>
              </a:spcAft>
            </a:pPr>
            <a:r>
              <a:rPr sz="1600" b="1" i="0">
                <a:solidFill>
                  <a:srgbClr val="273239"/>
                </a:solidFill>
                <a:latin typeface="Nunito"/>
                <a:ea typeface="Nunito"/>
              </a:rPr>
              <a:t>Advantages of Bag of Words (BoW)</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Simple and easy to implement.</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Provides a clear and interpretable representation of text.</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endParaRPr sz="1600" b="0" i="0">
              <a:solidFill>
                <a:srgbClr val="273239"/>
              </a:solidFill>
              <a:latin typeface="Nunito"/>
              <a:ea typeface="Nunito"/>
            </a:endParaRPr>
          </a:p>
          <a:p>
            <a:pPr marL="0" indent="0" algn="l" fontAlgn="base">
              <a:spcBef>
                <a:spcPct val="0"/>
              </a:spcBef>
              <a:spcAft>
                <a:spcPct val="0"/>
              </a:spcAft>
              <a:buFont typeface="Arial" panose="020B0604020202020204"/>
              <a:buNone/>
            </a:pPr>
            <a:endParaRPr sz="1600" b="0" i="0">
              <a:solidFill>
                <a:srgbClr val="273239"/>
              </a:solidFill>
              <a:latin typeface="Nunito"/>
              <a:ea typeface="Nunito"/>
            </a:endParaRPr>
          </a:p>
          <a:p>
            <a:pPr marL="0" indent="0" algn="l" fontAlgn="base">
              <a:spcBef>
                <a:spcPct val="0"/>
              </a:spcBef>
              <a:spcAft>
                <a:spcPct val="0"/>
              </a:spcAft>
            </a:pPr>
            <a:r>
              <a:rPr sz="1600" b="1" i="0">
                <a:solidFill>
                  <a:srgbClr val="273239"/>
                </a:solidFill>
                <a:latin typeface="Nunito"/>
                <a:ea typeface="Nunito"/>
              </a:rPr>
              <a:t>Disadvantages of Bag of Words (BoW)</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Ignores the order and context of words.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Results in high-dimensional and sparse matrices.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Fails to capture semantic meaning and relationships between words.</a:t>
            </a:r>
            <a:endParaRPr sz="1600" b="0" i="0">
              <a:solidFill>
                <a:srgbClr val="273239"/>
              </a:solidFill>
              <a:latin typeface="Nunito"/>
              <a:ea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23265" y="327025"/>
            <a:ext cx="10191750" cy="1383665"/>
          </a:xfrm>
          <a:prstGeom prst="rect">
            <a:avLst/>
          </a:prstGeom>
        </p:spPr>
        <p:txBody>
          <a:bodyPr wrap="square">
            <a:spAutoFit/>
          </a:bodyPr>
          <a:p>
            <a:pPr marL="0" indent="0" algn="l" fontAlgn="base">
              <a:spcBef>
                <a:spcPct val="0"/>
              </a:spcBef>
              <a:spcAft>
                <a:spcPct val="0"/>
              </a:spcAft>
            </a:pPr>
            <a:r>
              <a:rPr b="1" i="0">
                <a:solidFill>
                  <a:srgbClr val="FF0000"/>
                </a:solidFill>
                <a:latin typeface="Nunito"/>
                <a:ea typeface="Nunito"/>
              </a:rPr>
              <a:t>2. Term Frequency-Inverse Document Frequency (TF-IDF)</a:t>
            </a:r>
            <a:endParaRPr b="1" i="0">
              <a:solidFill>
                <a:srgbClr val="FF0000"/>
              </a:solidFill>
              <a:latin typeface="Nunito"/>
              <a:ea typeface="Nunito"/>
            </a:endParaRPr>
          </a:p>
          <a:p>
            <a:pPr marL="0" indent="0" algn="l" fontAlgn="base">
              <a:spcBef>
                <a:spcPct val="0"/>
              </a:spcBef>
              <a:spcAft>
                <a:spcPct val="0"/>
              </a:spcAft>
            </a:pPr>
            <a:endParaRPr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1"/>
              </a:rPr>
              <a:t>TF-IDF</a:t>
            </a:r>
            <a:r>
              <a:rPr sz="1600" b="0" i="0">
                <a:solidFill>
                  <a:srgbClr val="273239"/>
                </a:solidFill>
                <a:latin typeface="Nunito"/>
                <a:ea typeface="Nunito"/>
              </a:rPr>
              <a:t> is an extension of BoW that weighs the frequency of words by their importance across documents.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Term Frequency (TF):</a:t>
            </a:r>
            <a:r>
              <a:rPr sz="1600" b="0" i="0">
                <a:solidFill>
                  <a:srgbClr val="273239"/>
                </a:solidFill>
                <a:latin typeface="Nunito"/>
                <a:ea typeface="Nunito"/>
              </a:rPr>
              <a:t> Measures the frequency of a word in a document.</a:t>
            </a:r>
            <a:endParaRPr sz="1600" b="0" i="0">
              <a:solidFill>
                <a:srgbClr val="273239"/>
              </a:solidFill>
              <a:latin typeface="Nunito"/>
              <a:ea typeface="Nunito"/>
            </a:endParaRPr>
          </a:p>
        </p:txBody>
      </p:sp>
      <p:sp>
        <p:nvSpPr>
          <p:cNvPr id="5" name="Text Box 4"/>
          <p:cNvSpPr txBox="1"/>
          <p:nvPr/>
        </p:nvSpPr>
        <p:spPr>
          <a:xfrm>
            <a:off x="3048000" y="2690495"/>
            <a:ext cx="6096000" cy="1198880"/>
          </a:xfrm>
          <a:prstGeom prst="rect">
            <a:avLst/>
          </a:prstGeom>
          <a:noFill/>
        </p:spPr>
        <p:txBody>
          <a:bodyPr wrap="square" rtlCol="0">
            <a:spAutoFit/>
          </a:bodyPr>
          <a:p>
            <a:r>
              <a:rPr lang="en-US" altLang="en-US"/>
              <a:t>TF(t,d)= Total number of terms in document d/</a:t>
            </a:r>
            <a:endParaRPr lang="en-US" altLang="en-US"/>
          </a:p>
          <a:p>
            <a:r>
              <a:rPr lang="en-US" altLang="en-US"/>
              <a:t>Number of times term t appears in document d</a:t>
            </a:r>
            <a:endParaRPr lang="en-US" altLang="en-US"/>
          </a:p>
          <a:p>
            <a:r>
              <a:rPr lang="en-US" altLang="en-US"/>
              <a:t>​</a:t>
            </a:r>
            <a:endParaRPr lang="en-US" altLang="en-US"/>
          </a:p>
          <a:p>
            <a:endParaRPr lang="en-US"/>
          </a:p>
        </p:txBody>
      </p:sp>
      <p:sp>
        <p:nvSpPr>
          <p:cNvPr id="6" name="Text Box 5"/>
          <p:cNvSpPr txBox="1"/>
          <p:nvPr/>
        </p:nvSpPr>
        <p:spPr>
          <a:xfrm>
            <a:off x="723265" y="3567747"/>
            <a:ext cx="5080000" cy="829945"/>
          </a:xfrm>
          <a:prstGeom prst="rect">
            <a:avLst/>
          </a:prstGeom>
        </p:spPr>
        <p:txBody>
          <a:bodyPr>
            <a:spAutoFit/>
          </a:bodyPr>
          <a:p>
            <a:pPr marL="0" indent="0" algn="l" fontAlgn="base">
              <a:spcBef>
                <a:spcPct val="0"/>
              </a:spcBef>
              <a:spcAft>
                <a:spcPct val="0"/>
              </a:spcAft>
              <a:buFont typeface="Arial" panose="020B0604020202020204"/>
              <a:buChar char="•"/>
            </a:pPr>
            <a:r>
              <a:rPr sz="1600" b="1" i="0">
                <a:solidFill>
                  <a:srgbClr val="273239"/>
                </a:solidFill>
                <a:latin typeface="Nunito"/>
                <a:ea typeface="Nunito"/>
              </a:rPr>
              <a:t>Inverse Document Frequency (IDF):</a:t>
            </a:r>
            <a:r>
              <a:rPr sz="1600" b="0" i="0">
                <a:solidFill>
                  <a:srgbClr val="273239"/>
                </a:solidFill>
                <a:latin typeface="Nunito"/>
                <a:ea typeface="Nunito"/>
              </a:rPr>
              <a:t> Measures the importance of a word across the entire corpus.</a:t>
            </a:r>
            <a:endParaRPr sz="1600" b="0" i="0">
              <a:solidFill>
                <a:srgbClr val="273239"/>
              </a:solidFill>
              <a:latin typeface="Nunito"/>
              <a:ea typeface="Nunito"/>
            </a:endParaRPr>
          </a:p>
        </p:txBody>
      </p:sp>
      <p:sp>
        <p:nvSpPr>
          <p:cNvPr id="9" name="Text Box 8"/>
          <p:cNvSpPr txBox="1"/>
          <p:nvPr/>
        </p:nvSpPr>
        <p:spPr>
          <a:xfrm>
            <a:off x="1009650" y="4397375"/>
            <a:ext cx="6096000" cy="821690"/>
          </a:xfrm>
          <a:prstGeom prst="rect">
            <a:avLst/>
          </a:prstGeom>
          <a:noFill/>
        </p:spPr>
        <p:txBody>
          <a:bodyPr wrap="square" rtlCol="0">
            <a:noAutofit/>
          </a:bodyPr>
          <a:p>
            <a:r>
              <a:rPr lang="en-US" altLang="en-US"/>
              <a:t>IDF(t)=log( </a:t>
            </a:r>
            <a:r>
              <a:rPr lang="en-US" altLang="en-US">
                <a:sym typeface="+mn-ea"/>
              </a:rPr>
              <a:t>Total number of documents</a:t>
            </a:r>
            <a:endParaRPr lang="en-US" altLang="en-US"/>
          </a:p>
          <a:p>
            <a:r>
              <a:rPr lang="en-US" altLang="en-US"/>
              <a:t>/Number of documents containing term t )</a:t>
            </a:r>
            <a:endParaRPr lang="en-US"/>
          </a:p>
        </p:txBody>
      </p:sp>
      <p:sp>
        <p:nvSpPr>
          <p:cNvPr id="2" name="Text Box 1"/>
          <p:cNvSpPr txBox="1"/>
          <p:nvPr/>
        </p:nvSpPr>
        <p:spPr>
          <a:xfrm>
            <a:off x="1009650" y="6003290"/>
            <a:ext cx="6096000" cy="368300"/>
          </a:xfrm>
          <a:prstGeom prst="rect">
            <a:avLst/>
          </a:prstGeom>
          <a:noFill/>
        </p:spPr>
        <p:txBody>
          <a:bodyPr wrap="square" rtlCol="0" anchor="t">
            <a:spAutoFit/>
          </a:bodyPr>
          <a:p>
            <a:r>
              <a:rPr lang="en-US" altLang="en-US"/>
              <a:t>https://mallahyari.github.io/ml_tutorial/tfidf/</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1935" y="197168"/>
            <a:ext cx="5080000" cy="337185"/>
          </a:xfrm>
          <a:prstGeom prst="rect">
            <a:avLst/>
          </a:prstGeom>
        </p:spPr>
        <p:txBody>
          <a:bodyPr>
            <a:spAutoFit/>
          </a:bodyPr>
          <a:p>
            <a:pPr marL="0" indent="0" algn="l"/>
            <a:r>
              <a:rPr sz="1600" b="0" i="0">
                <a:solidFill>
                  <a:srgbClr val="273239"/>
                </a:solidFill>
                <a:latin typeface="Nunito"/>
                <a:ea typeface="Nunito"/>
              </a:rPr>
              <a:t>The TF-IDF score is the product of TF and IDF.</a:t>
            </a:r>
            <a:endParaRPr sz="1600" b="0" i="0">
              <a:solidFill>
                <a:srgbClr val="273239"/>
              </a:solidFill>
              <a:latin typeface="Nunito"/>
              <a:ea typeface="Nunito"/>
            </a:endParaRPr>
          </a:p>
        </p:txBody>
      </p:sp>
      <p:sp>
        <p:nvSpPr>
          <p:cNvPr id="3" name="Text Box 2"/>
          <p:cNvSpPr txBox="1"/>
          <p:nvPr/>
        </p:nvSpPr>
        <p:spPr>
          <a:xfrm>
            <a:off x="758190" y="534670"/>
            <a:ext cx="6096000" cy="4246245"/>
          </a:xfrm>
          <a:prstGeom prst="rect">
            <a:avLst/>
          </a:prstGeom>
          <a:noFill/>
        </p:spPr>
        <p:txBody>
          <a:bodyPr wrap="square" rtlCol="0" anchor="t">
            <a:spAutoFit/>
          </a:bodyPr>
          <a:p>
            <a:r>
              <a:rPr lang="en-US" altLang="en-US"/>
              <a:t>from sklearn.feature_extraction.text import TfidfVectorizer</a:t>
            </a:r>
            <a:endParaRPr lang="en-US" altLang="en-US"/>
          </a:p>
          <a:p>
            <a:endParaRPr lang="en-US" altLang="en-US"/>
          </a:p>
          <a:p>
            <a:r>
              <a:rPr lang="en-US" altLang="en-US"/>
              <a:t># Sample documents</a:t>
            </a:r>
            <a:endParaRPr lang="en-US" altLang="en-US"/>
          </a:p>
          <a:p>
            <a:r>
              <a:rPr lang="en-US" altLang="en-US"/>
              <a:t>documents = [</a:t>
            </a:r>
            <a:endParaRPr lang="en-US" altLang="en-US"/>
          </a:p>
          <a:p>
            <a:r>
              <a:rPr lang="en-US" altLang="en-US"/>
              <a:t>    "The cat sat on the mat.",</a:t>
            </a:r>
            <a:endParaRPr lang="en-US" altLang="en-US"/>
          </a:p>
          <a:p>
            <a:r>
              <a:rPr lang="en-US" altLang="en-US"/>
              <a:t>    "The dog sat on the log.",</a:t>
            </a:r>
            <a:endParaRPr lang="en-US" altLang="en-US"/>
          </a:p>
          <a:p>
            <a:r>
              <a:rPr lang="en-US" altLang="en-US"/>
              <a:t>    "Cats and dogs are pets."</a:t>
            </a:r>
            <a:endParaRPr lang="en-US" altLang="en-US"/>
          </a:p>
          <a:p>
            <a:r>
              <a:rPr lang="en-US" altLang="en-US"/>
              <a:t>]</a:t>
            </a:r>
            <a:endParaRPr lang="en-US" altLang="en-US"/>
          </a:p>
          <a:p>
            <a:r>
              <a:rPr lang="en-US" altLang="en-US"/>
              <a:t># Initialize TfidfVectorizer</a:t>
            </a:r>
            <a:endParaRPr lang="en-US" altLang="en-US"/>
          </a:p>
          <a:p>
            <a:r>
              <a:rPr lang="en-US" altLang="en-US"/>
              <a:t>tfidf_vectorizer = TfidfVectorizer()</a:t>
            </a:r>
            <a:endParaRPr lang="en-US" altLang="en-US"/>
          </a:p>
          <a:p>
            <a:r>
              <a:rPr lang="en-US" altLang="en-US"/>
              <a:t>X_tfidf = tfidf_vectorizer.fit_transform(documents)</a:t>
            </a:r>
            <a:endParaRPr lang="en-US" altLang="en-US"/>
          </a:p>
          <a:p>
            <a:endParaRPr lang="en-US" altLang="en-US"/>
          </a:p>
          <a:p>
            <a:r>
              <a:rPr lang="en-US" altLang="en-US"/>
              <a:t># Convert to array and print</a:t>
            </a:r>
            <a:endParaRPr lang="en-US" altLang="en-US"/>
          </a:p>
          <a:p>
            <a:r>
              <a:rPr lang="en-US" altLang="en-US"/>
              <a:t>print(X_tfidf.toarray())</a:t>
            </a:r>
            <a:endParaRPr lang="en-US" altLang="en-US"/>
          </a:p>
          <a:p>
            <a:r>
              <a:rPr lang="en-US" altLang="en-US"/>
              <a:t>print(tfidf_vectorizer.get_feature_names_out())</a:t>
            </a:r>
            <a:endParaRPr lang="en-US"/>
          </a:p>
        </p:txBody>
      </p:sp>
      <p:sp>
        <p:nvSpPr>
          <p:cNvPr id="4" name="Text Box 3"/>
          <p:cNvSpPr txBox="1"/>
          <p:nvPr/>
        </p:nvSpPr>
        <p:spPr>
          <a:xfrm>
            <a:off x="6854190" y="285433"/>
            <a:ext cx="5080000" cy="3815080"/>
          </a:xfrm>
          <a:prstGeom prst="rect">
            <a:avLst/>
          </a:prstGeom>
        </p:spPr>
        <p:txBody>
          <a:bodyPr>
            <a:spAutoFit/>
          </a:bodyPr>
          <a:p>
            <a:pPr marL="0" indent="0" algn="l" fontAlgn="base">
              <a:spcBef>
                <a:spcPct val="0"/>
              </a:spcBef>
              <a:spcAft>
                <a:spcPct val="0"/>
              </a:spcAft>
            </a:pPr>
            <a:r>
              <a:rPr b="1" i="0">
                <a:solidFill>
                  <a:srgbClr val="273239"/>
                </a:solidFill>
                <a:latin typeface="Nunito"/>
                <a:ea typeface="Nunito"/>
              </a:rPr>
              <a:t>Output:</a:t>
            </a:r>
            <a:endParaRPr b="1" i="0">
              <a:solidFill>
                <a:srgbClr val="273239"/>
              </a:solidFill>
              <a:latin typeface="Nunito"/>
              <a:ea typeface="Nunito"/>
            </a:endParaRPr>
          </a:p>
          <a:p>
            <a:pPr marL="0" indent="0" algn="l" fontAlgn="base">
              <a:spcBef>
                <a:spcPct val="0"/>
              </a:spcBef>
              <a:spcAft>
                <a:spcPct val="0"/>
              </a:spcAft>
            </a:pPr>
            <a:r>
              <a:rPr sz="1600" b="0" i="0">
                <a:latin typeface="Consolas" panose="020B0609020204030204"/>
                <a:ea typeface="Consolas" panose="020B0609020204030204"/>
              </a:rPr>
              <a:t>[[0. 0.         0.42755362 0.         0.         0.</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         0.42755362 0.32516555 0.         0.32516555 0.6503311 ]</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         0.         0.         0.         0.42755362 0.</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0.42755362 0.         0.32516555 0.         0.32516555 0.6503311 ]</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[0.4472136  0.4472136  0.         0.4472136  0.         0.4472136</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         0.         0.         0.4472136  0.         0.        ]]</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['and' 'are' 'cat' 'cats' 'dog' 'dogs' 'log' 'mat' 'on' 'pets' 'sat' 'the']</a:t>
            </a:r>
            <a:endParaRPr sz="1600" b="0" i="0">
              <a:latin typeface="Consolas" panose="020B0609020204030204"/>
              <a:ea typeface="Consolas" panose="020B0609020204030204"/>
            </a:endParaRPr>
          </a:p>
        </p:txBody>
      </p:sp>
      <p:sp>
        <p:nvSpPr>
          <p:cNvPr id="5" name="Text Box 4"/>
          <p:cNvSpPr txBox="1"/>
          <p:nvPr/>
        </p:nvSpPr>
        <p:spPr>
          <a:xfrm>
            <a:off x="1214120" y="4780915"/>
            <a:ext cx="9428480" cy="2061210"/>
          </a:xfrm>
          <a:prstGeom prst="rect">
            <a:avLst/>
          </a:prstGeom>
        </p:spPr>
        <p:txBody>
          <a:bodyPr wrap="square">
            <a:spAutoFit/>
          </a:bodyPr>
          <a:p>
            <a:pPr marL="0" indent="0" algn="l" fontAlgn="base">
              <a:spcBef>
                <a:spcPct val="0"/>
              </a:spcBef>
              <a:spcAft>
                <a:spcPct val="0"/>
              </a:spcAft>
            </a:pPr>
            <a:r>
              <a:rPr sz="1600" b="1" i="0">
                <a:solidFill>
                  <a:srgbClr val="273239"/>
                </a:solidFill>
                <a:latin typeface="Nunito"/>
                <a:ea typeface="Nunito"/>
              </a:rPr>
              <a:t>Advantages of TF-IDF</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Reduces the impact of common words that appear frequently across documents.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Helps in highlighting more informative and discriminative words.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None/>
            </a:pPr>
            <a:endParaRPr sz="1600" b="0" i="0">
              <a:solidFill>
                <a:srgbClr val="273239"/>
              </a:solidFill>
              <a:latin typeface="Nunito"/>
              <a:ea typeface="Nunito"/>
            </a:endParaRPr>
          </a:p>
          <a:p>
            <a:pPr marL="0" indent="0" algn="l" fontAlgn="base">
              <a:spcBef>
                <a:spcPct val="0"/>
              </a:spcBef>
              <a:spcAft>
                <a:spcPct val="0"/>
              </a:spcAft>
            </a:pPr>
            <a:r>
              <a:rPr sz="1600" b="1" i="0">
                <a:solidFill>
                  <a:srgbClr val="273239"/>
                </a:solidFill>
                <a:latin typeface="Nunito"/>
                <a:ea typeface="Nunito"/>
              </a:rPr>
              <a:t>Disadvantages of TF-IDF</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Still results in sparse matrices.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Does not capture word order or context.</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Computationally more expensive than BoW.</a:t>
            </a:r>
            <a:endParaRPr sz="1600" b="0" i="0">
              <a:solidFill>
                <a:srgbClr val="273239"/>
              </a:solidFill>
              <a:latin typeface="Nunito"/>
              <a:ea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7665" y="165100"/>
            <a:ext cx="11048365" cy="1106805"/>
          </a:xfrm>
          <a:prstGeom prst="rect">
            <a:avLst/>
          </a:prstGeom>
        </p:spPr>
        <p:txBody>
          <a:bodyPr wrap="square">
            <a:spAutoFit/>
          </a:bodyPr>
          <a:p>
            <a:pPr marL="0" indent="0" algn="l" fontAlgn="base">
              <a:spcBef>
                <a:spcPct val="0"/>
              </a:spcBef>
              <a:spcAft>
                <a:spcPct val="0"/>
              </a:spcAft>
            </a:pPr>
            <a:r>
              <a:rPr b="1" i="0">
                <a:solidFill>
                  <a:srgbClr val="273239"/>
                </a:solidFill>
                <a:latin typeface="Nunito"/>
                <a:ea typeface="Nunito"/>
              </a:rPr>
              <a:t>3. Count Vectorizer</a:t>
            </a:r>
            <a:endParaRPr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The </a:t>
            </a:r>
            <a:r>
              <a:rPr sz="1600" b="0" i="0" u="sng">
                <a:solidFill>
                  <a:srgbClr val="357960"/>
                </a:solidFill>
                <a:latin typeface="Nunito"/>
                <a:ea typeface="Nunito"/>
                <a:hlinkClick r:id="rId1"/>
              </a:rPr>
              <a:t>Count Vectorizer</a:t>
            </a:r>
            <a:r>
              <a:rPr sz="1600" b="0" i="0">
                <a:solidFill>
                  <a:srgbClr val="273239"/>
                </a:solidFill>
                <a:latin typeface="Nunito"/>
                <a:ea typeface="Nunito"/>
              </a:rPr>
              <a:t> is similar to BoW but focuses on counting the occurrences of each word in the document. It converts a collection of text documents to a matrix of token counts, where each element represents the count of a word in a specific document.</a:t>
            </a:r>
            <a:endParaRPr sz="1600" b="0" i="0">
              <a:solidFill>
                <a:srgbClr val="273239"/>
              </a:solidFill>
              <a:latin typeface="Nunito"/>
              <a:ea typeface="Nunito"/>
            </a:endParaRPr>
          </a:p>
        </p:txBody>
      </p:sp>
      <p:sp>
        <p:nvSpPr>
          <p:cNvPr id="3" name="Text Box 2"/>
          <p:cNvSpPr txBox="1"/>
          <p:nvPr/>
        </p:nvSpPr>
        <p:spPr>
          <a:xfrm>
            <a:off x="497205" y="1355725"/>
            <a:ext cx="5427980" cy="4799965"/>
          </a:xfrm>
          <a:prstGeom prst="rect">
            <a:avLst/>
          </a:prstGeom>
          <a:noFill/>
        </p:spPr>
        <p:txBody>
          <a:bodyPr wrap="square" rtlCol="0" anchor="t">
            <a:spAutoFit/>
          </a:bodyPr>
          <a:p>
            <a:r>
              <a:rPr lang="en-US" altLang="en-US"/>
              <a:t>from sklearn.feature_extraction.text import CountVectorizer</a:t>
            </a:r>
            <a:endParaRPr lang="en-US" altLang="en-US"/>
          </a:p>
          <a:p>
            <a:endParaRPr lang="en-US" altLang="en-US"/>
          </a:p>
          <a:p>
            <a:r>
              <a:rPr lang="en-US" altLang="en-US"/>
              <a:t># Sample documents</a:t>
            </a:r>
            <a:endParaRPr lang="en-US" altLang="en-US"/>
          </a:p>
          <a:p>
            <a:r>
              <a:rPr lang="en-US" altLang="en-US"/>
              <a:t>documents = [</a:t>
            </a:r>
            <a:endParaRPr lang="en-US" altLang="en-US"/>
          </a:p>
          <a:p>
            <a:r>
              <a:rPr lang="en-US" altLang="en-US"/>
              <a:t>    "The cat sat on the mat.",</a:t>
            </a:r>
            <a:endParaRPr lang="en-US" altLang="en-US"/>
          </a:p>
          <a:p>
            <a:r>
              <a:rPr lang="en-US" altLang="en-US"/>
              <a:t>    "The dog sat on the log.",</a:t>
            </a:r>
            <a:endParaRPr lang="en-US" altLang="en-US"/>
          </a:p>
          <a:p>
            <a:r>
              <a:rPr lang="en-US" altLang="en-US"/>
              <a:t>    "Cats and dogs are pets."</a:t>
            </a:r>
            <a:endParaRPr lang="en-US" altLang="en-US"/>
          </a:p>
          <a:p>
            <a:r>
              <a:rPr lang="en-US" altLang="en-US"/>
              <a:t>]</a:t>
            </a:r>
            <a:endParaRPr lang="en-US" altLang="en-US"/>
          </a:p>
          <a:p>
            <a:endParaRPr lang="en-US" altLang="en-US"/>
          </a:p>
          <a:p>
            <a:r>
              <a:rPr lang="en-US" altLang="en-US"/>
              <a:t># Initialize CountVectorizer</a:t>
            </a:r>
            <a:endParaRPr lang="en-US" altLang="en-US"/>
          </a:p>
          <a:p>
            <a:r>
              <a:rPr lang="en-US" altLang="en-US"/>
              <a:t>count_vectorizer = CountVectorizer()</a:t>
            </a:r>
            <a:endParaRPr lang="en-US" altLang="en-US"/>
          </a:p>
          <a:p>
            <a:r>
              <a:rPr lang="en-US" altLang="en-US"/>
              <a:t>X_count = count_vectorizer.fit_transform(documents)</a:t>
            </a:r>
            <a:endParaRPr lang="en-US" altLang="en-US"/>
          </a:p>
          <a:p>
            <a:endParaRPr lang="en-US" altLang="en-US"/>
          </a:p>
          <a:p>
            <a:r>
              <a:rPr lang="en-US" altLang="en-US"/>
              <a:t># Convert to array and print</a:t>
            </a:r>
            <a:endParaRPr lang="en-US" altLang="en-US"/>
          </a:p>
          <a:p>
            <a:r>
              <a:rPr lang="en-US" altLang="en-US"/>
              <a:t>print(X_count.toarray())</a:t>
            </a:r>
            <a:endParaRPr lang="en-US" altLang="en-US"/>
          </a:p>
          <a:p>
            <a:r>
              <a:rPr lang="en-US" altLang="en-US"/>
              <a:t>print(count_vectorizer.get_feature_names_out())</a:t>
            </a:r>
            <a:endParaRPr lang="en-US"/>
          </a:p>
        </p:txBody>
      </p:sp>
      <p:sp>
        <p:nvSpPr>
          <p:cNvPr id="4" name="Text Box 3"/>
          <p:cNvSpPr txBox="1"/>
          <p:nvPr/>
        </p:nvSpPr>
        <p:spPr>
          <a:xfrm>
            <a:off x="6441440" y="1884998"/>
            <a:ext cx="5080000" cy="1845310"/>
          </a:xfrm>
          <a:prstGeom prst="rect">
            <a:avLst/>
          </a:prstGeom>
        </p:spPr>
        <p:txBody>
          <a:bodyPr>
            <a:spAutoFit/>
          </a:bodyPr>
          <a:p>
            <a:pPr marL="0" indent="0" algn="l" fontAlgn="base">
              <a:spcBef>
                <a:spcPct val="0"/>
              </a:spcBef>
              <a:spcAft>
                <a:spcPct val="0"/>
              </a:spcAft>
            </a:pPr>
            <a:r>
              <a:rPr b="1" i="0">
                <a:solidFill>
                  <a:srgbClr val="273239"/>
                </a:solidFill>
                <a:latin typeface="Nunito"/>
                <a:ea typeface="Nunito"/>
              </a:rPr>
              <a:t>Output:</a:t>
            </a:r>
            <a:endParaRPr b="1" i="0">
              <a:solidFill>
                <a:srgbClr val="273239"/>
              </a:solidFill>
              <a:latin typeface="Nunito"/>
              <a:ea typeface="Nunito"/>
            </a:endParaRPr>
          </a:p>
          <a:p>
            <a:pPr marL="0" indent="0" algn="l" fontAlgn="base">
              <a:spcBef>
                <a:spcPct val="0"/>
              </a:spcBef>
              <a:spcAft>
                <a:spcPct val="0"/>
              </a:spcAft>
            </a:pPr>
            <a:endParaRPr sz="1600" b="1" i="0">
              <a:solidFill>
                <a:srgbClr val="273239"/>
              </a:solidFill>
              <a:latin typeface="Nunito"/>
              <a:ea typeface="Nunito"/>
            </a:endParaRPr>
          </a:p>
          <a:p>
            <a:pPr marL="0" indent="0" algn="l" fontAlgn="base">
              <a:spcBef>
                <a:spcPct val="0"/>
              </a:spcBef>
              <a:spcAft>
                <a:spcPct val="0"/>
              </a:spcAft>
            </a:pPr>
            <a:r>
              <a:rPr sz="1600" b="0" i="0">
                <a:latin typeface="Consolas" panose="020B0609020204030204"/>
                <a:ea typeface="Consolas" panose="020B0609020204030204"/>
              </a:rPr>
              <a:t>[[0 0 1 0 0 0 0 1 1 0 1 2]</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[0 0 0 0 1 0 1 0 1 0 1 2]</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 [1 1 0 1 0 1 0 0 0 1 0 0]]</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['and' 'are' 'cat' 'cats' 'dog' 'dogs' 'log' 'mat' 'on' 'pets' 'sat' 'the']</a:t>
            </a:r>
            <a:endParaRPr sz="1600" b="0" i="0">
              <a:latin typeface="Consolas" panose="020B0609020204030204"/>
              <a:ea typeface="Consolas" panose="020B0609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56030" y="424815"/>
            <a:ext cx="9219565" cy="2799715"/>
          </a:xfrm>
          <a:prstGeom prst="rect">
            <a:avLst/>
          </a:prstGeom>
        </p:spPr>
        <p:txBody>
          <a:bodyPr wrap="square">
            <a:spAutoFit/>
          </a:bodyPr>
          <a:p>
            <a:pPr marL="0" indent="0" algn="l" fontAlgn="base">
              <a:spcBef>
                <a:spcPct val="0"/>
              </a:spcBef>
              <a:spcAft>
                <a:spcPct val="0"/>
              </a:spcAft>
            </a:pPr>
            <a:r>
              <a:rPr lang="en-US" altLang="en-US" sz="3200" b="1" i="0">
                <a:solidFill>
                  <a:srgbClr val="FF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rPr>
              <a:t>Advanced Vectorization Techniques in Natural Language Processing (NLP)</a:t>
            </a:r>
            <a:endParaRPr lang="en-US" altLang="en-US" sz="3200" b="1" i="0">
              <a:solidFill>
                <a:srgbClr val="FF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lang="en-US" altLang="en-US" sz="3200" b="1" i="0">
              <a:solidFill>
                <a:srgbClr val="273239"/>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lang="en-US" altLang="en-US" sz="1600" b="0" i="0">
                <a:solidFill>
                  <a:srgbClr val="273239"/>
                </a:solidFill>
                <a:latin typeface="Arial" panose="020B0604020202020204" pitchFamily="34" charset="0"/>
                <a:ea typeface="Nunito"/>
                <a:cs typeface="Arial" panose="020B0604020202020204" pitchFamily="34" charset="0"/>
              </a:rPr>
              <a:t>Advanced vectorization techniques provide more sophisticated methods for representing text data as numerical vectors, capturing semantic relationships and contextual meaning. Here, we explore word embeddings and document embeddings.</a:t>
            </a:r>
            <a:endParaRPr lang="en-US" altLang="en-US"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lang="en-US" altLang="en-US"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lang="en-US" altLang="en-US" sz="1600" b="0" i="0">
              <a:solidFill>
                <a:srgbClr val="273239"/>
              </a:solidFill>
              <a:latin typeface="Arial" panose="020B0604020202020204" pitchFamily="34" charset="0"/>
              <a:ea typeface="Nunito"/>
              <a:cs typeface="Arial" panose="020B0604020202020204" pitchFamily="34" charset="0"/>
            </a:endParaRPr>
          </a:p>
        </p:txBody>
      </p:sp>
      <p:sp>
        <p:nvSpPr>
          <p:cNvPr id="3" name="Text Box 2"/>
          <p:cNvSpPr txBox="1"/>
          <p:nvPr/>
        </p:nvSpPr>
        <p:spPr>
          <a:xfrm>
            <a:off x="2792730" y="3659188"/>
            <a:ext cx="5080000" cy="398780"/>
          </a:xfrm>
          <a:prstGeom prst="rect">
            <a:avLst/>
          </a:prstGeom>
        </p:spPr>
        <p:txBody>
          <a:bodyPr>
            <a:spAutoFit/>
          </a:bodyPr>
          <a:p>
            <a:pPr marL="0" indent="0" fontAlgn="base">
              <a:spcBef>
                <a:spcPts val="2100"/>
              </a:spcBef>
              <a:spcAft>
                <a:spcPct val="0"/>
              </a:spcAft>
            </a:pPr>
            <a:r>
              <a:rPr lang="en-US" sz="2000" b="1" i="0">
                <a:solidFill>
                  <a:srgbClr val="FF0000"/>
                </a:solidFill>
                <a:latin typeface="-apple-system"/>
                <a:ea typeface="-apple-system"/>
              </a:rPr>
              <a:t>L</a:t>
            </a:r>
            <a:r>
              <a:rPr sz="2000" b="1" i="0">
                <a:solidFill>
                  <a:srgbClr val="FF0000"/>
                </a:solidFill>
                <a:latin typeface="-apple-system"/>
                <a:ea typeface="-apple-system"/>
              </a:rPr>
              <a:t>anguage modelling</a:t>
            </a:r>
            <a:endParaRPr sz="2000" b="1" i="0">
              <a:solidFill>
                <a:srgbClr val="FF0000"/>
              </a:solidFill>
              <a:latin typeface="-apple-system"/>
              <a:ea typeface="-apple-system"/>
            </a:endParaRPr>
          </a:p>
        </p:txBody>
      </p:sp>
      <p:sp>
        <p:nvSpPr>
          <p:cNvPr id="5" name="Text Box 4"/>
          <p:cNvSpPr txBox="1"/>
          <p:nvPr/>
        </p:nvSpPr>
        <p:spPr>
          <a:xfrm>
            <a:off x="675005" y="167005"/>
            <a:ext cx="6096000" cy="398780"/>
          </a:xfrm>
          <a:prstGeom prst="rect">
            <a:avLst/>
          </a:prstGeom>
          <a:noFill/>
        </p:spPr>
        <p:txBody>
          <a:bodyPr wrap="square" rtlCol="0" anchor="t">
            <a:spAutoFit/>
          </a:bodyPr>
          <a:p>
            <a:pPr marL="0" indent="0" algn="l" fontAlgn="base">
              <a:spcBef>
                <a:spcPct val="0"/>
              </a:spcBef>
              <a:spcAft>
                <a:spcPct val="0"/>
              </a:spcAft>
            </a:pPr>
            <a:r>
              <a:rPr sz="2000" b="1">
                <a:solidFill>
                  <a:srgbClr val="273239"/>
                </a:solidFill>
                <a:latin typeface="Nunito"/>
                <a:ea typeface="Nunito"/>
                <a:sym typeface="+mn-ea"/>
              </a:rPr>
              <a:t>2. Neural Approach</a:t>
            </a:r>
            <a:endParaRPr lang="en-US" sz="2000" b="1">
              <a:solidFill>
                <a:srgbClr val="273239"/>
              </a:solidFill>
              <a:latin typeface="Nunito"/>
              <a:ea typeface="Nunito"/>
              <a:sym typeface="+mn-ea"/>
            </a:endParaRPr>
          </a:p>
        </p:txBody>
      </p:sp>
      <p:sp>
        <p:nvSpPr>
          <p:cNvPr id="7" name="Text Box 6"/>
          <p:cNvSpPr txBox="1"/>
          <p:nvPr/>
        </p:nvSpPr>
        <p:spPr>
          <a:xfrm>
            <a:off x="674370" y="4889500"/>
            <a:ext cx="8736965" cy="645160"/>
          </a:xfrm>
          <a:prstGeom prst="rect">
            <a:avLst/>
          </a:prstGeom>
          <a:noFill/>
        </p:spPr>
        <p:txBody>
          <a:bodyPr wrap="square" rtlCol="0">
            <a:spAutoFit/>
          </a:bodyPr>
          <a:p>
            <a:r>
              <a:rPr lang="en-US" altLang="en-US"/>
              <a:t>https://medium.com/plotly/understanding-word-embedding-arithmetic-why-theres-no-single-answer-to-king-man-woman-cd2760e2cb7f</a:t>
            </a:r>
            <a:endParaRPr lang="en-US" altLang="en-US"/>
          </a:p>
        </p:txBody>
      </p:sp>
      <p:sp>
        <p:nvSpPr>
          <p:cNvPr id="8" name="Text Box 7"/>
          <p:cNvSpPr txBox="1"/>
          <p:nvPr/>
        </p:nvSpPr>
        <p:spPr>
          <a:xfrm>
            <a:off x="3048000" y="3244850"/>
            <a:ext cx="6096000" cy="368300"/>
          </a:xfrm>
          <a:prstGeom prst="rect">
            <a:avLst/>
          </a:prstGeom>
          <a:noFill/>
        </p:spPr>
        <p:txBody>
          <a:bodyPr wrap="square" rtlCol="0" anchor="t">
            <a:spAutoFit/>
          </a:bodyPr>
          <a:p>
            <a:r>
              <a:rPr lang="en-US" altLang="en-US"/>
              <a:t>https://dash.gallery/dash-word-arithmetic/</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1295" y="145415"/>
            <a:ext cx="10483215" cy="583565"/>
          </a:xfrm>
          <a:prstGeom prst="rect">
            <a:avLst/>
          </a:prstGeom>
        </p:spPr>
        <p:txBody>
          <a:bodyPr wrap="square">
            <a:spAutoFit/>
          </a:bodyPr>
          <a:p>
            <a:pPr marL="0" indent="0" algn="l" fontAlgn="base">
              <a:spcBef>
                <a:spcPct val="0"/>
              </a:spcBef>
              <a:spcAft>
                <a:spcPct val="0"/>
              </a:spcAft>
            </a:pPr>
            <a:r>
              <a:rPr sz="3200" b="1" i="0">
                <a:solidFill>
                  <a:srgbClr val="FF0000"/>
                </a:solidFill>
                <a:effectLst>
                  <a:outerShdw blurRad="38100" dist="38100" dir="2700000" algn="tl">
                    <a:srgbClr val="000000">
                      <a:alpha val="43137"/>
                    </a:srgbClr>
                  </a:outerShdw>
                </a:effectLst>
                <a:latin typeface="Nunito"/>
                <a:ea typeface="Nunito"/>
              </a:rPr>
              <a:t>1. Word Embeddings</a:t>
            </a:r>
            <a:endParaRPr sz="2000" b="0" i="0">
              <a:solidFill>
                <a:srgbClr val="273239"/>
              </a:solidFill>
              <a:latin typeface="Nunito"/>
              <a:ea typeface="Nunito"/>
            </a:endParaRPr>
          </a:p>
        </p:txBody>
      </p:sp>
      <p:sp>
        <p:nvSpPr>
          <p:cNvPr id="3" name="Text Box 2"/>
          <p:cNvSpPr txBox="1"/>
          <p:nvPr/>
        </p:nvSpPr>
        <p:spPr>
          <a:xfrm>
            <a:off x="6693535" y="6489700"/>
            <a:ext cx="6096000" cy="368300"/>
          </a:xfrm>
          <a:prstGeom prst="rect">
            <a:avLst/>
          </a:prstGeom>
          <a:noFill/>
        </p:spPr>
        <p:txBody>
          <a:bodyPr wrap="square" rtlCol="0" anchor="t">
            <a:spAutoFit/>
          </a:bodyPr>
          <a:p>
            <a:r>
              <a:rPr lang="en-US" altLang="en-US"/>
              <a:t>https://www.ruder.io/word-embeddings-1/</a:t>
            </a:r>
            <a:endParaRPr lang="en-US"/>
          </a:p>
        </p:txBody>
      </p:sp>
      <p:pic>
        <p:nvPicPr>
          <p:cNvPr id="4" name="Picture 3"/>
          <p:cNvPicPr/>
          <p:nvPr/>
        </p:nvPicPr>
        <p:blipFill>
          <a:blip r:embed="rId1"/>
          <a:srcRect l="7813" t="8528" r="7459" b="17546"/>
          <a:stretch>
            <a:fillRect/>
          </a:stretch>
        </p:blipFill>
        <p:spPr>
          <a:xfrm>
            <a:off x="5815330" y="584835"/>
            <a:ext cx="6376670" cy="5069840"/>
          </a:xfrm>
          <a:prstGeom prst="rect">
            <a:avLst/>
          </a:prstGeom>
        </p:spPr>
      </p:pic>
      <p:sp>
        <p:nvSpPr>
          <p:cNvPr id="6" name="Text Box 5"/>
          <p:cNvSpPr txBox="1"/>
          <p:nvPr/>
        </p:nvSpPr>
        <p:spPr>
          <a:xfrm>
            <a:off x="278130" y="728980"/>
            <a:ext cx="5641340" cy="5584825"/>
          </a:xfrm>
          <a:prstGeom prst="rect">
            <a:avLst/>
          </a:prstGeom>
          <a:noFill/>
        </p:spPr>
        <p:txBody>
          <a:bodyPr wrap="square" rtlCol="0" anchor="t">
            <a:spAutoFit/>
          </a:bodyPr>
          <a:p>
            <a:pPr marL="0" indent="0" algn="l" fontAlgn="base">
              <a:spcBef>
                <a:spcPct val="0"/>
              </a:spcBef>
              <a:spcAft>
                <a:spcPct val="0"/>
              </a:spcAft>
            </a:pPr>
            <a:r>
              <a:rPr sz="1700">
                <a:solidFill>
                  <a:srgbClr val="273239"/>
                </a:solidFill>
                <a:latin typeface="Arial" panose="020B0604020202020204" pitchFamily="34" charset="0"/>
                <a:ea typeface="Nunito"/>
                <a:cs typeface="Arial" panose="020B0604020202020204" pitchFamily="34" charset="0"/>
                <a:sym typeface="+mn-ea"/>
              </a:rPr>
              <a:t>Word embeddings are dense vector representations of words in a continuous vector space, where semantically similar words are located closer to each other. </a:t>
            </a:r>
            <a:endParaRPr sz="1700">
              <a:solidFill>
                <a:srgbClr val="273239"/>
              </a:solidFill>
              <a:latin typeface="Arial" panose="020B0604020202020204" pitchFamily="34" charset="0"/>
              <a:ea typeface="Nunito"/>
              <a:cs typeface="Arial" panose="020B0604020202020204" pitchFamily="34" charset="0"/>
              <a:sym typeface="+mn-ea"/>
            </a:endParaRPr>
          </a:p>
          <a:p>
            <a:pPr marL="0" indent="0" algn="l" fontAlgn="base">
              <a:spcBef>
                <a:spcPct val="0"/>
              </a:spcBef>
              <a:spcAft>
                <a:spcPct val="0"/>
              </a:spcAft>
            </a:pPr>
            <a:endParaRPr sz="1700">
              <a:solidFill>
                <a:srgbClr val="273239"/>
              </a:solidFill>
              <a:latin typeface="Arial" panose="020B0604020202020204" pitchFamily="34" charset="0"/>
              <a:ea typeface="Nunito"/>
              <a:cs typeface="Arial" panose="020B0604020202020204" pitchFamily="34" charset="0"/>
              <a:sym typeface="+mn-ea"/>
            </a:endParaRPr>
          </a:p>
          <a:p>
            <a:pPr marL="0" indent="0" algn="l" fontAlgn="base">
              <a:spcBef>
                <a:spcPct val="0"/>
              </a:spcBef>
              <a:spcAft>
                <a:spcPct val="0"/>
              </a:spcAft>
            </a:pPr>
            <a:r>
              <a:rPr sz="1700">
                <a:solidFill>
                  <a:srgbClr val="273239"/>
                </a:solidFill>
                <a:latin typeface="Arial" panose="020B0604020202020204" pitchFamily="34" charset="0"/>
                <a:ea typeface="Nunito"/>
                <a:cs typeface="Arial" panose="020B0604020202020204" pitchFamily="34" charset="0"/>
                <a:sym typeface="+mn-ea"/>
              </a:rPr>
              <a:t>These embeddings capture the context of a word, its syntactic role, and semantic relationships with other words, leading to better performance in various NLP tasks.</a:t>
            </a:r>
            <a:endParaRPr sz="17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17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700" b="1">
                <a:solidFill>
                  <a:srgbClr val="FF0000"/>
                </a:solidFill>
                <a:latin typeface="Arial" panose="020B0604020202020204" pitchFamily="34" charset="0"/>
                <a:ea typeface="Nunito"/>
                <a:cs typeface="Arial" panose="020B0604020202020204" pitchFamily="34" charset="0"/>
                <a:sym typeface="+mn-ea"/>
              </a:rPr>
              <a:t>Advantages:</a:t>
            </a:r>
            <a:endParaRPr sz="1700" b="1" i="0">
              <a:solidFill>
                <a:srgbClr val="FF0000"/>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700">
                <a:solidFill>
                  <a:srgbClr val="273239"/>
                </a:solidFill>
                <a:latin typeface="Arial" panose="020B0604020202020204" pitchFamily="34" charset="0"/>
                <a:ea typeface="Nunito"/>
                <a:cs typeface="Arial" panose="020B0604020202020204" pitchFamily="34" charset="0"/>
                <a:sym typeface="+mn-ea"/>
              </a:rPr>
              <a:t>Captures semantic meaning and relationships between words.</a:t>
            </a:r>
            <a:endParaRPr sz="17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700">
                <a:solidFill>
                  <a:srgbClr val="273239"/>
                </a:solidFill>
                <a:latin typeface="Arial" panose="020B0604020202020204" pitchFamily="34" charset="0"/>
                <a:ea typeface="Nunito"/>
                <a:cs typeface="Arial" panose="020B0604020202020204" pitchFamily="34" charset="0"/>
                <a:sym typeface="+mn-ea"/>
              </a:rPr>
              <a:t>Dense representations are computationally efficient.</a:t>
            </a:r>
            <a:endParaRPr sz="17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700">
                <a:solidFill>
                  <a:srgbClr val="273239"/>
                </a:solidFill>
                <a:latin typeface="Arial" panose="020B0604020202020204" pitchFamily="34" charset="0"/>
                <a:ea typeface="Nunito"/>
                <a:cs typeface="Arial" panose="020B0604020202020204" pitchFamily="34" charset="0"/>
                <a:sym typeface="+mn-ea"/>
              </a:rPr>
              <a:t>Handles out-of-vocabulary words (especially with FastText).</a:t>
            </a:r>
            <a:endParaRPr sz="17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endParaRPr sz="1700" b="0" i="0">
              <a:solidFill>
                <a:srgbClr val="FF0000"/>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700" b="1">
                <a:solidFill>
                  <a:srgbClr val="FF0000"/>
                </a:solidFill>
                <a:latin typeface="Arial" panose="020B0604020202020204" pitchFamily="34" charset="0"/>
                <a:ea typeface="Nunito"/>
                <a:cs typeface="Arial" panose="020B0604020202020204" pitchFamily="34" charset="0"/>
                <a:sym typeface="+mn-ea"/>
              </a:rPr>
              <a:t>Disadvantages:</a:t>
            </a:r>
            <a:endParaRPr sz="1700" b="1" i="0">
              <a:solidFill>
                <a:srgbClr val="FF0000"/>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700">
                <a:solidFill>
                  <a:srgbClr val="273239"/>
                </a:solidFill>
                <a:latin typeface="Arial" panose="020B0604020202020204" pitchFamily="34" charset="0"/>
                <a:ea typeface="Nunito"/>
                <a:cs typeface="Arial" panose="020B0604020202020204" pitchFamily="34" charset="0"/>
                <a:sym typeface="+mn-ea"/>
              </a:rPr>
              <a:t>Requires large corpora for training high-quality embeddings.</a:t>
            </a:r>
            <a:endParaRPr sz="17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700">
                <a:solidFill>
                  <a:srgbClr val="273239"/>
                </a:solidFill>
                <a:latin typeface="Arial" panose="020B0604020202020204" pitchFamily="34" charset="0"/>
                <a:ea typeface="Nunito"/>
                <a:cs typeface="Arial" panose="020B0604020202020204" pitchFamily="34" charset="0"/>
                <a:sym typeface="+mn-ea"/>
              </a:rPr>
              <a:t>May not capture complex linguistic nuances in all contexts.</a:t>
            </a:r>
            <a:endParaRPr lang="en-US" sz="1700">
              <a:solidFill>
                <a:srgbClr val="273239"/>
              </a:solidFill>
              <a:latin typeface="Arial" panose="020B0604020202020204" pitchFamily="34" charset="0"/>
              <a:ea typeface="Nunito"/>
              <a:cs typeface="Arial" panose="020B0604020202020204" pitchFamily="34" charset="0"/>
              <a:sym typeface="+mn-ea"/>
            </a:endParaRPr>
          </a:p>
        </p:txBody>
      </p:sp>
      <p:sp>
        <p:nvSpPr>
          <p:cNvPr id="7" name="Text Box 6"/>
          <p:cNvSpPr txBox="1"/>
          <p:nvPr/>
        </p:nvSpPr>
        <p:spPr>
          <a:xfrm>
            <a:off x="6309995" y="5749925"/>
            <a:ext cx="5882005" cy="645160"/>
          </a:xfrm>
          <a:prstGeom prst="rect">
            <a:avLst/>
          </a:prstGeom>
          <a:noFill/>
        </p:spPr>
        <p:txBody>
          <a:bodyPr wrap="square" rtlCol="0" anchor="t">
            <a:spAutoFit/>
          </a:bodyPr>
          <a:p>
            <a:r>
              <a:rPr lang="en-US" altLang="en-US"/>
              <a:t>https://www.scaler.com/topics/tensorflow/tensorflow-word-embeddings/</a:t>
            </a:r>
            <a:endParaRPr lang="en-US"/>
          </a:p>
        </p:txBody>
      </p:sp>
      <p:sp>
        <p:nvSpPr>
          <p:cNvPr id="8" name="Text Box 7"/>
          <p:cNvSpPr txBox="1"/>
          <p:nvPr/>
        </p:nvSpPr>
        <p:spPr>
          <a:xfrm>
            <a:off x="4843780" y="360680"/>
            <a:ext cx="7348220" cy="368300"/>
          </a:xfrm>
          <a:prstGeom prst="rect">
            <a:avLst/>
          </a:prstGeom>
        </p:spPr>
        <p:txBody>
          <a:bodyPr wrap="square">
            <a:spAutoFit/>
          </a:bodyPr>
          <a:p>
            <a:pPr marL="0" indent="0" algn="l" fontAlgn="base">
              <a:spcBef>
                <a:spcPct val="0"/>
              </a:spcBef>
              <a:spcAft>
                <a:spcPct val="0"/>
              </a:spcAft>
            </a:pPr>
            <a:r>
              <a:rPr b="0" i="0">
                <a:solidFill>
                  <a:srgbClr val="273239"/>
                </a:solidFill>
                <a:latin typeface="Nunito"/>
                <a:ea typeface="Nunito"/>
              </a:rPr>
              <a:t>is a neural approach for generating word embeddings.</a:t>
            </a:r>
            <a:endParaRPr b="0" i="0">
              <a:solidFill>
                <a:srgbClr val="273239"/>
              </a:solidFill>
              <a:latin typeface="Nunito"/>
              <a:ea typeface="Nunito"/>
            </a:endParaRPr>
          </a:p>
        </p:txBody>
      </p:sp>
      <p:sp>
        <p:nvSpPr>
          <p:cNvPr id="9" name="Text Box 8"/>
          <p:cNvSpPr txBox="1"/>
          <p:nvPr/>
        </p:nvSpPr>
        <p:spPr>
          <a:xfrm>
            <a:off x="201295" y="6313805"/>
            <a:ext cx="6429375" cy="368300"/>
          </a:xfrm>
          <a:prstGeom prst="rect">
            <a:avLst/>
          </a:prstGeom>
          <a:noFill/>
        </p:spPr>
        <p:txBody>
          <a:bodyPr wrap="square" rtlCol="0" anchor="t">
            <a:spAutoFit/>
          </a:bodyPr>
          <a:p>
            <a:r>
              <a:rPr lang="en-US" altLang="en-US"/>
              <a:t>https://helboukkouri.github.io/embedding-visualization/</a:t>
            </a:r>
            <a:endParaRPr lang="en-US"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38200" y="480695"/>
            <a:ext cx="6417945" cy="5542280"/>
          </a:xfrm>
          <a:prstGeom prst="rect">
            <a:avLst/>
          </a:prstGeom>
        </p:spPr>
        <p:txBody>
          <a:bodyPr>
            <a:noAutofit/>
          </a:bodyPr>
          <a:p>
            <a:pPr marL="0" indent="0">
              <a:spcBef>
                <a:spcPts val="1000"/>
              </a:spcBef>
              <a:spcAft>
                <a:spcPts val="500"/>
              </a:spcAft>
            </a:pPr>
            <a:r>
              <a:rPr sz="3200" b="1" i="0">
                <a:solidFill>
                  <a:srgbClr val="FF0000"/>
                </a:solidFill>
                <a:effectLst>
                  <a:outerShdw blurRad="38100" dist="38100" dir="2700000" algn="tl">
                    <a:srgbClr val="000000">
                      <a:alpha val="43137"/>
                    </a:srgbClr>
                  </a:outerShdw>
                </a:effectLst>
                <a:latin typeface="Arial" panose="020B0604020202020204" pitchFamily="34" charset="0"/>
                <a:ea typeface="Tomorrow"/>
                <a:cs typeface="Arial" panose="020B0604020202020204" pitchFamily="34" charset="0"/>
              </a:rPr>
              <a:t>Text Preprocessing</a:t>
            </a:r>
            <a:r>
              <a:rPr sz="3200" b="0" i="0">
                <a:solidFill>
                  <a:srgbClr val="333333"/>
                </a:solidFill>
                <a:latin typeface="Tomorrow"/>
                <a:ea typeface="Tomorrow"/>
              </a:rPr>
              <a:t>  </a:t>
            </a:r>
            <a:endParaRPr sz="3200" b="0" i="0">
              <a:solidFill>
                <a:srgbClr val="333333"/>
              </a:solidFill>
              <a:latin typeface="Tomorrow"/>
              <a:ea typeface="Tomorrow"/>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Tokenization</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Non Alphabets Removal</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Stopwords Removal</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Bag of Words</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Stemming &amp; Lemmatization</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Part of Speech Taging</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Name Entity Recognition</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Text Visualization</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Assignment</a:t>
            </a:r>
            <a:endParaRPr sz="2000"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890" y="237490"/>
            <a:ext cx="10505440" cy="6554470"/>
          </a:xfrm>
          <a:prstGeom prst="rect">
            <a:avLst/>
          </a:prstGeom>
        </p:spPr>
        <p:txBody>
          <a:bodyPr wrap="square">
            <a:spAutoFit/>
          </a:bodyPr>
          <a:p>
            <a:pPr marL="0" indent="0" algn="l" fontAlgn="base">
              <a:spcBef>
                <a:spcPct val="0"/>
              </a:spcBef>
              <a:spcAft>
                <a:spcPct val="0"/>
              </a:spcAft>
            </a:pPr>
            <a:r>
              <a:rPr sz="3600" b="1" i="0">
                <a:solidFill>
                  <a:srgbClr val="C00000"/>
                </a:solidFill>
                <a:latin typeface="Arial Black" panose="020B0A04020102020204" charset="0"/>
                <a:ea typeface="Nunito"/>
                <a:cs typeface="Arial Black" panose="020B0A04020102020204" charset="0"/>
              </a:rPr>
              <a:t>Types of Word Embeddings</a:t>
            </a:r>
            <a:endParaRPr sz="3600" b="1" i="0">
              <a:solidFill>
                <a:srgbClr val="C00000"/>
              </a:solidFill>
              <a:latin typeface="Arial Black" panose="020B0A04020102020204" charset="0"/>
              <a:ea typeface="Nunito"/>
              <a:cs typeface="Arial Black" panose="020B0A04020102020204" charset="0"/>
            </a:endParaRPr>
          </a:p>
          <a:p>
            <a:pPr marL="0" indent="0" algn="l" fontAlgn="base">
              <a:spcBef>
                <a:spcPct val="0"/>
              </a:spcBef>
              <a:spcAft>
                <a:spcPct val="0"/>
              </a:spcAft>
            </a:pPr>
            <a:endParaRPr sz="2400" b="1" i="0">
              <a:solidFill>
                <a:srgbClr val="FF0000"/>
              </a:solidFill>
              <a:effectLst>
                <a:outerShdw blurRad="38100" dist="38100" dir="2700000" algn="tl">
                  <a:srgbClr val="000000">
                    <a:alpha val="43137"/>
                  </a:srgbClr>
                </a:outerShdw>
              </a:effectLst>
              <a:latin typeface="Nunito"/>
              <a:ea typeface="Nunito"/>
            </a:endParaRPr>
          </a:p>
          <a:p>
            <a:pPr marL="0" indent="0" algn="l" fontAlgn="base">
              <a:spcBef>
                <a:spcPct val="0"/>
              </a:spcBef>
              <a:spcAft>
                <a:spcPct val="0"/>
              </a:spcAft>
            </a:pPr>
            <a:r>
              <a:rPr sz="2000" b="1" i="0">
                <a:solidFill>
                  <a:srgbClr val="FF0000"/>
                </a:solidFill>
                <a:effectLst>
                  <a:outerShdw blurRad="38100" dist="38100" dir="2700000" algn="tl">
                    <a:srgbClr val="000000">
                      <a:alpha val="43137"/>
                    </a:srgbClr>
                  </a:outerShdw>
                </a:effectLst>
                <a:latin typeface="Nunito"/>
                <a:ea typeface="Nunito"/>
              </a:rPr>
              <a:t>1. Word2Vec:</a:t>
            </a:r>
            <a:r>
              <a:rPr lang="en-US" sz="2000" b="1" i="0">
                <a:solidFill>
                  <a:srgbClr val="FF0000"/>
                </a:solidFill>
                <a:effectLst>
                  <a:outerShdw blurRad="38100" dist="38100" dir="2700000" algn="tl">
                    <a:srgbClr val="000000">
                      <a:alpha val="43137"/>
                    </a:srgbClr>
                  </a:outerShdw>
                </a:effectLst>
                <a:latin typeface="Nunito"/>
                <a:ea typeface="Nunito"/>
              </a:rPr>
              <a:t> </a:t>
            </a:r>
            <a:endParaRPr sz="2000" b="1" i="0">
              <a:solidFill>
                <a:srgbClr val="FF0000"/>
              </a:solidFill>
              <a:effectLst>
                <a:outerShdw blurRad="38100" dist="38100" dir="2700000" algn="tl">
                  <a:srgbClr val="000000">
                    <a:alpha val="43137"/>
                  </a:srgbClr>
                </a:outerShdw>
              </a:effectLst>
              <a:latin typeface="Nunito"/>
              <a:ea typeface="Nunito"/>
            </a:endParaRPr>
          </a:p>
          <a:p>
            <a:pPr marL="0" indent="0" algn="l" fontAlgn="base">
              <a:spcBef>
                <a:spcPct val="0"/>
              </a:spcBef>
              <a:spcAft>
                <a:spcPct val="0"/>
              </a:spcAft>
            </a:pPr>
            <a:r>
              <a:rPr b="0" i="0">
                <a:solidFill>
                  <a:srgbClr val="273239"/>
                </a:solidFill>
                <a:latin typeface="Nunito"/>
                <a:ea typeface="Nunito"/>
              </a:rPr>
              <a:t>Developed by Google, Word2Vec models use neural networks to generate word embeddings.</a:t>
            </a:r>
            <a:endParaRPr b="0" i="0">
              <a:solidFill>
                <a:srgbClr val="273239"/>
              </a:solidFill>
              <a:latin typeface="Nunito"/>
              <a:ea typeface="Nunito"/>
            </a:endParaRPr>
          </a:p>
          <a:p>
            <a:pPr marL="1371600" lvl="3" indent="0" algn="l" fontAlgn="base">
              <a:spcBef>
                <a:spcPct val="0"/>
              </a:spcBef>
              <a:spcAft>
                <a:spcPct val="0"/>
              </a:spcAft>
            </a:pPr>
            <a:r>
              <a:rPr lang="en-US" altLang="en-US" b="0" i="0">
                <a:solidFill>
                  <a:schemeClr val="accent1">
                    <a:lumMod val="50000"/>
                  </a:schemeClr>
                </a:solidFill>
                <a:latin typeface="Nunito"/>
                <a:ea typeface="Nunito"/>
              </a:rPr>
              <a:t>https://jalammar.github.io/illustrated-word2vec/</a:t>
            </a:r>
            <a:r>
              <a:rPr b="0" i="0">
                <a:solidFill>
                  <a:srgbClr val="273239"/>
                </a:solidFill>
                <a:latin typeface="Nunito"/>
                <a:ea typeface="Nunito"/>
              </a:rPr>
              <a:t> </a:t>
            </a:r>
            <a:endParaRPr b="0" i="0">
              <a:solidFill>
                <a:srgbClr val="273239"/>
              </a:solidFill>
              <a:latin typeface="Nunito"/>
              <a:ea typeface="Nunito"/>
            </a:endParaRPr>
          </a:p>
          <a:p>
            <a:pPr marL="1371600" lvl="3" indent="0" algn="l" fontAlgn="base">
              <a:spcBef>
                <a:spcPct val="0"/>
              </a:spcBef>
              <a:spcAft>
                <a:spcPct val="0"/>
              </a:spcAft>
            </a:pPr>
            <a:endParaRPr lang="en-US" altLang="en-US" b="0" i="0">
              <a:solidFill>
                <a:srgbClr val="273239"/>
              </a:solidFill>
              <a:latin typeface="Nunito"/>
              <a:ea typeface="Nunito"/>
            </a:endParaRPr>
          </a:p>
          <a:p>
            <a:pPr marL="0" indent="0" algn="l" fontAlgn="base">
              <a:spcBef>
                <a:spcPct val="0"/>
              </a:spcBef>
              <a:spcAft>
                <a:spcPct val="0"/>
              </a:spcAft>
              <a:buFont typeface="Arial" panose="020B0604020202020204"/>
              <a:buChar char="•"/>
            </a:pPr>
            <a:r>
              <a:rPr b="1" i="0" u="sng">
                <a:solidFill>
                  <a:srgbClr val="357960"/>
                </a:solidFill>
                <a:latin typeface="Nunito"/>
                <a:ea typeface="Nunito"/>
                <a:hlinkClick r:id="rId1"/>
              </a:rPr>
              <a:t>Skip-gram Model</a:t>
            </a:r>
            <a:r>
              <a:rPr b="1" i="0">
                <a:solidFill>
                  <a:srgbClr val="273239"/>
                </a:solidFill>
                <a:latin typeface="Nunito"/>
                <a:ea typeface="Nunito"/>
              </a:rPr>
              <a:t>:</a:t>
            </a:r>
            <a:r>
              <a:rPr b="0" i="0">
                <a:solidFill>
                  <a:srgbClr val="273239"/>
                </a:solidFill>
                <a:latin typeface="Nunito"/>
                <a:ea typeface="Nunito"/>
              </a:rPr>
              <a:t> Predicts the context words given a target word. It focuses on capturing the context within a specific window size around the target word.</a:t>
            </a:r>
            <a:endParaRPr b="0" i="0">
              <a:solidFill>
                <a:srgbClr val="273239"/>
              </a:solidFill>
              <a:latin typeface="Nunito"/>
              <a:ea typeface="Nunito"/>
            </a:endParaRPr>
          </a:p>
          <a:p>
            <a:pPr marL="0" indent="0" algn="l" fontAlgn="base">
              <a:spcBef>
                <a:spcPct val="0"/>
              </a:spcBef>
              <a:spcAft>
                <a:spcPct val="0"/>
              </a:spcAft>
              <a:buFont typeface="Arial" panose="020B0604020202020204"/>
              <a:buChar char="•"/>
            </a:pPr>
            <a:r>
              <a:rPr b="1" i="0" u="sng">
                <a:solidFill>
                  <a:srgbClr val="357960"/>
                </a:solidFill>
                <a:latin typeface="Nunito"/>
                <a:ea typeface="Nunito"/>
                <a:hlinkClick r:id="rId2"/>
              </a:rPr>
              <a:t>Continuous Bag of Words (CBOW) Model</a:t>
            </a:r>
            <a:r>
              <a:rPr b="1" i="0">
                <a:solidFill>
                  <a:srgbClr val="273239"/>
                </a:solidFill>
                <a:latin typeface="Nunito"/>
                <a:ea typeface="Nunito"/>
              </a:rPr>
              <a:t>:</a:t>
            </a:r>
            <a:r>
              <a:rPr b="0" i="0">
                <a:solidFill>
                  <a:srgbClr val="273239"/>
                </a:solidFill>
                <a:latin typeface="Nunito"/>
                <a:ea typeface="Nunito"/>
              </a:rPr>
              <a:t> Predicts a target word based on the context words within a window size. It tends to be faster and more efficient than the Skip-gram model.</a:t>
            </a:r>
            <a:endParaRPr b="0" i="0">
              <a:solidFill>
                <a:srgbClr val="273239"/>
              </a:solidFill>
              <a:latin typeface="Nunito"/>
              <a:ea typeface="Nunito"/>
            </a:endParaRPr>
          </a:p>
          <a:p>
            <a:pPr marL="0" indent="0" algn="l" fontAlgn="base">
              <a:spcBef>
                <a:spcPct val="0"/>
              </a:spcBef>
              <a:spcAft>
                <a:spcPct val="0"/>
              </a:spcAft>
            </a:pPr>
            <a:endParaRPr sz="1600" b="1" i="0">
              <a:solidFill>
                <a:srgbClr val="273239"/>
              </a:solidFill>
              <a:effectLst>
                <a:outerShdw blurRad="38100" dist="38100" dir="2700000" algn="tl">
                  <a:srgbClr val="000000">
                    <a:alpha val="43137"/>
                  </a:srgbClr>
                </a:outerShdw>
              </a:effectLst>
              <a:latin typeface="Nunito"/>
              <a:ea typeface="Nunito"/>
            </a:endParaRPr>
          </a:p>
          <a:p>
            <a:pPr marL="0" indent="0" algn="l" fontAlgn="base">
              <a:spcBef>
                <a:spcPct val="0"/>
              </a:spcBef>
              <a:spcAft>
                <a:spcPct val="0"/>
              </a:spcAft>
            </a:pPr>
            <a:r>
              <a:rPr sz="2000" b="1" i="0">
                <a:solidFill>
                  <a:srgbClr val="FF0000"/>
                </a:solidFill>
                <a:effectLst>
                  <a:outerShdw blurRad="38100" dist="38100" dir="2700000" algn="tl">
                    <a:srgbClr val="000000">
                      <a:alpha val="43137"/>
                    </a:srgbClr>
                  </a:outerShdw>
                </a:effectLst>
                <a:latin typeface="Nunito"/>
                <a:ea typeface="Nunito"/>
              </a:rPr>
              <a:t>2. GloVe (Global Vectors for Word Representation):</a:t>
            </a:r>
            <a:endParaRPr sz="2000" b="1" i="0">
              <a:solidFill>
                <a:srgbClr val="FF0000"/>
              </a:solidFill>
              <a:effectLst>
                <a:outerShdw blurRad="38100" dist="38100" dir="2700000" algn="tl">
                  <a:srgbClr val="000000">
                    <a:alpha val="43137"/>
                  </a:srgbClr>
                </a:outerShdw>
              </a:effectLst>
              <a:latin typeface="Nunito"/>
              <a:ea typeface="Nunito"/>
            </a:endParaRPr>
          </a:p>
          <a:p>
            <a:pPr marL="0" indent="0" algn="l" fontAlgn="base">
              <a:spcBef>
                <a:spcPct val="0"/>
              </a:spcBef>
              <a:spcAft>
                <a:spcPct val="0"/>
              </a:spcAft>
            </a:pPr>
            <a:r>
              <a:rPr b="0" i="0">
                <a:solidFill>
                  <a:srgbClr val="273239"/>
                </a:solidFill>
                <a:latin typeface="Nunito"/>
                <a:ea typeface="Nunito"/>
              </a:rPr>
              <a:t>Developed by Stanford, </a:t>
            </a:r>
            <a:r>
              <a:rPr b="0" i="0" u="sng">
                <a:solidFill>
                  <a:srgbClr val="357960"/>
                </a:solidFill>
                <a:latin typeface="Nunito"/>
                <a:ea typeface="Nunito"/>
                <a:hlinkClick r:id="rId3"/>
              </a:rPr>
              <a:t>GloVe</a:t>
            </a:r>
            <a:r>
              <a:rPr b="0" i="0">
                <a:solidFill>
                  <a:srgbClr val="273239"/>
                </a:solidFill>
                <a:latin typeface="Nunito"/>
                <a:ea typeface="Nunito"/>
              </a:rPr>
              <a:t> combines the advantages of global matrix factorization and local context window methods. It generates word vectors by factoring in the co-occurrence matrix of words in a corpus, capturing global statistical information.</a:t>
            </a:r>
            <a:endParaRPr b="0" i="0">
              <a:solidFill>
                <a:srgbClr val="273239"/>
              </a:solidFill>
              <a:latin typeface="Nunito"/>
              <a:ea typeface="Nunito"/>
            </a:endParaRPr>
          </a:p>
          <a:p>
            <a:pPr marL="0" indent="0" algn="l" fontAlgn="base">
              <a:spcBef>
                <a:spcPct val="0"/>
              </a:spcBef>
              <a:spcAft>
                <a:spcPct val="0"/>
              </a:spcAft>
            </a:pPr>
            <a:endParaRPr sz="1600" b="1" i="0">
              <a:solidFill>
                <a:srgbClr val="273239"/>
              </a:solidFill>
              <a:latin typeface="Nunito"/>
              <a:ea typeface="Nunito"/>
            </a:endParaRPr>
          </a:p>
          <a:p>
            <a:pPr marL="0" indent="0" algn="l" fontAlgn="base">
              <a:spcBef>
                <a:spcPct val="0"/>
              </a:spcBef>
              <a:spcAft>
                <a:spcPct val="0"/>
              </a:spcAft>
            </a:pPr>
            <a:r>
              <a:rPr b="1" i="0">
                <a:solidFill>
                  <a:srgbClr val="FF0000"/>
                </a:solidFill>
                <a:effectLst>
                  <a:outerShdw blurRad="38100" dist="38100" dir="2700000" algn="tl">
                    <a:srgbClr val="000000">
                      <a:alpha val="43137"/>
                    </a:srgbClr>
                  </a:outerShdw>
                </a:effectLst>
                <a:latin typeface="Nunito"/>
                <a:ea typeface="Nunito"/>
              </a:rPr>
              <a:t>3. FastText:</a:t>
            </a:r>
            <a:endParaRPr b="1" i="0">
              <a:solidFill>
                <a:srgbClr val="FF0000"/>
              </a:solidFill>
              <a:effectLst>
                <a:outerShdw blurRad="38100" dist="38100" dir="2700000" algn="tl">
                  <a:srgbClr val="000000">
                    <a:alpha val="43137"/>
                  </a:srgbClr>
                </a:outerShdw>
              </a:effectLst>
              <a:latin typeface="Nunito"/>
              <a:ea typeface="Nunito"/>
            </a:endParaRPr>
          </a:p>
          <a:p>
            <a:pPr marL="0" indent="0" algn="l" fontAlgn="base">
              <a:spcBef>
                <a:spcPct val="0"/>
              </a:spcBef>
              <a:spcAft>
                <a:spcPct val="0"/>
              </a:spcAft>
            </a:pPr>
            <a:r>
              <a:rPr b="0" i="0">
                <a:solidFill>
                  <a:srgbClr val="273239"/>
                </a:solidFill>
                <a:latin typeface="Nunito"/>
                <a:ea typeface="Nunito"/>
              </a:rPr>
              <a:t>Developed by Facebook, FastText extends Word2Vec by representing words as bags of character n-grams. This helps in handling out-of-vocabulary words and capturing subword information.</a:t>
            </a:r>
            <a:endParaRPr b="0" i="0">
              <a:solidFill>
                <a:srgbClr val="273239"/>
              </a:solidFill>
              <a:latin typeface="Nunito"/>
              <a:ea typeface="Nunito"/>
            </a:endParaRPr>
          </a:p>
        </p:txBody>
      </p:sp>
      <p:sp>
        <p:nvSpPr>
          <p:cNvPr id="3" name="Text Box 2"/>
          <p:cNvSpPr txBox="1"/>
          <p:nvPr/>
        </p:nvSpPr>
        <p:spPr>
          <a:xfrm>
            <a:off x="6194425" y="1038860"/>
            <a:ext cx="5301615" cy="368300"/>
          </a:xfrm>
          <a:prstGeom prst="rect">
            <a:avLst/>
          </a:prstGeom>
          <a:noFill/>
        </p:spPr>
        <p:txBody>
          <a:bodyPr wrap="square" rtlCol="0" anchor="t">
            <a:spAutoFit/>
          </a:bodyPr>
          <a:p>
            <a:r>
              <a:rPr lang="en-US" altLang="en-US"/>
              <a:t>https://projector.tensorflow.org/ </a:t>
            </a:r>
            <a:endParaRPr lang="en-US"/>
          </a:p>
        </p:txBody>
      </p:sp>
      <p:sp>
        <p:nvSpPr>
          <p:cNvPr id="4" name="Text Box 3"/>
          <p:cNvSpPr txBox="1"/>
          <p:nvPr/>
        </p:nvSpPr>
        <p:spPr>
          <a:xfrm>
            <a:off x="5912485" y="6423660"/>
            <a:ext cx="6096000" cy="368300"/>
          </a:xfrm>
          <a:prstGeom prst="rect">
            <a:avLst/>
          </a:prstGeom>
          <a:noFill/>
        </p:spPr>
        <p:txBody>
          <a:bodyPr wrap="square" rtlCol="0" anchor="t">
            <a:spAutoFit/>
          </a:bodyPr>
          <a:p>
            <a:r>
              <a:rPr lang="en-US" altLang="en-US"/>
              <a:t>https://home.ttic.edu/~kgimpel/wordembviz/wordembviz.html</a:t>
            </a:r>
            <a:endParaRPr lang="en-US"/>
          </a:p>
        </p:txBody>
      </p:sp>
      <p:sp>
        <p:nvSpPr>
          <p:cNvPr id="5" name="Text Box 4"/>
          <p:cNvSpPr txBox="1"/>
          <p:nvPr/>
        </p:nvSpPr>
        <p:spPr>
          <a:xfrm>
            <a:off x="2729230" y="5426710"/>
            <a:ext cx="9389110" cy="368300"/>
          </a:xfrm>
          <a:prstGeom prst="rect">
            <a:avLst/>
          </a:prstGeom>
          <a:noFill/>
        </p:spPr>
        <p:txBody>
          <a:bodyPr wrap="square" rtlCol="0" anchor="t">
            <a:spAutoFit/>
          </a:bodyPr>
          <a:p>
            <a:r>
              <a:rPr lang="en-US" altLang="en-US"/>
              <a:t>https://www.kaggle.com/code/auxeno/word-embedding-visualisations-nlp</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106420"/>
            <a:ext cx="6096000" cy="645160"/>
          </a:xfrm>
          <a:prstGeom prst="rect">
            <a:avLst/>
          </a:prstGeom>
          <a:noFill/>
        </p:spPr>
        <p:txBody>
          <a:bodyPr wrap="square" rtlCol="0" anchor="t">
            <a:spAutoFit/>
          </a:bodyPr>
          <a:p>
            <a:r>
              <a:rPr lang="en-US" altLang="en-US"/>
              <a:t>https://github.com/dfgrisales5078/Text-Classification-Project/tree/main/CovidDataSet</a:t>
            </a:r>
            <a:endParaRPr lang="en-US"/>
          </a:p>
        </p:txBody>
      </p:sp>
      <p:sp>
        <p:nvSpPr>
          <p:cNvPr id="3" name="Text Box 2"/>
          <p:cNvSpPr txBox="1"/>
          <p:nvPr/>
        </p:nvSpPr>
        <p:spPr>
          <a:xfrm>
            <a:off x="3048000" y="4130675"/>
            <a:ext cx="6096000" cy="645160"/>
          </a:xfrm>
          <a:prstGeom prst="rect">
            <a:avLst/>
          </a:prstGeom>
          <a:noFill/>
        </p:spPr>
        <p:txBody>
          <a:bodyPr wrap="square" rtlCol="0" anchor="t">
            <a:spAutoFit/>
          </a:bodyPr>
          <a:p>
            <a:r>
              <a:rPr lang="en-US" altLang="en-US"/>
              <a:t>https://github.com/topics/text-classification?o=asc&amp;s=forks&amp;utm_source=chatgpt.com</a:t>
            </a:r>
            <a:endParaRPr lang="en-US"/>
          </a:p>
        </p:txBody>
      </p:sp>
      <p:sp>
        <p:nvSpPr>
          <p:cNvPr id="4" name="Text Box 3"/>
          <p:cNvSpPr txBox="1"/>
          <p:nvPr/>
        </p:nvSpPr>
        <p:spPr>
          <a:xfrm>
            <a:off x="3048000" y="4775835"/>
            <a:ext cx="6096000" cy="645160"/>
          </a:xfrm>
          <a:prstGeom prst="rect">
            <a:avLst/>
          </a:prstGeom>
          <a:noFill/>
        </p:spPr>
        <p:txBody>
          <a:bodyPr wrap="square" rtlCol="0" anchor="t">
            <a:spAutoFit/>
          </a:bodyPr>
          <a:p>
            <a:r>
              <a:rPr lang="en-US" altLang="en-US"/>
              <a:t>https://www.kaggle.com/datasets/bittlingmayer/amazonreviews</a:t>
            </a:r>
            <a:endParaRPr lang="en-US"/>
          </a:p>
        </p:txBody>
      </p:sp>
      <p:sp>
        <p:nvSpPr>
          <p:cNvPr id="5" name="Text Box 4"/>
          <p:cNvSpPr txBox="1"/>
          <p:nvPr/>
        </p:nvSpPr>
        <p:spPr>
          <a:xfrm>
            <a:off x="2828290" y="5636260"/>
            <a:ext cx="6096000" cy="645160"/>
          </a:xfrm>
          <a:prstGeom prst="rect">
            <a:avLst/>
          </a:prstGeom>
          <a:noFill/>
        </p:spPr>
        <p:txBody>
          <a:bodyPr wrap="square" rtlCol="0" anchor="t">
            <a:spAutoFit/>
          </a:bodyPr>
          <a:p>
            <a:r>
              <a:rPr lang="en-US" altLang="en-US"/>
              <a:t>https://github.com/nafisalawalidris/Product-Review-Sentiment-Analysis/blob/main/Product_Review_Analysis.ipynb</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1485" y="260985"/>
            <a:ext cx="9878060" cy="3969385"/>
          </a:xfrm>
          <a:prstGeom prst="rect">
            <a:avLst/>
          </a:prstGeom>
        </p:spPr>
        <p:txBody>
          <a:bodyPr wrap="square">
            <a:spAutoFit/>
          </a:bodyPr>
          <a:p>
            <a:pPr marL="0" indent="0" algn="l" fontAlgn="base">
              <a:spcBef>
                <a:spcPct val="0"/>
              </a:spcBef>
              <a:spcAft>
                <a:spcPct val="0"/>
              </a:spcAft>
            </a:pPr>
            <a:r>
              <a:rPr sz="3200" b="1" i="0">
                <a:solidFill>
                  <a:srgbClr val="C00000"/>
                </a:solidFill>
                <a:latin typeface="Arial Black" panose="020B0A04020102020204" charset="0"/>
                <a:ea typeface="Nunito"/>
                <a:cs typeface="Arial Black" panose="020B0A04020102020204" charset="0"/>
              </a:rPr>
              <a:t>2. Document Embeddings</a:t>
            </a:r>
            <a:endParaRPr sz="3200" b="1" i="0">
              <a:solidFill>
                <a:srgbClr val="C00000"/>
              </a:solidFill>
              <a:latin typeface="Arial Black" panose="020B0A04020102020204" charset="0"/>
              <a:ea typeface="Nunito"/>
              <a:cs typeface="Arial Black" panose="020B0A04020102020204" charset="0"/>
            </a:endParaRPr>
          </a:p>
          <a:p>
            <a:pPr marL="457200" lvl="1" indent="0" algn="l" fontAlgn="base">
              <a:spcBef>
                <a:spcPct val="0"/>
              </a:spcBef>
              <a:spcAft>
                <a:spcPct val="0"/>
              </a:spcAft>
            </a:pPr>
            <a:r>
              <a:rPr sz="1600" b="0" i="0">
                <a:solidFill>
                  <a:srgbClr val="273239"/>
                </a:solidFill>
                <a:latin typeface="Nunito"/>
                <a:ea typeface="Nunito"/>
              </a:rPr>
              <a:t>Document embeddings extend word embeddings to represent entire documents as fixed-length vectors. These embeddings capture the overall semantics and contextual information of the document, making them useful for tasks like document classification, clustering, and retrieval.</a:t>
            </a:r>
            <a:endParaRPr sz="1600" b="0" i="0">
              <a:solidFill>
                <a:srgbClr val="273239"/>
              </a:solidFill>
              <a:latin typeface="Nunito"/>
              <a:ea typeface="Nunito"/>
            </a:endParaRPr>
          </a:p>
          <a:p>
            <a:pPr marL="457200" lvl="1" indent="0" algn="l" fontAlgn="base">
              <a:spcBef>
                <a:spcPct val="0"/>
              </a:spcBef>
              <a:spcAft>
                <a:spcPct val="0"/>
              </a:spcAft>
            </a:pPr>
            <a:endParaRPr sz="1600" b="0" i="0">
              <a:solidFill>
                <a:srgbClr val="273239"/>
              </a:solidFill>
              <a:latin typeface="Nunito"/>
              <a:ea typeface="Nunito"/>
            </a:endParaRPr>
          </a:p>
          <a:p>
            <a:pPr marL="0" indent="0" algn="l" fontAlgn="base">
              <a:spcBef>
                <a:spcPct val="0"/>
              </a:spcBef>
              <a:spcAft>
                <a:spcPct val="0"/>
              </a:spcAft>
            </a:pPr>
            <a:r>
              <a:rPr sz="2000" b="1" i="0">
                <a:solidFill>
                  <a:srgbClr val="273239"/>
                </a:solidFill>
                <a:latin typeface="Nunito"/>
                <a:ea typeface="Nunito"/>
              </a:rPr>
              <a:t>Advantages:</a:t>
            </a:r>
            <a:endParaRPr sz="2000" b="1"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a:solidFill>
                  <a:srgbClr val="273239"/>
                </a:solidFill>
                <a:latin typeface="Nunito"/>
                <a:ea typeface="Nunito"/>
              </a:rPr>
              <a:t>Captures overall semantics of documents.</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a:solidFill>
                  <a:srgbClr val="273239"/>
                </a:solidFill>
                <a:latin typeface="Nunito"/>
                <a:ea typeface="Nunito"/>
              </a:rPr>
              <a:t>Useful for various document-level NLP tasks.</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a:solidFill>
                  <a:srgbClr val="273239"/>
                </a:solidFill>
                <a:latin typeface="Nunito"/>
                <a:ea typeface="Nunito"/>
              </a:rPr>
              <a:t>Handles variable-length text inputs.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endParaRPr sz="2000" b="0" i="0">
              <a:solidFill>
                <a:srgbClr val="273239"/>
              </a:solidFill>
              <a:latin typeface="Nunito"/>
              <a:ea typeface="Nunito"/>
            </a:endParaRPr>
          </a:p>
          <a:p>
            <a:pPr marL="0" indent="0" algn="l" fontAlgn="base">
              <a:spcBef>
                <a:spcPct val="0"/>
              </a:spcBef>
              <a:spcAft>
                <a:spcPct val="0"/>
              </a:spcAft>
            </a:pPr>
            <a:r>
              <a:rPr sz="2000" b="1" i="0">
                <a:solidFill>
                  <a:srgbClr val="273239"/>
                </a:solidFill>
                <a:latin typeface="Nunito"/>
                <a:ea typeface="Nunito"/>
              </a:rPr>
              <a:t>Disadvantages:</a:t>
            </a:r>
            <a:endParaRPr sz="2000" b="1"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a:solidFill>
                  <a:srgbClr val="273239"/>
                </a:solidFill>
                <a:latin typeface="Nunito"/>
                <a:ea typeface="Nunito"/>
              </a:rPr>
              <a:t>Requires substantial computational resources for training on large datasets.</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a:solidFill>
                  <a:srgbClr val="273239"/>
                </a:solidFill>
                <a:latin typeface="Nunito"/>
                <a:ea typeface="Nunito"/>
              </a:rPr>
              <a:t>May not capture nuanced details in very large documents.</a:t>
            </a:r>
            <a:endParaRPr sz="1600" b="0" i="0">
              <a:solidFill>
                <a:srgbClr val="273239"/>
              </a:solidFill>
              <a:latin typeface="Nunito"/>
              <a:ea typeface="Nunito"/>
            </a:endParaRPr>
          </a:p>
        </p:txBody>
      </p:sp>
      <p:sp>
        <p:nvSpPr>
          <p:cNvPr id="3" name="Text Box 2"/>
          <p:cNvSpPr txBox="1"/>
          <p:nvPr/>
        </p:nvSpPr>
        <p:spPr>
          <a:xfrm>
            <a:off x="460375" y="4337050"/>
            <a:ext cx="9869170" cy="2368550"/>
          </a:xfrm>
          <a:prstGeom prst="rect">
            <a:avLst/>
          </a:prstGeom>
          <a:noFill/>
        </p:spPr>
        <p:txBody>
          <a:bodyPr wrap="square" rtlCol="0" anchor="t">
            <a:spAutoFit/>
          </a:bodyPr>
          <a:p>
            <a:pPr marL="0" indent="0" algn="l" fontAlgn="base">
              <a:spcBef>
                <a:spcPct val="0"/>
              </a:spcBef>
              <a:spcAft>
                <a:spcPct val="0"/>
              </a:spcAft>
            </a:pPr>
            <a:r>
              <a:rPr sz="2400" b="1">
                <a:solidFill>
                  <a:srgbClr val="C00000"/>
                </a:solidFill>
                <a:latin typeface="Arial" panose="020B0604020202020204" pitchFamily="34" charset="0"/>
                <a:ea typeface="Nunito"/>
                <a:cs typeface="Arial" panose="020B0604020202020204" pitchFamily="34" charset="0"/>
                <a:sym typeface="+mn-ea"/>
              </a:rPr>
              <a:t>Types of Document Embeddings</a:t>
            </a:r>
            <a:endParaRPr sz="2400" b="1" i="0">
              <a:solidFill>
                <a:srgbClr val="C00000"/>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20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sz="1600" b="1">
                <a:solidFill>
                  <a:srgbClr val="C00000"/>
                </a:solidFill>
                <a:latin typeface="Arial" panose="020B0604020202020204" pitchFamily="34" charset="0"/>
                <a:ea typeface="Nunito"/>
                <a:cs typeface="Arial" panose="020B0604020202020204" pitchFamily="34" charset="0"/>
                <a:sym typeface="+mn-ea"/>
              </a:rPr>
              <a:t>1. Doc2Vec:</a:t>
            </a:r>
            <a:endParaRPr sz="1600" b="1" i="0">
              <a:solidFill>
                <a:srgbClr val="C00000"/>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a:solidFill>
                  <a:srgbClr val="273239"/>
                </a:solidFill>
                <a:latin typeface="Arial" panose="020B0604020202020204" pitchFamily="34" charset="0"/>
                <a:ea typeface="Nunito"/>
                <a:cs typeface="Arial" panose="020B0604020202020204" pitchFamily="34" charset="0"/>
                <a:sym typeface="+mn-ea"/>
              </a:rPr>
              <a:t>An extension of Word2Vec, </a:t>
            </a:r>
            <a:r>
              <a:rPr u="sng">
                <a:solidFill>
                  <a:srgbClr val="357960"/>
                </a:solidFill>
                <a:latin typeface="Arial" panose="020B0604020202020204" pitchFamily="34" charset="0"/>
                <a:ea typeface="Nunito"/>
                <a:cs typeface="Arial" panose="020B0604020202020204" pitchFamily="34" charset="0"/>
                <a:sym typeface="+mn-ea"/>
                <a:hlinkClick r:id="rId1"/>
              </a:rPr>
              <a:t>Doc2Vec</a:t>
            </a:r>
            <a:r>
              <a:rPr>
                <a:solidFill>
                  <a:srgbClr val="273239"/>
                </a:solidFill>
                <a:latin typeface="Arial" panose="020B0604020202020204" pitchFamily="34" charset="0"/>
                <a:ea typeface="Nunito"/>
                <a:cs typeface="Arial" panose="020B0604020202020204" pitchFamily="34" charset="0"/>
                <a:sym typeface="+mn-ea"/>
              </a:rPr>
              <a:t> generates vector representations for documents using two models: Distributed Memory (DM) and Distributed Bag of Words (DBOW).</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sz="1600" b="1">
                <a:solidFill>
                  <a:srgbClr val="C0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sym typeface="+mn-ea"/>
              </a:rPr>
              <a:t>2. TF-IDF Weighted Word Embeddings:</a:t>
            </a:r>
            <a:endParaRPr sz="1600" b="1" i="0">
              <a:solidFill>
                <a:srgbClr val="C0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a:solidFill>
                  <a:srgbClr val="273239"/>
                </a:solidFill>
                <a:latin typeface="Arial" panose="020B0604020202020204" pitchFamily="34" charset="0"/>
                <a:ea typeface="Nunito"/>
                <a:cs typeface="Arial" panose="020B0604020202020204" pitchFamily="34" charset="0"/>
                <a:sym typeface="+mn-ea"/>
              </a:rPr>
              <a:t>Combines TF-IDF with word embeddings by weighting each word vector with its TF-IDF score, then averaging to get the document vector.</a:t>
            </a:r>
            <a:endParaRPr lang="en-US">
              <a:solidFill>
                <a:srgbClr val="273239"/>
              </a:solidFill>
              <a:latin typeface="Arial" panose="020B0604020202020204" pitchFamily="34" charset="0"/>
              <a:ea typeface="Nunito"/>
              <a:cs typeface="Arial" panose="020B0604020202020204" pitchFamily="34"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2240" y="0"/>
            <a:ext cx="11467465" cy="7077710"/>
          </a:xfrm>
          <a:prstGeom prst="rect">
            <a:avLst/>
          </a:prstGeom>
        </p:spPr>
        <p:txBody>
          <a:bodyPr wrap="square">
            <a:spAutoFit/>
          </a:bodyPr>
          <a:p>
            <a:pPr marL="0" indent="0" algn="l" fontAlgn="base">
              <a:spcBef>
                <a:spcPct val="0"/>
              </a:spcBef>
              <a:spcAft>
                <a:spcPct val="0"/>
              </a:spcAft>
            </a:pPr>
            <a:r>
              <a:rPr sz="2800" b="1" i="0">
                <a:solidFill>
                  <a:srgbClr val="FF0000"/>
                </a:solidFill>
                <a:latin typeface="Arial" panose="020B0604020202020204" pitchFamily="34" charset="0"/>
                <a:ea typeface="Nunito"/>
                <a:cs typeface="Arial" panose="020B0604020202020204" pitchFamily="34" charset="0"/>
              </a:rPr>
              <a:t>Contextualized Embeddings in NLP</a:t>
            </a:r>
            <a:endParaRPr sz="2800" b="1" i="0">
              <a:solidFill>
                <a:srgbClr val="FF0000"/>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24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2000" b="1" i="0">
                <a:solidFill>
                  <a:srgbClr val="C00000"/>
                </a:solidFill>
                <a:latin typeface="Arial" panose="020B0604020202020204" pitchFamily="34" charset="0"/>
                <a:ea typeface="Nunito"/>
                <a:cs typeface="Arial" panose="020B0604020202020204" pitchFamily="34" charset="0"/>
              </a:rPr>
              <a:t>1. ELMo (Embeddings from Language Models)</a:t>
            </a:r>
            <a:endParaRPr sz="2000" b="1" i="0">
              <a:solidFill>
                <a:srgbClr val="C00000"/>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b="0" i="0" u="sng">
                <a:solidFill>
                  <a:srgbClr val="357960"/>
                </a:solidFill>
                <a:latin typeface="Arial" panose="020B0604020202020204" pitchFamily="34" charset="0"/>
                <a:ea typeface="Nunito"/>
                <a:cs typeface="Arial" panose="020B0604020202020204" pitchFamily="34" charset="0"/>
                <a:hlinkClick r:id="rId1"/>
              </a:rPr>
              <a:t>ELMo</a:t>
            </a:r>
            <a:r>
              <a:rPr b="0" i="0">
                <a:solidFill>
                  <a:srgbClr val="273239"/>
                </a:solidFill>
                <a:latin typeface="Arial" panose="020B0604020202020204" pitchFamily="34" charset="0"/>
                <a:ea typeface="Nunito"/>
                <a:cs typeface="Arial" panose="020B0604020202020204" pitchFamily="34" charset="0"/>
              </a:rPr>
              <a:t> generates word representations that capture both syntactic and semantic aspects of words and their usage across different contexts in a sentence. It uses deep bidirectional language models to achieve this.</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endParaRPr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Advantages</a:t>
            </a:r>
            <a:endParaRPr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Captures deep contextual information.</a:t>
            </a:r>
            <a:endParaRPr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Improves performance on various NLP tasks.</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Disadvantages</a:t>
            </a:r>
            <a:endParaRPr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Computationally expensive.</a:t>
            </a:r>
            <a:endParaRPr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Requires substantial memory resources.</a:t>
            </a:r>
            <a:endParaRPr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20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2000" b="1" i="0">
                <a:solidFill>
                  <a:srgbClr val="C00000"/>
                </a:solidFill>
                <a:latin typeface="Arial" panose="020B0604020202020204" pitchFamily="34" charset="0"/>
                <a:ea typeface="Nunito"/>
                <a:cs typeface="Arial" panose="020B0604020202020204" pitchFamily="34" charset="0"/>
              </a:rPr>
              <a:t>2. BERT (Bidirectional Encoder Representations from Transformers)</a:t>
            </a:r>
            <a:endParaRPr sz="2000" b="1" i="0">
              <a:solidFill>
                <a:srgbClr val="C00000"/>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b="0" i="0" u="sng">
                <a:solidFill>
                  <a:srgbClr val="357960"/>
                </a:solidFill>
                <a:latin typeface="Arial" panose="020B0604020202020204" pitchFamily="34" charset="0"/>
                <a:ea typeface="Nunito"/>
                <a:cs typeface="Arial" panose="020B0604020202020204" pitchFamily="34" charset="0"/>
                <a:hlinkClick r:id="rId2"/>
              </a:rPr>
              <a:t>BERT</a:t>
            </a:r>
            <a:r>
              <a:rPr b="0" i="0">
                <a:solidFill>
                  <a:srgbClr val="273239"/>
                </a:solidFill>
                <a:latin typeface="Arial" panose="020B0604020202020204" pitchFamily="34" charset="0"/>
                <a:ea typeface="Nunito"/>
                <a:cs typeface="Arial" panose="020B0604020202020204" pitchFamily="34" charset="0"/>
              </a:rPr>
              <a:t> is a transformer-based model that pre-trains bidirectional representations by jointly conditioning on both left and right context in all layers. It can be fine-tuned for specific tasks, making it highly versatile.</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endParaRPr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Advantages</a:t>
            </a:r>
            <a:endParaRPr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State-of-the-art performance on many NLP tasks.</a:t>
            </a:r>
            <a:endParaRPr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Captures bidirectional context.</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Disadvantages</a:t>
            </a:r>
            <a:endParaRPr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Very large model size.</a:t>
            </a:r>
            <a:endParaRPr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b="0" i="0">
                <a:solidFill>
                  <a:srgbClr val="273239"/>
                </a:solidFill>
                <a:latin typeface="Arial" panose="020B0604020202020204" pitchFamily="34" charset="0"/>
                <a:ea typeface="Nunito"/>
                <a:cs typeface="Arial" panose="020B0604020202020204" pitchFamily="34" charset="0"/>
              </a:rPr>
              <a:t>High computational requirements for training and inference.</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endParaRPr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6120" y="283845"/>
            <a:ext cx="9870440" cy="3476625"/>
          </a:xfrm>
          <a:prstGeom prst="rect">
            <a:avLst/>
          </a:prstGeom>
          <a:noFill/>
        </p:spPr>
        <p:txBody>
          <a:bodyPr wrap="square" rtlCol="0" anchor="t">
            <a:spAutoFit/>
          </a:bodyPr>
          <a:p>
            <a:pPr marL="0" indent="0" algn="l" fontAlgn="base">
              <a:spcBef>
                <a:spcPct val="0"/>
              </a:spcBef>
              <a:spcAft>
                <a:spcPct val="0"/>
              </a:spcAft>
            </a:pPr>
            <a:endParaRPr sz="2000" b="1" i="0">
              <a:solidFill>
                <a:srgbClr val="C00000"/>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2000" b="1">
                <a:solidFill>
                  <a:srgbClr val="C00000"/>
                </a:solidFill>
                <a:latin typeface="Arial" panose="020B0604020202020204" pitchFamily="34" charset="0"/>
                <a:ea typeface="Nunito"/>
                <a:cs typeface="Arial" panose="020B0604020202020204" pitchFamily="34" charset="0"/>
                <a:sym typeface="+mn-ea"/>
              </a:rPr>
              <a:t>3. GPT (Generative Pre-trained Transformer)</a:t>
            </a:r>
            <a:endParaRPr sz="2000" b="1" i="0">
              <a:solidFill>
                <a:srgbClr val="C00000"/>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a:solidFill>
                  <a:srgbClr val="273239"/>
                </a:solidFill>
                <a:latin typeface="Arial" panose="020B0604020202020204" pitchFamily="34" charset="0"/>
                <a:ea typeface="Nunito"/>
                <a:cs typeface="Arial" panose="020B0604020202020204" pitchFamily="34" charset="0"/>
                <a:sym typeface="+mn-ea"/>
              </a:rPr>
              <a:t>GPT is a transformer-based model that generates text by predicting the next word in a sequence, making it highly effective for language generation tasks.</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endParaRPr b="1">
              <a:solidFill>
                <a:srgbClr val="273239"/>
              </a:solidFill>
              <a:latin typeface="Arial" panose="020B0604020202020204" pitchFamily="34" charset="0"/>
              <a:ea typeface="Nunito"/>
              <a:cs typeface="Arial" panose="020B0604020202020204" pitchFamily="34" charset="0"/>
              <a:sym typeface="+mn-ea"/>
            </a:endParaRPr>
          </a:p>
          <a:p>
            <a:pPr marL="457200" lvl="1" indent="0" algn="l" fontAlgn="base">
              <a:spcBef>
                <a:spcPct val="0"/>
              </a:spcBef>
              <a:spcAft>
                <a:spcPct val="0"/>
              </a:spcAft>
            </a:pPr>
            <a:r>
              <a:rPr b="1">
                <a:solidFill>
                  <a:srgbClr val="273239"/>
                </a:solidFill>
                <a:latin typeface="Arial" panose="020B0604020202020204" pitchFamily="34" charset="0"/>
                <a:ea typeface="Nunito"/>
                <a:cs typeface="Arial" panose="020B0604020202020204" pitchFamily="34" charset="0"/>
                <a:sym typeface="+mn-ea"/>
              </a:rPr>
              <a:t>Advantages</a:t>
            </a:r>
            <a:endParaRPr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a:solidFill>
                  <a:srgbClr val="273239"/>
                </a:solidFill>
                <a:latin typeface="Arial" panose="020B0604020202020204" pitchFamily="34" charset="0"/>
                <a:ea typeface="Nunito"/>
                <a:cs typeface="Arial" panose="020B0604020202020204" pitchFamily="34" charset="0"/>
                <a:sym typeface="+mn-ea"/>
              </a:rPr>
              <a:t>Excellent performance in text generation tasks.</a:t>
            </a:r>
            <a:endParaRPr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a:solidFill>
                  <a:srgbClr val="273239"/>
                </a:solidFill>
                <a:latin typeface="Arial" panose="020B0604020202020204" pitchFamily="34" charset="0"/>
                <a:ea typeface="Nunito"/>
                <a:cs typeface="Arial" panose="020B0604020202020204" pitchFamily="34" charset="0"/>
                <a:sym typeface="+mn-ea"/>
              </a:rPr>
              <a:t>Can be fine-tuned for various applications.</a:t>
            </a:r>
            <a:endParaRPr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endParaRPr b="1">
              <a:solidFill>
                <a:srgbClr val="273239"/>
              </a:solidFill>
              <a:latin typeface="Arial" panose="020B0604020202020204" pitchFamily="34" charset="0"/>
              <a:ea typeface="Nunito"/>
              <a:cs typeface="Arial" panose="020B0604020202020204" pitchFamily="34" charset="0"/>
              <a:sym typeface="+mn-ea"/>
            </a:endParaRPr>
          </a:p>
          <a:p>
            <a:pPr marL="457200" lvl="1" indent="0" algn="l" fontAlgn="base">
              <a:spcBef>
                <a:spcPct val="0"/>
              </a:spcBef>
              <a:spcAft>
                <a:spcPct val="0"/>
              </a:spcAft>
            </a:pPr>
            <a:r>
              <a:rPr b="1">
                <a:solidFill>
                  <a:srgbClr val="273239"/>
                </a:solidFill>
                <a:latin typeface="Arial" panose="020B0604020202020204" pitchFamily="34" charset="0"/>
                <a:ea typeface="Nunito"/>
                <a:cs typeface="Arial" panose="020B0604020202020204" pitchFamily="34" charset="0"/>
                <a:sym typeface="+mn-ea"/>
              </a:rPr>
              <a:t>Disadvantages</a:t>
            </a:r>
            <a:endParaRPr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a:solidFill>
                  <a:srgbClr val="273239"/>
                </a:solidFill>
                <a:latin typeface="Arial" panose="020B0604020202020204" pitchFamily="34" charset="0"/>
                <a:ea typeface="Nunito"/>
                <a:cs typeface="Arial" panose="020B0604020202020204" pitchFamily="34" charset="0"/>
                <a:sym typeface="+mn-ea"/>
              </a:rPr>
              <a:t>High computational cost.</a:t>
            </a:r>
            <a:endParaRPr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a:solidFill>
                  <a:srgbClr val="273239"/>
                </a:solidFill>
                <a:latin typeface="Arial" panose="020B0604020202020204" pitchFamily="34" charset="0"/>
                <a:ea typeface="Nunito"/>
                <a:cs typeface="Arial" panose="020B0604020202020204" pitchFamily="34" charset="0"/>
                <a:sym typeface="+mn-ea"/>
              </a:rPr>
              <a:t>Requires large amounts of data for training.</a:t>
            </a:r>
            <a:endParaRPr lang="en-US">
              <a:solidFill>
                <a:srgbClr val="273239"/>
              </a:solidFill>
              <a:latin typeface="Arial" panose="020B0604020202020204" pitchFamily="34" charset="0"/>
              <a:ea typeface="Nunito"/>
              <a:cs typeface="Arial" panose="020B0604020202020204" pitchFamily="34"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6420" y="95250"/>
            <a:ext cx="9711055" cy="460375"/>
          </a:xfrm>
          <a:prstGeom prst="rect">
            <a:avLst/>
          </a:prstGeom>
        </p:spPr>
        <p:txBody>
          <a:bodyPr wrap="square">
            <a:spAutoFit/>
          </a:bodyPr>
          <a:p>
            <a:r>
              <a:rPr sz="2400" b="1">
                <a:solidFill>
                  <a:srgbClr val="C00000"/>
                </a:solidFill>
              </a:rPr>
              <a:t>Teach Language Modeling after Text Preprocessing and Vectorization.</a:t>
            </a:r>
            <a:endParaRPr sz="2400" b="1">
              <a:solidFill>
                <a:srgbClr val="C00000"/>
              </a:solidFill>
            </a:endParaRPr>
          </a:p>
        </p:txBody>
      </p:sp>
      <p:sp>
        <p:nvSpPr>
          <p:cNvPr id="3" name="Text Box 2"/>
          <p:cNvSpPr txBox="1"/>
          <p:nvPr/>
        </p:nvSpPr>
        <p:spPr>
          <a:xfrm>
            <a:off x="452120" y="525780"/>
            <a:ext cx="11258550" cy="1169670"/>
          </a:xfrm>
          <a:prstGeom prst="rect">
            <a:avLst/>
          </a:prstGeom>
        </p:spPr>
        <p:txBody>
          <a:bodyPr wrap="square">
            <a:spAutoFit/>
          </a:bodyPr>
          <a:p>
            <a:pPr>
              <a:spcAft>
                <a:spcPct val="60000"/>
              </a:spcAft>
            </a:pPr>
            <a:r>
              <a:rPr sz="2200" b="1"/>
              <a:t>🔍 Why?</a:t>
            </a:r>
            <a:endParaRPr sz="2200" b="1"/>
          </a:p>
          <a:p>
            <a:r>
              <a:rPr sz="1600"/>
              <a:t>Language Modeling (LM), whether traditional (n-gram) or deep learning-based (RNNs, Transformers), relies on clean, tokenized text. That’s where preprocessing comes in.</a:t>
            </a:r>
            <a:endParaRPr sz="1600"/>
          </a:p>
        </p:txBody>
      </p:sp>
      <p:sp>
        <p:nvSpPr>
          <p:cNvPr id="4" name="Text Box 3"/>
          <p:cNvSpPr txBox="1"/>
          <p:nvPr/>
        </p:nvSpPr>
        <p:spPr>
          <a:xfrm>
            <a:off x="452120" y="1695450"/>
            <a:ext cx="5801360" cy="5229860"/>
          </a:xfrm>
          <a:prstGeom prst="rect">
            <a:avLst/>
          </a:prstGeom>
        </p:spPr>
        <p:txBody>
          <a:bodyPr wrap="square">
            <a:spAutoFit/>
          </a:bodyPr>
          <a:p>
            <a:pPr>
              <a:spcAft>
                <a:spcPct val="60000"/>
              </a:spcAft>
            </a:pPr>
            <a:r>
              <a:rPr sz="2200" b="1"/>
              <a:t>🧑‍🏫 Recommended Teaching Sequence for NLP Foundations:</a:t>
            </a:r>
            <a:endParaRPr sz="2200" b="1"/>
          </a:p>
          <a:p>
            <a:pPr>
              <a:spcAft>
                <a:spcPct val="60000"/>
              </a:spcAft>
            </a:pPr>
            <a:r>
              <a:rPr sz="1900" b="1"/>
              <a:t>1. Start with: Text Preprocessing</a:t>
            </a:r>
            <a:endParaRPr sz="1900" b="1"/>
          </a:p>
          <a:p>
            <a:pPr lvl="1">
              <a:buFont typeface="Arial" panose="020B0604020202020204"/>
              <a:buChar char="•"/>
            </a:pPr>
            <a:r>
              <a:rPr sz="1600"/>
              <a:t>Tokenization</a:t>
            </a:r>
            <a:endParaRPr sz="1600"/>
          </a:p>
          <a:p>
            <a:pPr lvl="1">
              <a:buFont typeface="Arial" panose="020B0604020202020204"/>
              <a:buChar char="•"/>
            </a:pPr>
            <a:r>
              <a:rPr sz="1600"/>
              <a:t>Lowercasing</a:t>
            </a:r>
            <a:endParaRPr sz="1600"/>
          </a:p>
          <a:p>
            <a:pPr lvl="1">
              <a:buFont typeface="Arial" panose="020B0604020202020204"/>
              <a:buChar char="•"/>
            </a:pPr>
            <a:r>
              <a:rPr sz="1600"/>
              <a:t>Removing stopwords, punctuation</a:t>
            </a:r>
            <a:endParaRPr sz="1600"/>
          </a:p>
          <a:p>
            <a:pPr lvl="1">
              <a:buFont typeface="Arial" panose="020B0604020202020204"/>
              <a:buChar char="•"/>
            </a:pPr>
            <a:r>
              <a:rPr sz="1600"/>
              <a:t>Stemming / Lemmatization</a:t>
            </a:r>
            <a:endParaRPr sz="1600"/>
          </a:p>
          <a:p>
            <a:pPr lvl="1">
              <a:buFont typeface="Arial" panose="020B0604020202020204"/>
              <a:buChar char="•"/>
            </a:pPr>
            <a:r>
              <a:rPr sz="1600"/>
              <a:t>POS tagging (optional)</a:t>
            </a:r>
            <a:endParaRPr sz="1600"/>
          </a:p>
          <a:p>
            <a:pPr lvl="1"/>
            <a:r>
              <a:rPr sz="1600"/>
              <a:t>These steps make text ready for modeling.</a:t>
            </a:r>
            <a:endParaRPr sz="1600"/>
          </a:p>
          <a:p>
            <a:pPr>
              <a:spcAft>
                <a:spcPct val="60000"/>
              </a:spcAft>
            </a:pPr>
            <a:r>
              <a:rPr sz="1900" b="1"/>
              <a:t>2. Then: Vectorization Techniques</a:t>
            </a:r>
            <a:endParaRPr sz="1900" b="1"/>
          </a:p>
          <a:p>
            <a:pPr lvl="1"/>
            <a:r>
              <a:rPr sz="1600"/>
              <a:t>Introduce feature extraction methods:</a:t>
            </a:r>
            <a:endParaRPr sz="1600"/>
          </a:p>
          <a:p>
            <a:pPr lvl="1">
              <a:buFont typeface="Arial" panose="020B0604020202020204"/>
              <a:buChar char="•"/>
            </a:pPr>
            <a:r>
              <a:rPr sz="1600"/>
              <a:t>Bag of Words (BoW)</a:t>
            </a:r>
            <a:endParaRPr sz="1600"/>
          </a:p>
          <a:p>
            <a:pPr lvl="1">
              <a:buFont typeface="Arial" panose="020B0604020202020204"/>
              <a:buChar char="•"/>
            </a:pPr>
            <a:r>
              <a:rPr sz="1600"/>
              <a:t>TF-IDF</a:t>
            </a:r>
            <a:endParaRPr sz="1600"/>
          </a:p>
          <a:p>
            <a:pPr lvl="1">
              <a:buFont typeface="Arial" panose="020B0604020202020204"/>
              <a:buChar char="•"/>
            </a:pPr>
            <a:r>
              <a:rPr sz="1600"/>
              <a:t>Word2Vec / GloVe (semantic vector representations)</a:t>
            </a:r>
            <a:endParaRPr sz="1600"/>
          </a:p>
          <a:p>
            <a:pPr lvl="1">
              <a:buFont typeface="Arial" panose="020B0604020202020204"/>
              <a:buChar char="•"/>
            </a:pPr>
            <a:r>
              <a:rPr sz="1600"/>
              <a:t>One-hot encoding (for N-gram LM examples)</a:t>
            </a:r>
            <a:endParaRPr sz="1600"/>
          </a:p>
          <a:p>
            <a:pPr lvl="1"/>
            <a:r>
              <a:rPr sz="1600"/>
              <a:t>This bridges the gap between raw text and numeric input for models.</a:t>
            </a:r>
            <a:endParaRPr sz="1600"/>
          </a:p>
        </p:txBody>
      </p:sp>
      <p:sp>
        <p:nvSpPr>
          <p:cNvPr id="5" name="Text Box 4"/>
          <p:cNvSpPr txBox="1"/>
          <p:nvPr/>
        </p:nvSpPr>
        <p:spPr>
          <a:xfrm>
            <a:off x="6638925" y="2358390"/>
            <a:ext cx="5553075" cy="1828800"/>
          </a:xfrm>
          <a:prstGeom prst="rect">
            <a:avLst/>
          </a:prstGeom>
          <a:noFill/>
        </p:spPr>
        <p:txBody>
          <a:bodyPr wrap="square" rtlCol="0" anchor="t">
            <a:spAutoFit/>
          </a:bodyPr>
          <a:p>
            <a:pPr>
              <a:spcAft>
                <a:spcPct val="60000"/>
              </a:spcAft>
            </a:pPr>
            <a:r>
              <a:rPr sz="1900" b="1">
                <a:sym typeface="+mn-ea"/>
              </a:rPr>
              <a:t>3. Next: Language Modeling</a:t>
            </a:r>
            <a:endParaRPr sz="1900" b="1"/>
          </a:p>
          <a:p>
            <a:pPr lvl="1"/>
            <a:r>
              <a:rPr sz="1600">
                <a:sym typeface="+mn-ea"/>
              </a:rPr>
              <a:t>Now teach:</a:t>
            </a:r>
            <a:endParaRPr sz="1600"/>
          </a:p>
          <a:p>
            <a:pPr lvl="1">
              <a:buFont typeface="Arial" panose="020B0604020202020204"/>
              <a:buChar char="•"/>
            </a:pPr>
            <a:r>
              <a:rPr sz="1600">
                <a:sym typeface="+mn-ea"/>
              </a:rPr>
              <a:t>N-gram models (statistical LM)</a:t>
            </a:r>
            <a:endParaRPr sz="1600"/>
          </a:p>
          <a:p>
            <a:pPr lvl="1">
              <a:buFont typeface="Arial" panose="020B0604020202020204"/>
              <a:buChar char="•"/>
            </a:pPr>
            <a:r>
              <a:rPr sz="1600">
                <a:sym typeface="+mn-ea"/>
              </a:rPr>
              <a:t>Problems with N-gram (sparsity, limited context)</a:t>
            </a:r>
            <a:endParaRPr sz="1600"/>
          </a:p>
          <a:p>
            <a:pPr lvl="1">
              <a:buFont typeface="Arial" panose="020B0604020202020204"/>
              <a:buChar char="•"/>
            </a:pPr>
            <a:r>
              <a:rPr sz="1600">
                <a:sym typeface="+mn-ea"/>
              </a:rPr>
              <a:t>Transition to neural LMs (Word2Vec embeddings → RNN → Transformer)</a:t>
            </a:r>
            <a:endParaRPr lang="en-US" sz="160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4510" y="437515"/>
            <a:ext cx="9439910" cy="3447415"/>
          </a:xfrm>
          <a:prstGeom prst="rect">
            <a:avLst/>
          </a:prstGeom>
        </p:spPr>
        <p:txBody>
          <a:bodyPr wrap="square">
            <a:spAutoFit/>
          </a:bodyPr>
          <a:p>
            <a:pPr>
              <a:spcAft>
                <a:spcPct val="60000"/>
              </a:spcAft>
            </a:pPr>
            <a:r>
              <a:rPr sz="2200" b="1"/>
              <a:t>✅ 1. Start with the Motivation</a:t>
            </a:r>
            <a:endParaRPr sz="2200" b="1"/>
          </a:p>
          <a:p>
            <a:r>
              <a:rPr sz="2400" b="1"/>
              <a:t>Goal: Why do we need language models?</a:t>
            </a:r>
            <a:endParaRPr sz="2400" b="1"/>
          </a:p>
          <a:p>
            <a:endParaRPr sz="1600"/>
          </a:p>
          <a:p>
            <a:pPr>
              <a:buFont typeface="Arial" panose="020B0604020202020204"/>
              <a:buChar char="•"/>
            </a:pPr>
            <a:r>
              <a:rPr sz="2000"/>
              <a:t>Predict next word → "I am going to the ___"</a:t>
            </a:r>
            <a:endParaRPr sz="2000"/>
          </a:p>
          <a:p>
            <a:pPr>
              <a:buFont typeface="Arial" panose="020B0604020202020204"/>
              <a:buChar char="•"/>
            </a:pPr>
            <a:endParaRPr sz="2000"/>
          </a:p>
          <a:p>
            <a:pPr>
              <a:buFont typeface="Arial" panose="020B0604020202020204"/>
              <a:buChar char="•"/>
            </a:pPr>
            <a:r>
              <a:rPr sz="2000"/>
              <a:t>Measure how likely a sentence is</a:t>
            </a:r>
            <a:endParaRPr sz="2000"/>
          </a:p>
          <a:p>
            <a:pPr>
              <a:buFont typeface="Arial" panose="020B0604020202020204"/>
              <a:buChar char="•"/>
            </a:pPr>
            <a:endParaRPr sz="2000"/>
          </a:p>
          <a:p>
            <a:pPr>
              <a:buFont typeface="Arial" panose="020B0604020202020204"/>
              <a:buChar char="•"/>
            </a:pPr>
            <a:r>
              <a:rPr sz="2000"/>
              <a:t>Use cases: autocomplete, translation, speech-to-text, grammar correction, chatbots</a:t>
            </a:r>
            <a:endParaRPr sz="2000"/>
          </a:p>
          <a:p>
            <a:r>
              <a:rPr sz="2000"/>
              <a:t>🔸 Use relatable real-world examples: like typing on a smartphone or Google search suggestions.</a:t>
            </a:r>
            <a:endParaRPr sz="2000"/>
          </a:p>
        </p:txBody>
      </p:sp>
      <p:sp>
        <p:nvSpPr>
          <p:cNvPr id="3" name="Text Box 2"/>
          <p:cNvSpPr txBox="1"/>
          <p:nvPr/>
        </p:nvSpPr>
        <p:spPr>
          <a:xfrm>
            <a:off x="660400" y="4048125"/>
            <a:ext cx="8383905" cy="2154555"/>
          </a:xfrm>
          <a:prstGeom prst="rect">
            <a:avLst/>
          </a:prstGeom>
        </p:spPr>
        <p:txBody>
          <a:bodyPr wrap="square">
            <a:spAutoFit/>
          </a:bodyPr>
          <a:p>
            <a:pPr>
              <a:spcAft>
                <a:spcPct val="60000"/>
              </a:spcAft>
            </a:pPr>
            <a:r>
              <a:rPr sz="2200" b="1"/>
              <a:t>✅ 2. Define Language Modeling</a:t>
            </a:r>
            <a:endParaRPr sz="2200" b="1"/>
          </a:p>
          <a:p>
            <a:r>
              <a:rPr sz="1600"/>
              <a:t>A language model gives a probability to a sequence of words.</a:t>
            </a:r>
            <a:endParaRPr sz="1600"/>
          </a:p>
          <a:p>
            <a:r>
              <a:rPr sz="1600"/>
              <a:t>Explain it in this way:</a:t>
            </a:r>
            <a:endParaRPr sz="1600"/>
          </a:p>
          <a:p>
            <a:endParaRPr sz="1600"/>
          </a:p>
          <a:p>
            <a:pPr>
              <a:buFont typeface="Arial" panose="020B0604020202020204"/>
              <a:buChar char="•"/>
            </a:pPr>
            <a:r>
              <a:rPr sz="1600"/>
              <a:t>P("I love NLP") = P(I) * P(love | I) * P(NLP | I, love)</a:t>
            </a:r>
            <a:endParaRPr sz="1600"/>
          </a:p>
          <a:p>
            <a:pPr>
              <a:buFont typeface="Arial" panose="020B0604020202020204"/>
              <a:buChar char="•"/>
            </a:pPr>
            <a:endParaRPr sz="1600"/>
          </a:p>
          <a:p>
            <a:pPr>
              <a:buFont typeface="Arial" panose="020B0604020202020204"/>
              <a:buChar char="•"/>
            </a:pPr>
            <a:r>
              <a:rPr sz="1600"/>
              <a:t>Shows how likely a sentence is in that language.</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7040" y="351790"/>
            <a:ext cx="10913110" cy="1568450"/>
          </a:xfrm>
          <a:prstGeom prst="rect">
            <a:avLst/>
          </a:prstGeom>
          <a:noFill/>
        </p:spPr>
        <p:txBody>
          <a:bodyPr wrap="square" rtlCol="0">
            <a:spAutoFit/>
          </a:bodyPr>
          <a:p>
            <a:r>
              <a:rPr lang="en-US" sz="2400" b="1">
                <a:solidFill>
                  <a:srgbClr val="FF0000"/>
                </a:solidFill>
                <a:effectLst>
                  <a:outerShdw blurRad="38100" dist="38100" dir="2700000" algn="tl">
                    <a:srgbClr val="000000">
                      <a:alpha val="43137"/>
                    </a:srgbClr>
                  </a:outerShdw>
                </a:effectLst>
              </a:rPr>
              <a:t>Language Modeling</a:t>
            </a:r>
            <a:endParaRPr lang="en-US" sz="2400" b="1">
              <a:solidFill>
                <a:srgbClr val="FF0000"/>
              </a:solidFill>
              <a:effectLst>
                <a:outerShdw blurRad="38100" dist="38100" dir="2700000" algn="tl">
                  <a:srgbClr val="000000">
                    <a:alpha val="43137"/>
                  </a:srgbClr>
                </a:outerShdw>
              </a:effectLst>
            </a:endParaRPr>
          </a:p>
          <a:p>
            <a:endParaRPr lang="en-US"/>
          </a:p>
          <a:p>
            <a:pPr marL="742950" lvl="1" indent="-285750">
              <a:buFont typeface="Arial" panose="020B0604020202020204" pitchFamily="34" charset="0"/>
              <a:buChar char="•"/>
            </a:pPr>
            <a:r>
              <a:rPr lang="en-US" altLang="en-US"/>
              <a:t>Language Modeling is the task of assigning a probability to a sequence of words.</a:t>
            </a:r>
            <a:endParaRPr lang="en-US" altLang="en-US"/>
          </a:p>
          <a:p>
            <a:pPr marL="742950" lvl="1" indent="-285750">
              <a:buFont typeface="Arial" panose="020B0604020202020204" pitchFamily="34" charset="0"/>
              <a:buChar char="•"/>
            </a:pPr>
            <a:r>
              <a:rPr lang="en-US" altLang="en-US"/>
              <a:t>In simple terms:</a:t>
            </a:r>
            <a:endParaRPr lang="en-US" altLang="en-US"/>
          </a:p>
          <a:p>
            <a:pPr lvl="1" indent="457200">
              <a:buFont typeface="Arial" panose="020B0604020202020204" pitchFamily="34" charset="0"/>
              <a:buNone/>
            </a:pPr>
            <a:r>
              <a:rPr lang="en-US" altLang="en-US"/>
              <a:t>Given a set of previous words, predict the next word in a sentence or evaluate how likely a sentence is.</a:t>
            </a:r>
            <a:endParaRPr lang="en-US"/>
          </a:p>
        </p:txBody>
      </p:sp>
      <p:sp>
        <p:nvSpPr>
          <p:cNvPr id="3" name="Text Box 2"/>
          <p:cNvSpPr txBox="1"/>
          <p:nvPr/>
        </p:nvSpPr>
        <p:spPr>
          <a:xfrm>
            <a:off x="817880" y="4399280"/>
            <a:ext cx="4939030" cy="2030095"/>
          </a:xfrm>
          <a:prstGeom prst="rect">
            <a:avLst/>
          </a:prstGeom>
          <a:noFill/>
        </p:spPr>
        <p:txBody>
          <a:bodyPr wrap="square" rtlCol="0">
            <a:spAutoFit/>
          </a:bodyPr>
          <a:p>
            <a:r>
              <a:rPr lang="en-US">
                <a:sym typeface="+mn-ea"/>
              </a:rPr>
              <a:t>Language Modeling (Pre deep learning)</a:t>
            </a:r>
            <a:endParaRPr lang="en-US">
              <a:sym typeface="+mn-ea"/>
            </a:endParaRPr>
          </a:p>
          <a:p>
            <a:pPr marL="742950" lvl="1" indent="-285750">
              <a:buFont typeface="Arial" panose="020B0604020202020204" pitchFamily="34" charset="0"/>
              <a:buChar char="•"/>
            </a:pPr>
            <a:r>
              <a:rPr lang="en-US"/>
              <a:t>n-gram	 LM</a:t>
            </a:r>
            <a:endParaRPr lang="en-US"/>
          </a:p>
          <a:p>
            <a:pPr marL="742950" lvl="1" indent="-285750">
              <a:buFont typeface="Arial" panose="020B0604020202020204" pitchFamily="34" charset="0"/>
              <a:buChar char="•"/>
            </a:pPr>
            <a:r>
              <a:rPr lang="en-US"/>
              <a:t>types --&gt; uni,bi,tri,</a:t>
            </a:r>
            <a:endParaRPr lang="en-US"/>
          </a:p>
          <a:p>
            <a:pPr marL="742950" lvl="1" indent="-285750">
              <a:buFont typeface="Arial" panose="020B0604020202020204" pitchFamily="34" charset="0"/>
              <a:buChar char="•"/>
            </a:pPr>
            <a:r>
              <a:rPr lang="en-US"/>
              <a:t>how it works</a:t>
            </a:r>
            <a:endParaRPr lang="en-US"/>
          </a:p>
          <a:p>
            <a:pPr marL="742950" lvl="1" indent="-285750">
              <a:buFont typeface="Arial" panose="020B0604020202020204" pitchFamily="34" charset="0"/>
              <a:buChar char="•"/>
            </a:pPr>
            <a:r>
              <a:rPr lang="en-US"/>
              <a:t>what is problem in n-gram (loosing context)</a:t>
            </a:r>
            <a:endParaRPr lang="en-US"/>
          </a:p>
          <a:p>
            <a:pPr marL="742950" lvl="1" indent="-285750">
              <a:buFont typeface="Arial" panose="020B0604020202020204" pitchFamily="34" charset="0"/>
              <a:buChar char="•"/>
            </a:pPr>
            <a:endParaRPr lang="en-US"/>
          </a:p>
        </p:txBody>
      </p:sp>
      <p:sp>
        <p:nvSpPr>
          <p:cNvPr id="5" name="Text Box 4"/>
          <p:cNvSpPr txBox="1"/>
          <p:nvPr/>
        </p:nvSpPr>
        <p:spPr>
          <a:xfrm>
            <a:off x="957580" y="1920240"/>
            <a:ext cx="6940550" cy="2181225"/>
          </a:xfrm>
          <a:prstGeom prst="rect">
            <a:avLst/>
          </a:prstGeom>
        </p:spPr>
        <p:txBody>
          <a:bodyPr wrap="square">
            <a:spAutoFit/>
          </a:bodyPr>
          <a:p>
            <a:pPr>
              <a:spcAft>
                <a:spcPct val="60000"/>
              </a:spcAft>
            </a:pPr>
            <a:r>
              <a:rPr sz="2300" b="1"/>
              <a:t>🧠 Why Use Language Modeling?</a:t>
            </a:r>
            <a:endParaRPr sz="2300" b="1"/>
          </a:p>
          <a:p>
            <a:pPr lvl="1">
              <a:buFont typeface="Arial" panose="020B0604020202020204"/>
              <a:buChar char="•"/>
            </a:pPr>
            <a:r>
              <a:rPr sz="1600"/>
              <a:t>Next-word prediction (e.g., mobile keyboard suggestions)</a:t>
            </a:r>
            <a:endParaRPr sz="1600"/>
          </a:p>
          <a:p>
            <a:pPr lvl="1" indent="0">
              <a:buFont typeface="Arial" panose="020B0604020202020204"/>
              <a:buNone/>
            </a:pPr>
            <a:endParaRPr sz="1600"/>
          </a:p>
          <a:p>
            <a:pPr lvl="1">
              <a:buFont typeface="Arial" panose="020B0604020202020204"/>
              <a:buChar char="•"/>
            </a:pPr>
            <a:r>
              <a:rPr sz="1600"/>
              <a:t>Speech recognition (determine the most probable word sequences)</a:t>
            </a:r>
            <a:endParaRPr sz="1600"/>
          </a:p>
          <a:p>
            <a:pPr lvl="1">
              <a:buFont typeface="Arial" panose="020B0604020202020204"/>
              <a:buChar char="•"/>
            </a:pPr>
            <a:r>
              <a:rPr sz="1600"/>
              <a:t>Spell-checking &amp; grammar correction</a:t>
            </a:r>
            <a:endParaRPr sz="1600"/>
          </a:p>
          <a:p>
            <a:pPr lvl="1">
              <a:buFont typeface="Arial" panose="020B0604020202020204"/>
              <a:buChar char="•"/>
            </a:pPr>
            <a:r>
              <a:rPr sz="1600"/>
              <a:t>Machine translation</a:t>
            </a:r>
            <a:endParaRPr sz="1600"/>
          </a:p>
          <a:p>
            <a:pPr lvl="1">
              <a:buFont typeface="Arial" panose="020B0604020202020204"/>
              <a:buChar char="•"/>
            </a:pPr>
            <a:r>
              <a:rPr sz="1600"/>
              <a:t>Chatbots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6525" y="107950"/>
            <a:ext cx="5572760" cy="6679565"/>
          </a:xfrm>
          <a:prstGeom prst="rect">
            <a:avLst/>
          </a:prstGeom>
        </p:spPr>
        <p:txBody>
          <a:bodyPr wrap="square">
            <a:spAutoFit/>
          </a:bodyPr>
          <a:p>
            <a:pPr>
              <a:spcAft>
                <a:spcPct val="60000"/>
              </a:spcAft>
            </a:pPr>
            <a:r>
              <a:rPr sz="2400" b="1"/>
              <a:t>📘 Language Modeling in NLP</a:t>
            </a:r>
            <a:endParaRPr sz="2000" b="1"/>
          </a:p>
          <a:p>
            <a:r>
              <a:rPr sz="1600"/>
              <a:t>A Language Model (LM) is a statistical or machine learning model that assigns a probability to a sequence of words. It helps a system predict the next word or check if a sentence is grammatically correct or likely to occur in a language.</a:t>
            </a:r>
            <a:endParaRPr sz="1600"/>
          </a:p>
          <a:p>
            <a:pPr>
              <a:spcAft>
                <a:spcPct val="60000"/>
              </a:spcAft>
            </a:pPr>
            <a:r>
              <a:rPr b="1"/>
              <a:t>🔍 Why Language Modeling is Important:</a:t>
            </a:r>
            <a:endParaRPr b="1"/>
          </a:p>
          <a:p>
            <a:pPr>
              <a:buFont typeface="Arial" panose="020B0604020202020204"/>
              <a:buChar char="•"/>
            </a:pPr>
            <a:r>
              <a:rPr sz="1600"/>
              <a:t>Powers text prediction (e.g., keyboard suggestions)</a:t>
            </a:r>
            <a:endParaRPr sz="1600"/>
          </a:p>
          <a:p>
            <a:pPr>
              <a:buFont typeface="Arial" panose="020B0604020202020204"/>
              <a:buChar char="•"/>
            </a:pPr>
            <a:r>
              <a:rPr sz="1600"/>
              <a:t>Helps in speech recognition, machine translation, text generation, chatbots</a:t>
            </a:r>
            <a:endParaRPr sz="1600"/>
          </a:p>
          <a:p>
            <a:pPr>
              <a:buFont typeface="Arial" panose="020B0604020202020204"/>
              <a:buChar char="•"/>
            </a:pPr>
            <a:r>
              <a:rPr sz="1600"/>
              <a:t>Acts as the backbone of most NLP tasks</a:t>
            </a:r>
            <a:endParaRPr sz="1600"/>
          </a:p>
          <a:p>
            <a:pPr>
              <a:lnSpc>
                <a:spcPct val="50000"/>
              </a:lnSpc>
              <a:spcAft>
                <a:spcPct val="60000"/>
              </a:spcAft>
            </a:pPr>
            <a:r>
              <a:rPr sz="2300" b="1"/>
              <a:t>Typ</a:t>
            </a:r>
            <a:r>
              <a:rPr b="1"/>
              <a:t>es of Language Models:</a:t>
            </a:r>
            <a:endParaRPr b="1"/>
          </a:p>
          <a:p>
            <a:pPr>
              <a:lnSpc>
                <a:spcPct val="50000"/>
              </a:lnSpc>
              <a:spcAft>
                <a:spcPct val="60000"/>
              </a:spcAft>
            </a:pPr>
            <a:r>
              <a:rPr b="1"/>
              <a:t>1️⃣ Statistical Language Models</a:t>
            </a:r>
            <a:endParaRPr b="1"/>
          </a:p>
          <a:p>
            <a:r>
              <a:rPr sz="1600"/>
              <a:t>These are traditional models based on probability and statistics.</a:t>
            </a:r>
            <a:endParaRPr sz="1600"/>
          </a:p>
          <a:p>
            <a:pPr>
              <a:spcAft>
                <a:spcPct val="60000"/>
              </a:spcAft>
            </a:pPr>
            <a:r>
              <a:rPr sz="1900" b="1"/>
              <a:t>🔸 N-gram Language Models:</a:t>
            </a:r>
            <a:endParaRPr sz="1900" b="1"/>
          </a:p>
          <a:p>
            <a:pPr>
              <a:buFont typeface="Arial" panose="020B0604020202020204"/>
              <a:buChar char="•"/>
            </a:pPr>
            <a:r>
              <a:rPr sz="1600"/>
              <a:t>Use previous </a:t>
            </a:r>
            <a:r>
              <a:rPr sz="1600" b="1"/>
              <a:t>N−1 </a:t>
            </a:r>
            <a:r>
              <a:rPr sz="1600"/>
              <a:t>words to predict the next word.</a:t>
            </a:r>
            <a:endParaRPr sz="1600"/>
          </a:p>
          <a:p>
            <a:pPr>
              <a:buFont typeface="Arial" panose="020B0604020202020204"/>
              <a:buChar char="•"/>
            </a:pPr>
            <a:r>
              <a:rPr sz="1600"/>
              <a:t>Example: A bigram model (N=2) uses 1 previous word.</a:t>
            </a:r>
            <a:endParaRPr sz="1600"/>
          </a:p>
          <a:p>
            <a:r>
              <a:rPr sz="1600"/>
              <a:t>Example:</a:t>
            </a:r>
            <a:endParaRPr sz="1600"/>
          </a:p>
          <a:p>
            <a:r>
              <a:rPr sz="1600"/>
              <a:t> Sentence: "I love machine learning"</a:t>
            </a:r>
            <a:endParaRPr sz="1600"/>
          </a:p>
          <a:p>
            <a:r>
              <a:rPr sz="1600" b="1"/>
              <a:t> Bigram probabilities:</a:t>
            </a:r>
            <a:endParaRPr sz="1600" b="1"/>
          </a:p>
          <a:p>
            <a:pPr>
              <a:buFont typeface="Arial" panose="020B0604020202020204"/>
              <a:buChar char="•"/>
            </a:pPr>
            <a:r>
              <a:rPr sz="1600"/>
              <a:t>P(love | I)</a:t>
            </a:r>
            <a:endParaRPr sz="1600"/>
          </a:p>
          <a:p>
            <a:pPr>
              <a:buFont typeface="Arial" panose="020B0604020202020204"/>
              <a:buChar char="•"/>
            </a:pPr>
            <a:r>
              <a:rPr sz="1600"/>
              <a:t>P(machine | love)</a:t>
            </a:r>
            <a:endParaRPr sz="1600"/>
          </a:p>
          <a:p>
            <a:pPr>
              <a:buFont typeface="Arial" panose="020B0604020202020204"/>
              <a:buChar char="•"/>
            </a:pPr>
            <a:r>
              <a:rPr sz="1600"/>
              <a:t>P(learning | machine)</a:t>
            </a:r>
            <a:endParaRPr sz="1600"/>
          </a:p>
        </p:txBody>
      </p:sp>
      <p:sp>
        <p:nvSpPr>
          <p:cNvPr id="3" name="Text Box 2"/>
          <p:cNvSpPr txBox="1"/>
          <p:nvPr/>
        </p:nvSpPr>
        <p:spPr>
          <a:xfrm>
            <a:off x="6096000" y="438150"/>
            <a:ext cx="6096000" cy="3074035"/>
          </a:xfrm>
          <a:prstGeom prst="rect">
            <a:avLst/>
          </a:prstGeom>
          <a:noFill/>
        </p:spPr>
        <p:txBody>
          <a:bodyPr wrap="square" rtlCol="0" anchor="t">
            <a:spAutoFit/>
          </a:bodyPr>
          <a:p>
            <a:pPr>
              <a:spcAft>
                <a:spcPct val="60000"/>
              </a:spcAft>
            </a:pPr>
            <a:r>
              <a:rPr sz="1900" b="1">
                <a:sym typeface="+mn-ea"/>
              </a:rPr>
              <a:t>📌 Formula:</a:t>
            </a:r>
            <a:endParaRPr sz="1900" b="1"/>
          </a:p>
          <a:p>
            <a:r>
              <a:rPr sz="1600">
                <a:sym typeface="+mn-ea"/>
              </a:rPr>
              <a:t>For a trigram (N=3):</a:t>
            </a:r>
            <a:endParaRPr sz="1600"/>
          </a:p>
          <a:p>
            <a:r>
              <a:rPr sz="1600">
                <a:sym typeface="+mn-ea"/>
              </a:rPr>
              <a:t>less</a:t>
            </a:r>
            <a:endParaRPr sz="1600"/>
          </a:p>
          <a:p>
            <a:r>
              <a:rPr sz="1600">
                <a:sym typeface="+mn-ea"/>
              </a:rPr>
              <a:t>CopyEdit</a:t>
            </a:r>
            <a:endParaRPr sz="1600"/>
          </a:p>
          <a:p>
            <a:r>
              <a:rPr sz="1600">
                <a:sym typeface="+mn-ea"/>
              </a:rPr>
              <a:t>P(w1, w2, ..., wn) ≈ Π P(wi | wi-2, wi-1)
</a:t>
            </a:r>
            <a:endParaRPr sz="1600"/>
          </a:p>
          <a:p>
            <a:pPr>
              <a:spcAft>
                <a:spcPct val="60000"/>
              </a:spcAft>
            </a:pPr>
            <a:r>
              <a:rPr sz="1900" b="1">
                <a:sym typeface="+mn-ea"/>
              </a:rPr>
              <a:t>✅ Limitations:</a:t>
            </a:r>
            <a:endParaRPr sz="1900" b="1"/>
          </a:p>
          <a:p>
            <a:pPr>
              <a:buFont typeface="Arial" panose="020B0604020202020204"/>
              <a:buChar char="•"/>
            </a:pPr>
            <a:r>
              <a:rPr sz="1600">
                <a:sym typeface="+mn-ea"/>
              </a:rPr>
              <a:t>Cannot handle long dependencies</a:t>
            </a:r>
            <a:endParaRPr sz="1600"/>
          </a:p>
          <a:p>
            <a:pPr>
              <a:buFont typeface="Arial" panose="020B0604020202020204"/>
              <a:buChar char="•"/>
            </a:pPr>
            <a:r>
              <a:rPr sz="1600">
                <a:sym typeface="+mn-ea"/>
              </a:rPr>
              <a:t>Requires a lot of memory for large vocabularies</a:t>
            </a:r>
            <a:endParaRPr sz="1600"/>
          </a:p>
          <a:p>
            <a:pPr>
              <a:buFont typeface="Arial" panose="020B0604020202020204"/>
              <a:buChar char="•"/>
            </a:pPr>
            <a:r>
              <a:rPr sz="1600">
                <a:sym typeface="+mn-ea"/>
              </a:rPr>
              <a:t>Doesn’t generalize well to unseen words (Out of Vocabulary problem)</a:t>
            </a:r>
            <a:endParaRPr lang="en-US" sz="1600">
              <a:sym typeface="+mn-ea"/>
            </a:endParaRPr>
          </a:p>
        </p:txBody>
      </p:sp>
      <p:sp>
        <p:nvSpPr>
          <p:cNvPr id="4" name="Text Box 3"/>
          <p:cNvSpPr txBox="1"/>
          <p:nvPr/>
        </p:nvSpPr>
        <p:spPr>
          <a:xfrm>
            <a:off x="5960745" y="3623310"/>
            <a:ext cx="5738495" cy="3139440"/>
          </a:xfrm>
          <a:prstGeom prst="rect">
            <a:avLst/>
          </a:prstGeom>
        </p:spPr>
        <p:txBody>
          <a:bodyPr wrap="square">
            <a:spAutoFit/>
          </a:bodyPr>
          <a:p>
            <a:pPr>
              <a:spcAft>
                <a:spcPct val="60000"/>
              </a:spcAft>
            </a:pPr>
            <a:r>
              <a:rPr sz="2200" b="1"/>
              <a:t>✅  N-gram Language Models</a:t>
            </a:r>
            <a:endParaRPr sz="2200" b="1"/>
          </a:p>
          <a:p>
            <a:pPr>
              <a:buFont typeface="Arial" panose="020B0604020202020204"/>
              <a:buChar char="•"/>
            </a:pPr>
            <a:r>
              <a:rPr sz="1600"/>
              <a:t>Define N-gram (unigram, bigram, trigram)</a:t>
            </a:r>
            <a:endParaRPr sz="1600"/>
          </a:p>
          <a:p>
            <a:pPr>
              <a:buFont typeface="Arial" panose="020B0604020202020204"/>
              <a:buChar char="•"/>
            </a:pPr>
            <a:r>
              <a:rPr sz="1600"/>
              <a:t>Show how probabilities are calculated from frequency counts</a:t>
            </a:r>
            <a:endParaRPr sz="1600"/>
          </a:p>
          <a:p>
            <a:pPr>
              <a:buFont typeface="Arial" panose="020B0604020202020204"/>
              <a:buChar char="•"/>
            </a:pPr>
            <a:r>
              <a:rPr sz="1600"/>
              <a:t>Emphasize:</a:t>
            </a:r>
            <a:endParaRPr sz="1600"/>
          </a:p>
          <a:p>
            <a:pPr lvl="1">
              <a:buFont typeface="Arial" panose="020B0604020202020204"/>
              <a:buChar char="◦"/>
            </a:pPr>
            <a:r>
              <a:rPr sz="1600"/>
              <a:t>Unigram = P(w1)</a:t>
            </a:r>
            <a:endParaRPr sz="1600"/>
          </a:p>
          <a:p>
            <a:pPr lvl="1">
              <a:buFont typeface="Arial" panose="020B0604020202020204"/>
              <a:buChar char="◦"/>
            </a:pPr>
            <a:r>
              <a:rPr sz="1600"/>
              <a:t>Bigram = P(w2 | w1)</a:t>
            </a:r>
            <a:endParaRPr sz="1600"/>
          </a:p>
          <a:p>
            <a:pPr lvl="1">
              <a:buFont typeface="Arial" panose="020B0604020202020204"/>
              <a:buChar char="◦"/>
            </a:pPr>
            <a:r>
              <a:rPr sz="1600"/>
              <a:t>Trigram = P(w3 | w1, w2)</a:t>
            </a:r>
            <a:endParaRPr sz="1600"/>
          </a:p>
          <a:p>
            <a:r>
              <a:rPr sz="1600"/>
              <a:t>📌 Show examples using small sentences:</a:t>
            </a:r>
            <a:endParaRPr sz="1600"/>
          </a:p>
          <a:p>
            <a:pPr lvl="1"/>
            <a:r>
              <a:rPr sz="1600"/>
              <a:t>text = "I love NLP and I love teaching"
tokens = ["I", "love", "NLP", "and", "I", "love", "teaching"]
bigrams = list(ngrams(tokens, 2))</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4975" y="1939925"/>
            <a:ext cx="9144000" cy="3907790"/>
          </a:xfrm>
          <a:prstGeom prst="rect">
            <a:avLst/>
          </a:prstGeom>
          <a:noFill/>
        </p:spPr>
        <p:txBody>
          <a:bodyPr wrap="square" rtlCol="0">
            <a:spAutoFit/>
          </a:bodyPr>
          <a:p>
            <a:r>
              <a:rPr lang="en-US" sz="3200" b="1"/>
              <a:t>Steps</a:t>
            </a:r>
            <a:endParaRPr lang="en-US" sz="2400"/>
          </a:p>
          <a:p>
            <a:pPr marL="285750" indent="-285750">
              <a:buFont typeface="Arial" panose="020B0604020202020204" pitchFamily="34" charset="0"/>
              <a:buChar char="•"/>
            </a:pPr>
            <a:r>
              <a:rPr lang="en-US"/>
              <a:t>c</a:t>
            </a:r>
            <a:r>
              <a:rPr lang="en-US" sz="2400"/>
              <a:t>lean text-&gt;lower,uper,remove special char</a:t>
            </a:r>
            <a:endParaRPr lang="en-US" sz="2400"/>
          </a:p>
          <a:p>
            <a:pPr indent="0">
              <a:buFont typeface="Arial" panose="020B0604020202020204" pitchFamily="34" charset="0"/>
              <a:buNone/>
            </a:pPr>
            <a:endParaRPr lang="en-US" sz="2400"/>
          </a:p>
          <a:p>
            <a:pPr marL="285750" indent="-285750" algn="l">
              <a:buFont typeface="Arial" panose="020B0604020202020204" pitchFamily="34" charset="0"/>
              <a:buChar char="•"/>
            </a:pPr>
            <a:r>
              <a:rPr lang="en-US" sz="2400"/>
              <a:t>Tokenizations --&gt; word,sentence, stopswords removel,lemmitations, stemming</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convert words/text representations</a:t>
            </a:r>
            <a:endParaRPr lang="en-US" sz="2400"/>
          </a:p>
          <a:p>
            <a:pPr marL="285750" indent="-285750">
              <a:buFont typeface="Arial" panose="020B0604020202020204" pitchFamily="34" charset="0"/>
              <a:buChar char="•"/>
            </a:pPr>
            <a:r>
              <a:rPr lang="en-US" sz="2400"/>
              <a:t>BOW,</a:t>
            </a:r>
            <a:endParaRPr lang="en-US" sz="2400"/>
          </a:p>
          <a:p>
            <a:pPr indent="457200"/>
            <a:endParaRPr lang="en-US" sz="2400"/>
          </a:p>
          <a:p>
            <a:endParaRPr lang="en-US" sz="2400"/>
          </a:p>
        </p:txBody>
      </p:sp>
      <p:sp>
        <p:nvSpPr>
          <p:cNvPr id="4" name="Text Box 3"/>
          <p:cNvSpPr txBox="1"/>
          <p:nvPr/>
        </p:nvSpPr>
        <p:spPr>
          <a:xfrm>
            <a:off x="608330" y="288290"/>
            <a:ext cx="11362055" cy="1014730"/>
          </a:xfrm>
          <a:prstGeom prst="rect">
            <a:avLst/>
          </a:prstGeom>
        </p:spPr>
        <p:txBody>
          <a:bodyPr wrap="square">
            <a:spAutoFit/>
          </a:bodyPr>
          <a:p>
            <a:pPr marL="342900" indent="-342900">
              <a:buFont typeface="Arial" panose="020B0604020202020204" pitchFamily="34" charset="0"/>
              <a:buChar char="•"/>
            </a:pPr>
            <a:r>
              <a:rPr sz="2000"/>
              <a:t>Text preprocessing is the process of cleaning and preparing raw text data before feeding it into NLP models.</a:t>
            </a:r>
            <a:endParaRPr sz="2000"/>
          </a:p>
          <a:p>
            <a:pPr marL="342900" indent="-342900">
              <a:buFont typeface="Arial" panose="020B0604020202020204" pitchFamily="34" charset="0"/>
              <a:buChar char="•"/>
            </a:pPr>
            <a:r>
              <a:rPr sz="2000"/>
              <a:t> It helps models understand text more efficiently and accurately.</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1620" y="0"/>
            <a:ext cx="5080000" cy="337185"/>
          </a:xfrm>
          <a:prstGeom prst="rect">
            <a:avLst/>
          </a:prstGeom>
        </p:spPr>
        <p:txBody>
          <a:bodyPr>
            <a:spAutoFit/>
          </a:bodyPr>
          <a:p>
            <a:pPr>
              <a:spcAft>
                <a:spcPct val="60000"/>
              </a:spcAft>
            </a:pPr>
            <a:r>
              <a:rPr sz="1600" b="1"/>
              <a:t>✅ 5. Discuss Limitations of N-grams</a:t>
            </a:r>
            <a:endParaRPr sz="1600" b="1"/>
          </a:p>
        </p:txBody>
      </p:sp>
      <p:graphicFrame>
        <p:nvGraphicFramePr>
          <p:cNvPr id="3" name="Table 2"/>
          <p:cNvGraphicFramePr/>
          <p:nvPr>
            <p:custDataLst>
              <p:tags r:id="rId1"/>
            </p:custDataLst>
          </p:nvPr>
        </p:nvGraphicFramePr>
        <p:xfrm>
          <a:off x="261620" y="337185"/>
          <a:ext cx="8070850" cy="1524000"/>
        </p:xfrm>
        <a:graphic>
          <a:graphicData uri="http://schemas.openxmlformats.org/drawingml/2006/table">
            <a:tbl>
              <a:tblPr>
                <a:tableStyleId>{5940675A-B579-460E-94D1-54222C63F5DA}</a:tableStyleId>
              </a:tblPr>
              <a:tblGrid>
                <a:gridCol w="2514600"/>
                <a:gridCol w="5556250"/>
              </a:tblGrid>
              <a:tr h="0">
                <a:tc>
                  <a:txBody>
                    <a:bodyPr/>
                    <a:p>
                      <a:r>
                        <a:rPr sz="2000"/>
                        <a:t>Limitation</a:t>
                      </a:r>
                      <a:endParaRPr sz="2000"/>
                    </a:p>
                  </a:txBody>
                  <a:tcPr marL="0" marR="0" marT="0" marB="0" anchor="ctr" anchorCtr="0"/>
                </a:tc>
                <a:tc>
                  <a:txBody>
                    <a:bodyPr/>
                    <a:p>
                      <a:r>
                        <a:rPr sz="2000"/>
                        <a:t>Why it matters</a:t>
                      </a:r>
                      <a:endParaRPr sz="2000"/>
                    </a:p>
                  </a:txBody>
                  <a:tcPr marL="0" marR="0" marT="0" marB="0" anchor="ctr" anchorCtr="0"/>
                </a:tc>
              </a:tr>
              <a:tr h="0">
                <a:tc>
                  <a:txBody>
                    <a:bodyPr/>
                    <a:p>
                      <a:r>
                        <a:rPr sz="2000"/>
                        <a:t>❌ Context loss</a:t>
                      </a:r>
                      <a:endParaRPr sz="2000"/>
                    </a:p>
                  </a:txBody>
                  <a:tcPr marL="0" marR="0" marT="0" marB="0" anchor="ctr" anchorCtr="0"/>
                </a:tc>
                <a:tc>
                  <a:txBody>
                    <a:bodyPr/>
                    <a:p>
                      <a:r>
                        <a:rPr sz="2000"/>
                        <a:t>Only uses last N-1 words</a:t>
                      </a:r>
                      <a:endParaRPr sz="2000"/>
                    </a:p>
                  </a:txBody>
                  <a:tcPr marL="0" marR="0" marT="0" marB="0" anchor="ctr" anchorCtr="0"/>
                </a:tc>
              </a:tr>
              <a:tr h="0">
                <a:tc>
                  <a:txBody>
                    <a:bodyPr/>
                    <a:p>
                      <a:r>
                        <a:rPr sz="2000"/>
                        <a:t>❌ Data sparsity</a:t>
                      </a:r>
                      <a:endParaRPr sz="2000"/>
                    </a:p>
                  </a:txBody>
                  <a:tcPr marL="0" marR="0" marT="0" marB="0" anchor="ctr" anchorCtr="0"/>
                </a:tc>
                <a:tc>
                  <a:txBody>
                    <a:bodyPr/>
                    <a:p>
                      <a:r>
                        <a:rPr sz="2000"/>
                        <a:t>Rare combinations get zero probability</a:t>
                      </a:r>
                      <a:endParaRPr sz="2000"/>
                    </a:p>
                  </a:txBody>
                  <a:tcPr marL="0" marR="0" marT="0" marB="0" anchor="ctr" anchorCtr="0"/>
                </a:tc>
              </a:tr>
              <a:tr h="0">
                <a:tc>
                  <a:txBody>
                    <a:bodyPr/>
                    <a:p>
                      <a:r>
                        <a:rPr sz="2000"/>
                        <a:t>❌ OOV problem</a:t>
                      </a:r>
                      <a:endParaRPr sz="2000"/>
                    </a:p>
                  </a:txBody>
                  <a:tcPr marL="0" marR="0" marT="0" marB="0" anchor="ctr" anchorCtr="0"/>
                </a:tc>
                <a:tc>
                  <a:txBody>
                    <a:bodyPr/>
                    <a:p>
                      <a:r>
                        <a:rPr sz="2000"/>
                        <a:t>New words not in training data</a:t>
                      </a:r>
                      <a:endParaRPr sz="2000"/>
                    </a:p>
                  </a:txBody>
                  <a:tcPr marL="0" marR="0" marT="0" marB="0" anchor="ctr" anchorCtr="0"/>
                </a:tc>
              </a:tr>
              <a:tr h="0">
                <a:tc>
                  <a:txBody>
                    <a:bodyPr/>
                    <a:p>
                      <a:r>
                        <a:rPr sz="2000"/>
                        <a:t>❌ No understanding</a:t>
                      </a:r>
                      <a:endParaRPr sz="2000"/>
                    </a:p>
                  </a:txBody>
                  <a:tcPr marL="0" marR="0" marT="0" marB="0" anchor="ctr" anchorCtr="0"/>
                </a:tc>
                <a:tc>
                  <a:txBody>
                    <a:bodyPr/>
                    <a:p>
                      <a:r>
                        <a:rPr sz="2000"/>
                        <a:t>Doesn’t know word meaning</a:t>
                      </a:r>
                      <a:endParaRPr sz="2000"/>
                    </a:p>
                  </a:txBody>
                  <a:tcPr marL="0" marR="0" marT="0" marB="0" anchor="ctr" anchorCtr="0"/>
                </a:tc>
              </a:tr>
            </a:tbl>
          </a:graphicData>
        </a:graphic>
      </p:graphicFrame>
      <p:sp>
        <p:nvSpPr>
          <p:cNvPr id="4" name="Text Box 3"/>
          <p:cNvSpPr txBox="1"/>
          <p:nvPr/>
        </p:nvSpPr>
        <p:spPr>
          <a:xfrm>
            <a:off x="261620" y="2241550"/>
            <a:ext cx="8969375" cy="337185"/>
          </a:xfrm>
          <a:prstGeom prst="rect">
            <a:avLst/>
          </a:prstGeom>
        </p:spPr>
        <p:txBody>
          <a:bodyPr wrap="square">
            <a:spAutoFit/>
          </a:bodyPr>
          <a:p>
            <a:r>
              <a:rPr sz="1600"/>
              <a:t>👉 Help them understand why deep learning models (RNNs, Transformers) were developed later.</a:t>
            </a:r>
            <a:endParaRPr sz="1600"/>
          </a:p>
        </p:txBody>
      </p:sp>
      <p:sp>
        <p:nvSpPr>
          <p:cNvPr id="8" name="Text Box 7"/>
          <p:cNvSpPr txBox="1"/>
          <p:nvPr/>
        </p:nvSpPr>
        <p:spPr>
          <a:xfrm>
            <a:off x="261620" y="2809240"/>
            <a:ext cx="5080000" cy="2893060"/>
          </a:xfrm>
          <a:prstGeom prst="rect">
            <a:avLst/>
          </a:prstGeom>
        </p:spPr>
        <p:txBody>
          <a:bodyPr>
            <a:spAutoFit/>
          </a:bodyPr>
          <a:p>
            <a:pPr>
              <a:spcAft>
                <a:spcPct val="60000"/>
              </a:spcAft>
            </a:pPr>
            <a:r>
              <a:rPr sz="2200" b="1"/>
              <a:t>✅ 6. Transition to Deep Learning</a:t>
            </a:r>
            <a:endParaRPr sz="2200" b="1"/>
          </a:p>
          <a:p>
            <a:r>
              <a:rPr sz="1600"/>
              <a:t>Once limitations are clear, briefly introduce:</a:t>
            </a:r>
            <a:endParaRPr sz="1600"/>
          </a:p>
          <a:p>
            <a:endParaRPr sz="1600"/>
          </a:p>
          <a:p>
            <a:pPr>
              <a:buFont typeface="Arial" panose="020B0604020202020204"/>
              <a:buChar char="•"/>
            </a:pPr>
            <a:r>
              <a:rPr sz="1600"/>
              <a:t>Neural Language Models</a:t>
            </a:r>
            <a:endParaRPr sz="1600"/>
          </a:p>
          <a:p>
            <a:pPr>
              <a:buFont typeface="Arial" panose="020B0604020202020204"/>
              <a:buChar char="•"/>
            </a:pPr>
            <a:endParaRPr sz="1600"/>
          </a:p>
          <a:p>
            <a:pPr>
              <a:buFont typeface="Arial" panose="020B0604020202020204"/>
              <a:buChar char="•"/>
            </a:pPr>
            <a:r>
              <a:rPr sz="1600"/>
              <a:t>Word embeddings (Word2Vec, GloVe)</a:t>
            </a:r>
            <a:endParaRPr sz="1600"/>
          </a:p>
          <a:p>
            <a:pPr>
              <a:buFont typeface="Arial" panose="020B0604020202020204"/>
              <a:buChar char="•"/>
            </a:pPr>
            <a:endParaRPr sz="1600"/>
          </a:p>
          <a:p>
            <a:pPr>
              <a:buFont typeface="Arial" panose="020B0604020202020204"/>
              <a:buChar char="•"/>
            </a:pPr>
            <a:r>
              <a:rPr sz="1600"/>
              <a:t>RNNs → LSTMs → Transformers</a:t>
            </a:r>
            <a:endParaRPr sz="1600"/>
          </a:p>
          <a:p>
            <a:pPr>
              <a:buFont typeface="Arial" panose="020B0604020202020204"/>
              <a:buChar char="•"/>
            </a:pPr>
            <a:endParaRPr sz="1600"/>
          </a:p>
          <a:p>
            <a:pPr>
              <a:buFont typeface="Arial" panose="020B0604020202020204"/>
              <a:buChar char="•"/>
            </a:pPr>
            <a:r>
              <a:rPr sz="1600"/>
              <a:t>GPT-like models (optional preview)</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58520" y="245745"/>
            <a:ext cx="10609580" cy="645160"/>
          </a:xfrm>
          <a:prstGeom prst="rect">
            <a:avLst/>
          </a:prstGeom>
        </p:spPr>
        <p:txBody>
          <a:bodyPr wrap="square">
            <a:spAutoFit/>
          </a:bodyPr>
          <a:p>
            <a:r>
              <a:rPr sz="1600"/>
              <a:t>why we use N-grams (and later Word2Vec, Transformers, etc.), it's crucial to explain the </a:t>
            </a:r>
            <a:r>
              <a:rPr sz="2000" b="1">
                <a:solidFill>
                  <a:srgbClr val="C00000"/>
                </a:solidFill>
              </a:rPr>
              <a:t>evolution of NLP techniques</a:t>
            </a:r>
            <a:r>
              <a:rPr sz="1600"/>
              <a:t>—how each one solves limitations of the previous approach.</a:t>
            </a:r>
            <a:endParaRPr sz="1600"/>
          </a:p>
        </p:txBody>
      </p:sp>
      <p:sp>
        <p:nvSpPr>
          <p:cNvPr id="3" name="Text Box 2"/>
          <p:cNvSpPr txBox="1"/>
          <p:nvPr/>
        </p:nvSpPr>
        <p:spPr>
          <a:xfrm>
            <a:off x="691515" y="1015365"/>
            <a:ext cx="9450070" cy="4939030"/>
          </a:xfrm>
          <a:prstGeom prst="rect">
            <a:avLst/>
          </a:prstGeom>
        </p:spPr>
        <p:txBody>
          <a:bodyPr wrap="square">
            <a:spAutoFit/>
          </a:bodyPr>
          <a:p>
            <a:pPr>
              <a:spcAft>
                <a:spcPct val="60000"/>
              </a:spcAft>
            </a:pPr>
            <a:r>
              <a:rPr sz="2300" b="1"/>
              <a:t>🔁 Evolution of NLP Representations &amp; Models – WHY Each One Was Introduced</a:t>
            </a:r>
            <a:endParaRPr sz="2300" b="1"/>
          </a:p>
          <a:p>
            <a:pPr>
              <a:spcAft>
                <a:spcPct val="60000"/>
              </a:spcAft>
            </a:pPr>
            <a:r>
              <a:rPr sz="2200" b="1"/>
              <a:t>✅ 1. Text Preprocessing</a:t>
            </a:r>
            <a:endParaRPr sz="2200" b="1"/>
          </a:p>
          <a:p>
            <a:pPr>
              <a:buFont typeface="Arial" panose="020B0604020202020204"/>
              <a:buChar char="•"/>
            </a:pPr>
            <a:r>
              <a:rPr sz="1600"/>
              <a:t>Makes text clean, consistent, and model-ready.</a:t>
            </a:r>
            <a:endParaRPr sz="1600"/>
          </a:p>
          <a:p>
            <a:pPr>
              <a:buFont typeface="Arial" panose="020B0604020202020204"/>
              <a:buChar char="•"/>
            </a:pPr>
            <a:r>
              <a:rPr sz="1600"/>
              <a:t>But: It doesn’t help the model understand relationships or meaning between words.</a:t>
            </a:r>
            <a:endParaRPr sz="1600"/>
          </a:p>
          <a:p>
            <a:pPr>
              <a:spcAft>
                <a:spcPct val="60000"/>
              </a:spcAft>
            </a:pPr>
            <a:r>
              <a:rPr sz="2200" b="1"/>
              <a:t>✅ 2. Bag of Words (BoW)</a:t>
            </a:r>
            <a:endParaRPr sz="2200" b="1"/>
          </a:p>
          <a:p>
            <a:pPr>
              <a:buFont typeface="Arial" panose="020B0604020202020204"/>
              <a:buChar char="•"/>
            </a:pPr>
            <a:r>
              <a:rPr sz="1600"/>
              <a:t>Converts words into numbers by counting them in a sentence/document.</a:t>
            </a:r>
            <a:endParaRPr sz="1600"/>
          </a:p>
          <a:p>
            <a:r>
              <a:rPr sz="1600"/>
              <a:t>📌 Why BoW?</a:t>
            </a:r>
            <a:endParaRPr sz="1600"/>
          </a:p>
          <a:p>
            <a:endParaRPr sz="1600"/>
          </a:p>
          <a:p>
            <a:pPr>
              <a:buFont typeface="Arial" panose="020B0604020202020204"/>
              <a:buChar char="•"/>
            </a:pPr>
            <a:r>
              <a:rPr sz="1600"/>
              <a:t>First simple way to convert text to numbers for ML models like Naive Bayes, SVM.</a:t>
            </a:r>
            <a:endParaRPr sz="1600"/>
          </a:p>
          <a:p>
            <a:r>
              <a:rPr sz="1600"/>
              <a:t>❌ Limitations:</a:t>
            </a:r>
            <a:endParaRPr sz="1600"/>
          </a:p>
          <a:p>
            <a:endParaRPr sz="1600"/>
          </a:p>
          <a:p>
            <a:pPr>
              <a:buFont typeface="Arial" panose="020B0604020202020204"/>
              <a:buChar char="•"/>
            </a:pPr>
            <a:r>
              <a:rPr sz="1600"/>
              <a:t>Ignores word order and context.</a:t>
            </a:r>
            <a:endParaRPr sz="1600"/>
          </a:p>
          <a:p>
            <a:pPr>
              <a:buFont typeface="Arial" panose="020B0604020202020204"/>
              <a:buChar char="•"/>
            </a:pPr>
            <a:r>
              <a:rPr sz="1600"/>
              <a:t>Treats “dog bites man” and “man bites dog” the same.</a:t>
            </a:r>
            <a:endParaRPr sz="1600"/>
          </a:p>
          <a:p>
            <a:pPr>
              <a:buFont typeface="Arial" panose="020B0604020202020204"/>
              <a:buChar char="•"/>
            </a:pPr>
            <a:r>
              <a:rPr sz="1600"/>
              <a:t>Very sparse vectors (1s and 0s with mostly 0s).</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295" y="139700"/>
            <a:ext cx="7828915" cy="6680200"/>
          </a:xfrm>
          <a:prstGeom prst="rect">
            <a:avLst/>
          </a:prstGeom>
        </p:spPr>
        <p:txBody>
          <a:bodyPr wrap="square">
            <a:spAutoFit/>
          </a:bodyPr>
          <a:p>
            <a:pPr>
              <a:spcAft>
                <a:spcPct val="60000"/>
              </a:spcAft>
            </a:pPr>
            <a:r>
              <a:rPr sz="2200" b="1"/>
              <a:t>✅ 3. TF-IDF</a:t>
            </a:r>
            <a:endParaRPr sz="2200" b="1"/>
          </a:p>
          <a:p>
            <a:pPr>
              <a:buFont typeface="Arial" panose="020B0604020202020204"/>
              <a:buChar char="•"/>
            </a:pPr>
            <a:r>
              <a:rPr sz="1600"/>
              <a:t>Improves BoW by reducing importance of frequent words like "the", "is".</a:t>
            </a:r>
            <a:endParaRPr sz="1600"/>
          </a:p>
          <a:p>
            <a:r>
              <a:rPr sz="1600"/>
              <a:t>📌 Why TF-IDF?</a:t>
            </a:r>
            <a:endParaRPr sz="1600"/>
          </a:p>
          <a:p>
            <a:pPr>
              <a:buFont typeface="Arial" panose="020B0604020202020204"/>
              <a:buChar char="•"/>
            </a:pPr>
            <a:r>
              <a:rPr sz="1600"/>
              <a:t>Highlights important words in a document relative to all others.</a:t>
            </a:r>
            <a:endParaRPr sz="1600"/>
          </a:p>
          <a:p>
            <a:r>
              <a:rPr sz="1600"/>
              <a:t>❌ Still:</a:t>
            </a:r>
            <a:endParaRPr sz="1600"/>
          </a:p>
          <a:p>
            <a:pPr>
              <a:buFont typeface="Arial" panose="020B0604020202020204"/>
              <a:buChar char="•"/>
            </a:pPr>
            <a:r>
              <a:rPr sz="1600"/>
              <a:t>Ignores context and meaning.</a:t>
            </a:r>
            <a:endParaRPr sz="1600"/>
          </a:p>
          <a:p>
            <a:pPr>
              <a:buFont typeface="Arial" panose="020B0604020202020204"/>
              <a:buChar char="•"/>
            </a:pPr>
            <a:r>
              <a:rPr sz="1600"/>
              <a:t>Cannot predict next word or generate text.</a:t>
            </a:r>
            <a:endParaRPr sz="1600"/>
          </a:p>
          <a:p>
            <a:pPr>
              <a:spcAft>
                <a:spcPct val="60000"/>
              </a:spcAft>
            </a:pPr>
            <a:r>
              <a:rPr sz="2200" b="1"/>
              <a:t>✅ 4. N-gram Language Models</a:t>
            </a:r>
            <a:endParaRPr sz="2200" b="1"/>
          </a:p>
          <a:p>
            <a:r>
              <a:rPr sz="1600"/>
              <a:t>Predict next word based on previous N–1 words.</a:t>
            </a:r>
            <a:endParaRPr sz="1600"/>
          </a:p>
          <a:p>
            <a:r>
              <a:rPr sz="1600"/>
              <a:t>📌 Why N-grams?</a:t>
            </a:r>
            <a:endParaRPr sz="1600"/>
          </a:p>
          <a:p>
            <a:endParaRPr sz="1600"/>
          </a:p>
          <a:p>
            <a:pPr>
              <a:buFont typeface="Arial" panose="020B0604020202020204"/>
              <a:buChar char="•"/>
            </a:pPr>
            <a:r>
              <a:rPr sz="1600"/>
              <a:t>Introduce basic idea of context and word sequence.</a:t>
            </a:r>
            <a:endParaRPr sz="1600"/>
          </a:p>
          <a:p>
            <a:pPr>
              <a:buFont typeface="Arial" panose="020B0604020202020204"/>
              <a:buChar char="•"/>
            </a:pPr>
            <a:r>
              <a:rPr sz="1600"/>
              <a:t>Example:</a:t>
            </a:r>
            <a:endParaRPr sz="1600"/>
          </a:p>
          <a:p>
            <a:pPr lvl="1">
              <a:buFont typeface="Arial" panose="020B0604020202020204"/>
              <a:buChar char="◦"/>
            </a:pPr>
            <a:r>
              <a:rPr sz="1600"/>
              <a:t>Bigram: P("bites" | "dog")</a:t>
            </a:r>
            <a:endParaRPr sz="1600"/>
          </a:p>
          <a:p>
            <a:pPr lvl="1">
              <a:buFont typeface="Arial" panose="020B0604020202020204"/>
              <a:buChar char="◦"/>
            </a:pPr>
            <a:r>
              <a:rPr sz="1600"/>
              <a:t>Trigram: P("bites" | "dog", "never")</a:t>
            </a:r>
            <a:endParaRPr sz="1600"/>
          </a:p>
          <a:p>
            <a:r>
              <a:rPr sz="1600"/>
              <a:t>✅ Can be used for:</a:t>
            </a:r>
            <a:endParaRPr sz="1600"/>
          </a:p>
          <a:p>
            <a:endParaRPr sz="1600"/>
          </a:p>
          <a:p>
            <a:pPr>
              <a:buFont typeface="Arial" panose="020B0604020202020204"/>
              <a:buChar char="•"/>
            </a:pPr>
            <a:r>
              <a:rPr sz="1600"/>
              <a:t>Autocomplete</a:t>
            </a:r>
            <a:endParaRPr sz="1600"/>
          </a:p>
          <a:p>
            <a:pPr>
              <a:buFont typeface="Arial" panose="020B0604020202020204"/>
              <a:buChar char="•"/>
            </a:pPr>
            <a:r>
              <a:rPr sz="1600"/>
              <a:t>Spelling correction</a:t>
            </a:r>
            <a:endParaRPr sz="1600"/>
          </a:p>
          <a:p>
            <a:pPr>
              <a:buFont typeface="Arial" panose="020B0604020202020204"/>
              <a:buChar char="•"/>
            </a:pPr>
            <a:r>
              <a:rPr sz="1600"/>
              <a:t>Generating simple text</a:t>
            </a:r>
            <a:endParaRPr sz="1600"/>
          </a:p>
          <a:p>
            <a:r>
              <a:rPr sz="1600" b="1"/>
              <a:t>❌ Problems:</a:t>
            </a:r>
            <a:endParaRPr sz="1600" b="1"/>
          </a:p>
          <a:p>
            <a:pPr>
              <a:buFont typeface="Arial" panose="020B0604020202020204"/>
              <a:buChar char="•"/>
            </a:pPr>
            <a:r>
              <a:rPr sz="1600"/>
              <a:t>Sparsity: Unseen phrases → zero probability</a:t>
            </a:r>
            <a:endParaRPr sz="1600"/>
          </a:p>
          <a:p>
            <a:pPr>
              <a:buFont typeface="Arial" panose="020B0604020202020204"/>
              <a:buChar char="•"/>
            </a:pPr>
            <a:r>
              <a:rPr sz="1600"/>
              <a:t>Context limitation: Only sees last N-1 words</a:t>
            </a:r>
            <a:endParaRPr sz="1600"/>
          </a:p>
          <a:p>
            <a:pPr>
              <a:buFont typeface="Arial" panose="020B0604020202020204"/>
              <a:buChar char="•"/>
            </a:pPr>
            <a:r>
              <a:rPr sz="1600"/>
              <a:t>Memory heavy: Needs to store many combinations</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7985" y="165735"/>
            <a:ext cx="5080000" cy="5940425"/>
          </a:xfrm>
          <a:prstGeom prst="rect">
            <a:avLst/>
          </a:prstGeom>
        </p:spPr>
        <p:txBody>
          <a:bodyPr>
            <a:spAutoFit/>
          </a:bodyPr>
          <a:p>
            <a:pPr>
              <a:spcAft>
                <a:spcPct val="60000"/>
              </a:spcAft>
            </a:pPr>
            <a:r>
              <a:rPr sz="2200" b="1"/>
              <a:t>✅ 5. Word Embeddings (Word2Vec, GloVe)</a:t>
            </a:r>
            <a:endParaRPr sz="2200" b="1"/>
          </a:p>
          <a:p>
            <a:pPr>
              <a:buFont typeface="Arial" panose="020B0604020202020204"/>
              <a:buChar char="•"/>
            </a:pPr>
            <a:r>
              <a:rPr sz="1600"/>
              <a:t>Represent words as dense vectors (not just 1s and 0s)</a:t>
            </a:r>
            <a:endParaRPr sz="1600"/>
          </a:p>
          <a:p>
            <a:pPr>
              <a:buFont typeface="Arial" panose="020B0604020202020204"/>
              <a:buChar char="•"/>
            </a:pPr>
            <a:endParaRPr sz="1600"/>
          </a:p>
          <a:p>
            <a:pPr>
              <a:buFont typeface="Arial" panose="020B0604020202020204"/>
              <a:buChar char="•"/>
            </a:pPr>
            <a:r>
              <a:rPr sz="1600"/>
              <a:t>Similar words are close together in space.</a:t>
            </a:r>
            <a:endParaRPr sz="1600"/>
          </a:p>
          <a:p>
            <a:r>
              <a:rPr sz="1600"/>
              <a:t>📌 Why Word2Vec?</a:t>
            </a:r>
            <a:endParaRPr sz="1600"/>
          </a:p>
          <a:p>
            <a:endParaRPr sz="1600"/>
          </a:p>
          <a:p>
            <a:pPr>
              <a:buFont typeface="Arial" panose="020B0604020202020204"/>
              <a:buChar char="•"/>
            </a:pPr>
            <a:r>
              <a:rPr sz="1600"/>
              <a:t>Captures semantic meaning (king - man + woman = queen)</a:t>
            </a:r>
            <a:endParaRPr sz="1600"/>
          </a:p>
          <a:p>
            <a:pPr>
              <a:buFont typeface="Arial" panose="020B0604020202020204"/>
              <a:buChar char="•"/>
            </a:pPr>
            <a:endParaRPr sz="1600"/>
          </a:p>
          <a:p>
            <a:pPr>
              <a:buFont typeface="Arial" panose="020B0604020202020204"/>
              <a:buChar char="•"/>
            </a:pPr>
            <a:r>
              <a:rPr sz="1600"/>
              <a:t>Solves sparsity and context problems of N-grams</a:t>
            </a:r>
            <a:endParaRPr sz="1600"/>
          </a:p>
          <a:p>
            <a:r>
              <a:rPr sz="1600"/>
              <a:t>✅ Used in:</a:t>
            </a:r>
            <a:endParaRPr sz="1600"/>
          </a:p>
          <a:p>
            <a:endParaRPr sz="1600"/>
          </a:p>
          <a:p>
            <a:pPr>
              <a:buFont typeface="Arial" panose="020B0604020202020204"/>
              <a:buChar char="•"/>
            </a:pPr>
            <a:r>
              <a:rPr sz="1600"/>
              <a:t>Classification</a:t>
            </a:r>
            <a:endParaRPr sz="1600"/>
          </a:p>
          <a:p>
            <a:pPr>
              <a:buFont typeface="Arial" panose="020B0604020202020204"/>
              <a:buChar char="•"/>
            </a:pPr>
            <a:endParaRPr sz="1600"/>
          </a:p>
          <a:p>
            <a:pPr>
              <a:buFont typeface="Arial" panose="020B0604020202020204"/>
              <a:buChar char="•"/>
            </a:pPr>
            <a:r>
              <a:rPr sz="1600"/>
              <a:t>Sentiment analysis</a:t>
            </a:r>
            <a:endParaRPr sz="1600"/>
          </a:p>
          <a:p>
            <a:pPr>
              <a:buFont typeface="Arial" panose="020B0604020202020204"/>
              <a:buChar char="•"/>
            </a:pPr>
            <a:endParaRPr sz="1600"/>
          </a:p>
          <a:p>
            <a:pPr>
              <a:buFont typeface="Arial" panose="020B0604020202020204"/>
              <a:buChar char="•"/>
            </a:pPr>
            <a:r>
              <a:rPr sz="1600"/>
              <a:t>Named Entity Recognition</a:t>
            </a:r>
            <a:endParaRPr sz="1600"/>
          </a:p>
          <a:p>
            <a:r>
              <a:rPr sz="1600"/>
              <a:t>❌ Still:</a:t>
            </a:r>
            <a:endParaRPr sz="1600"/>
          </a:p>
          <a:p>
            <a:endParaRPr sz="1600"/>
          </a:p>
          <a:p>
            <a:pPr>
              <a:buFont typeface="Arial" panose="020B0604020202020204"/>
              <a:buChar char="•"/>
            </a:pPr>
            <a:r>
              <a:rPr sz="1600"/>
              <a:t>Context-independent: "bank" in "river bank" vs "money bank" gets same vector.</a:t>
            </a:r>
            <a:endParaRPr sz="1600"/>
          </a:p>
        </p:txBody>
      </p:sp>
      <p:sp>
        <p:nvSpPr>
          <p:cNvPr id="3" name="Text Box 2"/>
          <p:cNvSpPr txBox="1"/>
          <p:nvPr/>
        </p:nvSpPr>
        <p:spPr>
          <a:xfrm>
            <a:off x="6002020" y="291465"/>
            <a:ext cx="5080000" cy="4310380"/>
          </a:xfrm>
          <a:prstGeom prst="rect">
            <a:avLst/>
          </a:prstGeom>
        </p:spPr>
        <p:txBody>
          <a:bodyPr>
            <a:spAutoFit/>
          </a:bodyPr>
          <a:p>
            <a:pPr>
              <a:spcAft>
                <a:spcPct val="60000"/>
              </a:spcAft>
            </a:pPr>
            <a:r>
              <a:rPr sz="2200" b="1"/>
              <a:t>✅ 6. Contextual Embeddings (ELMo, BERT, GPT)</a:t>
            </a:r>
            <a:endParaRPr sz="2200" b="1"/>
          </a:p>
          <a:p>
            <a:pPr>
              <a:spcAft>
                <a:spcPct val="60000"/>
              </a:spcAft>
            </a:pPr>
            <a:endParaRPr sz="2200" b="1"/>
          </a:p>
          <a:p>
            <a:pPr>
              <a:buFont typeface="Arial" panose="020B0604020202020204"/>
              <a:buChar char="•"/>
            </a:pPr>
            <a:r>
              <a:rPr sz="1600"/>
              <a:t>Words have different meanings depending on context.</a:t>
            </a:r>
            <a:endParaRPr sz="1600"/>
          </a:p>
          <a:p>
            <a:r>
              <a:rPr sz="1600"/>
              <a:t>📌 Why contextual models?</a:t>
            </a:r>
            <a:endParaRPr sz="1600"/>
          </a:p>
          <a:p>
            <a:endParaRPr sz="1600"/>
          </a:p>
          <a:p>
            <a:pPr>
              <a:buFont typeface="Arial" panose="020B0604020202020204"/>
              <a:buChar char="•"/>
            </a:pPr>
            <a:r>
              <a:rPr sz="1600"/>
              <a:t>They understand full sentence meaning using deep learning.</a:t>
            </a:r>
            <a:endParaRPr sz="1600"/>
          </a:p>
          <a:p>
            <a:pPr>
              <a:buFont typeface="Arial" panose="020B0604020202020204"/>
              <a:buChar char="•"/>
            </a:pPr>
            <a:endParaRPr sz="1600"/>
          </a:p>
          <a:p>
            <a:pPr>
              <a:buFont typeface="Arial" panose="020B0604020202020204"/>
              <a:buChar char="•"/>
            </a:pPr>
            <a:r>
              <a:rPr sz="1600"/>
              <a:t>Can generate, translate, summarize, answer questions.</a:t>
            </a:r>
            <a:endParaRPr sz="1600"/>
          </a:p>
          <a:p>
            <a:r>
              <a:rPr sz="1600"/>
              <a:t>✅ Powered by Transformers</a:t>
            </a:r>
            <a:endParaRPr sz="1600"/>
          </a:p>
          <a:p>
            <a:endParaRPr sz="1600"/>
          </a:p>
          <a:p>
            <a:pPr>
              <a:buFont typeface="Arial" panose="020B0604020202020204"/>
              <a:buChar char="•"/>
            </a:pPr>
            <a:r>
              <a:rPr sz="1600"/>
              <a:t>Self-attention mechanism understands long-range dependencies</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6760" y="660718"/>
            <a:ext cx="5080000" cy="337185"/>
          </a:xfrm>
          <a:prstGeom prst="rect">
            <a:avLst/>
          </a:prstGeom>
        </p:spPr>
        <p:txBody>
          <a:bodyPr>
            <a:spAutoFit/>
          </a:bodyPr>
          <a:p>
            <a:pPr>
              <a:spcAft>
                <a:spcPct val="60000"/>
              </a:spcAft>
            </a:pPr>
            <a:r>
              <a:rPr sz="1600" b="1"/>
              <a:t>📘 Summary Table: Why Each Step Was Needed</a:t>
            </a:r>
            <a:endParaRPr sz="1600" b="1"/>
          </a:p>
        </p:txBody>
      </p:sp>
      <p:graphicFrame>
        <p:nvGraphicFramePr>
          <p:cNvPr id="3" name="Table 2"/>
          <p:cNvGraphicFramePr/>
          <p:nvPr/>
        </p:nvGraphicFramePr>
        <p:xfrm>
          <a:off x="746760" y="997903"/>
          <a:ext cx="10485120" cy="0"/>
        </p:xfrm>
        <a:graphic>
          <a:graphicData uri="http://schemas.openxmlformats.org/drawingml/2006/table">
            <a:tbl>
              <a:tblPr>
                <a:tableStyleId>{5940675A-B579-460E-94D1-54222C63F5DA}</a:tableStyleId>
              </a:tblPr>
              <a:tblGrid>
                <a:gridCol w="5242560"/>
                <a:gridCol w="5242560"/>
              </a:tblGrid>
              <a:tr h="0">
                <a:tc>
                  <a:txBody>
                    <a:bodyPr/>
                    <a:p>
                      <a:r>
                        <a:rPr sz="2800"/>
                        <a:t>Technique</a:t>
                      </a:r>
                      <a:endParaRPr sz="2800"/>
                    </a:p>
                  </a:txBody>
                  <a:tcPr marL="0" marR="0" marT="0" marB="0" anchor="ctr" anchorCtr="0"/>
                </a:tc>
                <a:tc>
                  <a:txBody>
                    <a:bodyPr/>
                    <a:p>
                      <a:r>
                        <a:rPr sz="2800"/>
                        <a:t>Solves Which Problem?</a:t>
                      </a:r>
                      <a:endParaRPr sz="2800"/>
                    </a:p>
                  </a:txBody>
                  <a:tcPr marL="0" marR="0" marT="0" marB="0" anchor="ctr" anchorCtr="0"/>
                </a:tc>
              </a:tr>
              <a:tr h="0">
                <a:tc>
                  <a:txBody>
                    <a:bodyPr/>
                    <a:p>
                      <a:r>
                        <a:rPr sz="2800"/>
                        <a:t>BoW</a:t>
                      </a:r>
                      <a:endParaRPr sz="2800"/>
                    </a:p>
                  </a:txBody>
                  <a:tcPr marL="0" marR="0" marT="0" marB="0" anchor="ctr" anchorCtr="0"/>
                </a:tc>
                <a:tc>
                  <a:txBody>
                    <a:bodyPr/>
                    <a:p>
                      <a:r>
                        <a:rPr sz="2800"/>
                        <a:t>Represent text numerically</a:t>
                      </a:r>
                      <a:endParaRPr sz="2800"/>
                    </a:p>
                  </a:txBody>
                  <a:tcPr marL="0" marR="0" marT="0" marB="0" anchor="ctr" anchorCtr="0"/>
                </a:tc>
              </a:tr>
              <a:tr h="0">
                <a:tc>
                  <a:txBody>
                    <a:bodyPr/>
                    <a:p>
                      <a:r>
                        <a:rPr sz="2800"/>
                        <a:t>TF-IDF</a:t>
                      </a:r>
                      <a:endParaRPr sz="2800"/>
                    </a:p>
                  </a:txBody>
                  <a:tcPr marL="0" marR="0" marT="0" marB="0" anchor="ctr" anchorCtr="0"/>
                </a:tc>
                <a:tc>
                  <a:txBody>
                    <a:bodyPr/>
                    <a:p>
                      <a:r>
                        <a:rPr sz="2800"/>
                        <a:t>Reduce noise from frequent/common words</a:t>
                      </a:r>
                      <a:endParaRPr sz="2800"/>
                    </a:p>
                  </a:txBody>
                  <a:tcPr marL="0" marR="0" marT="0" marB="0" anchor="ctr" anchorCtr="0"/>
                </a:tc>
              </a:tr>
              <a:tr h="0">
                <a:tc>
                  <a:txBody>
                    <a:bodyPr/>
                    <a:p>
                      <a:r>
                        <a:rPr sz="2800"/>
                        <a:t>N-gram LM</a:t>
                      </a:r>
                      <a:endParaRPr sz="2800"/>
                    </a:p>
                  </a:txBody>
                  <a:tcPr marL="0" marR="0" marT="0" marB="0" anchor="ctr" anchorCtr="0"/>
                </a:tc>
                <a:tc>
                  <a:txBody>
                    <a:bodyPr/>
                    <a:p>
                      <a:r>
                        <a:rPr sz="2800"/>
                        <a:t>Add word order &amp; simple context</a:t>
                      </a:r>
                      <a:endParaRPr sz="2800"/>
                    </a:p>
                  </a:txBody>
                  <a:tcPr marL="0" marR="0" marT="0" marB="0" anchor="ctr" anchorCtr="0"/>
                </a:tc>
              </a:tr>
              <a:tr h="0">
                <a:tc>
                  <a:txBody>
                    <a:bodyPr/>
                    <a:p>
                      <a:r>
                        <a:rPr sz="2800"/>
                        <a:t>Word2Vec/GloVe</a:t>
                      </a:r>
                      <a:endParaRPr sz="2800"/>
                    </a:p>
                  </a:txBody>
                  <a:tcPr marL="0" marR="0" marT="0" marB="0" anchor="ctr" anchorCtr="0"/>
                </a:tc>
                <a:tc>
                  <a:txBody>
                    <a:bodyPr/>
                    <a:p>
                      <a:r>
                        <a:rPr sz="2800"/>
                        <a:t>Add semantic similarity &amp; dense vectors</a:t>
                      </a:r>
                      <a:endParaRPr sz="2800"/>
                    </a:p>
                  </a:txBody>
                  <a:tcPr marL="0" marR="0" marT="0" marB="0" anchor="ctr" anchorCtr="0"/>
                </a:tc>
              </a:tr>
              <a:tr h="0">
                <a:tc>
                  <a:txBody>
                    <a:bodyPr/>
                    <a:p>
                      <a:r>
                        <a:rPr sz="2800"/>
                        <a:t>BERT/GPT</a:t>
                      </a:r>
                      <a:endParaRPr sz="2800"/>
                    </a:p>
                  </a:txBody>
                  <a:tcPr marL="0" marR="0" marT="0" marB="0" anchor="ctr" anchorCtr="0"/>
                </a:tc>
                <a:tc>
                  <a:txBody>
                    <a:bodyPr/>
                    <a:p>
                      <a:r>
                        <a:rPr sz="2800"/>
                        <a:t>Understand full context, polysemy, long-range meaning</a:t>
                      </a:r>
                      <a:endParaRPr sz="2800"/>
                    </a:p>
                  </a:txBody>
                  <a:tcPr marL="0" marR="0" marT="0" marB="0" anchor="ctr" anchorCtr="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14755" y="262572"/>
            <a:ext cx="5080000" cy="3166745"/>
          </a:xfrm>
          <a:prstGeom prst="rect">
            <a:avLst/>
          </a:prstGeom>
        </p:spPr>
        <p:txBody>
          <a:bodyPr>
            <a:spAutoFit/>
          </a:bodyPr>
          <a:p>
            <a:pPr>
              <a:spcAft>
                <a:spcPct val="60000"/>
              </a:spcAft>
            </a:pPr>
            <a:r>
              <a:rPr sz="2300" b="1"/>
              <a:t>🧑‍🏫 Teaching Tip:</a:t>
            </a:r>
            <a:endParaRPr sz="2300" b="1"/>
          </a:p>
          <a:p>
            <a:r>
              <a:rPr sz="1600"/>
              <a:t>Ask your students:</a:t>
            </a:r>
            <a:endParaRPr sz="1600"/>
          </a:p>
          <a:p>
            <a:endParaRPr sz="1600"/>
          </a:p>
          <a:p>
            <a:pPr>
              <a:buFont typeface="Arial" panose="020B0604020202020204"/>
              <a:buChar char="•"/>
            </a:pPr>
            <a:r>
              <a:rPr sz="1600"/>
              <a:t>Can BoW know word order? (No)</a:t>
            </a:r>
            <a:endParaRPr sz="1600"/>
          </a:p>
          <a:p>
            <a:pPr>
              <a:buFont typeface="Arial" panose="020B0604020202020204"/>
              <a:buChar char="•"/>
            </a:pPr>
            <a:endParaRPr sz="1600"/>
          </a:p>
          <a:p>
            <a:pPr>
              <a:buFont typeface="Arial" panose="020B0604020202020204"/>
              <a:buChar char="•"/>
            </a:pPr>
            <a:r>
              <a:rPr sz="1600"/>
              <a:t>Can N-gram understand full sentence context? (No)</a:t>
            </a:r>
            <a:endParaRPr sz="1600"/>
          </a:p>
          <a:p>
            <a:pPr>
              <a:buFont typeface="Arial" panose="020B0604020202020204"/>
              <a:buChar char="•"/>
            </a:pPr>
            <a:endParaRPr sz="1600"/>
          </a:p>
          <a:p>
            <a:pPr>
              <a:buFont typeface="Arial" panose="020B0604020202020204"/>
              <a:buChar char="•"/>
            </a:pPr>
            <a:r>
              <a:rPr sz="1600"/>
              <a:t>Can Word2Vec treat “bank” differently in two contexts? (No)</a:t>
            </a:r>
            <a:endParaRPr sz="1600"/>
          </a:p>
          <a:p>
            <a:pPr>
              <a:buFont typeface="Arial" panose="020B0604020202020204"/>
              <a:buChar char="•"/>
            </a:pPr>
            <a:endParaRPr sz="1600"/>
          </a:p>
          <a:p>
            <a:pPr>
              <a:buFont typeface="Arial" panose="020B0604020202020204"/>
              <a:buChar char="•"/>
            </a:pPr>
            <a:r>
              <a:rPr sz="1600"/>
              <a:t>What solves all these? (BERT/GPT)</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9070" y="0"/>
            <a:ext cx="8049260" cy="6710045"/>
          </a:xfrm>
          <a:prstGeom prst="rect">
            <a:avLst/>
          </a:prstGeom>
        </p:spPr>
        <p:txBody>
          <a:bodyPr wrap="square">
            <a:spAutoFit/>
          </a:bodyPr>
          <a:p>
            <a:r>
              <a:t>Yes — while </a:t>
            </a:r>
            <a:r>
              <a:rPr b="1"/>
              <a:t>BERT and GPT are incredibly powerful </a:t>
            </a:r>
            <a:r>
              <a:t>and state-of-the-art, they also come with several important</a:t>
            </a:r>
            <a:r>
              <a:rPr>
                <a:solidFill>
                  <a:srgbClr val="C00000"/>
                </a:solidFill>
              </a:rPr>
              <a:t> </a:t>
            </a:r>
            <a:r>
              <a:rPr b="1">
                <a:solidFill>
                  <a:srgbClr val="C00000"/>
                </a:solidFill>
              </a:rPr>
              <a:t>limitations and challenges</a:t>
            </a:r>
            <a:r>
              <a:rPr>
                <a:solidFill>
                  <a:srgbClr val="C00000"/>
                </a:solidFill>
              </a:rPr>
              <a:t>.</a:t>
            </a:r>
            <a:r>
              <a:t> </a:t>
            </a:r>
          </a:p>
          <a:p>
            <a:endParaRPr sz="1600"/>
          </a:p>
          <a:p>
            <a:r>
              <a:rPr sz="1600"/>
              <a:t> it’s important to present both the strengths and the weaknesses of these models for a balanced understanding.</a:t>
            </a:r>
            <a:endParaRPr sz="1600"/>
          </a:p>
          <a:p>
            <a:pPr>
              <a:spcAft>
                <a:spcPct val="60000"/>
              </a:spcAft>
            </a:pPr>
            <a:r>
              <a:rPr sz="2300" b="1"/>
              <a:t>❗ Issues and Limitations in BERT and GPT</a:t>
            </a:r>
            <a:endParaRPr sz="2300" b="1"/>
          </a:p>
          <a:p>
            <a:pPr>
              <a:spcAft>
                <a:spcPct val="60000"/>
              </a:spcAft>
            </a:pPr>
            <a:r>
              <a:rPr sz="2200" b="1"/>
              <a:t>1. High Computational Requirements</a:t>
            </a:r>
            <a:endParaRPr sz="2200" b="1"/>
          </a:p>
          <a:p>
            <a:pPr lvl="1">
              <a:buFont typeface="Arial" panose="020B0604020202020204"/>
              <a:buChar char="•"/>
            </a:pPr>
            <a:r>
              <a:rPr sz="1600"/>
              <a:t>Requires powerful GPUs/TPUs and large memory for training and inference.</a:t>
            </a:r>
            <a:endParaRPr sz="1600"/>
          </a:p>
          <a:p>
            <a:pPr lvl="1">
              <a:buFont typeface="Arial" panose="020B0604020202020204"/>
              <a:buChar char="•"/>
            </a:pPr>
            <a:r>
              <a:rPr sz="1600"/>
              <a:t>Training models like BERT and GPT from scratch is not feasible on a normal laptop.</a:t>
            </a:r>
            <a:endParaRPr sz="1600"/>
          </a:p>
          <a:p>
            <a:pPr lvl="1"/>
            <a:r>
              <a:rPr sz="1600"/>
              <a:t>🔍 Use case impact: Not ideal for real-time or mobile environments without optimization.</a:t>
            </a:r>
            <a:endParaRPr sz="1600"/>
          </a:p>
          <a:p>
            <a:pPr>
              <a:spcAft>
                <a:spcPct val="60000"/>
              </a:spcAft>
            </a:pPr>
            <a:r>
              <a:rPr sz="2200" b="1"/>
              <a:t> 2. Large Dataset Requirement</a:t>
            </a:r>
            <a:endParaRPr sz="2200" b="1"/>
          </a:p>
          <a:p>
            <a:pPr lvl="1">
              <a:buFont typeface="Arial" panose="020B0604020202020204"/>
              <a:buChar char="•"/>
            </a:pPr>
            <a:r>
              <a:rPr sz="1600"/>
              <a:t>Needs huge amounts of text data to learn language patterns effectively.</a:t>
            </a:r>
            <a:endParaRPr sz="1600"/>
          </a:p>
          <a:p>
            <a:pPr lvl="1">
              <a:buFont typeface="Arial" panose="020B0604020202020204"/>
              <a:buChar char="•"/>
            </a:pPr>
            <a:r>
              <a:rPr sz="1600"/>
              <a:t>Fine-tuning works on smaller data, but pretraining still depends on data scale.</a:t>
            </a:r>
            <a:endParaRPr sz="1600"/>
          </a:p>
          <a:p>
            <a:pPr>
              <a:spcAft>
                <a:spcPct val="60000"/>
              </a:spcAft>
            </a:pPr>
            <a:r>
              <a:rPr sz="2200" b="1"/>
              <a:t>3. Bias in Predictions</a:t>
            </a:r>
            <a:endParaRPr sz="2200" b="1"/>
          </a:p>
          <a:p>
            <a:pPr>
              <a:buFont typeface="Arial" panose="020B0604020202020204"/>
              <a:buChar char="•"/>
            </a:pPr>
            <a:r>
              <a:rPr sz="1600"/>
              <a:t>BERT/GPT inherits biases from the data it is trained on.</a:t>
            </a:r>
            <a:endParaRPr sz="1600"/>
          </a:p>
          <a:p>
            <a:pPr>
              <a:buFont typeface="Arial" panose="020B0604020202020204"/>
              <a:buChar char="•"/>
            </a:pPr>
            <a:r>
              <a:rPr sz="1600"/>
              <a:t>Can generate or reinforce:</a:t>
            </a:r>
            <a:endParaRPr sz="1600"/>
          </a:p>
          <a:p>
            <a:pPr lvl="1">
              <a:buFont typeface="Arial" panose="020B0604020202020204"/>
              <a:buChar char="◦"/>
            </a:pPr>
            <a:r>
              <a:rPr sz="1600"/>
              <a:t>Gender stereotypes</a:t>
            </a:r>
            <a:endParaRPr sz="1600"/>
          </a:p>
          <a:p>
            <a:pPr lvl="1">
              <a:buFont typeface="Arial" panose="020B0604020202020204"/>
              <a:buChar char="◦"/>
            </a:pPr>
            <a:r>
              <a:rPr sz="1600"/>
              <a:t>Racial, political, or cultural bias</a:t>
            </a:r>
            <a:endParaRPr sz="1600"/>
          </a:p>
          <a:p>
            <a:pPr lvl="1">
              <a:buFont typeface="Arial" panose="020B0604020202020204"/>
              <a:buChar char="◦"/>
            </a:pPr>
            <a:endParaRPr sz="1600"/>
          </a:p>
          <a:p>
            <a:pPr lvl="1" indent="0">
              <a:buFont typeface="Arial" panose="020B0604020202020204"/>
              <a:buNone/>
            </a:pPr>
            <a:endParaRPr sz="1600"/>
          </a:p>
          <a:p>
            <a:r>
              <a:rPr sz="1600"/>
              <a:t>🔍 Tip: Always discuss ethical AI when introducing these models.</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0025" y="84455"/>
            <a:ext cx="7420610" cy="6527800"/>
          </a:xfrm>
          <a:prstGeom prst="rect">
            <a:avLst/>
          </a:prstGeom>
        </p:spPr>
        <p:txBody>
          <a:bodyPr wrap="square">
            <a:spAutoFit/>
          </a:bodyPr>
          <a:p>
            <a:pPr>
              <a:spcAft>
                <a:spcPct val="60000"/>
              </a:spcAft>
            </a:pPr>
            <a:r>
              <a:rPr sz="2200" b="1"/>
              <a:t>4. Context Window Limitations</a:t>
            </a:r>
            <a:endParaRPr sz="2200" b="1"/>
          </a:p>
          <a:p>
            <a:pPr lvl="1">
              <a:buFont typeface="Arial" panose="020B0604020202020204"/>
              <a:buChar char="•"/>
            </a:pPr>
            <a:r>
              <a:rPr sz="1600"/>
              <a:t>BERT: Typically limited to 512 tokens.</a:t>
            </a:r>
            <a:endParaRPr sz="1600"/>
          </a:p>
          <a:p>
            <a:pPr lvl="1">
              <a:buFont typeface="Arial" panose="020B0604020202020204"/>
              <a:buChar char="•"/>
            </a:pPr>
            <a:endParaRPr sz="1600"/>
          </a:p>
          <a:p>
            <a:pPr lvl="1">
              <a:buFont typeface="Arial" panose="020B0604020202020204"/>
              <a:buChar char="•"/>
            </a:pPr>
            <a:r>
              <a:rPr sz="1600"/>
              <a:t>GPT-2/GPT-3: Longer, but still limited (e.g., GPT-3 = 2048 tokens).</a:t>
            </a:r>
            <a:endParaRPr sz="1600"/>
          </a:p>
          <a:p>
            <a:pPr lvl="1"/>
            <a:r>
              <a:rPr sz="1600"/>
              <a:t>⚠ Long documents get truncated, which affects understanding.</a:t>
            </a:r>
            <a:endParaRPr sz="1600"/>
          </a:p>
          <a:p>
            <a:pPr>
              <a:spcAft>
                <a:spcPct val="60000"/>
              </a:spcAft>
            </a:pPr>
            <a:r>
              <a:rPr sz="2200" b="1"/>
              <a:t> 5. Explainability is Low</a:t>
            </a:r>
            <a:endParaRPr sz="2200" b="1"/>
          </a:p>
          <a:p>
            <a:pPr lvl="1">
              <a:buFont typeface="Arial" panose="020B0604020202020204"/>
              <a:buChar char="•"/>
            </a:pPr>
            <a:r>
              <a:rPr sz="1600"/>
              <a:t>These are black-box models.</a:t>
            </a:r>
            <a:endParaRPr sz="1600"/>
          </a:p>
          <a:p>
            <a:pPr lvl="1">
              <a:buFont typeface="Arial" panose="020B0604020202020204"/>
              <a:buChar char="•"/>
            </a:pPr>
            <a:r>
              <a:rPr sz="1600"/>
              <a:t>It’s hard to know why the model made a particular prediction or generated a certain response.</a:t>
            </a:r>
            <a:endParaRPr sz="1600"/>
          </a:p>
          <a:p>
            <a:pPr>
              <a:spcAft>
                <a:spcPct val="60000"/>
              </a:spcAft>
            </a:pPr>
            <a:r>
              <a:rPr sz="2200" b="1"/>
              <a:t>6. BERT Is Not Good at Text Generation</a:t>
            </a:r>
            <a:endParaRPr sz="2200" b="1"/>
          </a:p>
          <a:p>
            <a:pPr>
              <a:buFont typeface="Arial" panose="020B0604020202020204"/>
              <a:buChar char="•"/>
            </a:pPr>
            <a:r>
              <a:rPr sz="1600"/>
              <a:t>BERT is trained using Masked Language Modeling (MLM).</a:t>
            </a:r>
            <a:endParaRPr sz="1600"/>
          </a:p>
          <a:p>
            <a:pPr>
              <a:buFont typeface="Arial" panose="020B0604020202020204"/>
              <a:buChar char="•"/>
            </a:pPr>
            <a:r>
              <a:rPr sz="1600"/>
              <a:t>Not designed for tasks like:</a:t>
            </a:r>
            <a:endParaRPr sz="1600"/>
          </a:p>
          <a:p>
            <a:pPr lvl="1">
              <a:buFont typeface="Arial" panose="020B0604020202020204"/>
              <a:buChar char="◦"/>
            </a:pPr>
            <a:r>
              <a:rPr sz="1600"/>
              <a:t>Chatbots</a:t>
            </a:r>
            <a:endParaRPr sz="1600"/>
          </a:p>
          <a:p>
            <a:pPr lvl="1">
              <a:buFont typeface="Arial" panose="020B0604020202020204"/>
              <a:buChar char="◦"/>
            </a:pPr>
            <a:r>
              <a:rPr sz="1600"/>
              <a:t>Story generation</a:t>
            </a:r>
            <a:endParaRPr sz="1600"/>
          </a:p>
          <a:p>
            <a:pPr lvl="1">
              <a:buFont typeface="Arial" panose="020B0604020202020204"/>
              <a:buChar char="◦"/>
            </a:pPr>
            <a:r>
              <a:rPr sz="1600"/>
              <a:t>Translation</a:t>
            </a:r>
            <a:endParaRPr sz="1600"/>
          </a:p>
          <a:p>
            <a:r>
              <a:rPr sz="1600"/>
              <a:t>✅ GPT (Generative Pretrained Transformer) is used for generation tasks instead.</a:t>
            </a:r>
            <a:endParaRPr sz="1600"/>
          </a:p>
          <a:p>
            <a:endParaRPr lang="zh-CN" altLang="en-US" sz="2400" b="1"/>
          </a:p>
          <a:p>
            <a:r>
              <a:rPr lang="en-US" altLang="en-US" sz="2400" b="1"/>
              <a:t> 7. Cost of Deployment</a:t>
            </a:r>
            <a:endParaRPr lang="en-US" altLang="en-US" sz="2400" b="1"/>
          </a:p>
          <a:p>
            <a:r>
              <a:rPr lang="en-US" altLang="en-US" sz="1600"/>
              <a:t>Hosting large models on servers (e.g., Hugging Face, AWS) can be expensive.</a:t>
            </a:r>
            <a:endParaRPr lang="en-US" altLang="en-US" sz="1600"/>
          </a:p>
          <a:p>
            <a:endParaRPr lang="en-US" altLang="en-US" sz="1600"/>
          </a:p>
          <a:p>
            <a:r>
              <a:rPr lang="en-US" altLang="en-US" sz="1600"/>
              <a:t>Need for optimization or distilled versions (DistilBERT, TinyBERT).</a:t>
            </a:r>
            <a:endParaRPr lang="en-US" altLang="en-US"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02615" y="823913"/>
            <a:ext cx="5080000" cy="337185"/>
          </a:xfrm>
          <a:prstGeom prst="rect">
            <a:avLst/>
          </a:prstGeom>
        </p:spPr>
        <p:txBody>
          <a:bodyPr>
            <a:spAutoFit/>
          </a:bodyPr>
          <a:p>
            <a:pPr>
              <a:spcAft>
                <a:spcPct val="60000"/>
              </a:spcAft>
            </a:pPr>
            <a:r>
              <a:rPr sz="1600" b="1"/>
              <a:t>✅ Summary Table: Limitations of BERT and GPT</a:t>
            </a:r>
            <a:endParaRPr sz="1600" b="1"/>
          </a:p>
        </p:txBody>
      </p:sp>
      <p:graphicFrame>
        <p:nvGraphicFramePr>
          <p:cNvPr id="3" name="Table 2"/>
          <p:cNvGraphicFramePr/>
          <p:nvPr/>
        </p:nvGraphicFramePr>
        <p:xfrm>
          <a:off x="602615" y="1161098"/>
          <a:ext cx="10485120" cy="0"/>
        </p:xfrm>
        <a:graphic>
          <a:graphicData uri="http://schemas.openxmlformats.org/drawingml/2006/table">
            <a:tbl>
              <a:tblPr>
                <a:tableStyleId>{BC89EF96-8CEA-46FF-86C4-4CE0E7609802}</a:tableStyleId>
              </a:tblPr>
              <a:tblGrid>
                <a:gridCol w="2621280"/>
                <a:gridCol w="2621280"/>
                <a:gridCol w="2621280"/>
                <a:gridCol w="2621280"/>
              </a:tblGrid>
              <a:tr h="0">
                <a:tc>
                  <a:txBody>
                    <a:bodyPr/>
                    <a:p>
                      <a:r>
                        <a:rPr sz="2400"/>
                        <a:t>Issue</a:t>
                      </a:r>
                      <a:endParaRPr sz="2400"/>
                    </a:p>
                  </a:txBody>
                  <a:tcPr marL="0" marR="0" marT="0" marB="0" anchor="ctr" anchorCtr="0"/>
                </a:tc>
                <a:tc>
                  <a:txBody>
                    <a:bodyPr/>
                    <a:p>
                      <a:r>
                        <a:rPr sz="2400"/>
                        <a:t>BERT</a:t>
                      </a:r>
                      <a:endParaRPr sz="2400"/>
                    </a:p>
                  </a:txBody>
                  <a:tcPr marL="0" marR="0" marT="0" marB="0" anchor="ctr" anchorCtr="0"/>
                </a:tc>
                <a:tc>
                  <a:txBody>
                    <a:bodyPr/>
                    <a:p>
                      <a:r>
                        <a:rPr sz="2400"/>
                        <a:t>GPT</a:t>
                      </a:r>
                      <a:endParaRPr sz="2400"/>
                    </a:p>
                  </a:txBody>
                  <a:tcPr marL="0" marR="0" marT="0" marB="0" anchor="ctr" anchorCtr="0"/>
                </a:tc>
                <a:tc>
                  <a:txBody>
                    <a:bodyPr/>
                    <a:p>
                      <a:r>
                        <a:rPr sz="2400"/>
                        <a:t>Explanation</a:t>
                      </a:r>
                      <a:endParaRPr sz="2400"/>
                    </a:p>
                  </a:txBody>
                  <a:tcPr marL="0" marR="0" marT="0" marB="0" anchor="ctr" anchorCtr="0"/>
                </a:tc>
              </a:tr>
              <a:tr h="0">
                <a:tc>
                  <a:txBody>
                    <a:bodyPr/>
                    <a:p>
                      <a:r>
                        <a:rPr sz="2400"/>
                        <a:t>Needs large compute</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Costly to train/run</a:t>
                      </a:r>
                      <a:endParaRPr sz="2400"/>
                    </a:p>
                  </a:txBody>
                  <a:tcPr marL="0" marR="0" marT="0" marB="0" anchor="ctr" anchorCtr="0"/>
                </a:tc>
              </a:tr>
              <a:tr h="0">
                <a:tc>
                  <a:txBody>
                    <a:bodyPr/>
                    <a:p>
                      <a:r>
                        <a:rPr sz="2400"/>
                        <a:t>Needs large dataset</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Millions to billions of tokens</a:t>
                      </a:r>
                      <a:endParaRPr sz="2400"/>
                    </a:p>
                  </a:txBody>
                  <a:tcPr marL="0" marR="0" marT="0" marB="0" anchor="ctr" anchorCtr="0"/>
                </a:tc>
              </a:tr>
              <a:tr h="0">
                <a:tc>
                  <a:txBody>
                    <a:bodyPr/>
                    <a:p>
                      <a:r>
                        <a:rPr sz="2400"/>
                        <a:t>Contains bias</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From training data</a:t>
                      </a:r>
                      <a:endParaRPr sz="2400"/>
                    </a:p>
                  </a:txBody>
                  <a:tcPr marL="0" marR="0" marT="0" marB="0" anchor="ctr" anchorCtr="0"/>
                </a:tc>
              </a:tr>
              <a:tr h="0">
                <a:tc>
                  <a:txBody>
                    <a:bodyPr/>
                    <a:p>
                      <a:r>
                        <a:rPr sz="2400"/>
                        <a:t>Limited input length</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Truncates long documents</a:t>
                      </a:r>
                      <a:endParaRPr sz="2400"/>
                    </a:p>
                  </a:txBody>
                  <a:tcPr marL="0" marR="0" marT="0" marB="0" anchor="ctr" anchorCtr="0"/>
                </a:tc>
              </a:tr>
              <a:tr h="0">
                <a:tc>
                  <a:txBody>
                    <a:bodyPr/>
                    <a:p>
                      <a:r>
                        <a:rPr sz="2400"/>
                        <a:t>Black box (not explainable)</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Hard to interpret</a:t>
                      </a:r>
                      <a:endParaRPr sz="2400"/>
                    </a:p>
                  </a:txBody>
                  <a:tcPr marL="0" marR="0" marT="0" marB="0" anchor="ctr" anchorCtr="0"/>
                </a:tc>
              </a:tr>
              <a:tr h="0">
                <a:tc>
                  <a:txBody>
                    <a:bodyPr/>
                    <a:p>
                      <a:r>
                        <a:rPr sz="2400"/>
                        <a:t>Not good at generation</a:t>
                      </a:r>
                      <a:endParaRPr sz="2400"/>
                    </a:p>
                  </a:txBody>
                  <a:tcPr marL="0" marR="0" marT="0" marB="0" anchor="ctr" anchorCtr="0"/>
                </a:tc>
                <a:tc>
                  <a:txBody>
                    <a:bodyPr/>
                    <a:p>
                      <a:r>
                        <a:rPr sz="2400"/>
                        <a:t>✅ ❌</a:t>
                      </a:r>
                      <a:endParaRPr sz="2400"/>
                    </a:p>
                  </a:txBody>
                  <a:tcPr marL="0" marR="0" marT="0" marB="0" anchor="ctr" anchorCtr="0"/>
                </a:tc>
                <a:tc>
                  <a:txBody>
                    <a:bodyPr/>
                    <a:p>
                      <a:r>
                        <a:rPr sz="2400"/>
                        <a:t>✅</a:t>
                      </a:r>
                      <a:endParaRPr sz="2400"/>
                    </a:p>
                  </a:txBody>
                  <a:tcPr marL="0" marR="0" marT="0" marB="0" anchor="ctr" anchorCtr="0"/>
                </a:tc>
                <a:tc>
                  <a:txBody>
                    <a:bodyPr/>
                    <a:p>
                      <a:r>
                        <a:rPr sz="2400"/>
                        <a:t>BERT isn't generative</a:t>
                      </a:r>
                      <a:endParaRPr sz="2400"/>
                    </a:p>
                  </a:txBody>
                  <a:tcPr marL="0" marR="0" marT="0" marB="0" anchor="ctr" anchorCtr="0"/>
                </a:tc>
              </a:tr>
              <a:tr h="0">
                <a:tc>
                  <a:txBody>
                    <a:bodyPr/>
                    <a:p>
                      <a:r>
                        <a:rPr sz="2400"/>
                        <a:t>Expensive to deploy</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High memory usage</a:t>
                      </a:r>
                      <a:endParaRPr sz="2400"/>
                    </a:p>
                  </a:txBody>
                  <a:tcPr marL="0" marR="0" marT="0" marB="0" anchor="ctr" anchorCtr="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163320" y="1965325"/>
            <a:ext cx="4850765" cy="17710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Sentiment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Challenges in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Handling Emoticons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Sentiment Analysis with ANN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421755" y="923290"/>
            <a:ext cx="4954905" cy="300228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Sequential Data</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Recurrent Neural Network</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Architecture of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Vanishing Gradient Problem in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Long Short Term Memory</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Gated Recurrent Unit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GRU</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937885" y="48631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Transformers Based Models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Sequence to Sequence Model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Attention Machanism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Transformers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Face Hugging Transformers</a:t>
            </a:r>
            <a:endParaRPr sz="1600" b="0" i="0">
              <a:solidFill>
                <a:srgbClr val="333333"/>
              </a:solidFill>
              <a:latin typeface="Tomorrow"/>
              <a:ea typeface="Tomorrow"/>
            </a:endParaRPr>
          </a:p>
        </p:txBody>
      </p:sp>
      <p:sp>
        <p:nvSpPr>
          <p:cNvPr id="2" name="Text Box 1"/>
          <p:cNvSpPr txBox="1"/>
          <p:nvPr/>
        </p:nvSpPr>
        <p:spPr>
          <a:xfrm>
            <a:off x="1804035" y="699770"/>
            <a:ext cx="2370455" cy="583565"/>
          </a:xfrm>
          <a:prstGeom prst="rect">
            <a:avLst/>
          </a:prstGeom>
          <a:noFill/>
        </p:spPr>
        <p:txBody>
          <a:bodyPr wrap="square" rtlCol="0">
            <a:spAutoFit/>
          </a:bodyPr>
          <a:p>
            <a:r>
              <a:rPr lang="en-US" sz="3200" b="1">
                <a:solidFill>
                  <a:srgbClr val="FF0000"/>
                </a:solidFill>
              </a:rPr>
              <a:t>NEXT</a:t>
            </a:r>
            <a:endParaRPr lang="en-US" sz="3200"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6495415"/>
          </a:xfrm>
          <a:prstGeom prst="rect">
            <a:avLst/>
          </a:prstGeom>
        </p:spPr>
        <p:txBody>
          <a:bodyPr>
            <a:spAutoFit/>
          </a:bodyPr>
          <a:p>
            <a:pPr>
              <a:spcAft>
                <a:spcPct val="60000"/>
              </a:spcAft>
            </a:pPr>
            <a:r>
              <a:rPr sz="2300" b="1"/>
              <a:t>🔄 Stages of NLP (Pipeline)</a:t>
            </a:r>
            <a:endParaRPr sz="2300" b="1"/>
          </a:p>
          <a:p>
            <a:r>
              <a:rPr sz="1600"/>
              <a:t>The NLP pipeline generally consists of these stages:</a:t>
            </a:r>
            <a:endParaRPr sz="1600"/>
          </a:p>
          <a:p>
            <a:pPr>
              <a:spcAft>
                <a:spcPct val="60000"/>
              </a:spcAft>
            </a:pPr>
            <a:r>
              <a:rPr sz="2200" b="1"/>
              <a:t>1. Text Preprocessing</a:t>
            </a:r>
            <a:endParaRPr sz="2200" b="1"/>
          </a:p>
          <a:p>
            <a:pPr>
              <a:buFont typeface="Arial" panose="020B0604020202020204"/>
              <a:buChar char="•"/>
            </a:pPr>
            <a:r>
              <a:rPr sz="1600"/>
              <a:t>Tokenization: Splitting text into words or sentences</a:t>
            </a:r>
            <a:endParaRPr sz="1600"/>
          </a:p>
          <a:p>
            <a:pPr>
              <a:buFont typeface="Arial" panose="020B0604020202020204"/>
              <a:buChar char="•"/>
            </a:pPr>
            <a:r>
              <a:rPr sz="1600"/>
              <a:t>Stopword Removal: Removing common words (is, the, in) that don't add value</a:t>
            </a:r>
            <a:endParaRPr sz="1600"/>
          </a:p>
          <a:p>
            <a:pPr>
              <a:buFont typeface="Arial" panose="020B0604020202020204"/>
              <a:buChar char="•"/>
            </a:pPr>
            <a:r>
              <a:rPr sz="1600"/>
              <a:t>Stemming/Lemmatization: Reducing words to their root form</a:t>
            </a:r>
            <a:endParaRPr sz="1600"/>
          </a:p>
          <a:p>
            <a:pPr>
              <a:buFont typeface="Arial" panose="020B0604020202020204"/>
              <a:buChar char="•"/>
            </a:pPr>
            <a:r>
              <a:rPr sz="1600"/>
              <a:t>Lowercasing, Punctuation Removal, etc.</a:t>
            </a:r>
            <a:endParaRPr sz="1600"/>
          </a:p>
          <a:p>
            <a:pPr>
              <a:spcAft>
                <a:spcPct val="60000"/>
              </a:spcAft>
            </a:pPr>
            <a:r>
              <a:rPr sz="2200" b="1"/>
              <a:t>2. Text Representation</a:t>
            </a:r>
            <a:endParaRPr sz="2200" b="1"/>
          </a:p>
          <a:p>
            <a:pPr>
              <a:buFont typeface="Arial" panose="020B0604020202020204"/>
              <a:buChar char="•"/>
            </a:pPr>
            <a:r>
              <a:rPr sz="1600"/>
              <a:t>Bag of Words (BoW)</a:t>
            </a:r>
            <a:endParaRPr sz="1600"/>
          </a:p>
          <a:p>
            <a:pPr>
              <a:buFont typeface="Arial" panose="020B0604020202020204"/>
              <a:buChar char="•"/>
            </a:pPr>
            <a:r>
              <a:rPr sz="1600"/>
              <a:t>TF-IDF (Term Frequency-Inverse Document Frequency)</a:t>
            </a:r>
            <a:endParaRPr sz="1600"/>
          </a:p>
          <a:p>
            <a:pPr>
              <a:buFont typeface="Arial" panose="020B0604020202020204"/>
              <a:buChar char="•"/>
            </a:pPr>
            <a:r>
              <a:rPr sz="1600"/>
              <a:t>Word Embeddings (Word2Vec, GloVe, BERT)</a:t>
            </a:r>
            <a:endParaRPr sz="1600"/>
          </a:p>
          <a:p>
            <a:pPr>
              <a:spcAft>
                <a:spcPct val="60000"/>
              </a:spcAft>
            </a:pPr>
            <a:r>
              <a:rPr sz="2200" b="1"/>
              <a:t>3. Parsing and Syntax Tree Generation</a:t>
            </a:r>
            <a:endParaRPr sz="2200" b="1"/>
          </a:p>
          <a:p>
            <a:pPr>
              <a:buFont typeface="Arial" panose="020B0604020202020204"/>
              <a:buChar char="•"/>
            </a:pPr>
            <a:r>
              <a:rPr sz="1600"/>
              <a:t>Understanding structure using parse trees or dependency trees</a:t>
            </a:r>
            <a:endParaRPr sz="1600"/>
          </a:p>
          <a:p>
            <a:pPr>
              <a:spcAft>
                <a:spcPct val="60000"/>
              </a:spcAft>
            </a:pPr>
            <a:r>
              <a:rPr sz="2200" b="1"/>
              <a:t>4. Named Entity Recognition (NER)</a:t>
            </a:r>
            <a:endParaRPr sz="2200" b="1"/>
          </a:p>
          <a:p>
            <a:pPr>
              <a:buFont typeface="Arial" panose="020B0604020202020204"/>
              <a:buChar char="•"/>
            </a:pPr>
            <a:r>
              <a:rPr sz="1600"/>
              <a:t>Identifying entities like people, places, organizations, etc.</a:t>
            </a:r>
            <a:endParaRPr sz="1600"/>
          </a:p>
          <a:p>
            <a:pPr>
              <a:spcAft>
                <a:spcPct val="60000"/>
              </a:spcAft>
            </a:pPr>
            <a:endParaRPr sz="1600"/>
          </a:p>
        </p:txBody>
      </p:sp>
      <p:sp>
        <p:nvSpPr>
          <p:cNvPr id="3" name="Text Box 2"/>
          <p:cNvSpPr txBox="1"/>
          <p:nvPr/>
        </p:nvSpPr>
        <p:spPr>
          <a:xfrm>
            <a:off x="5943600" y="276860"/>
            <a:ext cx="6096000" cy="2247900"/>
          </a:xfrm>
          <a:prstGeom prst="rect">
            <a:avLst/>
          </a:prstGeom>
          <a:noFill/>
        </p:spPr>
        <p:txBody>
          <a:bodyPr wrap="square" rtlCol="0" anchor="t">
            <a:spAutoFit/>
          </a:bodyPr>
          <a:p>
            <a:pPr>
              <a:spcAft>
                <a:spcPct val="60000"/>
              </a:spcAft>
            </a:pPr>
            <a:r>
              <a:rPr sz="2200" b="1">
                <a:sym typeface="+mn-ea"/>
              </a:rPr>
              <a:t>5. Sentiment Analysis / Text Classification</a:t>
            </a:r>
            <a:endParaRPr sz="2200" b="1"/>
          </a:p>
          <a:p>
            <a:pPr>
              <a:buFont typeface="Arial" panose="020B0604020202020204"/>
              <a:buChar char="•"/>
            </a:pPr>
            <a:r>
              <a:rPr sz="1600">
                <a:sym typeface="+mn-ea"/>
              </a:rPr>
              <a:t>Analyzing sentiment (positive/negative/neutral) or classifying texts into predefined categories</a:t>
            </a:r>
            <a:endParaRPr sz="1600"/>
          </a:p>
          <a:p>
            <a:pPr>
              <a:spcAft>
                <a:spcPct val="60000"/>
              </a:spcAft>
            </a:pPr>
            <a:r>
              <a:rPr sz="2200" b="1">
                <a:sym typeface="+mn-ea"/>
              </a:rPr>
              <a:t>6. Machine Learning / Deep Learning Modeling</a:t>
            </a:r>
            <a:endParaRPr sz="2200" b="1"/>
          </a:p>
          <a:p>
            <a:pPr>
              <a:buFont typeface="Arial" panose="020B0604020202020204"/>
              <a:buChar char="•"/>
            </a:pPr>
            <a:r>
              <a:rPr sz="1600">
                <a:sym typeface="+mn-ea"/>
              </a:rPr>
              <a:t>Building predictive models using algorithms like Naive Bayes, SVM, RNN, Transformers (e.g., BERT, GPT)</a:t>
            </a:r>
            <a:endParaRPr lang="en-US" sz="160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65785" y="362903"/>
            <a:ext cx="5080000" cy="226377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RASA Chatbot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What is RASA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Installation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Initialization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Configuration and File System</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Intents, Entity,Response and Story</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Actions</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471805" y="2954020"/>
            <a:ext cx="5340985" cy="289433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Introduction to Time Series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Sequential Data &amp;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Functional Relationship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Components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Mathemetical Representation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ETS Decompositon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Classification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Defference between ACF &amp; PACF</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05550" y="362903"/>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Weather Forecasting using ARIMA Model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Introduction to AR and MA model</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Stationarity &amp; Differencing</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SariMax of Seasonal Data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Identifying order AR(p), I(d), MA(q)</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Implementation of ARIMA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6399530" y="3322638"/>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Stock Price Prediction using 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Introduction to Sequence Models RNN,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Preparing Time Series Data for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Forecasting using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Future Forecast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8855" y="248285"/>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NLP</a:t>
            </a:r>
            <a:r>
              <a:rPr lang="en-US" altLang="en-IN" sz="4400" b="1">
                <a:solidFill>
                  <a:srgbClr val="FF0000"/>
                </a:solidFill>
                <a:effectLst>
                  <a:outerShdw blurRad="38100" dist="38100" dir="2700000" algn="tl">
                    <a:srgbClr val="000000">
                      <a:alpha val="43137"/>
                    </a:srgbClr>
                  </a:outerShdw>
                </a:effectLst>
                <a:sym typeface="+mn-ea"/>
              </a:rPr>
              <a:t> Reference</a:t>
            </a:r>
            <a:endParaRPr lang="en-US" altLang="en-IN" sz="4400" b="1">
              <a:solidFill>
                <a:srgbClr val="FF0000"/>
              </a:solidFill>
              <a:effectLst>
                <a:outerShdw blurRad="38100" dist="38100" dir="2700000" algn="tl">
                  <a:srgbClr val="000000">
                    <a:alpha val="43137"/>
                  </a:srgbClr>
                </a:outerShdw>
              </a:effectLst>
              <a:sym typeface="+mn-ea"/>
            </a:endParaRPr>
          </a:p>
        </p:txBody>
      </p:sp>
      <p:sp>
        <p:nvSpPr>
          <p:cNvPr id="4" name="Text Box 3"/>
          <p:cNvSpPr txBox="1"/>
          <p:nvPr/>
        </p:nvSpPr>
        <p:spPr>
          <a:xfrm>
            <a:off x="362585" y="1119505"/>
            <a:ext cx="9230360" cy="368300"/>
          </a:xfrm>
          <a:prstGeom prst="rect">
            <a:avLst/>
          </a:prstGeom>
          <a:noFill/>
        </p:spPr>
        <p:txBody>
          <a:bodyPr wrap="square" rtlCol="0" anchor="t">
            <a:spAutoFit/>
          </a:bodyPr>
          <a:p>
            <a:r>
              <a:rPr lang="en-US" altLang="en-US" b="1"/>
              <a:t>https://www.geeksforgeeks.org/natural-language-processing-nlp-tutorial</a:t>
            </a:r>
            <a:endParaRPr lang="en-US" b="1"/>
          </a:p>
        </p:txBody>
      </p:sp>
      <p:sp>
        <p:nvSpPr>
          <p:cNvPr id="7" name="Text Box 6"/>
          <p:cNvSpPr txBox="1"/>
          <p:nvPr/>
        </p:nvSpPr>
        <p:spPr>
          <a:xfrm>
            <a:off x="267335" y="2355850"/>
            <a:ext cx="5349240" cy="3415030"/>
          </a:xfrm>
          <a:prstGeom prst="rect">
            <a:avLst/>
          </a:prstGeom>
          <a:noFill/>
        </p:spPr>
        <p:txBody>
          <a:bodyPr wrap="square" rtlCol="0">
            <a:spAutoFit/>
          </a:bodyPr>
          <a:p>
            <a:r>
              <a:rPr lang="en-IN" altLang="en-US" b="1"/>
              <a:t>PROJECT</a:t>
            </a:r>
            <a:endParaRPr lang="en-IN" altLang="en-US" b="1"/>
          </a:p>
          <a:p>
            <a:r>
              <a:rPr lang="en-US" altLang="en-US"/>
              <a:t>https://www.geeksforgeeks.org/twitter-sentiment-analysis-using-python/</a:t>
            </a:r>
            <a:endParaRPr lang="en-US" altLang="en-US"/>
          </a:p>
          <a:p>
            <a:r>
              <a:rPr lang="en-US" altLang="en-US"/>
              <a:t>https://www.geeksforgeeks.org/next-sentence-prediction-using-bert/</a:t>
            </a:r>
            <a:endParaRPr lang="en-US" altLang="en-US"/>
          </a:p>
          <a:p>
            <a:endParaRPr lang="en-US" altLang="en-US"/>
          </a:p>
          <a:p>
            <a:r>
              <a:rPr lang="en-US" altLang="en-US"/>
              <a:t>https://www.geeksforgeeks.org/fine-tuning-bert-model-for-sentiment-analysis/</a:t>
            </a:r>
            <a:endParaRPr lang="en-US" altLang="en-US"/>
          </a:p>
          <a:p>
            <a:r>
              <a:rPr lang="en-US" altLang="en-US"/>
              <a:t>https://www.geeksforgeeks.org/sentiment-classification-using-bert/</a:t>
            </a:r>
            <a:endParaRPr lang="en-US" altLang="en-US"/>
          </a:p>
          <a:p>
            <a:r>
              <a:rPr lang="en-US" altLang="en-US"/>
              <a:t>https://www.geeksforgeeks.org/sentiment-analysis-with-an-recurrent-neural-networks-rnn/</a:t>
            </a:r>
            <a:endParaRPr lang="en-US" altLang="en-US"/>
          </a:p>
        </p:txBody>
      </p:sp>
      <p:sp>
        <p:nvSpPr>
          <p:cNvPr id="8" name="Text Box 7"/>
          <p:cNvSpPr txBox="1"/>
          <p:nvPr/>
        </p:nvSpPr>
        <p:spPr>
          <a:xfrm>
            <a:off x="362585" y="5872480"/>
            <a:ext cx="6096000" cy="368300"/>
          </a:xfrm>
          <a:prstGeom prst="rect">
            <a:avLst/>
          </a:prstGeom>
          <a:noFill/>
        </p:spPr>
        <p:txBody>
          <a:bodyPr wrap="square" rtlCol="0" anchor="t">
            <a:spAutoFit/>
          </a:bodyPr>
          <a:p>
            <a:r>
              <a:rPr lang="en-US" altLang="en-US"/>
              <a:t>https://www.geeksforgeeks.org/ai-ml-ds-projects/?ref=lbp</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1005" y="832485"/>
            <a:ext cx="10677525" cy="2306955"/>
          </a:xfrm>
          <a:prstGeom prst="rect">
            <a:avLst/>
          </a:prstGeom>
          <a:noFill/>
        </p:spPr>
        <p:txBody>
          <a:bodyPr wrap="square" rtlCol="0" anchor="t">
            <a:spAutoFit/>
          </a:bodyPr>
          <a:p>
            <a:r>
              <a:rPr lang="en-US" altLang="en-US"/>
              <a:t>https://www.kaggle.com/code/ashishpatel26/beginner-to-intermediate-nlp-tutorial</a:t>
            </a:r>
            <a:endParaRPr lang="en-US" altLang="en-US"/>
          </a:p>
          <a:p>
            <a:endParaRPr lang="en-US"/>
          </a:p>
          <a:p>
            <a:r>
              <a:rPr lang="en-US" altLang="en-US"/>
              <a:t>https://www.deeplearning.ai/resources/natural-language-processing/</a:t>
            </a:r>
            <a:endParaRPr lang="en-US" altLang="en-US"/>
          </a:p>
          <a:p>
            <a:r>
              <a:rPr lang="en-US" altLang="en-US"/>
              <a:t>https://www.analyticsvidhya.com/blog/2022/01/nlp-tutorials-part-i-from-basics-to-advance/</a:t>
            </a:r>
            <a:endParaRPr lang="en-US" altLang="en-US"/>
          </a:p>
          <a:p>
            <a:endParaRPr lang="en-US" altLang="en-US"/>
          </a:p>
          <a:p>
            <a:r>
              <a:rPr lang="en-US" altLang="en-US"/>
              <a:t>https://huggingface.co/learn/nlp-course/en/chapter1/1</a:t>
            </a:r>
            <a:endParaRPr lang="en-US" altLang="en-US"/>
          </a:p>
          <a:p>
            <a:endParaRPr lang="en-US" altLang="en-US"/>
          </a:p>
          <a:p>
            <a:r>
              <a:rPr lang="en-US" altLang="en-US"/>
              <a:t>https://github.com/graykode/nlp-tutorial</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247015"/>
            <a:ext cx="6096000" cy="1198880"/>
          </a:xfrm>
          <a:prstGeom prst="rect">
            <a:avLst/>
          </a:prstGeom>
          <a:noFill/>
        </p:spPr>
        <p:txBody>
          <a:bodyPr wrap="square" rtlCol="0" anchor="t">
            <a:spAutoFit/>
          </a:bodyPr>
          <a:p>
            <a:r>
              <a:rPr lang="en-US" altLang="en-US" b="1"/>
              <a:t># Install necessary packages</a:t>
            </a:r>
            <a:endParaRPr lang="en-US" altLang="en-US" b="1"/>
          </a:p>
          <a:p>
            <a:r>
              <a:rPr lang="en-US" altLang="en-US"/>
              <a:t>!pip install nltk spacy textblob scikit-learn --quiet</a:t>
            </a:r>
            <a:endParaRPr lang="en-US" altLang="en-US"/>
          </a:p>
          <a:p>
            <a:r>
              <a:rPr lang="en-US" altLang="en-US"/>
              <a:t>!python -m textblob.download_corpora</a:t>
            </a:r>
            <a:endParaRPr lang="en-US" altLang="en-US"/>
          </a:p>
          <a:p>
            <a:r>
              <a:rPr lang="en-US" altLang="en-US"/>
              <a:t>!python -m spacy download en_core_web_sm</a:t>
            </a:r>
            <a:endParaRPr lang="en-US"/>
          </a:p>
        </p:txBody>
      </p:sp>
      <p:sp>
        <p:nvSpPr>
          <p:cNvPr id="3" name="Text Box 2"/>
          <p:cNvSpPr txBox="1"/>
          <p:nvPr/>
        </p:nvSpPr>
        <p:spPr>
          <a:xfrm>
            <a:off x="325755" y="1534795"/>
            <a:ext cx="5080000" cy="445135"/>
          </a:xfrm>
          <a:prstGeom prst="rect">
            <a:avLst/>
          </a:prstGeom>
        </p:spPr>
        <p:txBody>
          <a:bodyPr>
            <a:spAutoFit/>
          </a:bodyPr>
          <a:p>
            <a:pPr>
              <a:spcAft>
                <a:spcPct val="60000"/>
              </a:spcAft>
            </a:pPr>
            <a:r>
              <a:rPr sz="2300" b="1"/>
              <a:t>Step 1: Basic NLP Setup</a:t>
            </a:r>
            <a:endParaRPr sz="1600"/>
          </a:p>
        </p:txBody>
      </p:sp>
      <p:sp>
        <p:nvSpPr>
          <p:cNvPr id="4" name="Text Box 3"/>
          <p:cNvSpPr txBox="1"/>
          <p:nvPr/>
        </p:nvSpPr>
        <p:spPr>
          <a:xfrm>
            <a:off x="518160" y="1979930"/>
            <a:ext cx="5029835" cy="4246245"/>
          </a:xfrm>
          <a:prstGeom prst="rect">
            <a:avLst/>
          </a:prstGeom>
          <a:noFill/>
        </p:spPr>
        <p:txBody>
          <a:bodyPr wrap="square" rtlCol="0" anchor="t">
            <a:spAutoFit/>
          </a:bodyPr>
          <a:p>
            <a:r>
              <a:rPr lang="en-US" altLang="en-US"/>
              <a:t>import nltk</a:t>
            </a:r>
            <a:endParaRPr lang="en-US" altLang="en-US"/>
          </a:p>
          <a:p>
            <a:r>
              <a:rPr lang="en-US" altLang="en-US"/>
              <a:t>from nltk.corpus import stopwords</a:t>
            </a:r>
            <a:endParaRPr lang="en-US" altLang="en-US"/>
          </a:p>
          <a:p>
            <a:r>
              <a:rPr lang="en-US" altLang="en-US"/>
              <a:t>from nltk.tokenize import word_tokenize, sent_tokenize</a:t>
            </a:r>
            <a:endParaRPr lang="en-US" altLang="en-US"/>
          </a:p>
          <a:p>
            <a:r>
              <a:rPr lang="en-US" altLang="en-US"/>
              <a:t>from nltk.stem import PorterStemmer, WordNetLemmatizer</a:t>
            </a:r>
            <a:endParaRPr lang="en-US" altLang="en-US"/>
          </a:p>
          <a:p>
            <a:r>
              <a:rPr lang="en-US" altLang="en-US"/>
              <a:t>from textblob import TextBlob</a:t>
            </a:r>
            <a:endParaRPr lang="en-US" altLang="en-US"/>
          </a:p>
          <a:p>
            <a:r>
              <a:rPr lang="en-US" altLang="en-US"/>
              <a:t>import spacy</a:t>
            </a:r>
            <a:endParaRPr lang="en-US" altLang="en-US"/>
          </a:p>
          <a:p>
            <a:r>
              <a:rPr lang="en-US" altLang="en-US"/>
              <a:t>import pandas as pd</a:t>
            </a:r>
            <a:endParaRPr lang="en-US" altLang="en-US"/>
          </a:p>
          <a:p>
            <a:r>
              <a:rPr lang="en-US" altLang="en-US"/>
              <a:t>import numpy as np</a:t>
            </a:r>
            <a:endParaRPr lang="en-US" altLang="en-US"/>
          </a:p>
          <a:p>
            <a:endParaRPr lang="en-US" altLang="en-US"/>
          </a:p>
          <a:p>
            <a:r>
              <a:rPr lang="en-US" altLang="en-US"/>
              <a:t>nltk.download('punkt')</a:t>
            </a:r>
            <a:endParaRPr lang="en-US" altLang="en-US"/>
          </a:p>
          <a:p>
            <a:r>
              <a:rPr lang="en-US" altLang="en-US"/>
              <a:t>nltk.download('stopwords')</a:t>
            </a:r>
            <a:endParaRPr lang="en-US" altLang="en-US"/>
          </a:p>
          <a:p>
            <a:r>
              <a:rPr lang="en-US" altLang="en-US"/>
              <a:t>nltk.download('wordnet')</a:t>
            </a:r>
            <a:endParaRPr lang="en-US" altLang="en-US"/>
          </a:p>
          <a:p>
            <a:r>
              <a:rPr lang="en-US" altLang="en-US"/>
              <a:t>nlp = spacy.load("en_core_web_sm")</a:t>
            </a:r>
            <a:endParaRPr lang="en-US"/>
          </a:p>
        </p:txBody>
      </p:sp>
      <p:sp>
        <p:nvSpPr>
          <p:cNvPr id="5" name="Text Box 4"/>
          <p:cNvSpPr txBox="1"/>
          <p:nvPr/>
        </p:nvSpPr>
        <p:spPr>
          <a:xfrm>
            <a:off x="6096000" y="64135"/>
            <a:ext cx="6096000" cy="2861310"/>
          </a:xfrm>
          <a:prstGeom prst="rect">
            <a:avLst/>
          </a:prstGeom>
          <a:noFill/>
        </p:spPr>
        <p:txBody>
          <a:bodyPr wrap="square" rtlCol="0" anchor="t">
            <a:spAutoFit/>
          </a:bodyPr>
          <a:p>
            <a:r>
              <a:rPr lang="en-US" altLang="en-US"/>
              <a:t>text = """Natural Language Processing is an exciting field of AI. </a:t>
            </a:r>
            <a:endParaRPr lang="en-US" altLang="en-US"/>
          </a:p>
          <a:p>
            <a:r>
              <a:rPr lang="en-US" altLang="en-US"/>
              <a:t>It helps machines understand and interact with human language. </a:t>
            </a:r>
            <a:endParaRPr lang="en-US" altLang="en-US"/>
          </a:p>
          <a:p>
            <a:r>
              <a:rPr lang="en-US" altLang="en-US"/>
              <a:t>We use it in applications like Siri, Google Translate, and chatbots. </a:t>
            </a:r>
            <a:endParaRPr lang="en-US" altLang="en-US"/>
          </a:p>
          <a:p>
            <a:r>
              <a:rPr lang="en-US" altLang="en-US"/>
              <a:t>NLP models are trained using large amounts of text data. </a:t>
            </a:r>
            <a:endParaRPr lang="en-US" altLang="en-US"/>
          </a:p>
          <a:p>
            <a:r>
              <a:rPr lang="en-US" altLang="en-US"/>
              <a:t>It is used in almost every industry today."""</a:t>
            </a:r>
            <a:endParaRPr lang="en-US" altLang="en-US"/>
          </a:p>
          <a:p>
            <a:endParaRPr lang="en-US" altLang="en-US"/>
          </a:p>
          <a:p>
            <a:r>
              <a:rPr lang="en-US" altLang="en-US"/>
              <a:t>print("Original Paragraph:\n", text)</a:t>
            </a:r>
            <a:endParaRPr lang="en-US" altLang="en-US"/>
          </a:p>
          <a:p>
            <a:endParaRPr lang="en-US"/>
          </a:p>
        </p:txBody>
      </p:sp>
      <p:sp>
        <p:nvSpPr>
          <p:cNvPr id="6" name="Text Box 5"/>
          <p:cNvSpPr txBox="1"/>
          <p:nvPr/>
        </p:nvSpPr>
        <p:spPr>
          <a:xfrm>
            <a:off x="6002655" y="2627947"/>
            <a:ext cx="5080000" cy="2427605"/>
          </a:xfrm>
          <a:prstGeom prst="rect">
            <a:avLst/>
          </a:prstGeom>
        </p:spPr>
        <p:txBody>
          <a:bodyPr>
            <a:spAutoFit/>
          </a:bodyPr>
          <a:p>
            <a:pPr>
              <a:spcAft>
                <a:spcPct val="60000"/>
              </a:spcAft>
            </a:pPr>
            <a:r>
              <a:rPr sz="2300" b="1"/>
              <a:t>Step 3: Tokenization</a:t>
            </a:r>
            <a:endParaRPr sz="2300" b="1"/>
          </a:p>
          <a:p>
            <a:r>
              <a:rPr sz="1600"/>
              <a:t># Sentence Tokenization
sentences = sent_tokenize(text)
print("Sentence Tokenization:\n", sentences)
# Word Tokenization
words = word_tokenize(text)
print("\nWord Tokenization:\n", words)</a:t>
            </a:r>
            <a:endParaRPr sz="1600"/>
          </a:p>
        </p:txBody>
      </p:sp>
      <p:sp>
        <p:nvSpPr>
          <p:cNvPr id="7" name="Text Box 6"/>
          <p:cNvSpPr txBox="1"/>
          <p:nvPr/>
        </p:nvSpPr>
        <p:spPr>
          <a:xfrm>
            <a:off x="5929630" y="5054918"/>
            <a:ext cx="5080000" cy="1689100"/>
          </a:xfrm>
          <a:prstGeom prst="rect">
            <a:avLst/>
          </a:prstGeom>
        </p:spPr>
        <p:txBody>
          <a:bodyPr>
            <a:spAutoFit/>
          </a:bodyPr>
          <a:p>
            <a:pPr>
              <a:spcAft>
                <a:spcPct val="60000"/>
              </a:spcAft>
            </a:pPr>
            <a:r>
              <a:rPr sz="2300" b="1"/>
              <a:t> Step 4: Stopword Removal</a:t>
            </a:r>
            <a:endParaRPr sz="2300" b="1"/>
          </a:p>
          <a:p>
            <a:pPr>
              <a:spcAft>
                <a:spcPct val="60000"/>
              </a:spcAft>
            </a:pPr>
            <a:r>
              <a:rPr sz="1600"/>
              <a:t>stop_words = set(stopwords.words("english"))
filtered_words = [word for word in words if word.lower() notin stop_words and word.isalpha()]
print("After Stopword Removal:\n", filtered_words)</a:t>
            </a:r>
            <a:endParaRPr sz="1600"/>
          </a:p>
        </p:txBody>
      </p:sp>
      <p:sp>
        <p:nvSpPr>
          <p:cNvPr id="8" name="Text Box 7"/>
          <p:cNvSpPr txBox="1"/>
          <p:nvPr/>
        </p:nvSpPr>
        <p:spPr>
          <a:xfrm>
            <a:off x="0" y="6226175"/>
            <a:ext cx="6096000" cy="645160"/>
          </a:xfrm>
          <a:prstGeom prst="rect">
            <a:avLst/>
          </a:prstGeom>
          <a:noFill/>
        </p:spPr>
        <p:txBody>
          <a:bodyPr wrap="square" rtlCol="0" anchor="t">
            <a:spAutoFit/>
          </a:bodyPr>
          <a:p>
            <a:r>
              <a:rPr lang="en-US" altLang="en-US"/>
              <a:t>https://www.analyticsvidhya.com/blog/2022/01/nlp-tutorials-part-i-from-basics-to-advance/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865" y="187960"/>
            <a:ext cx="7881620" cy="2673985"/>
          </a:xfrm>
          <a:prstGeom prst="rect">
            <a:avLst/>
          </a:prstGeom>
        </p:spPr>
        <p:txBody>
          <a:bodyPr wrap="square">
            <a:spAutoFit/>
          </a:bodyPr>
          <a:p>
            <a:pPr>
              <a:spcAft>
                <a:spcPct val="60000"/>
              </a:spcAft>
            </a:pPr>
            <a:r>
              <a:rPr sz="2300" b="1"/>
              <a:t>🌱 Step 5: Stemming and Lemmatization</a:t>
            </a:r>
            <a:endParaRPr sz="2300" b="1"/>
          </a:p>
          <a:p>
            <a:pPr lvl="1"/>
            <a:r>
              <a:rPr sz="1600"/>
              <a:t>stemmer = PorterStemmer()
lemmatizer = WordNetLemmatizer()
</a:t>
            </a:r>
            <a:endParaRPr sz="1600"/>
          </a:p>
          <a:p>
            <a:pPr lvl="1"/>
            <a:r>
              <a:rPr sz="1600"/>
              <a:t>stemmed = [stemmer.stem(word) for word in filtered_words]
lemmatized = [lemmatizer.lemmatize(word) for word in filtered_words]
print("Stemmed Words:\n", stemmed)
print("Lemmatized Words:\n", lemmatized)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86130" y="201295"/>
            <a:ext cx="7745095" cy="2920365"/>
          </a:xfrm>
          <a:prstGeom prst="rect">
            <a:avLst/>
          </a:prstGeom>
        </p:spPr>
        <p:txBody>
          <a:bodyPr wrap="square">
            <a:spAutoFit/>
          </a:bodyPr>
          <a:p>
            <a:pPr>
              <a:spcAft>
                <a:spcPct val="60000"/>
              </a:spcAft>
            </a:pPr>
            <a:r>
              <a:rPr sz="2300" b="1"/>
              <a:t>🧺 Step 6: Bag of Words Representation</a:t>
            </a:r>
            <a:endParaRPr sz="2300" b="1"/>
          </a:p>
          <a:p>
            <a:r>
              <a:rPr sz="1600"/>
              <a:t>from sklearn.feature_extraction.text import CountVectorizer
corpus = [text]
vectorizer = CountVectorizer()
X = vectorizer.fit_transform(corpus)
df_bow = pd.DataFrame(X.toarray(), columns=vectorizer.get_feature_names_out())
print("Bag of Words:\n")
print(df_bow)</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0950" y="828040"/>
            <a:ext cx="7358380" cy="3166745"/>
          </a:xfrm>
          <a:prstGeom prst="rect">
            <a:avLst/>
          </a:prstGeom>
        </p:spPr>
        <p:txBody>
          <a:bodyPr wrap="square">
            <a:spAutoFit/>
          </a:bodyPr>
          <a:p>
            <a:pPr>
              <a:spcAft>
                <a:spcPct val="60000"/>
              </a:spcAft>
            </a:pPr>
            <a:r>
              <a:rPr sz="2300" b="1"/>
              <a:t>😊 Step 7: Sentiment Analysis</a:t>
            </a:r>
            <a:endParaRPr sz="2300" b="1"/>
          </a:p>
          <a:p>
            <a:r>
              <a:rPr sz="1600"/>
              <a:t>blob = TextBlob(text)
print("Sentiment Polarity:", blob.sentiment.polarity)
print("Sentiment Subjectivity:", blob.sentiment.subjectivity)
if blob.sentiment.polarity &gt; 0:
    print("Overall Sentiment: Positive")
elif blob.sentiment.polarity &lt; 0:
    print("Overall Sentiment: Negative")
else:
    print("Overall Sentiment: Neutral")</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62455" y="893128"/>
            <a:ext cx="5080000" cy="2042795"/>
          </a:xfrm>
          <a:prstGeom prst="rect">
            <a:avLst/>
          </a:prstGeom>
        </p:spPr>
        <p:txBody>
          <a:bodyPr>
            <a:spAutoFit/>
          </a:bodyPr>
          <a:p>
            <a:pPr>
              <a:spcAft>
                <a:spcPct val="60000"/>
              </a:spcAft>
            </a:pPr>
            <a:r>
              <a:rPr sz="2300" b="1"/>
              <a:t>⭐ Bonus: Named Entity Recognition using spaCy</a:t>
            </a:r>
            <a:endParaRPr sz="2300" b="1"/>
          </a:p>
          <a:p>
            <a:r>
              <a:rPr sz="1600"/>
              <a:t>doc = nlp(text)
print("Named Entities:")
for ent in doc.ents:
    print(ent.text, "|", ent.label_)</a:t>
            </a:r>
            <a:endParaRPr sz="1600"/>
          </a:p>
        </p:txBody>
      </p:sp>
    </p:spTree>
  </p:cSld>
  <p:clrMapOvr>
    <a:masterClrMapping/>
  </p:clrMapOvr>
</p:sld>
</file>

<file path=ppt/tags/tag1.xml><?xml version="1.0" encoding="utf-8"?>
<p:tagLst xmlns:p="http://schemas.openxmlformats.org/presentationml/2006/main">
  <p:tag name="TABLE_ENDDRAG_ORIGIN_RECT" val="635*120"/>
  <p:tag name="TABLE_ENDDRAG_RECT" val="20*26*635*1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26202</Words>
  <Application>WPS Slides</Application>
  <PresentationFormat>Widescreen</PresentationFormat>
  <Paragraphs>815</Paragraphs>
  <Slides>42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42</vt:i4>
      </vt:variant>
    </vt:vector>
  </HeadingPairs>
  <TitlesOfParts>
    <vt:vector size="58" baseType="lpstr">
      <vt:lpstr>Arial</vt:lpstr>
      <vt:lpstr>SimSun</vt:lpstr>
      <vt:lpstr>Wingdings</vt:lpstr>
      <vt:lpstr>Tomorrow</vt:lpstr>
      <vt:lpstr>Segoe Print</vt:lpstr>
      <vt:lpstr>Arial</vt:lpstr>
      <vt:lpstr>Arial Black</vt:lpstr>
      <vt:lpstr>Source Sans 3</vt:lpstr>
      <vt:lpstr>Nunito</vt:lpstr>
      <vt:lpstr>Microsoft YaHei</vt:lpstr>
      <vt:lpstr>Arial Unicode MS</vt:lpstr>
      <vt:lpstr>Calibri Light</vt:lpstr>
      <vt:lpstr>Calibri</vt:lpstr>
      <vt:lpstr>Consolas</vt:lpstr>
      <vt:lpstr>-apple-system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433</cp:revision>
  <dcterms:created xsi:type="dcterms:W3CDTF">2025-02-02T08:06:00Z</dcterms:created>
  <dcterms:modified xsi:type="dcterms:W3CDTF">2025-05-12T02:26:42Z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