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334" r:id="rId6"/>
    <p:sldId id="335" r:id="rId7"/>
    <p:sldId id="336" r:id="rId8"/>
    <p:sldId id="346" r:id="rId9"/>
    <p:sldId id="347" r:id="rId10"/>
    <p:sldId id="339" r:id="rId11"/>
    <p:sldId id="340" r:id="rId12"/>
    <p:sldId id="341" r:id="rId13"/>
    <p:sldId id="342" r:id="rId14"/>
    <p:sldId id="337" r:id="rId15"/>
    <p:sldId id="345" r:id="rId16"/>
    <p:sldId id="343" r:id="rId17"/>
    <p:sldId id="348" r:id="rId18"/>
    <p:sldId id="338" r:id="rId19"/>
    <p:sldId id="344" r:id="rId20"/>
    <p:sldId id="333" r:id="rId21"/>
    <p:sldId id="308"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68"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68"/>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237aeb68f6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7aeb68f6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25c18dd4481_0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c18dd4481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143C"/>
        </a:solidFill>
        <a:effectLst/>
      </p:bgPr>
    </p:bg>
    <p:spTree>
      <p:nvGrpSpPr>
        <p:cNvPr id="53" name="Shape 53"/>
        <p:cNvGrpSpPr/>
        <p:nvPr/>
      </p:nvGrpSpPr>
      <p:grpSpPr>
        <a:xfrm>
          <a:off x="0" y="0"/>
          <a:ext cx="0" cy="0"/>
          <a:chOff x="0" y="0"/>
          <a:chExt cx="0" cy="0"/>
        </a:xfrm>
      </p:grpSpPr>
      <p:pic>
        <p:nvPicPr>
          <p:cNvPr id="2" name="Picture 1"/>
          <p:cNvPicPr/>
          <p:nvPr/>
        </p:nvPicPr>
        <p:blipFill>
          <a:blip r:embed="rId1"/>
          <a:stretch>
            <a:fillRect/>
          </a:stretch>
        </p:blipFill>
        <p:spPr>
          <a:xfrm>
            <a:off x="457200" y="109855"/>
            <a:ext cx="8229600" cy="49587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2715" y="0"/>
            <a:ext cx="4267200" cy="526224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Data Cleaning</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df4.duplicated()</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df4.duplicated().sum()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df4.drop_duplicates()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df4.isna()</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df4.isna().sum()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df4.drop(columns=["Unnamed: 0","Cabin"] ,axis=1)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df4.drop(columns=["Unnamed: 0","Cabin"] ,axis=1,inplace=True)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df4.isnull().sum()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df.drop(1,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df.set_index('Name', inplace=True) #time series data&gt;&gt;you will be making date time column as index</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df.reset_index(inplace=True)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use aggrigate funtions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df4["Age"].mean()   # for replace value find mean</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fill null age value # replace missing values with 0</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df4["Age"].fillna(df4["Age"].mean(),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df4.dropna(inplace=True)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change the datatypes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df4["SibSp"].astype("float32")</a:t>
            </a:r>
            <a:endParaRPr lang="en-US" altLang="zh-CN" sz="1200" b="0">
              <a:solidFill>
                <a:schemeClr val="tx1"/>
              </a:solidFill>
              <a:latin typeface="Consolas" panose="020B0609020204030204"/>
              <a:ea typeface="Consolas" panose="020B0609020204030204"/>
            </a:endParaRPr>
          </a:p>
        </p:txBody>
      </p:sp>
      <p:sp>
        <p:nvSpPr>
          <p:cNvPr id="3" name="Text Box 2"/>
          <p:cNvSpPr txBox="1"/>
          <p:nvPr/>
        </p:nvSpPr>
        <p:spPr>
          <a:xfrm>
            <a:off x="4267835" y="88265"/>
            <a:ext cx="4744720" cy="2491740"/>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remove duplicates based on column 'A'</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df.drop_duplicates(subset=['A'], keep='first',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rename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df.rename(columns={'A': 'Age', 'B': 'Name', 'C': 'Salary'},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remove rows with missing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df.dropna(inplace=True)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How to remove columns containing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check which columns contain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columns_with_nan=df.columns[df.isnull().all()]</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drop the columns containing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df=df.drop(columns=columns_with_nan)</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196715" y="2755900"/>
            <a:ext cx="4815840" cy="175323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2. Handle Error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df=pd.DataFrame({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'Name': ['Alice', 'Bob', 'Charlie'],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'Score': [85, 'error', 92]</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Replace 'error' with NaN and convert column to numeric</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df['Score'] =pd.to_numeric(df['Score'], errors='coerce')</a:t>
            </a:r>
            <a:endParaRPr lang="en-US" altLang="zh-CN" sz="1200" b="0">
              <a:solidFill>
                <a:schemeClr val="tx1"/>
              </a:solidFill>
              <a:latin typeface="Consolas" panose="020B0609020204030204"/>
              <a:ea typeface="Consolas" panose="020B0609020204030204"/>
            </a:endParaRPr>
          </a:p>
        </p:txBody>
      </p:sp>
      <p:sp>
        <p:nvSpPr>
          <p:cNvPr id="5" name="Text Box 4"/>
          <p:cNvSpPr txBox="1"/>
          <p:nvPr/>
        </p:nvSpPr>
        <p:spPr>
          <a:xfrm>
            <a:off x="4399915" y="4509135"/>
            <a:ext cx="4487545" cy="46037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Rename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df.rename(columns={'A': 'Age'}, inplace=True)</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5420" y="0"/>
            <a:ext cx="4311650" cy="5323205"/>
          </a:xfrm>
          <a:prstGeom prst="rect">
            <a:avLst/>
          </a:prstGeom>
        </p:spPr>
        <p:txBody>
          <a:bodyPr wrap="square">
            <a:spAutoFit/>
          </a:bodyPr>
          <a:p>
            <a:pPr>
              <a:lnSpc>
                <a:spcPct val="100000"/>
              </a:lnSpc>
            </a:pPr>
            <a:r>
              <a:rPr lang="en-US" altLang="zh-CN" sz="1000" b="0">
                <a:solidFill>
                  <a:srgbClr val="6A9955"/>
                </a:solidFill>
                <a:latin typeface="Consolas" panose="020B0609020204030204"/>
                <a:ea typeface="Consolas" panose="020B0609020204030204"/>
              </a:rPr>
              <a:t># Questions form dataset</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#Q. How many passengers are less than 5 years old</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df2</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drop</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"Unnamed: 0"</a:t>
            </a:r>
            <a:r>
              <a:rPr lang="en-US" altLang="zh-CN" sz="1000" b="0">
                <a:solidFill>
                  <a:srgbClr val="CCCCCC"/>
                </a:solidFill>
                <a:latin typeface="Consolas" panose="020B0609020204030204"/>
                <a:ea typeface="Consolas" panose="020B0609020204030204"/>
              </a:rPr>
              <a:t>], </a:t>
            </a:r>
            <a:r>
              <a:rPr lang="en-US" altLang="zh-CN" sz="1000" b="0">
                <a:solidFill>
                  <a:srgbClr val="9CDCFE"/>
                </a:solidFill>
                <a:latin typeface="Consolas" panose="020B0609020204030204"/>
                <a:ea typeface="Consolas" panose="020B0609020204030204"/>
              </a:rPr>
              <a:t>inplace</a:t>
            </a:r>
            <a:r>
              <a:rPr lang="en-US" altLang="zh-CN" sz="1000" b="0">
                <a:solidFill>
                  <a:srgbClr val="D4D4D4"/>
                </a:solidFill>
                <a:latin typeface="Consolas" panose="020B0609020204030204"/>
                <a:ea typeface="Consolas" panose="020B0609020204030204"/>
              </a:rPr>
              <a:t>=</a:t>
            </a:r>
            <a:r>
              <a:rPr lang="en-US" altLang="zh-CN" sz="1000" b="0">
                <a:solidFill>
                  <a:srgbClr val="569CD6"/>
                </a:solidFill>
                <a:latin typeface="Consolas" panose="020B0609020204030204"/>
                <a:ea typeface="Consolas" panose="020B0609020204030204"/>
              </a:rPr>
              <a:t>True</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axis</a:t>
            </a:r>
            <a:r>
              <a:rPr lang="en-US" altLang="zh-CN" sz="1000" b="0">
                <a:solidFill>
                  <a:srgbClr val="D4D4D4"/>
                </a:solidFill>
                <a:latin typeface="Consolas" panose="020B0609020204030204"/>
                <a:ea typeface="Consolas" panose="020B0609020204030204"/>
              </a:rPr>
              <a:t>=</a:t>
            </a:r>
            <a:r>
              <a:rPr lang="en-US" altLang="zh-CN" sz="1000" b="0">
                <a:solidFill>
                  <a:srgbClr val="B5CEA8"/>
                </a:solidFill>
                <a:latin typeface="Consolas" panose="020B0609020204030204"/>
                <a:ea typeface="Consolas" panose="020B0609020204030204"/>
              </a:rPr>
              <a:t>1</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 unique value count  of age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df2</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value_counts</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&lt;</a:t>
            </a:r>
            <a:r>
              <a:rPr lang="en-US" altLang="zh-CN" sz="1000" b="0">
                <a:solidFill>
                  <a:srgbClr val="B5CEA8"/>
                </a:solidFill>
                <a:latin typeface="Consolas" panose="020B0609020204030204"/>
                <a:ea typeface="Consolas" panose="020B0609020204030204"/>
              </a:rPr>
              <a:t>5</a:t>
            </a:r>
            <a:endParaRPr lang="en-US" altLang="zh-CN" sz="1000" b="0">
              <a:solidFill>
                <a:srgbClr val="B5CEA8"/>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&lt;</a:t>
            </a:r>
            <a:r>
              <a:rPr lang="en-US" altLang="zh-CN" sz="1000" b="0">
                <a:solidFill>
                  <a:srgbClr val="B5CEA8"/>
                </a:solidFill>
                <a:latin typeface="Consolas" panose="020B0609020204030204"/>
                <a:ea typeface="Consolas" panose="020B0609020204030204"/>
              </a:rPr>
              <a:t>5</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&lt;</a:t>
            </a:r>
            <a:r>
              <a:rPr lang="en-US" altLang="zh-CN" sz="1000" b="0">
                <a:solidFill>
                  <a:srgbClr val="B5CEA8"/>
                </a:solidFill>
                <a:latin typeface="Consolas" panose="020B0609020204030204"/>
                <a:ea typeface="Consolas" panose="020B0609020204030204"/>
              </a:rPr>
              <a:t>5</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#no of passenger &gt;18</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&gt;</a:t>
            </a:r>
            <a:r>
              <a:rPr lang="en-US" altLang="zh-CN" sz="1000" b="0">
                <a:solidFill>
                  <a:srgbClr val="B5CEA8"/>
                </a:solidFill>
                <a:latin typeface="Consolas" panose="020B0609020204030204"/>
                <a:ea typeface="Consolas" panose="020B0609020204030204"/>
              </a:rPr>
              <a:t>18</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#how many passengers are less than 18 years old</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 </a:t>
            </a:r>
            <a:r>
              <a:rPr lang="en-US" altLang="zh-CN" sz="1000" b="0">
                <a:solidFill>
                  <a:srgbClr val="D4D4D4"/>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&gt;</a:t>
            </a:r>
            <a:r>
              <a:rPr lang="en-US" altLang="zh-CN" sz="1000" b="0">
                <a:solidFill>
                  <a:srgbClr val="B5CEA8"/>
                </a:solidFill>
                <a:latin typeface="Consolas" panose="020B0609020204030204"/>
                <a:ea typeface="Consolas" panose="020B0609020204030204"/>
              </a:rPr>
              <a:t>18</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'Age'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&lt;=</a:t>
            </a:r>
            <a:r>
              <a:rPr lang="en-US" altLang="zh-CN" sz="1000" b="0">
                <a:solidFill>
                  <a:srgbClr val="B5CEA8"/>
                </a:solidFill>
                <a:latin typeface="Consolas" panose="020B0609020204030204"/>
                <a:ea typeface="Consolas" panose="020B0609020204030204"/>
              </a:rPr>
              <a:t>18</a:t>
            </a:r>
            <a:r>
              <a:rPr lang="en-US" altLang="zh-CN" sz="1000" b="0">
                <a:solidFill>
                  <a:srgbClr val="CCCCCC"/>
                </a:solidFill>
                <a:latin typeface="Consolas" panose="020B0609020204030204"/>
                <a:ea typeface="Consolas" panose="020B0609020204030204"/>
              </a:rPr>
              <a:t>]) </a:t>
            </a:r>
            <a:r>
              <a:rPr lang="en-US" altLang="zh-CN" sz="1000" b="0">
                <a:solidFill>
                  <a:srgbClr val="6A9955"/>
                </a:solidFill>
                <a:latin typeface="Consolas" panose="020B0609020204030204"/>
                <a:ea typeface="Consolas" panose="020B0609020204030204"/>
              </a:rPr>
              <a:t>#missing value in age column</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#Q. How many passengers have paid less than avg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mean</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&lt;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mean</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&gt;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mean</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#How many passengers paid 0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4EC9B0"/>
                </a:solidFill>
                <a:latin typeface="Consolas" panose="020B0609020204030204"/>
                <a:ea typeface="Consolas" panose="020B0609020204030204"/>
              </a:rPr>
              <a:t>list</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B5CEA8"/>
                </a:solidFill>
                <a:latin typeface="Consolas" panose="020B0609020204030204"/>
                <a:ea typeface="Consolas" panose="020B0609020204030204"/>
              </a:rPr>
              <a:t>0</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Name</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#Qhow many passengers are male and female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'Sex'</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"male"</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DCDCAA"/>
                </a:solidFill>
                <a:latin typeface="Consolas" panose="020B0609020204030204"/>
                <a:ea typeface="Consolas" panose="020B0609020204030204"/>
              </a:rPr>
              <a:t>len</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'Sex'</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"female"</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'Sex'</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value_counts</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normalize</a:t>
            </a:r>
            <a:r>
              <a:rPr lang="en-US" altLang="zh-CN" sz="1000" b="0">
                <a:solidFill>
                  <a:srgbClr val="D4D4D4"/>
                </a:solidFill>
                <a:latin typeface="Consolas" panose="020B0609020204030204"/>
                <a:ea typeface="Consolas" panose="020B0609020204030204"/>
              </a:rPr>
              <a:t>=</a:t>
            </a:r>
            <a:r>
              <a:rPr lang="en-US" altLang="zh-CN" sz="1000" b="0">
                <a:solidFill>
                  <a:srgbClr val="569CD6"/>
                </a:solidFill>
                <a:latin typeface="Consolas" panose="020B0609020204030204"/>
                <a:ea typeface="Consolas" panose="020B0609020204030204"/>
              </a:rPr>
              <a:t>True</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#Q how many passengers of class 1</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'Pclass'</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B5CEA8"/>
                </a:solidFill>
                <a:latin typeface="Consolas" panose="020B0609020204030204"/>
                <a:ea typeface="Consolas" panose="020B0609020204030204"/>
              </a:rPr>
              <a:t>1</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#How many passengers survived</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'Survived'</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B5CEA8"/>
                </a:solidFill>
                <a:latin typeface="Consolas" panose="020B0609020204030204"/>
                <a:ea typeface="Consolas" panose="020B0609020204030204"/>
              </a:rPr>
              <a:t>1</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'Survived'</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value_counts</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normalize</a:t>
            </a:r>
            <a:r>
              <a:rPr lang="en-US" altLang="zh-CN" sz="1000" b="0">
                <a:solidFill>
                  <a:srgbClr val="D4D4D4"/>
                </a:solidFill>
                <a:latin typeface="Consolas" panose="020B0609020204030204"/>
                <a:ea typeface="Consolas" panose="020B0609020204030204"/>
              </a:rPr>
              <a:t>=</a:t>
            </a:r>
            <a:r>
              <a:rPr lang="en-US" altLang="zh-CN" sz="1000" b="0">
                <a:solidFill>
                  <a:srgbClr val="569CD6"/>
                </a:solidFill>
                <a:latin typeface="Consolas" panose="020B0609020204030204"/>
                <a:ea typeface="Consolas" panose="020B0609020204030204"/>
              </a:rPr>
              <a:t>True</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6A9955"/>
                </a:solidFill>
                <a:latin typeface="Consolas" panose="020B0609020204030204"/>
                <a:ea typeface="Consolas" panose="020B0609020204030204"/>
              </a:rPr>
              <a:t>#How many females paid more than avg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'Sex'</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'female'</a:t>
            </a:r>
            <a:endParaRPr lang="en-US" altLang="zh-CN" sz="1000" b="0">
              <a:solidFill>
                <a:srgbClr val="CE9178"/>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mean</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'Sex'</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'female'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&amp;</a:t>
            </a:r>
            <a:r>
              <a:rPr lang="en-US" altLang="zh-CN" sz="1000" b="0">
                <a:solidFill>
                  <a:srgbClr val="CCCCCC"/>
                </a:solidFill>
                <a:latin typeface="Consolas" panose="020B0609020204030204"/>
                <a:ea typeface="Consolas" panose="020B0609020204030204"/>
              </a:rPr>
              <a:t> (</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 </a:t>
            </a:r>
            <a:r>
              <a:rPr lang="en-US" altLang="zh-CN" sz="1000" b="0">
                <a:solidFill>
                  <a:srgbClr val="DCDCAA"/>
                </a:solidFill>
                <a:latin typeface="Consolas" panose="020B0609020204030204"/>
                <a:ea typeface="Consolas" panose="020B0609020204030204"/>
              </a:rPr>
              <a:t>&gt;</a:t>
            </a:r>
            <a:r>
              <a:rPr lang="en-US" altLang="zh-CN" sz="1000" b="0">
                <a:solidFill>
                  <a:srgbClr val="9CDCFE"/>
                </a:solidFill>
                <a:latin typeface="Consolas" panose="020B0609020204030204"/>
                <a:ea typeface="Consolas" panose="020B0609020204030204"/>
              </a:rPr>
              <a:t>df</a:t>
            </a:r>
            <a:r>
              <a:rPr lang="en-US" altLang="zh-CN" sz="1000" b="0">
                <a:solidFill>
                  <a:srgbClr val="CCCCCC"/>
                </a:solidFill>
                <a:latin typeface="Consolas" panose="020B0609020204030204"/>
                <a:ea typeface="Consolas" panose="020B0609020204030204"/>
              </a:rPr>
              <a:t>[</a:t>
            </a:r>
            <a:r>
              <a:rPr lang="en-US" altLang="zh-CN" sz="1000" b="0">
                <a:solidFill>
                  <a:srgbClr val="CE9178"/>
                </a:solidFill>
                <a:latin typeface="Consolas" panose="020B0609020204030204"/>
                <a:ea typeface="Consolas" panose="020B0609020204030204"/>
              </a:rPr>
              <a:t>'Fare'</a:t>
            </a:r>
            <a:r>
              <a:rPr lang="en-US" altLang="zh-CN" sz="1000" b="0">
                <a:solidFill>
                  <a:srgbClr val="CCCCCC"/>
                </a:solidFill>
                <a:latin typeface="Consolas" panose="020B0609020204030204"/>
                <a:ea typeface="Consolas" panose="020B0609020204030204"/>
              </a:rPr>
              <a:t>].</a:t>
            </a:r>
            <a:r>
              <a:rPr lang="en-US" altLang="zh-CN" sz="1000" b="0">
                <a:solidFill>
                  <a:srgbClr val="DCDCAA"/>
                </a:solidFill>
                <a:latin typeface="Consolas" panose="020B0609020204030204"/>
                <a:ea typeface="Consolas" panose="020B0609020204030204"/>
              </a:rPr>
              <a:t>mean</a:t>
            </a:r>
            <a:r>
              <a:rPr lang="en-US" altLang="zh-CN" sz="1000" b="0">
                <a:solidFill>
                  <a:srgbClr val="CCCCCC"/>
                </a:solidFill>
                <a:latin typeface="Consolas" panose="020B0609020204030204"/>
                <a:ea typeface="Consolas" panose="020B0609020204030204"/>
              </a:rPr>
              <a:t>())]</a:t>
            </a:r>
            <a:endParaRPr lang="en-US" altLang="zh-CN" sz="1000" b="0">
              <a:solidFill>
                <a:srgbClr val="CCCCCC"/>
              </a:solidFill>
              <a:latin typeface="Consolas" panose="020B0609020204030204"/>
              <a:ea typeface="Consolas" panose="020B0609020204030204"/>
            </a:endParaRPr>
          </a:p>
          <a:p>
            <a:pPr>
              <a:lnSpc>
                <a:spcPct val="100000"/>
              </a:lnSpc>
            </a:pPr>
            <a:endParaRPr lang="en-US" altLang="zh-CN" sz="1000" b="0">
              <a:solidFill>
                <a:srgbClr val="6A9955"/>
              </a:solidFill>
              <a:latin typeface="Consolas" panose="020B0609020204030204"/>
              <a:ea typeface="Consolas" panose="020B0609020204030204"/>
            </a:endParaRPr>
          </a:p>
        </p:txBody>
      </p:sp>
      <p:sp>
        <p:nvSpPr>
          <p:cNvPr id="3" name="Text Box 2"/>
          <p:cNvSpPr txBox="1"/>
          <p:nvPr/>
        </p:nvSpPr>
        <p:spPr>
          <a:xfrm>
            <a:off x="4371340" y="159385"/>
            <a:ext cx="4572000" cy="2245360"/>
          </a:xfrm>
          <a:prstGeom prst="rect">
            <a:avLst/>
          </a:prstGeom>
          <a:noFill/>
        </p:spPr>
        <p:txBody>
          <a:bodyPr wrap="square" rtlCol="0" anchor="t">
            <a:spAutoFit/>
          </a:bodyPr>
          <a:p>
            <a:pPr>
              <a:lnSpc>
                <a:spcPct val="100000"/>
              </a:lnSpc>
            </a:pPr>
            <a:r>
              <a:rPr lang="en-US" altLang="zh-CN" sz="1000">
                <a:solidFill>
                  <a:srgbClr val="6A9955"/>
                </a:solidFill>
                <a:latin typeface="Consolas" panose="020B0609020204030204"/>
                <a:ea typeface="Consolas" panose="020B0609020204030204"/>
                <a:sym typeface="+mn-ea"/>
              </a:rPr>
              <a:t>#Q how many passengers are male or who paid greater than avg fare &gt;&gt;or</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#Qhow many male passenger paid more than avg &gt;&gt;and</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'Sex'</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'male'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a:t>
            </a:r>
            <a:r>
              <a:rPr lang="en-US" altLang="zh-CN" sz="1000">
                <a:solidFill>
                  <a:srgbClr val="CCCCCC"/>
                </a:solidFill>
                <a:latin typeface="Consolas" panose="020B0609020204030204"/>
                <a:ea typeface="Consolas" panose="020B0609020204030204"/>
                <a:sym typeface="+mn-ea"/>
              </a:rPr>
              <a:t> (</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&gt;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DCDCAA"/>
                </a:solidFill>
                <a:latin typeface="Consolas" panose="020B0609020204030204"/>
                <a:ea typeface="Consolas" panose="020B0609020204030204"/>
                <a:sym typeface="+mn-ea"/>
              </a:rPr>
              <a:t>mean</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CCCCCC"/>
                </a:solidFill>
                <a:latin typeface="Consolas" panose="020B0609020204030204"/>
                <a:ea typeface="Consolas" panose="020B0609020204030204"/>
                <a:sym typeface="+mn-ea"/>
              </a:rPr>
              <a:t>np.mean(</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DCDCAA"/>
                </a:solidFill>
                <a:latin typeface="Consolas" panose="020B0609020204030204"/>
                <a:ea typeface="Consolas" panose="020B0609020204030204"/>
                <a:sym typeface="+mn-ea"/>
              </a:rPr>
              <a:t>mean</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DCDCAA"/>
                </a:solidFill>
                <a:latin typeface="Consolas" panose="020B0609020204030204"/>
                <a:ea typeface="Consolas" panose="020B0609020204030204"/>
                <a:sym typeface="+mn-ea"/>
              </a:rPr>
              <a:t>max</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DCDCAA"/>
                </a:solidFill>
                <a:latin typeface="Consolas" panose="020B0609020204030204"/>
                <a:ea typeface="Consolas" panose="020B0609020204030204"/>
                <a:sym typeface="+mn-ea"/>
              </a:rPr>
              <a:t>min</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#who are the passengers who paid maximum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==max</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'Name'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 have parch greater than 3</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 who survived paid the maximum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passengers who didnt survived was from class 1</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passengers are children(&lt;5 years old)</a:t>
            </a:r>
            <a:endParaRPr lang="en-US" altLang="zh-CN" sz="1000">
              <a:solidFill>
                <a:srgbClr val="6A9955"/>
              </a:solidFill>
              <a:latin typeface="Consolas" panose="020B0609020204030204"/>
              <a:ea typeface="Consolas" panose="020B0609020204030204"/>
              <a:sym typeface="+mn-ea"/>
            </a:endParaRPr>
          </a:p>
        </p:txBody>
      </p:sp>
      <p:sp>
        <p:nvSpPr>
          <p:cNvPr id="4" name="Text Box 3"/>
          <p:cNvSpPr txBox="1"/>
          <p:nvPr/>
        </p:nvSpPr>
        <p:spPr>
          <a:xfrm>
            <a:off x="4064000" y="2793365"/>
            <a:ext cx="4665345" cy="521970"/>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 # Sorting by column "Population"</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df.sort_values(by=['Fare'], ascending=False)</a:t>
            </a:r>
            <a:endParaRPr lang="en-US" altLang="zh-CN" b="0">
              <a:solidFill>
                <a:schemeClr val="tx1"/>
              </a:solidFill>
              <a:latin typeface="Consolas" panose="020B0609020204030204"/>
              <a:ea typeface="Consolas" panose="020B0609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4050" y="232092"/>
            <a:ext cx="5080000" cy="829945"/>
          </a:xfrm>
          <a:prstGeom prst="rect">
            <a:avLst/>
          </a:prstGeom>
        </p:spPr>
        <p:txBody>
          <a:bodyPr>
            <a:spAutoFit/>
          </a:bodyPr>
          <a:p>
            <a:pPr>
              <a:lnSpc>
                <a:spcPct val="100000"/>
              </a:lnSpc>
            </a:pPr>
            <a:r>
              <a:rPr lang="en-US" altLang="zh-CN" sz="1600" b="0">
                <a:solidFill>
                  <a:schemeClr val="tx1"/>
                </a:solidFill>
                <a:latin typeface="Consolas" panose="020B0609020204030204"/>
                <a:ea typeface="Consolas" panose="020B0609020204030204"/>
              </a:rPr>
              <a:t># Sorting by values</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df.sort_values(by="Fare", ascending=False)</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df.sort_index( axis=0,ascending=False)</a:t>
            </a:r>
            <a:endParaRPr lang="en-US" altLang="zh-CN" sz="1600" b="0">
              <a:solidFill>
                <a:schemeClr val="tx1"/>
              </a:solidFill>
              <a:latin typeface="Consolas" panose="020B0609020204030204"/>
              <a:ea typeface="Consolas" panose="020B0609020204030204"/>
            </a:endParaRPr>
          </a:p>
        </p:txBody>
      </p:sp>
      <p:sp>
        <p:nvSpPr>
          <p:cNvPr id="3" name="Text Box 2"/>
          <p:cNvSpPr txBox="1"/>
          <p:nvPr/>
        </p:nvSpPr>
        <p:spPr>
          <a:xfrm>
            <a:off x="883285" y="1441767"/>
            <a:ext cx="5080000" cy="583565"/>
          </a:xfrm>
          <a:prstGeom prst="rect">
            <a:avLst/>
          </a:prstGeom>
        </p:spPr>
        <p:txBody>
          <a:bodyPr>
            <a:spAutoFit/>
          </a:bodyPr>
          <a:p>
            <a:pPr>
              <a:lnSpc>
                <a:spcPct val="100000"/>
              </a:lnSpc>
            </a:pPr>
            <a:r>
              <a:rPr lang="en-US" altLang="zh-CN" sz="1600" b="0">
                <a:solidFill>
                  <a:schemeClr val="tx1"/>
                </a:solidFill>
                <a:latin typeface="Consolas" panose="020B0609020204030204"/>
                <a:ea typeface="Consolas" panose="020B0609020204030204"/>
              </a:rPr>
              <a:t>pd.DataFrame(d1)</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pd.merge(d1, d2, how='left')</a:t>
            </a:r>
            <a:endParaRPr lang="en-US" altLang="zh-CN" sz="1600" b="0">
              <a:solidFill>
                <a:schemeClr val="tx1"/>
              </a:solidFill>
              <a:latin typeface="Consolas" panose="020B0609020204030204"/>
              <a:ea typeface="Consolas" panose="020B0609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750" y="0"/>
            <a:ext cx="7076440" cy="3322955"/>
          </a:xfrm>
          <a:prstGeom prst="rect">
            <a:avLst/>
          </a:prstGeom>
        </p:spPr>
        <p:txBody>
          <a:bodyPr wrap="square">
            <a:spAutoFit/>
          </a:bodyPr>
          <a:p>
            <a:pPr>
              <a:lnSpc>
                <a:spcPct val="100000"/>
              </a:lnSpc>
            </a:pPr>
            <a:r>
              <a:rPr lang="en-US" altLang="zh-CN" b="0">
                <a:solidFill>
                  <a:srgbClr val="6A9955"/>
                </a:solidFill>
                <a:latin typeface="Consolas" panose="020B0609020204030204"/>
                <a:ea typeface="Consolas" panose="020B0609020204030204"/>
              </a:rPr>
              <a:t># Definitions and Use Cases: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concat: Combines DataFrames either vertically (row-wise) or horizontally (column-wise).</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Combine data from multiple CSVs or append new data.</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merge: Combines DataFrames based on common columns (similar to SQL joins).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Merge customer info with transaction data.</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join: Joins DataFrames using their index.</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Combine metadata indexed by unique IDs.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pivot: Reshapes data by turning unique values in a column into new columns.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Create summary tables like Excel pivot tables.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melt (unpivot): Converts wide-format data into long-format.</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Prepare data for analysis/visualization by tidying it.</a:t>
            </a:r>
            <a:endParaRPr lang="en-US" altLang="zh-CN" b="0">
              <a:solidFill>
                <a:srgbClr val="6A9955"/>
              </a:solidFill>
              <a:latin typeface="Consolas" panose="020B0609020204030204"/>
              <a:ea typeface="Consolas" panose="020B0609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3425" y="332422"/>
            <a:ext cx="5080000" cy="119888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importnumpyasnp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numeric_columns=df.select_dtypes(include=[np.number]).columns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result=df.groupby('Survived')[numeric_columns].aggregate([np.min, 'max', 'mean', 'median', 'count', 'var'])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result</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5645" y="341948"/>
            <a:ext cx="5080000" cy="3538220"/>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#date time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df=pd.DataFrame({"date": ['2024-02-08', '2024-02-09', '2024-02-10']})</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df['updated_date'] =pd.to_datetime(df['date'])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df['month'] =df['updated_date'].dt.month</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df['year'] =df['updated_date'].dt.year</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df['day'] =df['updated_date'].dt.day</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Convert to date:datatype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df['Date'] =pd.to_datetime(df['Date'])</a:t>
            </a:r>
            <a:endParaRPr lang="en-US" altLang="zh-CN" b="0">
              <a:solidFill>
                <a:schemeClr val="tx1"/>
              </a:solidFill>
              <a:latin typeface="Consolas" panose="020B0609020204030204"/>
              <a:ea typeface="Consolas" panose="020B0609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310765"/>
            <a:ext cx="4572000" cy="521970"/>
          </a:xfrm>
          <a:prstGeom prst="rect">
            <a:avLst/>
          </a:prstGeom>
          <a:noFill/>
        </p:spPr>
        <p:txBody>
          <a:bodyPr wrap="square" rtlCol="0" anchor="t">
            <a:spAutoFit/>
          </a:bodyPr>
          <a:p>
            <a:r>
              <a:rPr lang="en-US" altLang="en-US"/>
              <a:t>https://www.datacamp.com/blog/top-python-pandas-interview-questions-and-answers</a:t>
            </a:r>
            <a:endParaRPr lang="en-US"/>
          </a:p>
        </p:txBody>
      </p:sp>
      <p:sp>
        <p:nvSpPr>
          <p:cNvPr id="3" name="Text Box 2"/>
          <p:cNvSpPr txBox="1"/>
          <p:nvPr/>
        </p:nvSpPr>
        <p:spPr>
          <a:xfrm>
            <a:off x="2171065" y="3256915"/>
            <a:ext cx="4572000" cy="306705"/>
          </a:xfrm>
          <a:prstGeom prst="rect">
            <a:avLst/>
          </a:prstGeom>
          <a:noFill/>
        </p:spPr>
        <p:txBody>
          <a:bodyPr wrap="square" rtlCol="0" anchor="t">
            <a:spAutoFit/>
          </a:bodyPr>
          <a:p>
            <a:r>
              <a:rPr lang="en-US" altLang="en-US"/>
              <a:t>https://leetcode.com/studyplan/30-days-of-pandas/</a:t>
            </a:r>
            <a:endParaRPr lang="en-US"/>
          </a:p>
        </p:txBody>
      </p:sp>
      <p:sp>
        <p:nvSpPr>
          <p:cNvPr id="4" name="Text Box 3"/>
          <p:cNvSpPr txBox="1"/>
          <p:nvPr/>
        </p:nvSpPr>
        <p:spPr>
          <a:xfrm>
            <a:off x="2233295" y="3662045"/>
            <a:ext cx="4572000" cy="521970"/>
          </a:xfrm>
          <a:prstGeom prst="rect">
            <a:avLst/>
          </a:prstGeom>
          <a:noFill/>
        </p:spPr>
        <p:txBody>
          <a:bodyPr wrap="square" rtlCol="0" anchor="t">
            <a:spAutoFit/>
          </a:bodyPr>
          <a:p>
            <a:r>
              <a:rPr lang="en-US" altLang="en-US"/>
              <a:t>https://skphd.medium.com/pandas-interview-questions-and-answers-a9e823a222c7</a:t>
            </a:r>
            <a:endParaRPr lang="en-US"/>
          </a:p>
        </p:txBody>
      </p:sp>
      <p:sp>
        <p:nvSpPr>
          <p:cNvPr id="5" name="Text Box 4"/>
          <p:cNvSpPr txBox="1"/>
          <p:nvPr/>
        </p:nvSpPr>
        <p:spPr>
          <a:xfrm>
            <a:off x="3065145" y="4620895"/>
            <a:ext cx="3048000" cy="521970"/>
          </a:xfrm>
          <a:prstGeom prst="rect">
            <a:avLst/>
          </a:prstGeom>
          <a:noFill/>
        </p:spPr>
        <p:txBody>
          <a:bodyPr wrap="square" rtlCol="0">
            <a:spAutoFit/>
          </a:bodyPr>
          <a:p>
            <a:r>
              <a:rPr lang="en-US"/>
              <a:t>apply map </a:t>
            </a:r>
            <a:endParaRPr lang="en-US"/>
          </a:p>
          <a:p>
            <a:r>
              <a:rPr lang="en-US"/>
              <a:t>pandas profiling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375" y="109538"/>
            <a:ext cx="5080000" cy="64516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#To convert the result to dataframe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df.groupby(['Sex', 'Pclass'])['Survived'].sum().to_frame()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df.groupby(['Sex', 'Pclass'])['Survived'].sum().unstack()</a:t>
            </a:r>
            <a:endParaRPr lang="en-US" altLang="zh-CN" sz="1200" b="0">
              <a:solidFill>
                <a:schemeClr val="tx1"/>
              </a:solidFill>
              <a:latin typeface="Consolas" panose="020B0609020204030204"/>
              <a:ea typeface="Consolas" panose="020B0609020204030204"/>
            </a:endParaRPr>
          </a:p>
        </p:txBody>
      </p:sp>
      <p:sp>
        <p:nvSpPr>
          <p:cNvPr id="3" name="Text Box 2"/>
          <p:cNvSpPr txBox="1"/>
          <p:nvPr/>
        </p:nvSpPr>
        <p:spPr>
          <a:xfrm>
            <a:off x="167640" y="865822"/>
            <a:ext cx="5080000" cy="2122805"/>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This is useful for categorizing passengers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by age groups, which can be helpful for further analysis (e.g., checking survival rates by age group).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df['Age_Group'] =pd.</a:t>
            </a:r>
            <a:r>
              <a:rPr lang="en-US" altLang="zh-CN" sz="1200" b="1">
                <a:solidFill>
                  <a:schemeClr val="tx1"/>
                </a:solidFill>
                <a:latin typeface="Consolas" panose="020B0609020204030204"/>
                <a:ea typeface="Consolas" panose="020B0609020204030204"/>
              </a:rPr>
              <a:t>cut</a:t>
            </a:r>
            <a:r>
              <a:rPr lang="en-US" altLang="zh-CN" sz="1200" b="0">
                <a:solidFill>
                  <a:schemeClr val="tx1"/>
                </a:solidFill>
                <a:latin typeface="Consolas" panose="020B0609020204030204"/>
                <a:ea typeface="Consolas" panose="020B0609020204030204"/>
              </a:rPr>
              <a:t>(df['Age'],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bins=[0, 12, 18, 60, 80],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labels=['Child', 'Teen', 'Adult', 'Senior'])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pd.cut() function, which segments the data into bins (ranges) and labels those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bins with categorical names (e.g., 'Child', 'Teen', 'Adult', 'Senior') based on the values in the Age column.</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32435" y="3200082"/>
            <a:ext cx="5080000" cy="521970"/>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df.to_json(path_or_buf=None, orient=None, lines=False)</a:t>
            </a:r>
            <a:endParaRPr lang="en-US" altLang="zh-CN" b="0">
              <a:solidFill>
                <a:schemeClr val="tx1"/>
              </a:solidFill>
              <a:latin typeface="Consolas" panose="020B0609020204030204"/>
              <a:ea typeface="Consolas" panose="020B0609020204030204"/>
            </a:endParaRPr>
          </a:p>
        </p:txBody>
      </p:sp>
      <p:sp>
        <p:nvSpPr>
          <p:cNvPr id="5" name="Text Box 4"/>
          <p:cNvSpPr txBox="1"/>
          <p:nvPr/>
        </p:nvSpPr>
        <p:spPr>
          <a:xfrm>
            <a:off x="4064000" y="1913255"/>
            <a:ext cx="5080000" cy="2707005"/>
          </a:xfrm>
          <a:prstGeom prst="rect">
            <a:avLst/>
          </a:prstGeom>
        </p:spPr>
        <p:txBody>
          <a:bodyPr>
            <a:spAutoFit/>
          </a:bodyPr>
          <a:p>
            <a:pPr>
              <a:lnSpc>
                <a:spcPct val="100000"/>
              </a:lnSpc>
            </a:pPr>
            <a:r>
              <a:rPr lang="en-US" altLang="zh-CN" sz="1000" b="1">
                <a:solidFill>
                  <a:schemeClr val="tx1"/>
                </a:solidFill>
                <a:latin typeface="Consolas" panose="020B0609020204030204"/>
                <a:ea typeface="Consolas" panose="020B0609020204030204"/>
              </a:rPr>
              <a:t>### </a:t>
            </a:r>
            <a:r>
              <a:rPr lang="zh-CN" altLang="en-US" sz="1000" b="1">
                <a:solidFill>
                  <a:schemeClr val="tx1"/>
                </a:solidFill>
                <a:latin typeface="Consolas" panose="020B0609020204030204"/>
                <a:ea typeface="Consolas" panose="020B0609020204030204"/>
              </a:rPr>
              <a:t>🔁 </a:t>
            </a:r>
            <a:r>
              <a:rPr lang="en-US" altLang="zh-CN" sz="1000" b="1">
                <a:solidFill>
                  <a:schemeClr val="tx1"/>
                </a:solidFill>
                <a:latin typeface="Consolas" panose="020B0609020204030204"/>
                <a:ea typeface="Consolas" panose="020B0609020204030204"/>
              </a:rPr>
              <a:t>Different `orient` options in `.to_json()`</a:t>
            </a:r>
            <a:endParaRPr lang="en-US" altLang="zh-CN" sz="1000" b="1">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Orient      | Description                    | Output Format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 | ------------------------------ |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`'split'`   | Dict with index, columns, data | `{index, columns, data}`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`'records'` | List like row-wise dicts       | `[{"col1":val1, "col2":val2},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`'index'`   | Dict of dicts (index as key)   | `{index: {col:val}}`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`'columns'` | Dict of columns                | `{col: {index:val}}`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`'values'`  | Just the data as list of lists | `[[...],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`'table'`   | JSON Table Schema              | Complex (used in API)               |</a:t>
            </a:r>
            <a:endParaRPr lang="en-US" altLang="zh-CN" sz="1000" b="0">
              <a:solidFill>
                <a:schemeClr val="tx1"/>
              </a:solidFill>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1" descr="IMG_256"/>
          <p:cNvPicPr>
            <a:picLocks noChangeAspect="1"/>
          </p:cNvPicPr>
          <p:nvPr/>
        </p:nvPicPr>
        <p:blipFill>
          <a:blip r:embed="rId1"/>
          <a:stretch>
            <a:fillRect/>
          </a:stretch>
        </p:blipFill>
        <p:spPr>
          <a:xfrm>
            <a:off x="0" y="222250"/>
            <a:ext cx="9045575" cy="36633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355" name="Shape 355"/>
        <p:cNvGrpSpPr/>
        <p:nvPr/>
      </p:nvGrpSpPr>
      <p:grpSpPr>
        <a:xfrm>
          <a:off x="0" y="0"/>
          <a:ext cx="0" cy="0"/>
          <a:chOff x="0" y="0"/>
          <a:chExt cx="0" cy="0"/>
        </a:xfrm>
      </p:grpSpPr>
      <p:sp>
        <p:nvSpPr>
          <p:cNvPr id="356" name="Google Shape;356;p65"/>
          <p:cNvSpPr txBox="1"/>
          <p:nvPr>
            <p:ph type="title"/>
          </p:nvPr>
        </p:nvSpPr>
        <p:spPr>
          <a:xfrm>
            <a:off x="471725" y="211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9120" b="1">
                <a:solidFill>
                  <a:schemeClr val="lt2"/>
                </a:solidFill>
              </a:rPr>
              <a:t>Thank You!</a:t>
            </a:r>
            <a:endParaRPr sz="9120" b="1">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p:txBody>
      </p:sp>
      <p:sp>
        <p:nvSpPr>
          <p:cNvPr id="60" name="Google Shape;60;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0000" lnSpcReduction="20000"/>
          </a:bodyPr>
          <a:lstStyle/>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Pandas is a Python library used for data manipulation and analysis. Pandas provides a convenient way to analyze and clean data.</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The Pandas library introduces two new data structures to Python - Series and DataFrame, both of which are built on top of NumPy.</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b="1">
                <a:solidFill>
                  <a:schemeClr val="dk1"/>
                </a:solidFill>
                <a:latin typeface="Verdana" panose="020B0604030504040204"/>
                <a:ea typeface="Verdana" panose="020B0604030504040204"/>
                <a:cs typeface="Verdana" panose="020B0604030504040204"/>
                <a:sym typeface="Verdana" panose="020B0604030504040204"/>
              </a:rPr>
              <a:t>What is Pandas Used for?</a:t>
            </a:r>
            <a:endParaRPr lang="en-US" altLang="en-US" sz="1150" b="1">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Pandas is a powerful library generally used for:</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Cleaning</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Transformation</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Analysis</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Machine Learning</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Visualization</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400"/>
              </a:spcBef>
              <a:spcAft>
                <a:spcPts val="0"/>
              </a:spcAft>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114300" marR="114300" lvl="0" indent="0" algn="l" rtl="0">
              <a:spcBef>
                <a:spcPts val="1200"/>
              </a:spcBef>
              <a:spcAft>
                <a:spcPts val="0"/>
              </a:spcAft>
              <a:buClr>
                <a:schemeClr val="dk1"/>
              </a:buClr>
              <a:buSzPts val="1100"/>
              <a:buFont typeface="Arial" panose="020B0604020202020204"/>
              <a:buNone/>
            </a:pPr>
            <a:endParaRPr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200"/>
              </a:spcBef>
              <a:spcAft>
                <a:spcPts val="12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8110" y="0"/>
            <a:ext cx="8300720" cy="5015865"/>
          </a:xfrm>
          <a:prstGeom prst="rect">
            <a:avLst/>
          </a:prstGeom>
        </p:spPr>
        <p:txBody>
          <a:bodyPr wrap="square">
            <a:spAutoFit/>
          </a:bodyPr>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Why Use Pandas?</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Some of the reasons why we should use Pandas are as follows: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1.</a:t>
            </a:r>
            <a:r>
              <a:rPr lang="en-US" altLang="zh-CN" sz="1600" b="1">
                <a:solidFill>
                  <a:schemeClr val="tx1"/>
                </a:solidFill>
                <a:latin typeface="Arial" panose="020B0604020202020204" pitchFamily="34" charset="0"/>
                <a:ea typeface="Consolas" panose="020B0609020204030204"/>
                <a:cs typeface="Arial" panose="020B0604020202020204" pitchFamily="34" charset="0"/>
              </a:rPr>
              <a:t>**Handle Large Data Efficiently**</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is designed for handling large datasets. It provides powerful tools that simplify tasks like data filtering, transforming, and merging.</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It also provides built-in functions to work with formats like CSV, JSON, TXT, Excel, and SQL databases.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2.</a:t>
            </a:r>
            <a:r>
              <a:rPr lang="en-US" altLang="zh-CN" sz="1600" b="1">
                <a:solidFill>
                  <a:schemeClr val="tx1"/>
                </a:solidFill>
                <a:latin typeface="Arial" panose="020B0604020202020204" pitchFamily="34" charset="0"/>
                <a:ea typeface="Consolas" panose="020B0609020204030204"/>
                <a:cs typeface="Arial" panose="020B0604020202020204" pitchFamily="34" charset="0"/>
              </a:rPr>
              <a:t>**Tabular Data Representation**</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DataFrames, the primary data structure of Pandas, handle data in tabular format. This allows easy indexing, selecting, replacing, and slicing of data.</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3.</a:t>
            </a:r>
            <a:r>
              <a:rPr lang="en-US" altLang="zh-CN" sz="1600" b="1">
                <a:solidFill>
                  <a:schemeClr val="tx1"/>
                </a:solidFill>
                <a:latin typeface="Arial" panose="020B0604020202020204" pitchFamily="34" charset="0"/>
                <a:ea typeface="Consolas" panose="020B0609020204030204"/>
                <a:cs typeface="Arial" panose="020B0604020202020204" pitchFamily="34" charset="0"/>
              </a:rPr>
              <a:t>**Data Cleaning and Preprocessing**</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Data cleaning and preprocessing are essential steps in the data analysis pipeline, and Pandas provides powerful tools to facilitate these tasks. It has methods for handling missing values, removing duplicates, handling outliers, data normalization, etc.</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4.</a:t>
            </a:r>
            <a:r>
              <a:rPr lang="en-US" altLang="zh-CN" sz="1600" b="1">
                <a:solidFill>
                  <a:schemeClr val="tx1"/>
                </a:solidFill>
                <a:latin typeface="Arial" panose="020B0604020202020204" pitchFamily="34" charset="0"/>
                <a:ea typeface="Consolas" panose="020B0609020204030204"/>
                <a:cs typeface="Arial" panose="020B0604020202020204" pitchFamily="34" charset="0"/>
              </a:rPr>
              <a:t>**Time Series Functionality**</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contains an extensive set of tools for working with dates, times, and time-indexed data as it was initially developed for financial modeling.</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5.</a:t>
            </a:r>
            <a:r>
              <a:rPr lang="en-US" altLang="zh-CN" sz="1600" b="1">
                <a:solidFill>
                  <a:schemeClr val="tx1"/>
                </a:solidFill>
                <a:latin typeface="Arial" panose="020B0604020202020204" pitchFamily="34" charset="0"/>
                <a:ea typeface="Consolas" panose="020B0609020204030204"/>
                <a:cs typeface="Arial" panose="020B0604020202020204" pitchFamily="34" charset="0"/>
              </a:rPr>
              <a:t>**Free and Open-Source**</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follows the same principles as Python, allowing you to use and distribute Pandas for free, even for commercial use.</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1925" y="0"/>
            <a:ext cx="8370570" cy="3538220"/>
          </a:xfrm>
          <a:prstGeom prst="rect">
            <a:avLst/>
          </a:prstGeom>
        </p:spPr>
        <p:txBody>
          <a:bodyPr wrap="square">
            <a:spAutoFit/>
          </a:bodyPr>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Install Pandas</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To install pandas, you need Python and PIP installed on your system. If you have Python and PIP installed already, you can install pandas by entering the following command in the terminal:</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```bash</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pipinstallpandas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If the installation completes without any errors, Pandas is now successfully installed on your system. You can start using it in your Python projects by importing the Pandas library.</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Import Pandas in Python</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We can import Pandas in Python using the import statement: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```python</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import pandas as pd</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4170" y="229870"/>
            <a:ext cx="4228465" cy="5477510"/>
          </a:xfrm>
          <a:prstGeom prst="rect">
            <a:avLst/>
          </a:prstGeom>
          <a:noFill/>
        </p:spPr>
        <p:txBody>
          <a:bodyPr wrap="square" rtlCol="0">
            <a:spAutoFit/>
          </a:bodyPr>
          <a:p>
            <a:pPr marL="0" indent="0">
              <a:buNone/>
            </a:pPr>
            <a:r>
              <a:rPr lang="en-US" altLang="zh-CN">
                <a:solidFill>
                  <a:schemeClr val="tx1"/>
                </a:solidFill>
                <a:latin typeface="Consolas" panose="020B0609020204030204"/>
                <a:ea typeface="Consolas" panose="020B0609020204030204"/>
                <a:sym typeface="+mn-ea"/>
              </a:rPr>
              <a:t>data manipulation and data wrangling</a:t>
            </a:r>
            <a:endParaRPr lang="en-US" altLang="zh-CN" b="0">
              <a:solidFill>
                <a:schemeClr val="tx1"/>
              </a:solidFill>
              <a:latin typeface="Consolas" panose="020B0609020204030204"/>
              <a:ea typeface="Consolas" panose="020B0609020204030204"/>
            </a:endParaRPr>
          </a:p>
          <a:p>
            <a:pPr marL="0" indent="0">
              <a:buNone/>
            </a:pPr>
            <a:endParaRPr lang="en-US"/>
          </a:p>
          <a:p>
            <a:pPr marL="342900" indent="-342900">
              <a:buAutoNum type="arabicPeriod"/>
            </a:pPr>
            <a:r>
              <a:rPr lang="en-US"/>
              <a:t>Series and dataFrame</a:t>
            </a:r>
            <a:endParaRPr lang="en-US"/>
          </a:p>
          <a:p>
            <a:pPr marL="342900" indent="-342900">
              <a:buAutoNum type="arabicPeriod"/>
            </a:pPr>
            <a:r>
              <a:rPr lang="en-US"/>
              <a:t>indexing and slicing</a:t>
            </a:r>
            <a:endParaRPr lang="en-US"/>
          </a:p>
          <a:p>
            <a:pPr marL="342900" indent="-342900">
              <a:buAutoNum type="arabicPeriod"/>
            </a:pPr>
            <a:r>
              <a:rPr lang="en-US" altLang="en-US"/>
              <a:t>df.set_index</a:t>
            </a:r>
            <a:r>
              <a:rPr lang="en-US"/>
              <a:t>(0,1),</a:t>
            </a:r>
            <a:r>
              <a:rPr lang="en-US" altLang="en-US"/>
              <a:t>df.reset_index(drop=True, inplace=True)</a:t>
            </a:r>
            <a:endParaRPr lang="en-US" altLang="en-US"/>
          </a:p>
          <a:p>
            <a:pPr marL="342900" indent="-342900">
              <a:buAutoNum type="arabicPeriod"/>
            </a:pPr>
            <a:r>
              <a:rPr lang="en-US"/>
              <a:t>import files (csv,excel .sql , sql connection)</a:t>
            </a:r>
            <a:endParaRPr lang="en-US"/>
          </a:p>
          <a:p>
            <a:pPr marL="342900" indent="-342900">
              <a:buAutoNum type="arabicPeriod"/>
            </a:pPr>
            <a:r>
              <a:rPr lang="en-US"/>
              <a:t>Data overview</a:t>
            </a:r>
            <a:endParaRPr lang="en-US"/>
          </a:p>
          <a:p>
            <a:pPr marL="800100" lvl="1" indent="-342900">
              <a:buAutoNum type="arabicPeriod"/>
            </a:pPr>
            <a:r>
              <a:rPr lang="en-US"/>
              <a:t>head, tail, desc(o, all), info ,dtypes, df.columns, df.samples</a:t>
            </a:r>
            <a:endParaRPr lang="en-US"/>
          </a:p>
          <a:p>
            <a:pPr marL="800100" lvl="1" indent="-342900">
              <a:buAutoNum type="arabicPeriod"/>
            </a:pPr>
            <a:r>
              <a:rPr lang="en-US"/>
              <a:t>slicing indexing, loc &amp; iloc</a:t>
            </a:r>
            <a:endParaRPr lang="en-US"/>
          </a:p>
          <a:p>
            <a:pPr marL="342900" lvl="0" indent="-342900">
              <a:buAutoNum type="arabicPeriod"/>
            </a:pPr>
            <a:r>
              <a:rPr lang="en-US"/>
              <a:t>Data Cleaning</a:t>
            </a:r>
            <a:endParaRPr lang="en-US"/>
          </a:p>
          <a:p>
            <a:pPr marL="800100" lvl="1" indent="-342900">
              <a:buAutoNum type="arabicPeriod"/>
            </a:pPr>
            <a:r>
              <a:rPr lang="en-US" altLang="zh-CN">
                <a:solidFill>
                  <a:schemeClr val="tx1"/>
                </a:solidFill>
                <a:latin typeface="Consolas" panose="020B0609020204030204"/>
                <a:ea typeface="Consolas" panose="020B0609020204030204"/>
                <a:sym typeface="+mn-ea"/>
              </a:rPr>
              <a:t>check duplicate ,drop duplicate,inplace</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check null values, replace null, change value, drop null</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data type</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handle outliers</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create new columns (apply functions) ,delete columns</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save the data</a:t>
            </a:r>
            <a:endParaRPr lang="en-US" altLang="zh-CN">
              <a:solidFill>
                <a:schemeClr val="tx1"/>
              </a:solidFill>
              <a:latin typeface="Consolas" panose="020B0609020204030204"/>
              <a:ea typeface="Consolas" panose="020B0609020204030204"/>
              <a:sym typeface="+mn-ea"/>
            </a:endParaRPr>
          </a:p>
          <a:p>
            <a:pPr marL="342900" lvl="0" indent="-342900">
              <a:buAutoNum type="arabicPeriod"/>
            </a:pPr>
            <a:endParaRPr lang="en-US"/>
          </a:p>
          <a:p>
            <a:pPr marL="800100" lvl="1" indent="-342900">
              <a:buAutoNum type="arabicPeriod"/>
            </a:pPr>
            <a:endParaRPr lang="en-US"/>
          </a:p>
          <a:p>
            <a:pPr marL="342900" indent="-342900">
              <a:buAutoNum type="arabicPeriod"/>
            </a:pPr>
            <a:endParaRPr lang="en-US"/>
          </a:p>
          <a:p>
            <a:pPr marL="342900" indent="-342900">
              <a:buAutoNum type="arabicPeriod"/>
            </a:pPr>
            <a:endParaRPr lang="en-US"/>
          </a:p>
        </p:txBody>
      </p:sp>
      <p:sp>
        <p:nvSpPr>
          <p:cNvPr id="3" name="Text Box 2"/>
          <p:cNvSpPr txBox="1"/>
          <p:nvPr/>
        </p:nvSpPr>
        <p:spPr>
          <a:xfrm>
            <a:off x="4462145" y="134620"/>
            <a:ext cx="4681220" cy="4338320"/>
          </a:xfrm>
          <a:prstGeom prst="rect">
            <a:avLst/>
          </a:prstGeom>
        </p:spPr>
        <p:txBody>
          <a:bodyPr wrap="square">
            <a:spAutoFit/>
          </a:bodyPr>
          <a:p>
            <a:pPr>
              <a:lnSpc>
                <a:spcPct val="100000"/>
              </a:lnSpc>
            </a:pPr>
            <a:r>
              <a:rPr lang="en-US" altLang="zh-CN" sz="1200" b="1">
                <a:solidFill>
                  <a:schemeClr val="tx1"/>
                </a:solidFill>
                <a:latin typeface="Consolas" panose="020B0609020204030204"/>
                <a:ea typeface="Consolas" panose="020B0609020204030204"/>
              </a:rPr>
              <a:t># data transformation</a:t>
            </a:r>
            <a:endParaRPr lang="en-US" altLang="zh-CN" sz="1200" b="1">
              <a:solidFill>
                <a:schemeClr val="tx1"/>
              </a:solidFill>
              <a:latin typeface="Consolas" panose="020B0609020204030204"/>
              <a:ea typeface="Consolas" panose="020B0609020204030204"/>
            </a:endParaRPr>
          </a:p>
          <a:p>
            <a:pPr lvl="2" indent="457200">
              <a:lnSpc>
                <a:spcPct val="100000"/>
              </a:lnSpc>
            </a:pPr>
            <a:r>
              <a:rPr lang="en-US" altLang="zh-CN" sz="1200" b="0">
                <a:solidFill>
                  <a:schemeClr val="tx1"/>
                </a:solidFill>
                <a:latin typeface="Consolas" panose="020B0609020204030204"/>
                <a:ea typeface="Consolas" panose="020B0609020204030204"/>
              </a:rPr>
              <a:t># pivot, melt, groupby, sort, sortby, rank, quantile, shift,</a:t>
            </a:r>
            <a:endParaRPr lang="en-US" altLang="zh-CN" sz="1200" b="0">
              <a:solidFill>
                <a:schemeClr val="tx1"/>
              </a:solidFill>
              <a:latin typeface="Consolas" panose="020B0609020204030204"/>
              <a:ea typeface="Consolas" panose="020B0609020204030204"/>
            </a:endParaRPr>
          </a:p>
          <a:p>
            <a:pPr lvl="2" indent="457200">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merging</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r>
              <a:rPr lang="en-US" altLang="zh-CN" sz="1200">
                <a:solidFill>
                  <a:schemeClr val="tx1"/>
                </a:solidFill>
                <a:latin typeface="Consolas" panose="020B0609020204030204"/>
                <a:ea typeface="Consolas" panose="020B0609020204030204"/>
                <a:sym typeface="+mn-ea"/>
              </a:rPr>
              <a:t> concat(row,col,</a:t>
            </a:r>
            <a:r>
              <a:rPr lang="en-US" altLang="en-US" sz="1200">
                <a:solidFill>
                  <a:schemeClr val="tx1"/>
                </a:solidFill>
                <a:latin typeface="Consolas" panose="020B0609020204030204"/>
                <a:ea typeface="Consolas" panose="020B0609020204030204"/>
                <a:sym typeface="+mn-ea"/>
              </a:rPr>
              <a:t>ignore_index=True</a:t>
            </a:r>
            <a:r>
              <a:rPr lang="en-US" altLang="zh-CN" sz="1200">
                <a:solidFill>
                  <a:schemeClr val="tx1"/>
                </a:solidFill>
                <a:latin typeface="Consolas" panose="020B0609020204030204"/>
                <a:ea typeface="Consolas" panose="020B0609020204030204"/>
                <a:sym typeface="+mn-ea"/>
              </a:rPr>
              <a:t>), append, </a:t>
            </a:r>
            <a:r>
              <a:rPr lang="en-US" altLang="zh-CN" sz="1200" b="0">
                <a:solidFill>
                  <a:schemeClr val="tx1"/>
                </a:solidFill>
                <a:latin typeface="Consolas" panose="020B0609020204030204"/>
                <a:ea typeface="Consolas" panose="020B0609020204030204"/>
              </a:rPr>
              <a:t>join, merge</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analysis</a:t>
            </a:r>
            <a:endParaRPr lang="en-US" altLang="zh-CN" sz="1200" b="1">
              <a:solidFill>
                <a:schemeClr val="tx1"/>
              </a:solidFill>
              <a:latin typeface="Consolas" panose="020B0609020204030204"/>
              <a:ea typeface="Consolas" panose="020B0609020204030204"/>
            </a:endParaRPr>
          </a:p>
          <a:p>
            <a:pPr indent="457200">
              <a:lnSpc>
                <a:spcPct val="100000"/>
              </a:lnSpc>
            </a:pPr>
            <a:endParaRPr lang="en-US" altLang="zh-CN" sz="1200" b="1">
              <a:solidFill>
                <a:schemeClr val="tx1"/>
              </a:solidFill>
              <a:latin typeface="Consolas" panose="020B0609020204030204"/>
              <a:ea typeface="Consolas" panose="020B0609020204030204"/>
            </a:endParaRPr>
          </a:p>
          <a:p>
            <a:pPr indent="457200">
              <a:lnSpc>
                <a:spcPct val="100000"/>
              </a:lnSpc>
            </a:pPr>
            <a:r>
              <a:rPr lang="en-US" altLang="zh-CN" sz="1200" b="0">
                <a:solidFill>
                  <a:schemeClr val="tx1"/>
                </a:solidFill>
                <a:latin typeface="Consolas" panose="020B0609020204030204"/>
                <a:ea typeface="Consolas" panose="020B0609020204030204"/>
              </a:rPr>
              <a:t># summary statistics, count,unique,nunique,boolean indexing</a:t>
            </a:r>
            <a:endParaRPr lang="en-US" altLang="zh-CN" sz="1200" b="0">
              <a:solidFill>
                <a:schemeClr val="tx1"/>
              </a:solidFill>
              <a:latin typeface="Consolas" panose="020B0609020204030204"/>
              <a:ea typeface="Consolas" panose="020B0609020204030204"/>
            </a:endParaRPr>
          </a:p>
          <a:p>
            <a:pPr indent="457200">
              <a:lnSpc>
                <a:spcPct val="100000"/>
              </a:lnSpc>
            </a:pPr>
            <a:r>
              <a:rPr lang="en-US" altLang="zh-CN" sz="1200" b="0">
                <a:solidFill>
                  <a:schemeClr val="tx1"/>
                </a:solidFill>
                <a:latin typeface="Consolas" panose="020B0609020204030204"/>
                <a:ea typeface="Consolas" panose="020B0609020204030204"/>
              </a:rPr>
              <a:t>descriptive statistics(mean,sum)</a:t>
            </a:r>
            <a:endParaRPr lang="en-US" altLang="zh-CN" sz="1200" b="0">
              <a:solidFill>
                <a:schemeClr val="tx1"/>
              </a:solidFill>
              <a:latin typeface="Consolas" panose="020B0609020204030204"/>
              <a:ea typeface="Consolas" panose="020B0609020204030204"/>
            </a:endParaRPr>
          </a:p>
          <a:p>
            <a:pPr indent="457200">
              <a:lnSpc>
                <a:spcPct val="100000"/>
              </a:lnSpc>
            </a:pPr>
            <a:r>
              <a:rPr lang="en-US" altLang="zh-CN" sz="1200" b="0">
                <a:solidFill>
                  <a:schemeClr val="tx1"/>
                </a:solidFill>
                <a:latin typeface="Consolas" panose="020B0609020204030204"/>
                <a:ea typeface="Consolas" panose="020B0609020204030204"/>
              </a:rPr>
              <a:t>argmax,</a:t>
            </a:r>
            <a:r>
              <a:rPr lang="en-US" altLang="en-US" sz="1200" b="0">
                <a:solidFill>
                  <a:schemeClr val="tx1"/>
                </a:solidFill>
                <a:latin typeface="Consolas" panose="020B0609020204030204"/>
                <a:ea typeface="Consolas" panose="020B0609020204030204"/>
              </a:rPr>
              <a:t>df[["Sex","Fare"]].groupby("Sex").aggregate(['mean','min','max','sum'])</a:t>
            </a:r>
            <a:endParaRPr lang="en-US" altLang="en-US" sz="1200" b="0">
              <a:solidFill>
                <a:schemeClr val="tx1"/>
              </a:solidFill>
              <a:latin typeface="Consolas" panose="020B0609020204030204"/>
              <a:ea typeface="Consolas" panose="020B0609020204030204"/>
            </a:endParaRPr>
          </a:p>
          <a:p>
            <a:pPr indent="457200">
              <a:lnSpc>
                <a:spcPct val="100000"/>
              </a:lnSpc>
            </a:pPr>
            <a:endParaRPr lang="en-US" altLang="en-US" sz="1200" b="0">
              <a:solidFill>
                <a:schemeClr val="tx1"/>
              </a:solidFill>
              <a:latin typeface="Consolas" panose="020B0609020204030204"/>
              <a:ea typeface="Consolas" panose="020B0609020204030204"/>
            </a:endParaRPr>
          </a:p>
          <a:p>
            <a:pPr indent="457200">
              <a:lnSpc>
                <a:spcPct val="100000"/>
              </a:lnSpc>
            </a:pPr>
            <a:r>
              <a:rPr lang="en-US" altLang="zh-CN" sz="1200" b="0">
                <a:solidFill>
                  <a:schemeClr val="tx1"/>
                </a:solidFill>
                <a:latin typeface="Consolas" panose="020B0609020204030204"/>
                <a:ea typeface="Consolas" panose="020B0609020204030204"/>
              </a:rPr>
              <a:t>correlation, regression, time series analysis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visualization</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plot, scatter plot, bar plot, histogram, box plot, violin plot, heatmap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export</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to_csv, to_excel, to_json, to_pickle, to_sql</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761865" y="4408170"/>
            <a:ext cx="3048000" cy="306705"/>
          </a:xfrm>
          <a:prstGeom prst="rect">
            <a:avLst/>
          </a:prstGeom>
          <a:noFill/>
        </p:spPr>
        <p:txBody>
          <a:bodyPr wrap="square" rtlCol="0">
            <a:spAutoFit/>
          </a:bodyPr>
          <a:p>
            <a:r>
              <a:rPr lang="en-US"/>
              <a:t>convert json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102870"/>
            <a:ext cx="2960370" cy="1599565"/>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 pip install lxml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import lxml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url_df=pd.read_html("https://www.basketball-reference.com/leagues/NBA_2015_totals.html")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type(url_df)</a:t>
            </a:r>
            <a:endParaRPr lang="en-US" altLang="zh-CN" b="0">
              <a:solidFill>
                <a:schemeClr val="tx1"/>
              </a:solidFill>
              <a:latin typeface="Consolas" panose="020B0609020204030204"/>
              <a:ea typeface="Consolas" panose="020B0609020204030204"/>
            </a:endParaRPr>
          </a:p>
        </p:txBody>
      </p:sp>
      <p:sp>
        <p:nvSpPr>
          <p:cNvPr id="3" name="Text Box 2"/>
          <p:cNvSpPr txBox="1"/>
          <p:nvPr/>
        </p:nvSpPr>
        <p:spPr>
          <a:xfrm>
            <a:off x="167640" y="2054860"/>
            <a:ext cx="3269615" cy="1198880"/>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json="https://api.github.com/repos/pandas-dev/pandas/issues"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foriinrange(len(df)):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print(df[i]['user']['node_id'])</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df=pd.DataFrame(df, columns= ['user', 'timeline_url'])</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3701415" y="190500"/>
            <a:ext cx="5080000" cy="415417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mysql connector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importmysql.connector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#Create the connection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myconn=mysql.connector.connect(host="127.0.0.1", user="root",passwd="@" ,database="mavenmovies")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#creating the cursor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cur=myconn.cursor()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try: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#Reading the Employee data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cur.execute("select * from Actor")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#fetching the rows from the cursor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result=cur.fetchall()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#printing the result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forxinresult: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print(x);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except: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myconn.rollback()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myconn.close()  </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25240" y="439420"/>
            <a:ext cx="5080000" cy="1599565"/>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 2d slicing </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df2[["a","c"]][1:]   #but not using slicing in 2d</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loc </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df.loc[rows , 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df2.loc["y"]</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df.iloc[rows , 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df2.iloc[1: ,1:3]  # index base slicing </a:t>
            </a:r>
            <a:endParaRPr lang="en-US" altLang="zh-CN" b="0">
              <a:solidFill>
                <a:schemeClr val="tx1"/>
              </a:solidFill>
              <a:latin typeface="Consolas" panose="020B0609020204030204"/>
              <a:ea typeface="Consolas" panose="020B0609020204030204"/>
            </a:endParaRPr>
          </a:p>
        </p:txBody>
      </p:sp>
      <p:sp>
        <p:nvSpPr>
          <p:cNvPr id="3" name="Text Box 2"/>
          <p:cNvSpPr txBox="1"/>
          <p:nvPr/>
        </p:nvSpPr>
        <p:spPr>
          <a:xfrm>
            <a:off x="264795" y="93663"/>
            <a:ext cx="5080000" cy="3322955"/>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df=pd.read_csv("https://raw.githubusercontent.com/datasciencedojo/datasets/master/titanic.csv")</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df.head()</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df.tail()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df.size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df.sample(1)</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list(df.columns)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df.info()</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df.shape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df.describe() #numerical data</a:t>
            </a:r>
            <a:endParaRPr lang="en-US" altLang="zh-CN" b="0">
              <a:solidFill>
                <a:schemeClr val="tx1"/>
              </a:solidFill>
              <a:latin typeface="Consolas" panose="020B0609020204030204"/>
              <a:ea typeface="Consolas" panose="020B0609020204030204"/>
            </a:endParaRPr>
          </a:p>
        </p:txBody>
      </p:sp>
      <p:sp>
        <p:nvSpPr>
          <p:cNvPr id="4" name="Text Box 3"/>
          <p:cNvSpPr txBox="1"/>
          <p:nvPr/>
        </p:nvSpPr>
        <p:spPr>
          <a:xfrm>
            <a:off x="4337685" y="2409190"/>
            <a:ext cx="3808095" cy="1383665"/>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pd.Categorical(df['Cabin'])</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df['Cabin'].unique()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df['Cabin'].nunique()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df['Cabin'].value_counts()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df.head()</a:t>
            </a:r>
            <a:endParaRPr lang="en-US" altLang="zh-CN" b="0">
              <a:solidFill>
                <a:schemeClr val="tx1"/>
              </a:solidFill>
              <a:latin typeface="Consolas" panose="020B0609020204030204"/>
              <a:ea typeface="Consolas" panose="020B0609020204030204"/>
            </a:endParaRPr>
          </a:p>
        </p:txBody>
      </p:sp>
      <p:sp>
        <p:nvSpPr>
          <p:cNvPr id="5" name="Text Box 4"/>
          <p:cNvSpPr txBox="1"/>
          <p:nvPr/>
        </p:nvSpPr>
        <p:spPr>
          <a:xfrm>
            <a:off x="3454400" y="3626168"/>
            <a:ext cx="5080000" cy="156845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group by for single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df.groupby(["customer segment"])["Fare"].sum()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df.groupby('Survived').mean(numeric_only=True) #for recent pandas version</a:t>
            </a:r>
            <a:endParaRPr lang="en-US" altLang="zh-CN" sz="1200" b="0">
              <a:solidFill>
                <a:schemeClr val="tx1"/>
              </a:solidFill>
              <a:latin typeface="Consolas" panose="020B0609020204030204"/>
              <a:ea typeface="Consolas" panose="020B0609020204030204"/>
            </a:endParaRPr>
          </a:p>
          <a:p>
            <a:pPr>
              <a:lnSpc>
                <a:spcPct val="100000"/>
              </a:lnSpc>
            </a:pPr>
            <a:r>
              <a:rPr lang="en-US" altLang="en-US" sz="1200" b="0">
                <a:solidFill>
                  <a:schemeClr val="tx1"/>
                </a:solidFill>
                <a:latin typeface="Consolas" panose="020B0609020204030204"/>
                <a:ea typeface="Consolas" panose="020B0609020204030204"/>
              </a:rPr>
              <a:t>df.groupby('Survived').describe()</a:t>
            </a:r>
            <a:endParaRPr lang="en-US" altLang="en-US" sz="1200" b="0">
              <a:solidFill>
                <a:schemeClr val="tx1"/>
              </a:solidFill>
              <a:latin typeface="Consolas" panose="020B0609020204030204"/>
              <a:ea typeface="Consolas" panose="020B0609020204030204"/>
            </a:endParaRPr>
          </a:p>
          <a:p>
            <a:pPr>
              <a:lnSpc>
                <a:spcPct val="100000"/>
              </a:lnSpc>
            </a:pPr>
            <a:r>
              <a:rPr lang="en-US" altLang="en-US" sz="1200" b="0">
                <a:solidFill>
                  <a:schemeClr val="tx1"/>
                </a:solidFill>
                <a:latin typeface="Consolas" panose="020B0609020204030204"/>
                <a:ea typeface="Consolas" panose="020B0609020204030204"/>
              </a:rPr>
              <a:t>df.groupby('Survived').aggregate([min, 'max', 'mean', 'median', 'count', 'var'])</a:t>
            </a:r>
            <a:endParaRPr lang="en-US" altLang="en-US" sz="1200" b="0">
              <a:solidFill>
                <a:schemeClr val="tx1"/>
              </a:solidFill>
              <a:latin typeface="Consolas" panose="020B0609020204030204"/>
              <a:ea typeface="Consolas" panose="020B0609020204030204"/>
            </a:endParaRPr>
          </a:p>
          <a:p>
            <a:pPr>
              <a:lnSpc>
                <a:spcPct val="100000"/>
              </a:lnSpc>
            </a:pPr>
            <a:endParaRPr lang="en-US" altLang="en-US" sz="1200" b="0">
              <a:solidFill>
                <a:schemeClr val="tx1"/>
              </a:solidFill>
              <a:latin typeface="Consolas" panose="020B0609020204030204"/>
              <a:ea typeface="Consolas" panose="020B060902020403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10841</Words>
  <Application>WPS Presentation</Application>
  <PresentationFormat/>
  <Paragraphs>327</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Arial</vt:lpstr>
      <vt:lpstr>Verdana</vt:lpstr>
      <vt:lpstr>Courier New</vt:lpstr>
      <vt:lpstr>Microsoft YaHei</vt:lpstr>
      <vt:lpstr>Arial Unicode MS</vt:lpstr>
      <vt:lpstr>Google Sans</vt:lpstr>
      <vt:lpstr>Segoe Print</vt:lpstr>
      <vt:lpstr>Consolas</vt:lpstr>
      <vt:lpstr>Candara Light</vt:lpstr>
      <vt:lpstr>Century Schoolbook</vt:lpstr>
      <vt:lpstr>Candara</vt:lpstr>
      <vt:lpstr>Simple Light</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Sahil</cp:lastModifiedBy>
  <cp:revision>65</cp:revision>
  <dcterms:created xsi:type="dcterms:W3CDTF">2024-09-27T11:43:00Z</dcterms:created>
  <dcterms:modified xsi:type="dcterms:W3CDTF">2025-05-19T09:41:03Z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85DA3930B6B94777A172DEECC1807C57_12</vt:lpwstr>
  </property>
  <property fmtid="{D5CDD505-2E9C-101B-9397-08002B2CF9AE}" pid="3" name="KSOProductBuildVer">
    <vt:lpwstr>1033-12.2.0.21179</vt:lpwstr>
  </property>
</Properties>
</file>