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9" r:id="rId49"/>
    <p:sldId id="310" r:id="rId50"/>
    <p:sldId id="301" r:id="rId51"/>
    <p:sldId id="302" r:id="rId52"/>
    <p:sldId id="303" r:id="rId53"/>
    <p:sldId id="311" r:id="rId54"/>
    <p:sldId id="304" r:id="rId55"/>
    <p:sldId id="312" r:id="rId56"/>
    <p:sldId id="305" r:id="rId57"/>
    <p:sldId id="306" r:id="rId58"/>
    <p:sldId id="307" r:id="rId59"/>
    <p:sldId id="321" r:id="rId60"/>
    <p:sldId id="322" r:id="rId61"/>
    <p:sldId id="323" r:id="rId62"/>
    <p:sldId id="308" r:id="rId63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7aeb68f6c_0_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7aeb68f6c_0_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7aeb68f6c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7aeb68f6c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7aeb68f6c_0_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7aeb68f6c_0_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7aeb68f6c_0_8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7aeb68f6c_0_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e393e5179d6d2c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e393e5179d6d2c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e393e5179d6d2c_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e393e5179d6d2c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e393e5179d6d2c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e393e5179d6d2c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e393e5179d6d2c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e393e5179d6d2c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e393e5179d6d2c_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e393e5179d6d2c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e393e5179d6d2c_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e393e5179d6d2c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37aeb68f6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37aeb68f6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e393e5179d6d2c_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e393e5179d6d2c_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e393e5179d6d2c_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e393e5179d6d2c_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e393e5179d6d2c_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e393e5179d6d2c_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e393e5179d6d2c_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e393e5179d6d2c_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e393e5179d6d2c_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e393e5179d6d2c_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bef98cbb2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bef98cbb2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bef98cbb2_0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5bef98cbb2_0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bef98cbb2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5bef98cbb2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bef98cbb2_0_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bef98cbb2_0_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bef98cbb2_0_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5bef98cbb2_0_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7aeb68f6c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7aeb68f6c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bef98cbb2_0_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bef98cbb2_0_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c18dd4481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5c18dd4481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c18dd4481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c18dd4481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c18dd4481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5c18dd4481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c18dd4481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c18dd4481_0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c18dd4481_0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5c18dd4481_0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5c18dd4481_0_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5c18dd4481_0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c18dd4481_0_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c18dd4481_0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5c18dd4481_0_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5c18dd4481_0_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5c18dd4481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5c18dd4481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7aeb68f6c_0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7aeb68f6c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5c18dd4481_0_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5c18dd4481_0_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18dd4481_0_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c18dd4481_0_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5c18dd4481_0_8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5c18dd4481_0_8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5c18dd4481_0_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5c18dd4481_0_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c18dd4481_0_10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5c18dd4481_0_1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5c18dd4481_0_1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5c18dd4481_0_1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5c18dd4481_0_1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5c18dd4481_0_1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c18dd4481_0_1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5c18dd4481_0_1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5c18dd4481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5c18dd4481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5c18dd4481_0_1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5c18dd4481_0_1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7aeb68f6c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7aeb68f6c_0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5c18dd4481_0_1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5c18dd4481_0_1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5c18dd4481_0_1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5c18dd4481_0_1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5c18dd4481_0_1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5c18dd4481_0_1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c18dd4481_0_1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c18dd4481_0_1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7aeb68f6c_0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7aeb68f6c_0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7aeb68f6c_0_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7aeb68f6c_0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7aeb68f6c_0_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7aeb68f6c_0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7aeb68f6c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7aeb68f6c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143C"/>
        </a:solid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770375"/>
            <a:ext cx="9878076" cy="29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22"/>
          <p:cNvSpPr txBox="1"/>
          <p:nvPr>
            <p:ph type="body" idx="1"/>
          </p:nvPr>
        </p:nvSpPr>
        <p:spPr>
          <a:xfrm>
            <a:off x="311700" y="1152475"/>
            <a:ext cx="8520600" cy="3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1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3-D arrays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 array that has 2-D arrays (matrices) as its elements is called 3-D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These are often used to represent a 3rd order tensor.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  <a:highlight>
                  <a:srgbClr val="E7E9EB"/>
                </a:highlight>
              </a:rPr>
              <a:t>Example</a:t>
            </a:r>
            <a:endParaRPr>
              <a:solidFill>
                <a:schemeClr val="dk1"/>
              </a:solidFill>
              <a:highlight>
                <a:srgbClr val="E7E9EB"/>
              </a:highlight>
            </a:endParaRPr>
          </a:p>
          <a:p>
            <a:pPr marL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E7E9EB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Create a 3-D array with two 2-D arrays, both containing two arrays with the values 1,2,3 and 4,5,6:</a:t>
            </a:r>
            <a:endParaRPr sz="1150">
              <a:solidFill>
                <a:schemeClr val="dk1"/>
              </a:solidFill>
              <a:highlight>
                <a:srgbClr val="E7E9EB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]], 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]]]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30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Check Number of Dimensions?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Arrays provides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ndim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attribute that returns an integer that tells us how many dimensions the array have.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body" idx="1"/>
          </p:nvPr>
        </p:nvSpPr>
        <p:spPr>
          <a:xfrm>
            <a:off x="311700" y="198875"/>
            <a:ext cx="8520600" cy="4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Higher Dimensional Arrays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An array can have any number of dimensions.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When the array is created, you can define the number of dimensions by using the ndmin argument.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Example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Create an array with 5 dimensions and verify that it has 5 dimensions: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 = np.array([1, 2, 3, 4], ndmin=5)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print(arr)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print('number of dimensions :', arr.ndim)</a:t>
            </a:r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body" idx="1"/>
          </p:nvPr>
        </p:nvSpPr>
        <p:spPr>
          <a:xfrm>
            <a:off x="311700" y="220275"/>
            <a:ext cx="8520600" cy="43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In this array the innermost dimension (5th dim) has 4 elements, the 4th dim has 1 element that is the vector, the 3rd dim has 1 element that is the matrix with the vector, the 2nd dim has 1 element that is 3D array and 1st dim has 1 element that is a 4D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 panose="020B0604020202020204"/>
              <a:buNone/>
            </a:pPr>
            <a:r>
              <a:rPr lang="en-GB" sz="3150">
                <a:highlight>
                  <a:srgbClr val="FFFFFF"/>
                </a:highlight>
              </a:rPr>
              <a:t>NumPy Array Indexing</a:t>
            </a:r>
            <a:endParaRPr sz="31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2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Array indexing is the same as accessing an array element.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You can access an array element by referring to its index number.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indexes in NumPy arrays start with 0, meaning that the first element has index 0, and the second has index 1 etc.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Access 2-D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p2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To access elements from 2-D arrays we can use comma separated integers representing the dimension and the index of the element.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Think of 2-D arrays like a table with rows and columns, where the dimension represents the row and the index represents the column.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'2nd element on 1st row: 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Access 3-D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2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To access elements from 3-D arrays we can use comma separated integers representing the dimensions and the index of the element.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]], 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1800">
                <a:highlight>
                  <a:srgbClr val="FFFFFF"/>
                </a:highlight>
              </a:rPr>
              <a:t>Example Explained</a:t>
            </a:r>
            <a:endParaRPr sz="18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2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arr[0, 1, 2]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prints the value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And this is why: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first number represents the first dimension, which contains two arrays: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[[1, 2, 3], [4, 5, 6]]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and: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[[7, 8, 9], [10, 11, 12]]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Since we selected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we are left with the first array: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[[1, 2, 3], [4, 5, 6]]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second number represents the second dimension, which also contains two arrays: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[1, 2, 3]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body" idx="1"/>
          </p:nvPr>
        </p:nvSpPr>
        <p:spPr>
          <a:xfrm>
            <a:off x="311700" y="333825"/>
            <a:ext cx="8520600" cy="4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and: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[4, 5, 6]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Since we selected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we are left with the second array: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[4, 5, 6]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third number represents the third dimension, which contains three values: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4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5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6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Since we selected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we end up with the third value: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6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40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Negative Indexing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3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Use negative indexing to access an array from the end.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  <a:highlight>
                  <a:srgbClr val="E7E9EB"/>
                </a:highlight>
              </a:rPr>
              <a:t>Example</a:t>
            </a:r>
            <a:endParaRPr>
              <a:solidFill>
                <a:schemeClr val="dk1"/>
              </a:solidFill>
              <a:highlight>
                <a:srgbClr val="E7E9EB"/>
              </a:highlight>
            </a:endParaRPr>
          </a:p>
          <a:p>
            <a:pPr marL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E7E9EB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Print the last element from the 2nd dim:</a:t>
            </a:r>
            <a:endParaRPr sz="1150">
              <a:solidFill>
                <a:schemeClr val="dk1"/>
              </a:solidFill>
              <a:highlight>
                <a:srgbClr val="E7E9EB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30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'Last element from 2nd dim: 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-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Introduction:--</a:t>
            </a:r>
            <a:endParaRPr lang="en-GB"/>
          </a:p>
        </p:txBody>
      </p:sp>
      <p:sp>
        <p:nvSpPr>
          <p:cNvPr id="60" name="Google Shape;60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is a Python library.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is used for working with arrays.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is short for "Numerical Python".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It also has functions for working in domain of linear algebra, fourier transform, and matrices.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was created in 2005 by Travis Oliphant. It is an open source project and you can use it freely.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stands for Numerical Python.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 panose="020B0604020202020204"/>
              <a:buNone/>
            </a:pPr>
            <a:r>
              <a:rPr lang="en-GB" sz="3150">
                <a:highlight>
                  <a:srgbClr val="FFFFFF"/>
                </a:highlight>
              </a:rPr>
              <a:t>NumPy Array Slicing</a:t>
            </a:r>
            <a:endParaRPr sz="31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32"/>
          <p:cNvSpPr txBox="1"/>
          <p:nvPr>
            <p:ph type="body" idx="1"/>
          </p:nvPr>
        </p:nvSpPr>
        <p:spPr>
          <a:xfrm>
            <a:off x="311700" y="1152475"/>
            <a:ext cx="8520600" cy="3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Slicing in python means taking elements from one given index to another given index.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 pass slice instead of index like this: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start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end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 can also define the step, like this: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start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end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step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If we don't pass start its considered 0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If we don't pass end its considered length of array in that dimension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If we don't pass step its considered 1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Slicing 2-D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p3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Data Types in NumPy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" name="Google Shape;175;p3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has some extra data types, and refer to data types with one character, like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integers,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unsigned integers etc.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Below is a list of all data types in NumPy and the characters used to represent them.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integer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boolean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unsigned integer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float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complex float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timedelta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datetime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object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string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unicode string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fixed chunk of memory for other type ( void 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Creating Arrays With a Defined Data Type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3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 use the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array()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function to create arrays, this function can take an optional argument: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dtype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that allows us to define the expected data type of the array elements: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dtype=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'S'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(arr.dtype)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Converting Data Type on Existing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3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best way to change the data type of an existing array, is to make a copy of the array with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astype()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method.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astype()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function creates a copy of the array, and allows you to specify the data type as a parameter.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data type can be specified using a string, like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'f'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float,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'i'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integer etc. or you can use the data type directly like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float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float and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integer.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1.1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2.1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3.1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newarr = arr.astype(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'i'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(newarr.dtype)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body" idx="1"/>
          </p:nvPr>
        </p:nvSpPr>
        <p:spPr>
          <a:xfrm>
            <a:off x="311700" y="244600"/>
            <a:ext cx="8520600" cy="43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As mentioned above, copies </a:t>
            </a:r>
            <a:r>
              <a:rPr lang="en-GB" sz="1150" i="1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owns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the data, and views </a:t>
            </a:r>
            <a:r>
              <a:rPr lang="en-GB" sz="1150" i="1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does not own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the data, but how can we check this?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Every NumPy array has the attribute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base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that returns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None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if the array owns the data.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Otherwise,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base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attribute refers to the original object.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x = arr.copy()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y = arr.view()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(x.base)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(y.base)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/>
              <a:t>NumPy Array Shape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p3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shape of an array is the number of elements in each dimension.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arrays have an attribute called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shape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that returns a tuple with each index having the number of corresponding elements.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(arr.shape)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/>
          <p:nvPr>
            <p:ph type="body" idx="1"/>
          </p:nvPr>
        </p:nvSpPr>
        <p:spPr>
          <a:xfrm>
            <a:off x="311700" y="358900"/>
            <a:ext cx="8520600" cy="42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an array with 5 dimensions using ndmin using a vector with values 1,2,3,4 and verify that last dimension has value 4: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ndmin=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'shape of array :'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arr.shape)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 panose="020B0604020202020204"/>
              <a:buNone/>
            </a:pPr>
            <a:r>
              <a:rPr lang="en-GB" sz="3150">
                <a:highlight>
                  <a:srgbClr val="FFFFFF"/>
                </a:highlight>
              </a:rPr>
              <a:t>NumPy Array Reshaping</a:t>
            </a:r>
            <a:endParaRPr sz="31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09" name="Google Shape;209;p4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Reshaping arrays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Reshaping means changing the shape of an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shape of an array is the number of elements in each dimension.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By reshaping we can add or remove dimensions or change number of elements in each dimension.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Reshape From 1-D to 2-D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newarr = arr.reshape(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Reshape From 1-D to 3-D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4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newarr = arr.reshape(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 panose="020B0604020202020204"/>
              <a:buNone/>
            </a:pPr>
            <a:r>
              <a:rPr lang="en-GB" sz="3150">
                <a:highlight>
                  <a:srgbClr val="FFFFFF"/>
                </a:highlight>
              </a:rPr>
              <a:t>NumPy Introduction</a:t>
            </a:r>
            <a:endParaRPr sz="31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 b="1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Create a NumPy array:</a:t>
            </a:r>
            <a:endParaRPr sz="1150" b="1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type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Unknown Dimension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p4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You are allowed to have one "unknown" dimension.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Meaning that you do not have to specify an exact number for one of the dimensions in the reshape method.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Pass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-1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as the value, and NumPy will calculate this number for you.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newarr = arr.reshape(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-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E7E9EB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Convert 1D array with 8 elements to 3D array with 2x2 elements: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Iterating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p4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Iterating means going through elements one by one.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As we deal with multi-dimensional arrays in numpy, we can do this using basic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loop of python.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If we iterate on a 1-D array it will go through each element one by one.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(x)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Iterating 2-D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33" name="Google Shape;233;p4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(x)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Iterate on each scalar element of the 2-D array:</a:t>
            </a:r>
            <a:endParaRPr lang="en-GB"/>
          </a:p>
        </p:txBody>
      </p:sp>
      <p:sp>
        <p:nvSpPr>
          <p:cNvPr id="239" name="Google Shape;239;p4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(y)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Iterating 3-D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45" name="Google Shape;245;p4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]], 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(x)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7"/>
          <p:cNvSpPr txBox="1"/>
          <p:nvPr>
            <p:ph type="body" idx="1"/>
          </p:nvPr>
        </p:nvSpPr>
        <p:spPr>
          <a:xfrm>
            <a:off x="311700" y="324600"/>
            <a:ext cx="8520600" cy="42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Iterate down to the scalars: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]], 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z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y: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(z)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Iterating Arrays Using nditer()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56" name="Google Shape;256;p4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function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nditer()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is a helping function that can be used from very basic to very advanced iterations. It solves some basic issues which we face in iteration, lets go through it with examples.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import numpy as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arr = np.array([[[1, 2], [3, 4]], [[5, 6], [7, 8]]])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for x in np.nditer(arr):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print(x)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other </a:t>
            </a:r>
            <a:r>
              <a:rPr lang="en-GB"/>
              <a:t>NumPy Arrays</a:t>
            </a:r>
            <a:endParaRPr lang="en-GB"/>
          </a:p>
        </p:txBody>
      </p:sp>
      <p:sp>
        <p:nvSpPr>
          <p:cNvPr id="262" name="Google Shape;262;p49"/>
          <p:cNvSpPr txBox="1"/>
          <p:nvPr>
            <p:ph type="body" idx="1"/>
          </p:nvPr>
        </p:nvSpPr>
        <p:spPr>
          <a:xfrm>
            <a:off x="311700" y="1152475"/>
            <a:ext cx="8520600" cy="37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arr_zeros = np.zeros((3, 4))  # 3 rows and 4 columns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With ones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arr_ones = np.ones((2, 3))  # 2 rows and 3 columns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With a range of values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arr_range = np.arange(0, 10, 2)  # start, stop, step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With equally spaced values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arr_linspace = np.linspace(0, 1, 5)  # start, stop, number of values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With random values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arr_random = np.random.rand(3, 2)  # 3 rows and 2 columns with values between 0 and 1</a:t>
            </a:r>
            <a:endParaRPr lang="en-GB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Operations</a:t>
            </a:r>
            <a:endParaRPr lang="en-GB"/>
          </a:p>
        </p:txBody>
      </p:sp>
      <p:sp>
        <p:nvSpPr>
          <p:cNvPr id="268" name="Google Shape;268;p50"/>
          <p:cNvSpPr txBox="1"/>
          <p:nvPr>
            <p:ph type="body" idx="1"/>
          </p:nvPr>
        </p:nvSpPr>
        <p:spPr>
          <a:xfrm>
            <a:off x="311700" y="1017725"/>
            <a:ext cx="8520600" cy="39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supports various element-wise mathematical operations on arrays: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arr1 = np.array([1, 2, 3])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arr2 = np.array([4, 5, 6])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Element-wise addition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result_add = arr1 +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Element-wise subtraction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result_subtract = arr1 -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Element-wise multiplication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result_multiply = arr1 *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Element-wise division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result_divide = arr1 /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Element-wise power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result_power = arr1 ** arr2</a:t>
            </a:r>
            <a:endParaRPr lang="en-GB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Universal Functions (ufuncs)</a:t>
            </a:r>
            <a:endParaRPr lang="en-GB"/>
          </a:p>
        </p:txBody>
      </p:sp>
      <p:sp>
        <p:nvSpPr>
          <p:cNvPr id="274" name="Google Shape;274;p5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provides universal functions, or ufuncs, which are functions that operate element-wise on arrays, broadcasting the operations as necessary: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Why Use NumPy?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1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aims to provide an array object that is up to 50x faster than traditional Python lists.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array object in NumPy is called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it provides a lot of supporting functions that make working with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very easy.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Arrays are very frequently used in data science, where speed and resources are very important.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arrays are stored at one continuous place in memory unlike lists, so processes can access and manipulate them very efficiently.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This behavior is called locality of reference in computer science.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This is the main reason why NumPy is faster than lists. Also it is optimized to work with latest CPU architectures.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2"/>
          <p:cNvSpPr txBox="1"/>
          <p:nvPr>
            <p:ph type="body" idx="1"/>
          </p:nvPr>
        </p:nvSpPr>
        <p:spPr>
          <a:xfrm>
            <a:off x="311700" y="336050"/>
            <a:ext cx="8520600" cy="44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 = np.array([1, 2, 3, 4, 5])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Square root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result_sqrt = np.sqrt(arr)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Exponential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result_exp = np.exp(arr)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Trigonometric functions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result_sin = np.sin(arr)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result_cos = np.cos(arr)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Sum and mean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result_sum = np.sum(arr)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result_mean = np.mean(arr)</a:t>
            </a:r>
            <a:endParaRPr 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Broadcasting</a:t>
            </a:r>
            <a:endParaRPr lang="en-GB"/>
          </a:p>
        </p:txBody>
      </p:sp>
      <p:sp>
        <p:nvSpPr>
          <p:cNvPr id="285" name="Google Shape;285;p5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Broadcasting allows NumPy to perform element-wise operations on arrays of different shapes and sizes: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arr1 = np.array([[1, 2, 3], [4, 5, 6]])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arr2 = np.array([10, 20, 30])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Broadcasting the addition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result_broadcast = arr1 +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/>
              <a:t>Aggregation Functions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1" name="Google Shape;291;p54"/>
          <p:cNvSpPr txBox="1"/>
          <p:nvPr>
            <p:ph type="body" idx="1"/>
          </p:nvPr>
        </p:nvSpPr>
        <p:spPr>
          <a:xfrm>
            <a:off x="185175" y="1152475"/>
            <a:ext cx="8647200" cy="3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 = np.array([1, 2, 3, 4, 5])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Minimum and maximum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result_min = np.min(arr)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result_max = np.max(arr)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Sum and product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result_sum = np.sum(arr)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result_product = np.prod(arr)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Mean and median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result_mean = np.mean(arr)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result_median = np.median(arr)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Variance and standard deviation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result_var = np.var(arr)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result_std = np.std(arr)</a:t>
            </a:r>
            <a:endParaRPr lang="en-GB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Manipulation</a:t>
            </a:r>
            <a:endParaRPr lang="en-GB"/>
          </a:p>
        </p:txBody>
      </p:sp>
      <p:sp>
        <p:nvSpPr>
          <p:cNvPr id="297" name="Google Shape;297;p5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offers numerous functions to manipulate arrays: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 = np.array([[1, 2, 3], [4, 5, 6]])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Transpose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arr_transposed = arr.T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Reshape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arr_reshaped = arr.reshape((3, 2))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Flatten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arr_flattened = arr.flatten()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Concatenate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arr_concatenated = np.concatenate((arr, arr), axis=1)</a:t>
            </a:r>
            <a:endParaRPr lang="en-GB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Number Generation</a:t>
            </a:r>
            <a:endParaRPr lang="en-GB"/>
          </a:p>
        </p:txBody>
      </p:sp>
      <p:sp>
        <p:nvSpPr>
          <p:cNvPr id="303" name="Google Shape;303;p5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provides functions to generate random numbers: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# Random integers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random_int = np.random.randint(0, 10, size=(3, 3))  # 3x3 array with values between 0 and </a:t>
            </a:r>
            <a:r>
              <a:rPr lang="en-GB"/>
              <a:t>9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Algebra with NumPy</a:t>
            </a:r>
            <a:endParaRPr lang="en-GB"/>
          </a:p>
        </p:txBody>
      </p:sp>
      <p:sp>
        <p:nvSpPr>
          <p:cNvPr id="309" name="Google Shape;309;p57"/>
          <p:cNvSpPr txBox="1"/>
          <p:nvPr>
            <p:ph type="body" idx="1"/>
          </p:nvPr>
        </p:nvSpPr>
        <p:spPr>
          <a:xfrm>
            <a:off x="311700" y="1152475"/>
            <a:ext cx="8520600" cy="36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provides a comprehensive set of linear algebra functions: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Matrix multiplication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matrix1 = np.array([[1, 2], [3, 4]])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matrix2 = np.array([[5, 6], [7, 8]])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result_matrix_mult = np.dot(matrix1, matrix2)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Determinant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det = np.linalg.det(matrix1)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Inverse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inv = np.linalg.inv(matrix1)</a:t>
            </a:r>
            <a:endParaRPr lang="en-GB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/>
        <p:txBody>
          <a:bodyPr>
            <a:normAutofit fontScale="70000"/>
          </a:bodyPr>
          <a:p>
            <a:r>
              <a:rPr lang="en-US"/>
              <a:t>np.transpose</a:t>
            </a:r>
            <a:endParaRPr lang="en-US"/>
          </a:p>
          <a:p>
            <a:r>
              <a:rPr lang="en-US" sz="1000"/>
              <a:t>  import numpy as np</a:t>
            </a:r>
            <a:endParaRPr lang="en-US" sz="1000"/>
          </a:p>
          <a:p>
            <a:pPr marL="114300" indent="0">
              <a:buNone/>
            </a:pPr>
            <a:r>
              <a:rPr lang="en-US" sz="1000"/>
              <a:t>    </a:t>
            </a:r>
            <a:endParaRPr lang="en-US" sz="1000"/>
          </a:p>
          <a:p>
            <a:pPr marL="114300" indent="0">
              <a:buNone/>
            </a:pPr>
            <a:r>
              <a:rPr lang="en-US" sz="1000"/>
              <a:t>    # Example of a system of linear equations: Ax = b</a:t>
            </a:r>
            <a:endParaRPr lang="en-US" sz="1000"/>
          </a:p>
          <a:p>
            <a:pPr marL="114300" indent="0">
              <a:buNone/>
            </a:pPr>
            <a:r>
              <a:rPr lang="en-US" sz="1000"/>
              <a:t>    A = np.array([[3, 2], [1, 2]])</a:t>
            </a:r>
            <a:endParaRPr lang="en-US" sz="1000"/>
          </a:p>
          <a:p>
            <a:pPr marL="114300" indent="0">
              <a:buNone/>
            </a:pPr>
            <a:r>
              <a:rPr lang="en-US" sz="1000"/>
              <a:t>    b = np.array([8, 7])</a:t>
            </a:r>
            <a:endParaRPr lang="en-US" sz="1000"/>
          </a:p>
          <a:p>
            <a:pPr marL="114300" indent="0">
              <a:buNone/>
            </a:pPr>
            <a:r>
              <a:rPr lang="en-US" sz="1000"/>
              <a:t>    </a:t>
            </a:r>
            <a:endParaRPr lang="en-US" sz="1000"/>
          </a:p>
          <a:p>
            <a:pPr marL="114300" indent="0">
              <a:buNone/>
            </a:pPr>
            <a:r>
              <a:rPr lang="en-US" sz="1000"/>
              <a:t>    # Solve for x</a:t>
            </a:r>
            <a:endParaRPr lang="en-US" sz="1000"/>
          </a:p>
          <a:p>
            <a:pPr marL="114300" indent="0">
              <a:buNone/>
            </a:pPr>
            <a:r>
              <a:rPr lang="en-US" sz="1000"/>
              <a:t>    x = np.linalg.solve(A, b)</a:t>
            </a:r>
            <a:endParaRPr lang="en-US" sz="1000"/>
          </a:p>
          <a:p>
            <a:pPr marL="114300" indent="0">
              <a:buNone/>
            </a:pPr>
            <a:r>
              <a:rPr lang="en-US" sz="1000"/>
              <a:t>    print("Solution:", x)</a:t>
            </a:r>
            <a:endParaRPr lang="en-US" sz="1000"/>
          </a:p>
          <a:p>
            <a:pPr marL="114300" indent="0">
              <a:buNone/>
            </a:pPr>
            <a:r>
              <a:rPr lang="en-US" sz="1000"/>
              <a:t>========================================</a:t>
            </a:r>
            <a:endParaRPr lang="en-US" sz="1000"/>
          </a:p>
          <a:p>
            <a:pPr marL="114300" indent="0">
              <a:buNone/>
            </a:pPr>
            <a:r>
              <a:rPr lang="en-US" sz="1000"/>
              <a:t>import numpy as np</a:t>
            </a:r>
            <a:endParaRPr lang="en-US" sz="1000"/>
          </a:p>
          <a:p>
            <a:pPr marL="114300" indent="0">
              <a:buNone/>
            </a:pPr>
            <a:endParaRPr lang="en-US" sz="1000"/>
          </a:p>
          <a:p>
            <a:pPr marL="114300" indent="0">
              <a:buNone/>
            </a:pPr>
            <a:r>
              <a:rPr lang="en-US" sz="1000"/>
              <a:t># Features (X): matrix with 3 rows (samples) and 2 columns (features)</a:t>
            </a:r>
            <a:endParaRPr lang="en-US" sz="1000"/>
          </a:p>
          <a:p>
            <a:pPr marL="114300" indent="0">
              <a:buNone/>
            </a:pPr>
            <a:r>
              <a:rPr lang="en-US" sz="1000"/>
              <a:t>X = np.array([[1, 1500],</a:t>
            </a:r>
            <a:endParaRPr lang="en-US" sz="1000"/>
          </a:p>
          <a:p>
            <a:pPr marL="114300" indent="0">
              <a:buNone/>
            </a:pPr>
            <a:r>
              <a:rPr lang="en-US" sz="1000"/>
              <a:t>              [1, 1200],</a:t>
            </a:r>
            <a:endParaRPr lang="en-US" sz="1000"/>
          </a:p>
          <a:p>
            <a:pPr marL="114300" indent="0">
              <a:buNone/>
            </a:pPr>
            <a:r>
              <a:rPr lang="en-US" sz="1000"/>
              <a:t>              [1, 1800]])</a:t>
            </a:r>
            <a:endParaRPr lang="en-US" sz="1000"/>
          </a:p>
          <a:p>
            <a:pPr marL="114300" indent="0">
              <a:buNone/>
            </a:pPr>
            <a:endParaRPr lang="en-US" sz="1000"/>
          </a:p>
          <a:p>
            <a:pPr marL="114300" indent="0">
              <a:buNone/>
            </a:pPr>
            <a:r>
              <a:rPr lang="en-US" sz="1000"/>
              <a:t># Coefficients (β): vector</a:t>
            </a:r>
            <a:endParaRPr lang="en-US" sz="1000"/>
          </a:p>
          <a:p>
            <a:pPr marL="114300" indent="0">
              <a:buNone/>
            </a:pPr>
            <a:r>
              <a:rPr lang="en-US" sz="1000"/>
              <a:t>β = np.array([50000, 200])</a:t>
            </a:r>
            <a:endParaRPr lang="en-US" sz="1000"/>
          </a:p>
          <a:p>
            <a:pPr marL="114300" indent="0">
              <a:buNone/>
            </a:pPr>
            <a:endParaRPr lang="en-US" sz="1000"/>
          </a:p>
          <a:p>
            <a:pPr marL="114300" indent="0">
              <a:buNone/>
            </a:pPr>
            <a:r>
              <a:rPr lang="en-US" sz="1000"/>
              <a:t># Predicted Prices (Y): matrix multiplication</a:t>
            </a:r>
            <a:endParaRPr lang="en-US" sz="1000"/>
          </a:p>
          <a:p>
            <a:pPr marL="114300" indent="0">
              <a:buNone/>
            </a:pPr>
            <a:r>
              <a:rPr lang="en-US" sz="1000"/>
              <a:t>Y = np.dot(X, β)</a:t>
            </a:r>
            <a:endParaRPr lang="en-US" sz="1000"/>
          </a:p>
          <a:p>
            <a:pPr marL="114300" indent="0">
              <a:buNone/>
            </a:pPr>
            <a:endParaRPr lang="en-US" sz="1000"/>
          </a:p>
          <a:p>
            <a:pPr marL="114300" indent="0">
              <a:buNone/>
            </a:pPr>
            <a:r>
              <a:rPr lang="en-US" sz="1000"/>
              <a:t>print("Predicted Prices:", Y)</a:t>
            </a:r>
            <a:endParaRPr lang="en-US" sz="1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>
            <a:normAutofit fontScale="45000"/>
          </a:bodyPr>
          <a:p>
            <a:pPr marL="114300" indent="0">
              <a:buNone/>
            </a:pPr>
            <a:r>
              <a:rPr lang="en-US"/>
              <a:t>import numpy as np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/>
              <a:t># Coefficient matrix A</a:t>
            </a:r>
            <a:endParaRPr lang="en-US"/>
          </a:p>
          <a:p>
            <a:pPr marL="114300" indent="0">
              <a:buNone/>
            </a:pPr>
            <a:r>
              <a:rPr lang="en-US"/>
              <a:t>A = np.array([[2, 3, 1],</a:t>
            </a:r>
            <a:endParaRPr lang="en-US"/>
          </a:p>
          <a:p>
            <a:pPr marL="114300" indent="0">
              <a:buNone/>
            </a:pPr>
            <a:r>
              <a:rPr lang="en-US"/>
              <a:t>              [4, 1, 2],</a:t>
            </a:r>
            <a:endParaRPr lang="en-US"/>
          </a:p>
          <a:p>
            <a:pPr marL="114300" indent="0">
              <a:buNone/>
            </a:pPr>
            <a:r>
              <a:rPr lang="en-US"/>
              <a:t>              [3, 2, 3]])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/>
              <a:t># Right-hand side vector b</a:t>
            </a:r>
            <a:endParaRPr lang="en-US"/>
          </a:p>
          <a:p>
            <a:pPr marL="114300" indent="0">
              <a:buNone/>
            </a:pPr>
            <a:r>
              <a:rPr lang="en-US"/>
              <a:t>b = np.array([1, 2, 3])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/>
              <a:t># Solve the system of equations</a:t>
            </a:r>
            <a:endParaRPr lang="en-US"/>
          </a:p>
          <a:p>
            <a:pPr marL="114300" indent="0">
              <a:buNone/>
            </a:pPr>
            <a:r>
              <a:rPr lang="en-US"/>
              <a:t>solution = np.linalg.solve(A, b)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/>
              <a:t># Extract the values of x, y, z</a:t>
            </a:r>
            <a:endParaRPr lang="en-US"/>
          </a:p>
          <a:p>
            <a:pPr marL="114300" indent="0">
              <a:buNone/>
            </a:pPr>
            <a:r>
              <a:rPr lang="en-US"/>
              <a:t>x, y, z = solution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/>
              <a:t>print(f"Solution: x = {x}, y = {y}, z = {z}")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/>
              <a:t>2x+3y+z=1</a:t>
            </a:r>
            <a:endParaRPr lang="en-US"/>
          </a:p>
          <a:p>
            <a:pPr marL="114300" indent="0">
              <a:buNone/>
            </a:pPr>
            <a:r>
              <a:rPr lang="en-US"/>
              <a:t>4x+y+2z=2</a:t>
            </a:r>
            <a:endParaRPr lang="en-US"/>
          </a:p>
          <a:p>
            <a:pPr marL="114300" indent="0">
              <a:buNone/>
            </a:pPr>
            <a:r>
              <a:rPr lang="en-US"/>
              <a:t>3x+2y+3z=3</a:t>
            </a:r>
            <a:endParaRPr lang="en-US"/>
          </a:p>
          <a:p>
            <a:pPr marL="11430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 Functions inMachine Learning</a:t>
            </a:r>
            <a:endParaRPr lang="en-GB"/>
          </a:p>
        </p:txBody>
      </p:sp>
      <p:sp>
        <p:nvSpPr>
          <p:cNvPr id="315" name="Google Shape;315;p5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and Data Analysis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np.mean(): Compute the mean of an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np.median(): Compute the median of an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np.percentile(): Compute the q-th percentile of the data along the specified axis.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np.cov(): Compute the covariance matrix.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np.corrcoef(): Compute the correlation coefficient matrix.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np.histogram(): Compute the histogram of a set of data.</a:t>
            </a:r>
            <a:endParaRPr lang="en-GB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2000"/>
              <a:buFont typeface="Arial" panose="020B0604020202020204"/>
              <a:buNone/>
            </a:pPr>
            <a:r>
              <a:rPr lang="en-GB" sz="2135" b="1">
                <a:solidFill>
                  <a:schemeClr val="dk2"/>
                </a:solidFill>
              </a:rPr>
              <a:t>Mathematical Operations</a:t>
            </a:r>
            <a:endParaRPr sz="3135" b="1"/>
          </a:p>
        </p:txBody>
      </p:sp>
      <p:sp>
        <p:nvSpPr>
          <p:cNvPr id="321" name="Google Shape;321;p5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np.exp(): Calculate the exponential of all elements in the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np.log(): Compute natural logarithm (base e) element-wise.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np.log10(): Compute the base-10 logarithm of all elements.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Checking NumPy Version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(np.__version__)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1778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300">
              <a:solidFill>
                <a:srgbClr val="FFFFFF"/>
              </a:solidFill>
              <a:highlight>
                <a:srgbClr val="4CAF50"/>
              </a:highlight>
            </a:endParaRPr>
          </a:p>
          <a:p>
            <a:pPr marL="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Sorting and Searching</a:t>
            </a:r>
            <a:endParaRPr lang="en-GB"/>
          </a:p>
        </p:txBody>
      </p:sp>
      <p:sp>
        <p:nvSpPr>
          <p:cNvPr id="327" name="Google Shape;327;p6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np.sort(): Sort an array in ascending order.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np.argsort(): Return the indices that would sort an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np.searchsorted(): Find the indices to insert elements to maintain order.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/>
        <p:txBody>
          <a:bodyPr>
            <a:normAutofit fontScale="40000"/>
          </a:bodyPr>
          <a:p>
            <a:pPr marL="114300" indent="0">
              <a:buNone/>
            </a:pPr>
            <a:r>
              <a:rPr lang="en-US"/>
              <a:t>import numpy as np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/>
              <a:t># Create an array</a:t>
            </a:r>
            <a:endParaRPr lang="en-US"/>
          </a:p>
          <a:p>
            <a:pPr marL="114300" indent="0">
              <a:buNone/>
            </a:pPr>
            <a:r>
              <a:rPr lang="en-US"/>
              <a:t>arr = np.array([50, 10, 40, 20, 30])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/>
              <a:t># 1. np.sort(): Sort an array in ascending order</a:t>
            </a:r>
            <a:endParaRPr lang="en-US"/>
          </a:p>
          <a:p>
            <a:pPr marL="114300" indent="0">
              <a:buNone/>
            </a:pPr>
            <a:r>
              <a:rPr lang="en-US"/>
              <a:t>sorted_arr = np.sort(arr)</a:t>
            </a:r>
            <a:endParaRPr lang="en-US"/>
          </a:p>
          <a:p>
            <a:pPr marL="114300" indent="0">
              <a:buNone/>
            </a:pPr>
            <a:r>
              <a:rPr lang="en-US"/>
              <a:t>print("Sorted array:", sorted_arr)</a:t>
            </a:r>
            <a:endParaRPr lang="en-US"/>
          </a:p>
          <a:p>
            <a:pPr marL="114300" indent="0">
              <a:buNone/>
            </a:pPr>
            <a:r>
              <a:rPr lang="en-US"/>
              <a:t># Output: [10 20 30 40 50]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/>
              <a:t># 2. np.argsort(): Return the indices that would sort an array</a:t>
            </a:r>
            <a:endParaRPr lang="en-US"/>
          </a:p>
          <a:p>
            <a:pPr marL="114300" indent="0">
              <a:buNone/>
            </a:pPr>
            <a:r>
              <a:rPr lang="en-US"/>
              <a:t>sorted_indices = np.argsort(arr)</a:t>
            </a:r>
            <a:endParaRPr lang="en-US"/>
          </a:p>
          <a:p>
            <a:pPr marL="114300" indent="0">
              <a:buNone/>
            </a:pPr>
            <a:r>
              <a:rPr lang="en-US"/>
              <a:t>print("Indices that would sort the array:", sorted_indices)</a:t>
            </a:r>
            <a:endParaRPr lang="en-US"/>
          </a:p>
          <a:p>
            <a:pPr marL="114300" indent="0">
              <a:buNone/>
            </a:pPr>
            <a:r>
              <a:rPr lang="en-US"/>
              <a:t># Output: [1 3 4 2 0]</a:t>
            </a:r>
            <a:endParaRPr lang="en-US"/>
          </a:p>
          <a:p>
            <a:pPr marL="114300" indent="0">
              <a:buNone/>
            </a:pPr>
            <a:r>
              <a:rPr lang="en-US"/>
              <a:t># Explanation: The element at index 1 (value 10) is the smallest, so it's placed first.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/>
              <a:t># 3. np.searchsorted(): Find indices where elements should be inserted to maintain order</a:t>
            </a:r>
            <a:endParaRPr lang="en-US"/>
          </a:p>
          <a:p>
            <a:pPr marL="114300" indent="0">
              <a:buNone/>
            </a:pPr>
            <a:r>
              <a:rPr lang="en-US"/>
              <a:t># Searching for positions to insert 25 and 35 to maintain the sorted order</a:t>
            </a:r>
            <a:endParaRPr lang="en-US"/>
          </a:p>
          <a:p>
            <a:pPr marL="114300" indent="0">
              <a:buNone/>
            </a:pPr>
            <a:r>
              <a:rPr lang="en-US"/>
              <a:t>insert_positions = np.searchsorted(sorted_arr, [25, 35])</a:t>
            </a:r>
            <a:endParaRPr lang="en-US"/>
          </a:p>
          <a:p>
            <a:pPr marL="114300" indent="0">
              <a:buNone/>
            </a:pPr>
            <a:r>
              <a:rPr lang="en-US"/>
              <a:t>print("Insert positions for 25 and 35:", insert_positions)</a:t>
            </a:r>
            <a:endParaRPr lang="en-US"/>
          </a:p>
          <a:p>
            <a:pPr marL="114300" indent="0">
              <a:buNone/>
            </a:pPr>
            <a:r>
              <a:rPr lang="en-US"/>
              <a:t># Output: [2 3]</a:t>
            </a:r>
            <a:endParaRPr lang="en-US"/>
          </a:p>
          <a:p>
            <a:pPr marL="114300" indent="0">
              <a:buNone/>
            </a:pPr>
            <a:r>
              <a:rPr lang="en-US"/>
              <a:t># Explanation: 25 should be inserted at index 2 and 35 at index 3 to maintain order.</a:t>
            </a:r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Element-wise Comparisons</a:t>
            </a:r>
            <a:endParaRPr lang="en-GB"/>
          </a:p>
        </p:txBody>
      </p:sp>
      <p:sp>
        <p:nvSpPr>
          <p:cNvPr id="333" name="Google Shape;333;p6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np.equal(): Compare if two arrays have the same elements.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np.not_equal(): Compare if two arrays have different elements.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np.logical_and(), np.logical_or(), np.logical_not(): Perform element-wise logical operations.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311785" y="1152525"/>
            <a:ext cx="8520430" cy="3819525"/>
          </a:xfrm>
        </p:spPr>
        <p:txBody>
          <a:bodyPr>
            <a:normAutofit fontScale="25000"/>
          </a:bodyPr>
          <a:p>
            <a:pPr marL="114300" indent="0">
              <a:buNone/>
            </a:pPr>
            <a:r>
              <a:rPr lang="en-US" sz="2400"/>
              <a:t>import numpy as np</a:t>
            </a:r>
            <a:endParaRPr lang="en-US" sz="2400"/>
          </a:p>
          <a:p>
            <a:pPr marL="114300" indent="0">
              <a:buNone/>
            </a:pPr>
            <a:endParaRPr lang="en-US" sz="2400"/>
          </a:p>
          <a:p>
            <a:pPr marL="114300" indent="0">
              <a:buNone/>
            </a:pPr>
            <a:r>
              <a:rPr lang="en-US" sz="2400"/>
              <a:t># Create two arrays</a:t>
            </a:r>
            <a:endParaRPr lang="en-US" sz="2400"/>
          </a:p>
          <a:p>
            <a:pPr marL="114300" indent="0">
              <a:buNone/>
            </a:pPr>
            <a:r>
              <a:rPr lang="en-US" sz="2400"/>
              <a:t>arr1 = np.array([1, 2, 3, 4, 5])</a:t>
            </a:r>
            <a:endParaRPr lang="en-US" sz="2400"/>
          </a:p>
          <a:p>
            <a:pPr marL="114300" indent="0">
              <a:buNone/>
            </a:pPr>
            <a:r>
              <a:rPr lang="en-US" sz="2400"/>
              <a:t>arr2 = np.array([1, 3, 2, 4, 5])</a:t>
            </a:r>
            <a:endParaRPr lang="en-US" sz="2400"/>
          </a:p>
          <a:p>
            <a:pPr marL="114300" indent="0">
              <a:buNone/>
            </a:pPr>
            <a:endParaRPr lang="en-US" sz="2400"/>
          </a:p>
          <a:p>
            <a:pPr marL="114300" indent="0">
              <a:buNone/>
            </a:pPr>
            <a:r>
              <a:rPr lang="en-US" sz="2400"/>
              <a:t># 1. np.equal(): Compare if two arrays have the same elements</a:t>
            </a:r>
            <a:endParaRPr lang="en-US" sz="2400"/>
          </a:p>
          <a:p>
            <a:pPr marL="114300" indent="0">
              <a:buNone/>
            </a:pPr>
            <a:r>
              <a:rPr lang="en-US" sz="2400"/>
              <a:t>equal_result = np.equal(arr1, arr2)</a:t>
            </a:r>
            <a:endParaRPr lang="en-US" sz="2400"/>
          </a:p>
          <a:p>
            <a:pPr marL="114300" indent="0">
              <a:buNone/>
            </a:pPr>
            <a:r>
              <a:rPr lang="en-US" sz="2400"/>
              <a:t>print("Equal comparison:", equal_result)</a:t>
            </a:r>
            <a:endParaRPr lang="en-US" sz="2400"/>
          </a:p>
          <a:p>
            <a:pPr marL="114300" indent="0">
              <a:buNone/>
            </a:pPr>
            <a:r>
              <a:rPr lang="en-US" sz="2400"/>
              <a:t># Output: [ True False False  True  True ]</a:t>
            </a:r>
            <a:endParaRPr lang="en-US" sz="2400"/>
          </a:p>
          <a:p>
            <a:pPr marL="114300" indent="0">
              <a:buNone/>
            </a:pPr>
            <a:r>
              <a:rPr lang="en-US" sz="2400"/>
              <a:t># Explanation: Elements at positions 0, 3, and 4 are equal between the two arrays.</a:t>
            </a:r>
            <a:endParaRPr lang="en-US" sz="2400"/>
          </a:p>
          <a:p>
            <a:pPr marL="114300" indent="0">
              <a:buNone/>
            </a:pPr>
            <a:endParaRPr lang="en-US" sz="2400"/>
          </a:p>
          <a:p>
            <a:pPr marL="114300" indent="0">
              <a:buNone/>
            </a:pPr>
            <a:r>
              <a:rPr lang="en-US" sz="2400"/>
              <a:t># 2. np.not_equal(): Compare if two arrays have different elements</a:t>
            </a:r>
            <a:endParaRPr lang="en-US" sz="2400"/>
          </a:p>
          <a:p>
            <a:pPr marL="114300" indent="0">
              <a:buNone/>
            </a:pPr>
            <a:r>
              <a:rPr lang="en-US" sz="2400"/>
              <a:t>not_equal_result = np.not_equal(arr1, arr2)</a:t>
            </a:r>
            <a:endParaRPr lang="en-US" sz="2400"/>
          </a:p>
          <a:p>
            <a:pPr marL="114300" indent="0">
              <a:buNone/>
            </a:pPr>
            <a:r>
              <a:rPr lang="en-US" sz="2400"/>
              <a:t>print("Not equal comparison:", not_equal_result)</a:t>
            </a:r>
            <a:endParaRPr lang="en-US" sz="2400"/>
          </a:p>
          <a:p>
            <a:pPr marL="114300" indent="0">
              <a:buNone/>
            </a:pPr>
            <a:r>
              <a:rPr lang="en-US" sz="2400"/>
              <a:t># Output: [False  True  True False False]</a:t>
            </a:r>
            <a:endParaRPr lang="en-US" sz="2400"/>
          </a:p>
          <a:p>
            <a:pPr marL="114300" indent="0">
              <a:buNone/>
            </a:pPr>
            <a:r>
              <a:rPr lang="en-US" sz="2400"/>
              <a:t># Explanation: Elements at positions 1 and 2 are not equal between the two arrays.</a:t>
            </a:r>
            <a:endParaRPr lang="en-US" sz="2400"/>
          </a:p>
          <a:p>
            <a:pPr marL="114300" indent="0">
              <a:buNone/>
            </a:pPr>
            <a:endParaRPr lang="en-US" sz="2400"/>
          </a:p>
          <a:p>
            <a:pPr marL="114300" indent="0">
              <a:buNone/>
            </a:pPr>
            <a:r>
              <a:rPr lang="en-US" sz="2400"/>
              <a:t># 3. np.logical_and(): Perform element-wise logical AND operation</a:t>
            </a:r>
            <a:endParaRPr lang="en-US" sz="2400"/>
          </a:p>
          <a:p>
            <a:pPr marL="114300" indent="0">
              <a:buNone/>
            </a:pPr>
            <a:r>
              <a:rPr lang="en-US" sz="2400"/>
              <a:t>logical_and_result = np.logical_and(arr1 &gt; 2, arr2 &gt; 2)</a:t>
            </a:r>
            <a:endParaRPr lang="en-US" sz="2400"/>
          </a:p>
          <a:p>
            <a:pPr marL="114300" indent="0">
              <a:buNone/>
            </a:pPr>
            <a:r>
              <a:rPr lang="en-US" sz="2400"/>
              <a:t>print("Logical AND result:", logical_and_result)</a:t>
            </a:r>
            <a:endParaRPr lang="en-US" sz="2400"/>
          </a:p>
          <a:p>
            <a:pPr marL="114300" indent="0">
              <a:buNone/>
            </a:pPr>
            <a:r>
              <a:rPr lang="en-US" sz="2400"/>
              <a:t># Output: [False False  True  True  True]</a:t>
            </a:r>
            <a:endParaRPr lang="en-US" sz="2400"/>
          </a:p>
          <a:p>
            <a:pPr marL="114300" indent="0">
              <a:buNone/>
            </a:pPr>
            <a:r>
              <a:rPr lang="en-US" sz="2400"/>
              <a:t># Explanation: Both arr1 and arr2 must have elements greater than 2 for the result to be True.</a:t>
            </a:r>
            <a:endParaRPr lang="en-US" sz="2400"/>
          </a:p>
          <a:p>
            <a:pPr marL="114300" indent="0">
              <a:buNone/>
            </a:pPr>
            <a:endParaRPr lang="en-US" sz="2400"/>
          </a:p>
          <a:p>
            <a:pPr marL="114300" indent="0">
              <a:buNone/>
            </a:pPr>
            <a:r>
              <a:rPr lang="en-US" sz="2400"/>
              <a:t># 4. np.logical_or(): Perform element-wise logical OR operation</a:t>
            </a:r>
            <a:endParaRPr lang="en-US" sz="2400"/>
          </a:p>
          <a:p>
            <a:pPr marL="114300" indent="0">
              <a:buNone/>
            </a:pPr>
            <a:r>
              <a:rPr lang="en-US" sz="2400"/>
              <a:t>logical_or_result = np.logical_or(arr1 &gt; 2, arr2 &gt; 2)</a:t>
            </a:r>
            <a:endParaRPr lang="en-US" sz="2400"/>
          </a:p>
          <a:p>
            <a:pPr marL="114300" indent="0">
              <a:buNone/>
            </a:pPr>
            <a:r>
              <a:rPr lang="en-US" sz="2400"/>
              <a:t>print("Logical OR result:", logical_or_result)</a:t>
            </a:r>
            <a:endParaRPr lang="en-US" sz="2400"/>
          </a:p>
          <a:p>
            <a:pPr marL="114300" indent="0">
              <a:buNone/>
            </a:pPr>
            <a:r>
              <a:rPr lang="en-US" sz="2400"/>
              <a:t># Output: [False  True  True  True  True]</a:t>
            </a:r>
            <a:endParaRPr lang="en-US" sz="2400"/>
          </a:p>
          <a:p>
            <a:pPr marL="114300" indent="0">
              <a:buNone/>
            </a:pPr>
            <a:r>
              <a:rPr lang="en-US" sz="2400"/>
              <a:t># Explanation: If either arr1 or arr2 have elements greater than 2, the result is True.</a:t>
            </a:r>
            <a:endParaRPr lang="en-US" sz="2400"/>
          </a:p>
          <a:p>
            <a:pPr marL="114300" indent="0">
              <a:buNone/>
            </a:pPr>
            <a:endParaRPr lang="en-US" sz="2400"/>
          </a:p>
          <a:p>
            <a:pPr marL="114300" indent="0">
              <a:buNone/>
            </a:pPr>
            <a:r>
              <a:rPr lang="en-US" sz="2400"/>
              <a:t># 5. np.logical_not(): Perform element-wise logical NOT operation</a:t>
            </a:r>
            <a:endParaRPr lang="en-US" sz="2400"/>
          </a:p>
          <a:p>
            <a:pPr marL="114300" indent="0">
              <a:buNone/>
            </a:pPr>
            <a:r>
              <a:rPr lang="en-US" sz="2400"/>
              <a:t>logical_not_result = np.logical_not(arr1 &gt; 3)</a:t>
            </a:r>
            <a:endParaRPr lang="en-US" sz="2400"/>
          </a:p>
          <a:p>
            <a:pPr marL="114300" indent="0">
              <a:buNone/>
            </a:pPr>
            <a:r>
              <a:rPr lang="en-US" sz="2400"/>
              <a:t>print("Logical NOT result:", logical_not_result)</a:t>
            </a:r>
            <a:endParaRPr lang="en-US" sz="2400"/>
          </a:p>
          <a:p>
            <a:pPr marL="114300" indent="0">
              <a:buNone/>
            </a:pPr>
            <a:r>
              <a:rPr lang="en-US" sz="2400"/>
              <a:t># Output: [ True  True  True False False]</a:t>
            </a:r>
            <a:endParaRPr lang="en-US" sz="2400"/>
          </a:p>
          <a:p>
            <a:pPr marL="114300" indent="0">
              <a:buNone/>
            </a:pPr>
            <a:r>
              <a:rPr lang="en-US"/>
              <a:t># Explanation: Elements where arr1 &gt; 3 are False, and others are True.</a:t>
            </a:r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Handling Missing Data</a:t>
            </a:r>
            <a:endParaRPr lang="en-GB"/>
          </a:p>
        </p:txBody>
      </p:sp>
      <p:sp>
        <p:nvSpPr>
          <p:cNvPr id="339" name="Google Shape;339;p6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np.isnan(): Check for NaN (Not a Number) elements in an array.</a:t>
            </a:r>
            <a:endParaRPr lang="en-GB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nan_check = np.isnan(arr)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np.isfinite(): Check for finite elements in an array.</a:t>
            </a:r>
            <a:endParaRPr lang="en-GB"/>
          </a:p>
          <a:p>
            <a:pPr lvl="1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arr = np.array([1, 2, np.nan, 4, np.inf, -np.inf, 7])</a:t>
            </a:r>
          </a:p>
          <a:p>
            <a:pPr lvl="1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finite_check = np.isfinite(arr)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Generation and Sampling</a:t>
            </a:r>
            <a:endParaRPr lang="en-GB"/>
          </a:p>
        </p:txBody>
      </p:sp>
      <p:sp>
        <p:nvSpPr>
          <p:cNvPr id="345" name="Google Shape;345;p6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np.linspace(): Generate equally spaced values within a specified range.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np.random.choice(): Generate a random sample from a given 1-D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np.random.shuffle(): Shuffle the elements of an array in-place.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random_sample = np.random.choice([10, 20, 30, 40, 50], size=3, replace=False)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np.random.shuffle(arr)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Broadcasting and Element-wise Operations</a:t>
            </a:r>
            <a:endParaRPr lang="en-GB"/>
          </a:p>
        </p:txBody>
      </p:sp>
      <p:sp>
        <p:nvSpPr>
          <p:cNvPr id="351" name="Google Shape;351;p6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/>
              <a:t>np.broadcast(): Return an object that allows broadcasting of two arrays.</a:t>
            </a:r>
            <a:endParaRPr lang="en-GB"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/>
              <a:t>np.maximum(): Element-wise maximum between two arrays.</a:t>
            </a:r>
            <a:endParaRPr lang="en-GB"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/>
              <a:t>np.minimum(): Element-wise minimum between two arrays.</a:t>
            </a:r>
            <a:endParaRPr lang="en-GB" sz="14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# Create two arrays of different shapes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arr1 = np.array([1, 2, 3])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arr2 = np.array([[1], [2], [3]])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# 1. np.broadcast(): Return an object that allows broadcasting of two arrays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broadcast_obj = np.broadcast(arr1, arr2)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# Use broadcasting to perform element-wise addition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broadcasted_sum = arr1 + arr2</a:t>
            </a:r>
            <a:endParaRPr sz="1000"/>
          </a:p>
        </p:txBody>
      </p:sp>
      <p:sp>
        <p:nvSpPr>
          <p:cNvPr id="2" name="Text Box 1"/>
          <p:cNvSpPr txBox="1"/>
          <p:nvPr/>
        </p:nvSpPr>
        <p:spPr>
          <a:xfrm>
            <a:off x="762000" y="4013200"/>
            <a:ext cx="78708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# 2. np.maximum(): Element-wise maximum between two arrays</a:t>
            </a:r>
            <a:endParaRPr lang="en-US" sz="1000"/>
          </a:p>
          <a:p>
            <a:r>
              <a:rPr lang="en-US" sz="1000"/>
              <a:t>arr3 = np.array([1, 4, 3, 2])</a:t>
            </a:r>
            <a:endParaRPr lang="en-US" sz="1000"/>
          </a:p>
          <a:p>
            <a:r>
              <a:rPr lang="en-US" sz="1000"/>
              <a:t>arr4 = np.array([2, 3, 5, 1])</a:t>
            </a:r>
            <a:endParaRPr lang="en-US" sz="1000"/>
          </a:p>
          <a:p>
            <a:r>
              <a:rPr lang="en-US" sz="1000"/>
              <a:t>maximum_result = np.maximum(arr3, arr4)</a:t>
            </a:r>
            <a:endParaRPr lang="en-US" sz="1000"/>
          </a:p>
          <a:p>
            <a:r>
              <a:rPr lang="en-US" sz="1000"/>
              <a:t>print("Element-wise maximum:", maximum_result)</a:t>
            </a:r>
            <a:endParaRPr lang="en-US" sz="1000"/>
          </a:p>
          <a:p>
            <a:r>
              <a:rPr lang="en-US" sz="1000"/>
              <a:t># Output: [2 4 5 2]</a:t>
            </a:r>
            <a:endParaRPr lang="en-US" sz="1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Use Case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  <a:p>
            <a:r>
              <a:rPr lang="en-US"/>
              <a:t>Matrices are a fundamental tool in data science, enabling efficient computation, data representation, and algorithm implementation. They are essential for handling large datasets, performing linear algebra operations, and implementing machine learning algorithms.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29335" y="3037205"/>
            <a:ext cx="7803515" cy="153162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1600" b="1"/>
              <a:t>Data Representation</a:t>
            </a:r>
            <a:endParaRPr lang="en-US" altLang="zh-CN" sz="1600" b="1"/>
          </a:p>
          <a:p>
            <a:endParaRPr lang="en-US" altLang="zh-CN" sz="1600"/>
          </a:p>
          <a:p>
            <a:r>
              <a:rPr lang="en-US" altLang="zh-CN" sz="1600"/>
              <a:t>Datasets are represented as matrices:</a:t>
            </a:r>
            <a:endParaRPr lang="en-US" altLang="zh-CN" sz="1600"/>
          </a:p>
          <a:p>
            <a:r>
              <a:rPr lang="en-US" altLang="zh-CN" sz="1600"/>
              <a:t>Rows: Individual data points.</a:t>
            </a:r>
            <a:endParaRPr lang="en-US" altLang="zh-CN" sz="1600"/>
          </a:p>
          <a:p>
            <a:r>
              <a:rPr lang="en-US" altLang="zh-CN" sz="1600"/>
              <a:t>Columns: Features/variables.</a:t>
            </a:r>
            <a:endParaRPr lang="en-US" altLang="zh-CN" sz="1600"/>
          </a:p>
          <a:p>
            <a:r>
              <a:rPr lang="en-US" altLang="zh-CN" sz="1600"/>
              <a:t>Example: A house prices dataset with columns for bedrooms, size, and price.</a:t>
            </a:r>
            <a:endParaRPr lang="en-US" altLang="zh-CN" sz="16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marL="114300" indent="0">
              <a:buNone/>
            </a:pPr>
            <a:r>
              <a:rPr lang="en-US" sz="1000" b="1"/>
              <a:t>Linear Regression</a:t>
            </a:r>
            <a:endParaRPr lang="en-US" sz="1000" b="1"/>
          </a:p>
          <a:p>
            <a:pPr marL="114300" indent="0">
              <a:buNone/>
            </a:pPr>
            <a:endParaRPr lang="en-US" sz="1000"/>
          </a:p>
          <a:p>
            <a:pPr marL="114300" indent="0">
              <a:buNone/>
            </a:pPr>
            <a:r>
              <a:rPr lang="en-US" sz="1000"/>
              <a:t>Uses matrices to model relationships:</a:t>
            </a:r>
            <a:endParaRPr lang="en-US" sz="1000"/>
          </a:p>
          <a:p>
            <a:pPr marL="114300" indent="0">
              <a:buNone/>
            </a:pPr>
            <a:r>
              <a:rPr lang="en-US" sz="1000"/>
              <a:t>X: Feature matrix.</a:t>
            </a:r>
            <a:endParaRPr lang="en-US" sz="1000"/>
          </a:p>
          <a:p>
            <a:pPr marL="114300" indent="0">
              <a:buNone/>
            </a:pPr>
            <a:r>
              <a:rPr lang="en-US" sz="1000"/>
              <a:t>β: Coefficient vector.</a:t>
            </a:r>
            <a:endParaRPr lang="en-US" sz="1000"/>
          </a:p>
          <a:p>
            <a:pPr marL="114300" indent="0">
              <a:buNone/>
            </a:pPr>
            <a:r>
              <a:rPr lang="en-US" sz="1000"/>
              <a:t>Y: Predicted values.</a:t>
            </a:r>
            <a:endParaRPr lang="en-US" sz="1000"/>
          </a:p>
          <a:p>
            <a:pPr marL="114300" indent="0">
              <a:buNone/>
            </a:pPr>
            <a:r>
              <a:rPr lang="en-US" sz="1000"/>
              <a:t>Formula: Y=X×β.</a:t>
            </a:r>
            <a:endParaRPr lang="en-US" sz="1000"/>
          </a:p>
          <a:p>
            <a:pPr marL="114300" indent="0">
              <a:buNone/>
            </a:pPr>
            <a:endParaRPr lang="en-US" sz="1000"/>
          </a:p>
          <a:p>
            <a:pPr marL="114300" indent="0">
              <a:buNone/>
            </a:pPr>
            <a:r>
              <a:rPr lang="en-US" sz="1000" b="1"/>
              <a:t>Principal Component Analysis (PCA)</a:t>
            </a:r>
            <a:endParaRPr lang="en-US" sz="1000" b="1"/>
          </a:p>
          <a:p>
            <a:pPr marL="114300" indent="0">
              <a:buNone/>
            </a:pPr>
            <a:endParaRPr lang="en-US" sz="1000"/>
          </a:p>
          <a:p>
            <a:pPr marL="114300" indent="0">
              <a:buNone/>
            </a:pPr>
            <a:r>
              <a:rPr lang="en-US" sz="1000"/>
              <a:t>Dimensionality reduction using:</a:t>
            </a:r>
            <a:endParaRPr lang="en-US" sz="1000"/>
          </a:p>
          <a:p>
            <a:pPr marL="114300" indent="0">
              <a:buNone/>
            </a:pPr>
            <a:r>
              <a:rPr lang="en-US" sz="1000"/>
              <a:t>Covariance Matrix: Captures variance/covariance.</a:t>
            </a:r>
            <a:endParaRPr lang="en-US" sz="1000"/>
          </a:p>
          <a:p>
            <a:pPr marL="114300" indent="0">
              <a:buNone/>
            </a:pPr>
            <a:r>
              <a:rPr lang="en-US" sz="1000"/>
              <a:t>Eigenvectors/Eigenvalues: Identify principal components</a:t>
            </a:r>
            <a:endParaRPr lang="en-US" sz="1000"/>
          </a:p>
          <a:p>
            <a:pPr marL="114300" indent="0">
              <a:buNone/>
            </a:pPr>
            <a:endParaRPr lang="en-US" sz="1000"/>
          </a:p>
          <a:p>
            <a:pPr marL="114300" indent="0">
              <a:buNone/>
            </a:pPr>
            <a:r>
              <a:rPr lang="en-US" sz="1000" b="1"/>
              <a:t>Neural Networks</a:t>
            </a:r>
            <a:endParaRPr lang="en-US" sz="1000" b="1"/>
          </a:p>
          <a:p>
            <a:pPr marL="114300" indent="0">
              <a:buNone/>
            </a:pPr>
            <a:endParaRPr lang="en-US" sz="1000"/>
          </a:p>
          <a:p>
            <a:pPr marL="114300" indent="0">
              <a:buNone/>
            </a:pPr>
            <a:r>
              <a:rPr lang="en-US" sz="1000"/>
              <a:t>Matrix operations are key in neural networks:</a:t>
            </a:r>
            <a:endParaRPr lang="en-US" sz="1000"/>
          </a:p>
          <a:p>
            <a:pPr marL="114300" indent="0">
              <a:buNone/>
            </a:pPr>
            <a:r>
              <a:rPr lang="en-US" sz="1000"/>
              <a:t>Input: Data as a matrix.</a:t>
            </a:r>
            <a:endParaRPr lang="en-US" sz="1000"/>
          </a:p>
          <a:p>
            <a:pPr marL="114300" indent="0">
              <a:buNone/>
            </a:pPr>
            <a:r>
              <a:rPr lang="en-US" sz="1000"/>
              <a:t>Weights: Matrices for connections.</a:t>
            </a:r>
            <a:endParaRPr lang="en-US" sz="1000"/>
          </a:p>
          <a:p>
            <a:pPr marL="114300" indent="0">
              <a:buNone/>
            </a:pPr>
            <a:r>
              <a:rPr lang="en-US" sz="1000"/>
              <a:t>Output: Matrix multiplications/activations.</a:t>
            </a:r>
            <a:endParaRPr lang="en-US" sz="1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5405"/>
            <a:ext cx="6635750" cy="41332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46380" y="4198620"/>
            <a:ext cx="83426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https://python-course.eu/machine-learning/neural-networks-structure-weights-and-matrices.php 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Create a NumPy ndarray Object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is used to work with arrays. The array object in NumPy is called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 can create a NumPy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object by using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array()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function.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type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type(): This built-in Python function tells us the type of the object passed to it. Like in above code it shows that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</a:t>
            </a:r>
            <a:r>
              <a:rPr lang="en-GB" sz="1150">
                <a:solidFill>
                  <a:schemeClr val="dk1"/>
                </a:solidFill>
                <a:highlight>
                  <a:srgbClr val="FFFF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is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numpy.ndarray</a:t>
            </a:r>
            <a:r>
              <a:rPr lang="en-GB" sz="1150">
                <a:solidFill>
                  <a:schemeClr val="dk1"/>
                </a:solidFill>
                <a:highlight>
                  <a:srgbClr val="FFFF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type.</a:t>
            </a:r>
            <a:endParaRPr sz="1150">
              <a:solidFill>
                <a:schemeClr val="dk1"/>
              </a:solidFill>
              <a:highlight>
                <a:srgbClr val="FFFFCC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To create an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we can pass a list, tuple or any array-like object into the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array()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method, and it will be converted into an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:</a:t>
            </a:r>
            <a:endParaRPr sz="1150">
              <a:solidFill>
                <a:schemeClr val="dk1"/>
              </a:solidFill>
              <a:highlight>
                <a:srgbClr val="FFFFCC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5"/>
          <p:cNvSpPr txBox="1"/>
          <p:nvPr>
            <p:ph type="title"/>
          </p:nvPr>
        </p:nvSpPr>
        <p:spPr>
          <a:xfrm>
            <a:off x="471725" y="2113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9120" b="1">
                <a:solidFill>
                  <a:schemeClr val="lt2"/>
                </a:solidFill>
              </a:rPr>
              <a:t>Thank You!</a:t>
            </a:r>
            <a:endParaRPr sz="9120"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Dimensions in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1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 dimension in arrays is one level of array depth (nested arrays).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0-D Arrays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0-D arrays, or Scalars, are the elements in an array. Each value in an array is a 0-D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1-D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2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 array that has 0-D arrays as its elements is called uni-dimensional or 1-D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These are the most common and basic arrays.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Create a 1-D array containing the values 1,2,3,4,5: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body" idx="1"/>
          </p:nvPr>
        </p:nvSpPr>
        <p:spPr>
          <a:xfrm>
            <a:off x="311700" y="256025"/>
            <a:ext cx="8520600" cy="43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2-D Arrays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 array that has 1-D arrays as its elements is called a 2-D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These are often used to represent matrix or 2nd order tensors.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has a whole sub module dedicated towards matrix operations called </a:t>
            </a:r>
            <a:r>
              <a:rPr lang="en-GB" sz="1200">
                <a:solidFill>
                  <a:srgbClr val="DC143C"/>
                </a:solidFill>
                <a:highlight>
                  <a:srgbClr val="FFFFCC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numpy.mat</a:t>
            </a:r>
            <a:endParaRPr sz="1200">
              <a:solidFill>
                <a:srgbClr val="DC143C"/>
              </a:solidFill>
              <a:highlight>
                <a:srgbClr val="FFFFCC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Create a 2-D array containing two arrays with the values 1,2,3 and 4,5,6: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19403</Words>
  <Application>WPS Presentation</Application>
  <PresentationFormat/>
  <Paragraphs>704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1" baseType="lpstr">
      <vt:lpstr>Arial</vt:lpstr>
      <vt:lpstr>SimSun</vt:lpstr>
      <vt:lpstr>Wingdings</vt:lpstr>
      <vt:lpstr>Arial</vt:lpstr>
      <vt:lpstr>Verdana</vt:lpstr>
      <vt:lpstr>Courier New</vt:lpstr>
      <vt:lpstr>Microsoft YaHei</vt:lpstr>
      <vt:lpstr>Arial Unicode MS</vt:lpstr>
      <vt:lpstr>BatangChe</vt:lpstr>
      <vt:lpstr>Segoe Print</vt:lpstr>
      <vt:lpstr>Simple Light</vt:lpstr>
      <vt:lpstr>PowerPoint 演示文稿</vt:lpstr>
      <vt:lpstr>Introduction:--</vt:lpstr>
      <vt:lpstr>NumPy Introduction</vt:lpstr>
      <vt:lpstr>Why Use NumPy?</vt:lpstr>
      <vt:lpstr>Checking NumPy Version</vt:lpstr>
      <vt:lpstr>Create a NumPy ndarray Object</vt:lpstr>
      <vt:lpstr>Dimensions in Arrays</vt:lpstr>
      <vt:lpstr>1-D Arrays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NumPy Array Indexing</vt:lpstr>
      <vt:lpstr>Access 2-D Arrays</vt:lpstr>
      <vt:lpstr>Access 3-D Arrays</vt:lpstr>
      <vt:lpstr>Example Explained</vt:lpstr>
      <vt:lpstr>PowerPoint 演示文稿</vt:lpstr>
      <vt:lpstr>Negative Indexing</vt:lpstr>
      <vt:lpstr>NumPy Array Slicing</vt:lpstr>
      <vt:lpstr>Slicing 2-D Arrays</vt:lpstr>
      <vt:lpstr>Data Types in NumPy</vt:lpstr>
      <vt:lpstr>Creating Arrays With a Defined Data Type</vt:lpstr>
      <vt:lpstr>Converting Data Type on Existing Arrays</vt:lpstr>
      <vt:lpstr>PowerPoint 演示文稿</vt:lpstr>
      <vt:lpstr>NumPy Array Shape</vt:lpstr>
      <vt:lpstr>PowerPoint 演示文稿</vt:lpstr>
      <vt:lpstr>NumPy Array Reshaping</vt:lpstr>
      <vt:lpstr>Reshape From 1-D to 3-D</vt:lpstr>
      <vt:lpstr>Unknown Dimension</vt:lpstr>
      <vt:lpstr>Iterating Arrays</vt:lpstr>
      <vt:lpstr>Iterating 2-D Arrays</vt:lpstr>
      <vt:lpstr>Iterate on each scalar element of the 2-D array:</vt:lpstr>
      <vt:lpstr>Iterating 3-D Arrays</vt:lpstr>
      <vt:lpstr>PowerPoint 演示文稿</vt:lpstr>
      <vt:lpstr>Iterating Arrays Using nditer()</vt:lpstr>
      <vt:lpstr>Some other NumPy Arrays</vt:lpstr>
      <vt:lpstr>Array Operations</vt:lpstr>
      <vt:lpstr>Universal Functions (ufuncs)</vt:lpstr>
      <vt:lpstr>PowerPoint 演示文稿</vt:lpstr>
      <vt:lpstr>Broadcasting</vt:lpstr>
      <vt:lpstr>Aggregation Functions</vt:lpstr>
      <vt:lpstr>Array Manipulation</vt:lpstr>
      <vt:lpstr>Random Number Generation</vt:lpstr>
      <vt:lpstr>Linear Algebra with NumPy</vt:lpstr>
      <vt:lpstr>PowerPoint 演示文稿</vt:lpstr>
      <vt:lpstr>PowerPoint 演示文稿</vt:lpstr>
      <vt:lpstr>Additional Functions inMachine Learning</vt:lpstr>
      <vt:lpstr>Mathematical Operations</vt:lpstr>
      <vt:lpstr>Sorting and Searching</vt:lpstr>
      <vt:lpstr>PowerPoint 演示文稿</vt:lpstr>
      <vt:lpstr>Element-wise Comparisons</vt:lpstr>
      <vt:lpstr>PowerPoint 演示文稿</vt:lpstr>
      <vt:lpstr>Handling Missing Data</vt:lpstr>
      <vt:lpstr>Data Generation and Sampling</vt:lpstr>
      <vt:lpstr>Broadcasting and Element-wise Operations</vt:lpstr>
      <vt:lpstr>PowerPoint 演示文稿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Sahil</cp:lastModifiedBy>
  <cp:revision>7</cp:revision>
  <dcterms:created xsi:type="dcterms:W3CDTF">2024-09-27T11:43:00Z</dcterms:created>
  <dcterms:modified xsi:type="dcterms:W3CDTF">2024-09-27T12:01:40Z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85DA3930B6B94777A172DEECC1807C57_12</vt:lpwstr>
  </property>
  <property fmtid="{D5CDD505-2E9C-101B-9397-08002B2CF9AE}" pid="3" name="KSOProductBuildVer">
    <vt:lpwstr>1033-12.2.0.18283</vt:lpwstr>
  </property>
</Properties>
</file>