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6" r:id="rId4"/>
    <p:sldId id="295" r:id="rId5"/>
    <p:sldId id="297" r:id="rId6"/>
    <p:sldId id="298" r:id="rId7"/>
    <p:sldId id="292" r:id="rId8"/>
    <p:sldId id="291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udemy.com/course/cloud-computing-for-beginners-course/" TargetMode="External"/><Relationship Id="rId1" Type="http://schemas.openxmlformats.org/officeDocument/2006/relationships/hyperlink" Target="https://www.udemy.com/course/google-cloud-specializ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cloud.google.com/sql" TargetMode="External"/><Relationship Id="rId7" Type="http://schemas.openxmlformats.org/officeDocument/2006/relationships/hyperlink" Target="https://cloud.google.com/composer" TargetMode="External"/><Relationship Id="rId6" Type="http://schemas.openxmlformats.org/officeDocument/2006/relationships/tags" Target="../tags/tag1.xml"/><Relationship Id="rId5" Type="http://schemas.openxmlformats.org/officeDocument/2006/relationships/hyperlink" Target="https://cloud.google.com/dataflow" TargetMode="External"/><Relationship Id="rId4" Type="http://schemas.openxmlformats.org/officeDocument/2006/relationships/hyperlink" Target="https://cloud.google.com/pubsub" TargetMode="External"/><Relationship Id="rId3" Type="http://schemas.openxmlformats.org/officeDocument/2006/relationships/hyperlink" Target="https://cloud.google.com/bigquery" TargetMode="External"/><Relationship Id="rId2" Type="http://schemas.openxmlformats.org/officeDocument/2006/relationships/hyperlink" Target="https://cloud.google.com/dataproc" TargetMode="External"/><Relationship Id="rId1" Type="http://schemas.openxmlformats.org/officeDocument/2006/relationships/hyperlink" Target="https://cloud.google.com/data-fusion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cloud.google.com/generative-ai-studio" TargetMode="External"/><Relationship Id="rId2" Type="http://schemas.openxmlformats.org/officeDocument/2006/relationships/hyperlink" Target="https://cloud.google.com/shell" TargetMode="External"/><Relationship Id="rId1" Type="http://schemas.openxmlformats.org/officeDocument/2006/relationships/hyperlink" Target="https://cloud.google.com/sd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cloud.google.com/sql/docs/mysql/roles-and-permissions" TargetMode="External"/><Relationship Id="rId5" Type="http://schemas.openxmlformats.org/officeDocument/2006/relationships/hyperlink" Target="https://console.cloud.google.com/iam-admin/iam" TargetMode="External"/><Relationship Id="rId4" Type="http://schemas.openxmlformats.org/officeDocument/2006/relationships/hyperlink" Target="https://cloud.google.com/sdk/docs/initializing" TargetMode="External"/><Relationship Id="rId3" Type="http://schemas.openxmlformats.org/officeDocument/2006/relationships/hyperlink" Target="https://cloud.google.com/iam/docs/workforce-log-in-gcloud" TargetMode="External"/><Relationship Id="rId2" Type="http://schemas.openxmlformats.org/officeDocument/2006/relationships/hyperlink" Target="https://cloud.google.com/sdk/docs/install" TargetMode="External"/><Relationship Id="rId1" Type="http://schemas.openxmlformats.org/officeDocument/2006/relationships/hyperlink" Target="https://cloud.google.com/billing/docs/how-to/verify-billing-enabled#confirm_billing_is_enabled_on_a_projec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cloud.google.com/sql/docs/mysql/connect-overview#public_i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938520" y="638810"/>
            <a:ext cx="6253480" cy="3686175"/>
          </a:xfrm>
        </p:spPr>
        <p:txBody>
          <a:bodyPr>
            <a:normAutofit/>
          </a:bodyPr>
          <a:lstStyle/>
          <a:p>
            <a:r>
              <a:rPr lang="en-US" sz="8000" dirty="0"/>
              <a:t>GCP cloud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1263650"/>
            <a:ext cx="10140315" cy="427672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1. </a:t>
            </a:r>
            <a:r>
              <a:rPr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Google Cloud (GCP) MasterClass : GCP Live Projects</a:t>
            </a:r>
            <a:r>
              <a:rPr 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 </a:t>
            </a:r>
            <a:endParaRPr lang="en-US" sz="1600" b="0" i="0">
              <a:solidFill>
                <a:srgbClr val="FFFFFF"/>
              </a:solidFill>
              <a:latin typeface="var(--font-stack-text)"/>
              <a:ea typeface="var(--font-stack-text)"/>
              <a:hlinkClick r:id="rId1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https://www.udemy.com/course/google-cloud-specialization/learn/lecture/28226158?start=0#overview</a:t>
            </a:r>
            <a:endParaRPr lang="en-US" altLang="en-US" sz="1600" b="0" i="0">
              <a:solidFill>
                <a:srgbClr val="FFFFFF"/>
              </a:solidFill>
              <a:latin typeface="var(--font-stack-text)"/>
              <a:ea typeface="var(--font-stack-text)"/>
              <a:hlinkClick r:id="rId1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0" i="0">
              <a:solidFill>
                <a:srgbClr val="FFFFFF"/>
              </a:solidFill>
              <a:latin typeface="var(--font-stack-text)"/>
              <a:ea typeface="var(--font-stack-text)"/>
              <a:hlinkClick r:id="rId1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2. </a:t>
            </a:r>
            <a:r>
              <a:rPr lang="en-US" alt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Google Certified Professional Machine Learning Engineer</a:t>
            </a:r>
            <a:endParaRPr lang="en-US" altLang="en-US" sz="1600" b="0" i="0">
              <a:solidFill>
                <a:srgbClr val="FFFFFF"/>
              </a:solidFill>
              <a:latin typeface="var(--font-stack-text)"/>
              <a:ea typeface="var(--font-stack-text)"/>
              <a:hlinkClick r:id="rId1"/>
            </a:endParaRPr>
          </a:p>
          <a:p>
            <a:pPr marL="457200" lvl="1" indent="4572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rgbClr val="FF0000"/>
                </a:solidFill>
                <a:latin typeface="var(--font-stack-text)"/>
                <a:ea typeface="var(--font-stack-text)"/>
              </a:rPr>
              <a:t>https://www.udemy.com/course/google-certified-professional-machine-learning-engineer/learn/lecture/38542400?start=1365#overview</a:t>
            </a:r>
            <a:endParaRPr lang="en-US" altLang="en-US" sz="1600" b="0" i="0">
              <a:solidFill>
                <a:srgbClr val="FF0000"/>
              </a:solidFill>
              <a:latin typeface="var(--font-stack-text)"/>
              <a:ea typeface="var(--font-stack-text)"/>
            </a:endParaRPr>
          </a:p>
          <a:p>
            <a:pPr marL="457200" lvl="1" indent="45720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0" i="0">
              <a:solidFill>
                <a:srgbClr val="FF0000"/>
              </a:solidFill>
              <a:latin typeface="var(--font-stack-text)"/>
              <a:ea typeface="var(--font-stack-text)"/>
            </a:endParaRPr>
          </a:p>
          <a:p>
            <a:pPr marL="457200" lvl="1" indent="4572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rgbClr val="FF0000"/>
                </a:solidFill>
                <a:latin typeface="var(--font-stack-text)"/>
                <a:ea typeface="var(--font-stack-text)"/>
              </a:rPr>
              <a:t>Master ML Algorithms, Data Modeling, TensorFlow &amp; Google Cloud AI/ML Services. 137 Questions, Answers with Explanations</a:t>
            </a:r>
            <a:endParaRPr lang="en-US" altLang="en-US" sz="1600" b="0" i="0">
              <a:solidFill>
                <a:srgbClr val="FF0000"/>
              </a:solidFill>
              <a:latin typeface="var(--font-stack-text)"/>
              <a:ea typeface="var(--font-stack-text)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0" i="0">
              <a:solidFill>
                <a:schemeClr val="tx1"/>
              </a:solidFill>
              <a:latin typeface="var(--font-stack-text)"/>
              <a:ea typeface="var(--font-stack-text)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0" i="0">
              <a:solidFill>
                <a:schemeClr val="tx1"/>
              </a:solidFill>
              <a:latin typeface="var(--font-stack-text)"/>
              <a:ea typeface="var(--font-stack-text)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chemeClr val="tx1"/>
                </a:solidFill>
                <a:latin typeface="var(--font-stack-text)"/>
                <a:ea typeface="var(--font-stack-text)"/>
              </a:rPr>
              <a:t>3. Google AI Studio Masterclass - A Gen-AI Certification Course</a:t>
            </a:r>
            <a:endParaRPr lang="en-US" altLang="en-US" sz="1600" b="0" i="0">
              <a:solidFill>
                <a:schemeClr val="tx1"/>
              </a:solidFill>
              <a:latin typeface="var(--font-stack-text)"/>
              <a:ea typeface="var(--font-stack-text)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0" i="0">
              <a:solidFill>
                <a:schemeClr val="tx1"/>
              </a:solidFill>
              <a:latin typeface="var(--font-stack-text)"/>
              <a:ea typeface="var(--font-stack-text)"/>
            </a:endParaRPr>
          </a:p>
          <a:p>
            <a:pPr marL="457200" lvl="1" indent="4572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chemeClr val="tx1"/>
                </a:solidFill>
                <a:latin typeface="var(--font-stack-text)"/>
                <a:ea typeface="var(--font-stack-text)"/>
              </a:rPr>
              <a:t>https://www.udemy.com/course/google-ai-studio-masterclass-a-gen-ai-certification-course/learn/lecture/48749967</a:t>
            </a:r>
            <a:endParaRPr lang="en-US" altLang="en-US" sz="1600" b="0" i="0">
              <a:solidFill>
                <a:schemeClr val="tx1"/>
              </a:solidFill>
              <a:latin typeface="var(--font-stack-text)"/>
              <a:ea typeface="var(--font-stack-text)"/>
            </a:endParaRPr>
          </a:p>
          <a:p>
            <a:pPr marL="457200" lvl="1" indent="4572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chemeClr val="tx1"/>
                </a:solidFill>
                <a:latin typeface="var(--font-stack-text)"/>
                <a:ea typeface="var(--font-stack-text)"/>
              </a:rPr>
              <a:t> </a:t>
            </a:r>
            <a:endParaRPr lang="en-US" altLang="en-US" sz="1600" b="0" i="0">
              <a:solidFill>
                <a:srgbClr val="FF0000"/>
              </a:solidFill>
              <a:latin typeface="var(--font-stack-text)"/>
              <a:ea typeface="var(--font-stack-text)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08000" y="97155"/>
            <a:ext cx="10564495" cy="9277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2"/>
              </a:rPr>
              <a:t>Cloud Computing for Beginners</a:t>
            </a:r>
            <a:endParaRPr sz="1600" b="0" i="0">
              <a:solidFill>
                <a:srgbClr val="FFFFFF"/>
              </a:solidFill>
              <a:latin typeface="var(--font-stack-text)"/>
              <a:ea typeface="var(--font-stack-text)"/>
              <a:hlinkClick r:id="rId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FFFFFF"/>
              </a:solidFill>
              <a:latin typeface="var(--font-stack-text)"/>
              <a:ea typeface="var(--font-stack-text)"/>
              <a:hlinkClick r:id="rId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2"/>
              </a:rPr>
              <a:t>https://www.udemy.com/course/cloud-computing-for-beginners-course/learn/lecture/37788200</a:t>
            </a:r>
            <a:endParaRPr lang="en-US" altLang="en-US" sz="1600" b="0" i="0">
              <a:solidFill>
                <a:srgbClr val="FFFFFF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FFFFFF"/>
              </a:solidFill>
              <a:latin typeface="var(--font-stack-text)"/>
              <a:ea typeface="var(--font-stack-text)"/>
              <a:hlinkClick r:id="rId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08175" y="1075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12140" y="240030"/>
            <a:ext cx="40640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TOPICS</a:t>
            </a:r>
            <a:endParaRPr lang="en-US"/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IAM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Billing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storage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compute Engine( 	cloud GPU,TPU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BigQUERY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SQL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AUTO SCALING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Load BAlancing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Vertex ai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notebook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analytics lake housse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cloud dataflow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auto ml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Google AI Studio Masterclass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var(--font-stack-text)"/>
                <a:ea typeface="var(--font-stack-text)"/>
                <a:sym typeface="+mn-ea"/>
              </a:rPr>
              <a:t>container service (cloud CICD (cloud deploy),multi-cloud GKE</a:t>
            </a:r>
            <a:endParaRPr lang="en-US" altLang="en-US">
              <a:latin typeface="var(--font-stack-text)"/>
              <a:ea typeface="var(--font-stack-text)"/>
              <a:sym typeface="+mn-ea"/>
            </a:endParaRP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932805" y="782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529590" y="393700"/>
          <a:ext cx="10485120" cy="0"/>
        </p:xfrm>
        <a:graphic>
          <a:graphicData uri="http://schemas.openxmlformats.org/drawingml/2006/table">
            <a:tbl>
              <a:tblPr/>
              <a:tblGrid>
                <a:gridCol w="1747520"/>
                <a:gridCol w="1747520"/>
                <a:gridCol w="1747520"/>
                <a:gridCol w="1747520"/>
                <a:gridCol w="1747520"/>
                <a:gridCol w="1747520"/>
              </a:tblGrid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 analytics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 integration / ETL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1"/>
                        </a:rPr>
                        <a:t>Cloud Data Fusion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1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Implement fully managed, cloud-first data integration at scale.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AWS Glue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Azure Data Factory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 analytics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 processing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2"/>
                        </a:rPr>
                        <a:t>Dataproc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2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Managed Hadoop and Spark services for data engineering, data science, and machine learning.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Amazon Elastic MapReduce (EMR), AWS Batch, AWS Glue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Azure Data Lake Analytics, HDInsight, Azure Databricks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 analytics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 warehouse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3"/>
                        </a:rPr>
                        <a:t>BigQuery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3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Serverless, highly scalable, and cost-effective multi-cloud data warehouse designed for business agility.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Amazon Redshift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Azure Synapse Analytics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 analytics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Messaging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4"/>
                        </a:rPr>
                        <a:t>Pub/Sub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4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 highly scalable messaging service for publishing and subscribing.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Amazon Kinesis Data Streams, Amazon MQ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Azure Service Bus Messaging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 analytics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Query service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3"/>
                        </a:rPr>
                        <a:t>BigQuery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3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Analyze petabytes of data at scale using ANSI SQL and gain significantly lower three-year total cost of ownership (TCO) than competing cloud data warehouses.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Amazon Athena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Microsoft Fabric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748665" y="0"/>
            <a:ext cx="9147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https://cloud.google.com/docs/get-started/aws-azure-gcp-service-comparison</a:t>
            </a: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529590" y="3771900"/>
          <a:ext cx="10485120" cy="0"/>
        </p:xfrm>
        <a:graphic>
          <a:graphicData uri="http://schemas.openxmlformats.org/drawingml/2006/table">
            <a:tbl>
              <a:tblPr/>
              <a:tblGrid>
                <a:gridCol w="1747520"/>
                <a:gridCol w="1747520"/>
                <a:gridCol w="1747520"/>
                <a:gridCol w="1747520"/>
                <a:gridCol w="1747520"/>
                <a:gridCol w="1747520"/>
              </a:tblGrid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 analytics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Stream data processing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5"/>
                        </a:rPr>
                        <a:t>Dataflow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5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Unify stream and batch data processing that's serverless, fast, and cost-effective.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AWS Kinesis Data Streams with Amazon Managed Service for Apache Flink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Azure Stream Analytics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6"/>
            </p:custDataLst>
          </p:nvPr>
        </p:nvGraphicFramePr>
        <p:xfrm>
          <a:off x="529590" y="4300220"/>
          <a:ext cx="10485120" cy="1173480"/>
        </p:xfrm>
        <a:graphic>
          <a:graphicData uri="http://schemas.openxmlformats.org/drawingml/2006/table">
            <a:tbl>
              <a:tblPr/>
              <a:tblGrid>
                <a:gridCol w="1747520"/>
                <a:gridCol w="1747520"/>
                <a:gridCol w="1130300"/>
                <a:gridCol w="2668270"/>
                <a:gridCol w="1443990"/>
                <a:gridCol w="1747520"/>
              </a:tblGrid>
              <a:tr h="117348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 analytics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Workflow orchestration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7"/>
                        </a:rPr>
                        <a:t>Cloud Composer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7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Author, schedule, and monitor pipelines that span across hybrid and multi-cloud environments using this fully managed workflow orchestration service built on Apache Airflow.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Managed Workflows for Apache Airflow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Workflow Orchestration Manager for Azure Data Factory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529590" y="5473700"/>
          <a:ext cx="10485120" cy="0"/>
        </p:xfrm>
        <a:graphic>
          <a:graphicData uri="http://schemas.openxmlformats.org/drawingml/2006/table">
            <a:tbl>
              <a:tblPr/>
              <a:tblGrid>
                <a:gridCol w="1747520"/>
                <a:gridCol w="1747520"/>
                <a:gridCol w="1747520"/>
                <a:gridCol w="1747520"/>
                <a:gridCol w="1747520"/>
                <a:gridCol w="1747520"/>
              </a:tblGrid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Database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RDBMS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8"/>
                        </a:rPr>
                        <a:t>Cloud SQL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8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Manage relational data for MySQL, PostgreSQL, and SQL Server for workloads under 64 TB.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Amazon Relational Database Service (RDS), Amazon Aurora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Azure Database for MySQL, Azure Database for PostgreSQL, Azure SQL Database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Table 2"/>
          <p:cNvGraphicFramePr/>
          <p:nvPr/>
        </p:nvGraphicFramePr>
        <p:xfrm>
          <a:off x="372110" y="469265"/>
          <a:ext cx="10485120" cy="0"/>
        </p:xfrm>
        <a:graphic>
          <a:graphicData uri="http://schemas.openxmlformats.org/drawingml/2006/table">
            <a:tbl>
              <a:tblPr/>
              <a:tblGrid>
                <a:gridCol w="1747520"/>
                <a:gridCol w="1747520"/>
                <a:gridCol w="1747520"/>
                <a:gridCol w="1747520"/>
                <a:gridCol w="1747520"/>
                <a:gridCol w="1747520"/>
              </a:tblGrid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Developer tools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Client libraries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1"/>
                        </a:rPr>
                        <a:t>Google Cloud SDK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1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Tools and libraries for interacting with Google Cloud products and services.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AWS SDKs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Azure SDKs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372110" y="972185"/>
          <a:ext cx="10485120" cy="0"/>
        </p:xfrm>
        <a:graphic>
          <a:graphicData uri="http://schemas.openxmlformats.org/drawingml/2006/table">
            <a:tbl>
              <a:tblPr/>
              <a:tblGrid>
                <a:gridCol w="1747520"/>
                <a:gridCol w="1747520"/>
                <a:gridCol w="1747520"/>
                <a:gridCol w="1747520"/>
                <a:gridCol w="1747520"/>
                <a:gridCol w="1747520"/>
              </a:tblGrid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Developer tools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Cloud-based IDE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2"/>
                        </a:rPr>
                        <a:t>Cloud Shell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2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Manage your infrastructure and develop your applications from any browser.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AWS CloudShell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Azure Cloud Shell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372110" y="1475105"/>
          <a:ext cx="10485120" cy="0"/>
        </p:xfrm>
        <a:graphic>
          <a:graphicData uri="http://schemas.openxmlformats.org/drawingml/2006/table">
            <a:tbl>
              <a:tblPr/>
              <a:tblGrid>
                <a:gridCol w="1747520"/>
                <a:gridCol w="1747520"/>
                <a:gridCol w="1747520"/>
                <a:gridCol w="1747520"/>
                <a:gridCol w="1747520"/>
                <a:gridCol w="1747520"/>
              </a:tblGrid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Developer tools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Command-line interface (CLI)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1"/>
                        </a:rPr>
                        <a:t>Google Cloud SDK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1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Tools and libraries for interacting with Google Cloud products and services.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AWS CLI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Azure CLI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372110" y="1978025"/>
          <a:ext cx="10485120" cy="0"/>
        </p:xfrm>
        <a:graphic>
          <a:graphicData uri="http://schemas.openxmlformats.org/drawingml/2006/table">
            <a:tbl>
              <a:tblPr/>
              <a:tblGrid>
                <a:gridCol w="1747520"/>
                <a:gridCol w="1747520"/>
                <a:gridCol w="1747520"/>
                <a:gridCol w="1747520"/>
                <a:gridCol w="1747520"/>
                <a:gridCol w="1747520"/>
              </a:tblGrid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Generative AI services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Model deployment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3"/>
                        </a:rPr>
                        <a:t>Vertex AI Studio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  <a:hlinkClick r:id="rId3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Rapidly prototype and test generative AI models.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AWS App Studio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Azure AI Studio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9795" y="556323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https://medium.com/@22.gautam/gcp-ai-and-ml-services-a-comparative-analysis-with-aws-and-azure-67327b8c687c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57755" y="2531745"/>
            <a:ext cx="8322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https://www.digitalocean.com/resources/articles/comparing-aws-azure-gcp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73935" y="3106420"/>
            <a:ext cx="6870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https://www.datacamp.com/cheat-sheet/aws-azure-and-gcp-service-comparison-for-data-science-and-ai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81200" y="12687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https://cloud.google.com/sql/docs/mysql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981200" y="4216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https://cloud.google.com/sql/docs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496695" y="1845310"/>
            <a:ext cx="5080000" cy="14109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sz="3200" b="1" i="0">
                <a:solidFill>
                  <a:srgbClr val="202124"/>
                </a:solidFill>
              </a:rPr>
              <a:t>Before you begin</a:t>
            </a:r>
            <a:endParaRPr sz="3200" b="1" i="0">
              <a:solidFill>
                <a:srgbClr val="202124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In the Google Cloud console, on the project selector page, select or create a Google Cloud project.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02715" y="3354705"/>
            <a:ext cx="7484745" cy="31692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1"/>
              </a:rPr>
              <a:t>Make sure that billing is enabled for your Google Cloud project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2"/>
              </a:rPr>
              <a:t>Install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 the Google Cloud CLI.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If you're using an external identity provider (IdP), you must first 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3"/>
              </a:rPr>
              <a:t>sign in to the gcloud CLI with your federated identity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To 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4"/>
              </a:rPr>
              <a:t>initialize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 the gcloud CLI, run the following command: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457200" lvl="1" indent="4572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0" i="0">
                <a:solidFill>
                  <a:srgbClr val="202124"/>
                </a:solidFill>
                <a:latin typeface="Roboto"/>
                <a:ea typeface="Roboto"/>
              </a:rPr>
              <a:t>gcloud init</a:t>
            </a:r>
            <a:endParaRPr lang="en-US" altLang="en-US"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Make sure you have the Cloud SQL Admin and Compute Viewer roles on your user account.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0" indent="0" algn="ctr" fontAlgn="ctr">
              <a:spcBef>
                <a:spcPct val="0"/>
              </a:spcBef>
              <a:spcAft>
                <a:spcPts val="600"/>
              </a:spcAft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5"/>
              </a:rPr>
              <a:t>Go to the IAM page</a:t>
            </a:r>
            <a:endParaRPr sz="1600" b="0" i="0">
              <a:solidFill>
                <a:srgbClr val="202124"/>
              </a:solidFill>
              <a:latin typeface="Roboto"/>
              <a:ea typeface="Roboto"/>
              <a:hlinkClick r:id="rId5"/>
            </a:endParaRPr>
          </a:p>
          <a:p>
            <a:pPr marL="0" indent="0">
              <a:spcBef>
                <a:spcPts val="600"/>
              </a:spcBef>
              <a:spcAft>
                <a:spcPct val="0"/>
              </a:spcAft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6"/>
              </a:rPr>
              <a:t>Learn more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 about roles and permissions.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853440" y="301752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Public IP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Adds a public IP address for your instance. You can then add authorized networks to connect to the instance.</a:t>
                      </a: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Your instance can have both a public and a private IP address.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  <a:p>
                      <a:pPr marL="0" indent="0" algn="l" fontAlgn="t">
                        <a:spcBef>
                          <a:spcPts val="60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Learn more about using</a:t>
                      </a: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 </a:t>
                      </a: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1"/>
                        </a:rPr>
                        <a:t>public IP</a:t>
                      </a: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76517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Authorized networks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Add the name for the new network and the Network address.</a:t>
                      </a: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 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0890"/>
            <a:ext cx="5450840" cy="3065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08295" y="0"/>
            <a:ext cx="5600700" cy="64662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endParaRPr sz="1000" b="1"/>
          </a:p>
          <a:p>
            <a:pPr>
              <a:buAutoNum type="arabicPeriod"/>
            </a:pPr>
            <a:r>
              <a:rPr sz="700"/>
              <a:t>Go to Google Cloud Console → SQL.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Click on your MySQL instance.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Go to Connections → Public IP → Click Enable.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Copy the Public IP Address (e.g., 34.31.78.164).</a:t>
            </a:r>
            <a:endParaRPr sz="700"/>
          </a:p>
          <a:p>
            <a:pPr>
              <a:spcAft>
                <a:spcPct val="60000"/>
              </a:spcAft>
            </a:pPr>
            <a:r>
              <a:rPr sz="1000" b="1"/>
              <a:t>Step 2: Whitelist All IP Addresses</a:t>
            </a:r>
            <a:endParaRPr sz="1000" b="1"/>
          </a:p>
          <a:p>
            <a:pPr>
              <a:spcAft>
                <a:spcPct val="60000"/>
              </a:spcAft>
            </a:pPr>
            <a:endParaRPr sz="1000" b="1"/>
          </a:p>
          <a:p>
            <a:pPr>
              <a:buAutoNum type="arabicPeriod"/>
            </a:pPr>
            <a:r>
              <a:rPr sz="700"/>
              <a:t>Go to Cloud SQL → Connections.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Under Authorized Networks, add:</a:t>
            </a:r>
            <a:endParaRPr sz="700"/>
          </a:p>
          <a:p>
            <a:pPr>
              <a:buAutoNum type="arabicPeriod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Name: AllowAll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Network CIDR: 0.0.0.0/0 (This allows access from any IP).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>
              <a:buAutoNum type="arabicPeriod"/>
            </a:pPr>
            <a:r>
              <a:rPr sz="700"/>
              <a:t>Click Save.</a:t>
            </a:r>
            <a:endParaRPr sz="700"/>
          </a:p>
          <a:p>
            <a:r>
              <a:rPr sz="700"/>
              <a:t>🚨 Security Warning:</a:t>
            </a:r>
            <a:endParaRPr sz="700"/>
          </a:p>
          <a:p>
            <a:endParaRPr sz="700"/>
          </a:p>
          <a:p>
            <a:pPr>
              <a:buFont typeface="Arial" panose="020B0604020202020204"/>
              <a:buChar char="•"/>
            </a:pPr>
            <a:r>
              <a:rPr sz="700"/>
              <a:t>This makes your database publicly accessible!</a:t>
            </a:r>
            <a:endParaRPr sz="700"/>
          </a:p>
          <a:p>
            <a:pPr>
              <a:buFont typeface="Arial" panose="020B0604020202020204"/>
              <a:buChar char="•"/>
            </a:pPr>
            <a:endParaRPr sz="700"/>
          </a:p>
          <a:p>
            <a:pPr>
              <a:buFont typeface="Arial" panose="020B0604020202020204"/>
              <a:buChar char="•"/>
            </a:pPr>
            <a:r>
              <a:rPr sz="700"/>
              <a:t>Use firewall rules and user privileges to limit access.</a:t>
            </a:r>
            <a:endParaRPr sz="700"/>
          </a:p>
          <a:p>
            <a:pPr>
              <a:spcAft>
                <a:spcPct val="60000"/>
              </a:spcAft>
            </a:pPr>
            <a:r>
              <a:rPr sz="1000" b="1"/>
              <a:t>Step 3: Open MySQL Port (3306) in Firewall</a:t>
            </a:r>
            <a:endParaRPr sz="1000" b="1"/>
          </a:p>
          <a:p>
            <a:pPr>
              <a:spcAft>
                <a:spcPct val="60000"/>
              </a:spcAft>
            </a:pPr>
            <a:endParaRPr sz="1000" b="1"/>
          </a:p>
          <a:p>
            <a:pPr>
              <a:buAutoNum type="arabicPeriod"/>
            </a:pPr>
            <a:r>
              <a:rPr sz="700"/>
              <a:t>Go to Google Cloud Console → VPC Network → Firewall Rules.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Click Create Firewall Rule.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Set the following:</a:t>
            </a:r>
            <a:endParaRPr sz="700"/>
          </a:p>
          <a:p>
            <a:pPr>
              <a:buAutoNum type="arabicPeriod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Name: allow-mysql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Target: All instances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Source IP range: 0.0.0.0/0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Protocols and ports: TCP: 3306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>
              <a:buAutoNum type="arabicPeriod"/>
            </a:pPr>
            <a:r>
              <a:rPr sz="700"/>
              <a:t>Click Create.</a:t>
            </a:r>
            <a:endParaRPr sz="700"/>
          </a:p>
          <a:p>
            <a:r>
              <a:rPr sz="700"/>
              <a:t>🚨 This is risky! Open the database only to trusted users.</a:t>
            </a:r>
            <a:endParaRPr sz="700"/>
          </a:p>
          <a:p>
            <a:pPr>
              <a:spcAft>
                <a:spcPct val="60000"/>
              </a:spcAft>
            </a:pPr>
            <a:r>
              <a:rPr sz="1000" b="1"/>
              <a:t>Step 4: Connect using MySQL Connector</a:t>
            </a:r>
            <a:endParaRPr sz="1000" b="1"/>
          </a:p>
          <a:p>
            <a:r>
              <a:rPr sz="700"/>
              <a:t>Now, any user can connect using:</a:t>
            </a:r>
            <a:endParaRPr sz="700"/>
          </a:p>
          <a:p>
            <a:pPr>
              <a:spcAft>
                <a:spcPct val="60000"/>
              </a:spcAft>
            </a:pPr>
            <a:r>
              <a:rPr sz="1000" b="1"/>
              <a:t>🔒 Method 3: Create User Accounts with Permissions</a:t>
            </a:r>
            <a:endParaRPr sz="1000" b="1"/>
          </a:p>
          <a:p>
            <a:r>
              <a:rPr sz="700"/>
              <a:t>To restrict access, create a user with limited privileges:</a:t>
            </a:r>
            <a:endParaRPr sz="700"/>
          </a:p>
          <a:p>
            <a:r>
              <a:rPr sz="700"/>
              <a:t>🔹 % allows login from any IP.</a:t>
            </a:r>
            <a:endParaRPr sz="700"/>
          </a:p>
          <a:p>
            <a:r>
              <a:rPr sz="700"/>
              <a:t> 🔹 Change privileges based on user needs (SELECT, INSERT, etc.).</a:t>
            </a:r>
            <a:endParaRPr sz="700"/>
          </a:p>
          <a:p>
            <a:pPr>
              <a:spcAft>
                <a:spcPct val="60000"/>
              </a:spcAft>
            </a:pPr>
            <a:r>
              <a:rPr sz="1000" b="1"/>
              <a:t>🚀 Best Approach?</a:t>
            </a:r>
            <a:endParaRPr sz="1000" b="1"/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7492365" y="1118870"/>
          <a:ext cx="7161530" cy="838200"/>
        </p:xfrm>
        <a:graphic>
          <a:graphicData uri="http://schemas.openxmlformats.org/drawingml/2006/table">
            <a:tbl>
              <a:tblPr/>
              <a:tblGrid>
                <a:gridCol w="1155700"/>
                <a:gridCol w="718185"/>
                <a:gridCol w="772160"/>
                <a:gridCol w="4515485"/>
              </a:tblGrid>
              <a:tr h="0">
                <a:tc>
                  <a:txBody>
                    <a:bodyPr/>
                    <a:p>
                      <a:r>
                        <a:rPr sz="1100"/>
                        <a:t>Method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Security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Complexity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Best For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Cloud SQL Proxy</a:t>
                      </a:r>
                      <a:r>
                        <a:rPr sz="1100"/>
                        <a:t> ✅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High 🔒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Medium ⚡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Secure, recommended for private access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Public IP Access</a:t>
                      </a:r>
                      <a:r>
                        <a:rPr sz="1100"/>
                        <a:t> ❌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Low ⚠️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Easy ✅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Quick access but risky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Custom User Accounts</a:t>
                      </a:r>
                      <a:r>
                        <a:rPr sz="1100"/>
                        <a:t> ✅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Medium 🔐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Medium ⚡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Control over access per user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22310" y="2333625"/>
            <a:ext cx="3870325" cy="2044700"/>
          </a:xfrm>
          <a:prstGeom prst="rect">
            <a:avLst/>
          </a:prstGeom>
        </p:spPr>
        <p:txBody>
          <a:bodyPr wrap="square">
            <a:spAutoFit/>
          </a:bodyPr>
          <a:p>
            <a:endParaRPr sz="2600"/>
          </a:p>
          <a:p>
            <a:pPr>
              <a:spcAft>
                <a:spcPct val="60000"/>
              </a:spcAft>
            </a:pPr>
            <a:r>
              <a:rPr sz="2200" b="1"/>
              <a:t>✅ Best Practice:</a:t>
            </a:r>
            <a:endParaRPr sz="2200" b="1"/>
          </a:p>
          <a:p>
            <a:r>
              <a:rPr sz="1600"/>
              <a:t>Use Cloud SQL Proxy for secure access. Avoid making MySQL publicly accessible unless necessary.</a:t>
            </a:r>
            <a:endParaRPr sz="1600"/>
          </a:p>
          <a:p>
            <a:r>
              <a:rPr sz="1600"/>
              <a:t>Let me know if you need more help! 🚀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68580" y="0"/>
            <a:ext cx="5260340" cy="626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900">
                <a:sym typeface="+mn-ea"/>
              </a:rPr>
              <a:t>To allow any user to access your Google Cloud SQL (MySQL) database, follow these steps. However, be careful about security risks when making your database publicly accessible.</a:t>
            </a:r>
            <a:endParaRPr sz="900"/>
          </a:p>
          <a:p>
            <a:pPr>
              <a:spcAft>
                <a:spcPct val="60000"/>
              </a:spcAft>
            </a:pPr>
            <a:r>
              <a:rPr sz="1400" b="1">
                <a:sym typeface="+mn-ea"/>
              </a:rPr>
              <a:t>✅ Best Practices for Secure Access</a:t>
            </a:r>
            <a:endParaRPr sz="1400" b="1"/>
          </a:p>
          <a:p>
            <a:r>
              <a:rPr sz="900">
                <a:sym typeface="+mn-ea"/>
              </a:rPr>
              <a:t>Before opening access to all users, consider these secure options:</a:t>
            </a:r>
            <a:endParaRPr sz="900"/>
          </a:p>
          <a:p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Use Cloud SQL Proxy (Recommended, Secure).</a:t>
            </a:r>
            <a:endParaRPr sz="900"/>
          </a:p>
          <a:p>
            <a:pPr>
              <a:buAutoNum type="arabicPeriod"/>
            </a:pPr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Create Specific User Accounts with limited privileges.</a:t>
            </a:r>
            <a:endParaRPr sz="900"/>
          </a:p>
          <a:p>
            <a:pPr>
              <a:buAutoNum type="arabicPeriod"/>
            </a:pPr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Whitelist Specific IPs instead of allowing all (0.0.0.0/0).</a:t>
            </a:r>
            <a:endParaRPr sz="900"/>
          </a:p>
          <a:p>
            <a:pPr>
              <a:spcAft>
                <a:spcPct val="60000"/>
              </a:spcAft>
            </a:pPr>
            <a:r>
              <a:rPr sz="1400" b="1">
                <a:sym typeface="+mn-ea"/>
              </a:rPr>
              <a:t>🚀 Method 1: Secure Access via Cloud SQL Proxy (Recommended)</a:t>
            </a:r>
            <a:endParaRPr sz="1400" b="1"/>
          </a:p>
          <a:p>
            <a:r>
              <a:rPr sz="900">
                <a:sym typeface="+mn-ea"/>
              </a:rPr>
              <a:t>This is the best method because it does not expose your database to the internet.</a:t>
            </a:r>
            <a:endParaRPr sz="900"/>
          </a:p>
          <a:p>
            <a:pPr>
              <a:spcAft>
                <a:spcPct val="60000"/>
              </a:spcAft>
            </a:pPr>
            <a:r>
              <a:rPr sz="1400" b="1">
                <a:sym typeface="+mn-ea"/>
              </a:rPr>
              <a:t>Step 1: Enable Cloud SQL Proxy</a:t>
            </a:r>
            <a:endParaRPr sz="1400" b="1"/>
          </a:p>
          <a:p>
            <a:pPr>
              <a:spcAft>
                <a:spcPct val="60000"/>
              </a:spcAft>
            </a:pPr>
            <a:endParaRPr sz="1400" b="1"/>
          </a:p>
          <a:p>
            <a:pPr>
              <a:buAutoNum type="arabicPeriod"/>
            </a:pPr>
            <a:r>
              <a:rPr sz="900">
                <a:sym typeface="+mn-ea"/>
              </a:rPr>
              <a:t>Find your Cloud SQL Instance Connection Name</a:t>
            </a:r>
            <a:endParaRPr sz="900"/>
          </a:p>
          <a:p>
            <a:pPr>
              <a:buAutoNum type="arabicPeriod"/>
            </a:pPr>
            <a:endParaRPr sz="900"/>
          </a:p>
          <a:p>
            <a:pPr lvl="1">
              <a:buFont typeface="Arial" panose="020B0604020202020204"/>
              <a:buChar char="◦"/>
            </a:pPr>
            <a:r>
              <a:rPr sz="900">
                <a:sym typeface="+mn-ea"/>
              </a:rPr>
              <a:t>Go to Google Cloud Console → SQL</a:t>
            </a:r>
            <a:endParaRPr sz="900"/>
          </a:p>
          <a:p>
            <a:pPr lvl="1">
              <a:buFont typeface="Arial" panose="020B0604020202020204"/>
              <a:buChar char="◦"/>
            </a:pPr>
            <a:endParaRPr sz="900"/>
          </a:p>
          <a:p>
            <a:pPr lvl="1">
              <a:buFont typeface="Arial" panose="020B0604020202020204"/>
              <a:buChar char="◦"/>
            </a:pPr>
            <a:r>
              <a:rPr sz="900">
                <a:sym typeface="+mn-ea"/>
              </a:rPr>
              <a:t>Click on your MySQL instance.</a:t>
            </a:r>
            <a:endParaRPr sz="900"/>
          </a:p>
          <a:p>
            <a:pPr lvl="1">
              <a:buFont typeface="Arial" panose="020B0604020202020204"/>
              <a:buChar char="◦"/>
            </a:pPr>
            <a:endParaRPr sz="900"/>
          </a:p>
          <a:p>
            <a:pPr lvl="1">
              <a:buFont typeface="Arial" panose="020B0604020202020204"/>
              <a:buChar char="◦"/>
            </a:pPr>
            <a:r>
              <a:rPr sz="900">
                <a:sym typeface="+mn-ea"/>
              </a:rPr>
              <a:t>Copy the Connection Name (Format: project-id:region:instance-id).</a:t>
            </a:r>
            <a:endParaRPr sz="900"/>
          </a:p>
          <a:p>
            <a:pPr lvl="1">
              <a:buFont typeface="Arial" panose="020B0604020202020204"/>
              <a:buChar char="◦"/>
            </a:pPr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In your local machine or Google Colab, install and start the proxy:</a:t>
            </a:r>
            <a:endParaRPr sz="900"/>
          </a:p>
          <a:p>
            <a:r>
              <a:rPr sz="900">
                <a:sym typeface="+mn-ea"/>
              </a:rPr>
              <a:t>(Replace "my-gcp-project:us-central1:my-mysql-instance" with your actual connection name.)</a:t>
            </a:r>
            <a:endParaRPr sz="900"/>
          </a:p>
          <a:p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Connect to MySQL using mysql-connector-python:</a:t>
            </a:r>
            <a:endParaRPr sz="900"/>
          </a:p>
          <a:p>
            <a:r>
              <a:rPr sz="900">
                <a:sym typeface="+mn-ea"/>
              </a:rPr>
              <a:t>Why this is better?</a:t>
            </a:r>
            <a:endParaRPr sz="900"/>
          </a:p>
          <a:p>
            <a:r>
              <a:rPr sz="900">
                <a:sym typeface="+mn-ea"/>
              </a:rPr>
              <a:t> ✔ No need to open the database to all users.</a:t>
            </a:r>
            <a:endParaRPr sz="900"/>
          </a:p>
          <a:p>
            <a:r>
              <a:rPr sz="900">
                <a:sym typeface="+mn-ea"/>
              </a:rPr>
              <a:t> ✔ Works securely without exposing MySQL to the public.</a:t>
            </a:r>
            <a:endParaRPr sz="900"/>
          </a:p>
          <a:p>
            <a:pPr>
              <a:spcAft>
                <a:spcPct val="60000"/>
              </a:spcAft>
            </a:pPr>
            <a:r>
              <a:rPr sz="1400" b="1">
                <a:sym typeface="+mn-ea"/>
              </a:rPr>
              <a:t>❌ Method 2: Public IP Access (Less Secure)</a:t>
            </a:r>
            <a:endParaRPr sz="1400" b="1"/>
          </a:p>
          <a:p>
            <a:r>
              <a:rPr sz="900">
                <a:sym typeface="+mn-ea"/>
              </a:rPr>
              <a:t>If you want anyone to access your database, you must:</a:t>
            </a:r>
            <a:endParaRPr sz="900"/>
          </a:p>
          <a:p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Enable Public IP in Cloud SQL.</a:t>
            </a:r>
            <a:endParaRPr sz="900"/>
          </a:p>
          <a:p>
            <a:pPr>
              <a:buAutoNum type="arabicPeriod"/>
            </a:pPr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Allow all IP addresses (0.0.0.0/0).</a:t>
            </a:r>
            <a:endParaRPr sz="900"/>
          </a:p>
          <a:p>
            <a:pPr>
              <a:spcAft>
                <a:spcPct val="60000"/>
              </a:spcAft>
            </a:pPr>
            <a:r>
              <a:rPr sz="1400" b="1">
                <a:sym typeface="+mn-ea"/>
              </a:rPr>
              <a:t>Step 1: Enable Public IP in Google Cloud SQL</a:t>
            </a:r>
            <a:endParaRPr lang="en-US" sz="1400" b="1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5*57"/>
  <p:tag name="TABLE_ENDDRAG_RECT" val="41*338*825*57"/>
</p:tagLst>
</file>

<file path=ppt/tags/tag2.xml><?xml version="1.0" encoding="utf-8"?>
<p:tagLst xmlns:p="http://schemas.openxmlformats.org/presentationml/2006/main">
  <p:tag name="TABLE_ENDDRAG_ORIGIN_RECT" val="563*92"/>
  <p:tag name="TABLE_ENDDRAG_RECT" val="159*92*563*92"/>
</p:tagLst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3.xml><?xml version="1.0" encoding="utf-8"?>
<ds:datastoreItem xmlns:ds="http://schemas.openxmlformats.org/officeDocument/2006/customXml" ds:itemID="{19DAD249-BF80-48EF-9AFB-36A11BCDC2CE}">
  <ds:schemaRefs/>
</ds:datastoreItem>
</file>

<file path=customXml/itemProps4.xml><?xml version="1.0" encoding="utf-8"?>
<ds:datastoreItem xmlns:ds="http://schemas.openxmlformats.org/officeDocument/2006/customXml" ds:itemID="{C5A59D56-2157-4202-9D02-F44E447A241D}">
  <ds:schemaRefs/>
</ds:datastoreItem>
</file>

<file path=customXml/itemProps5.xml><?xml version="1.0" encoding="utf-8"?>
<ds:datastoreItem xmlns:ds="http://schemas.openxmlformats.org/officeDocument/2006/customXml" ds:itemID="{6F4F4D41-822D-40F2-A7AC-E4E6CB36CA7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7235</Words>
  <Application>WPS Presentation</Application>
  <PresentationFormat>Widescreen</PresentationFormat>
  <Paragraphs>339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var(--font-stack-text)</vt:lpstr>
      <vt:lpstr>Segoe Print</vt:lpstr>
      <vt:lpstr>Roboto</vt:lpstr>
      <vt:lpstr>Times New Roman</vt:lpstr>
      <vt:lpstr>Arial</vt:lpstr>
      <vt:lpstr>Bookman Old Style</vt:lpstr>
      <vt:lpstr>Microsoft YaHei</vt:lpstr>
      <vt:lpstr>Arial Unicode MS</vt:lpstr>
      <vt:lpstr>Franklin Gothic Book</vt:lpstr>
      <vt:lpstr>Custom</vt:lpstr>
      <vt:lpstr>GCP 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45</cp:revision>
  <dcterms:created xsi:type="dcterms:W3CDTF">2024-09-27T03:26:00Z</dcterms:created>
  <dcterms:modified xsi:type="dcterms:W3CDTF">2025-03-27T18:37:16Z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9EE0F64C71C54AC48669DC39842D80EB_12</vt:lpwstr>
  </property>
  <property fmtid="{D5CDD505-2E9C-101B-9397-08002B2CF9AE}" pid="4" name="KSOProductBuildVer">
    <vt:lpwstr>1033-12.2.0.20326</vt:lpwstr>
  </property>
</Properties>
</file>