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3"/>
    <p:sldId id="368" r:id="rId4"/>
    <p:sldId id="398" r:id="rId5"/>
    <p:sldId id="277" r:id="rId6"/>
    <p:sldId id="278" r:id="rId7"/>
    <p:sldId id="256" r:id="rId8"/>
    <p:sldId id="258" r:id="rId9"/>
    <p:sldId id="262" r:id="rId10"/>
    <p:sldId id="389" r:id="rId11"/>
    <p:sldId id="342" r:id="rId12"/>
    <p:sldId id="279" r:id="rId13"/>
    <p:sldId id="259" r:id="rId14"/>
    <p:sldId id="260" r:id="rId15"/>
    <p:sldId id="396" r:id="rId16"/>
    <p:sldId id="397" r:id="rId17"/>
    <p:sldId id="283" r:id="rId18"/>
    <p:sldId id="394" r:id="rId19"/>
    <p:sldId id="281" r:id="rId20"/>
    <p:sldId id="282" r:id="rId21"/>
    <p:sldId id="399" r:id="rId22"/>
    <p:sldId id="391" r:id="rId23"/>
    <p:sldId id="392" r:id="rId24"/>
    <p:sldId id="301" r:id="rId25"/>
    <p:sldId id="351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ebp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635"/>
            <a:ext cx="12066270" cy="6602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740" y="121285"/>
            <a:ext cx="4832350" cy="673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Key components of a Deep Learning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</a:t>
            </a: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  <a:endParaRPr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 Fundamentals of Neural Networks: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2. Deep Learning Architectures: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Multi-Layer Perceptron (MLP)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Convolutional Neural Networks (CNNs)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Recurrent Neural Networks (RNNs)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Long Short-Term Memory (LSTM)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Generative Adversarial Networks (GANs)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Autoencoders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3. Advanced Optimization Techniques: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457200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Momentum, RMSprop, Adam optimizer, and Learning rate scheduling. </a:t>
            </a:r>
            <a:endParaRPr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4. Practical Implementation with Libraries: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TensorFlow, PyTorch, Keras, Data preprocessing and augmentation, and Model training and evaluation metrics. </a:t>
            </a:r>
            <a:endParaRPr lang="en-US"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5585" y="344170"/>
            <a:ext cx="10245725" cy="617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5. Applications of Deep Learning: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Computer Vision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 detection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segmentation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Natural Language Processing (NLP)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Text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Sentiment analysis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Machine translation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Speech Recognition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Time Series Analysis 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6. Ethical Considerations: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Bias in data and models, Privacy concerns, Explainability and interpretability, and Responsible AI practices.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Important Points to Consider: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FF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Prerequisites:</a:t>
            </a:r>
            <a:endParaRPr sz="1600" b="1" i="0">
              <a:solidFill>
                <a:srgbClr val="FF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 solid understanding of linear algebra, calculus, probability, and programming skills (usually Python) </a:t>
            </a: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are required to fully grasp deep learning concepts.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Hands-on Projects: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Implementing various deep learning models on real-world datasets is crucial for gaining practical experience.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Stay Updated: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Deep learning is rapidly evolving, so continuous learning about new research and techniques is important. </a:t>
            </a:r>
            <a:endParaRPr lang="en-US" sz="14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54940"/>
            <a:ext cx="1125601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applications.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765" y="6386195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13095" y="6386195"/>
            <a:ext cx="669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1765" y="6111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https://medium.com/towards-data-science/what-the-hell-is-perceptron-626217814f53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305435"/>
            <a:ext cx="7954010" cy="53848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Neural Networks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Deep learning includes various types of neural networks optimized for specific tasks: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lang="en-US" sz="1600" b="1"/>
              <a:t>Perceptron (Single Neuron 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Multi Layer Perceptron (Multiple Neuron)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ANN</a:t>
            </a:r>
            <a:endParaRPr sz="1600" b="1"/>
          </a:p>
          <a:p>
            <a:pPr>
              <a:buAutoNum type="arabicPeriod"/>
            </a:pPr>
            <a:r>
              <a:rPr sz="1600" b="1"/>
              <a:t>Feedforward Neural Networks (FNN):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  <a:endParaRPr sz="1600" b="1"/>
          </a:p>
          <a:p>
            <a:pPr>
              <a:buAutoNum type="arabicPeriod"/>
            </a:pPr>
            <a:r>
              <a:rPr sz="1600" b="1"/>
              <a:t>Convolutional Neural Networks (CNN):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  <a:endParaRPr sz="1600"/>
          </a:p>
          <a:p>
            <a:pPr>
              <a:buAutoNum type="arabicPeriod"/>
            </a:pPr>
            <a:r>
              <a:rPr sz="1600" b="1"/>
              <a:t>Recurrent Neural Networks (RNN):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  <a:endParaRPr sz="1600"/>
          </a:p>
          <a:p>
            <a:pPr>
              <a:buAutoNum type="arabicPeriod"/>
            </a:pPr>
            <a:r>
              <a:rPr sz="1600" b="1"/>
              <a:t>Long Short-Term Memory (LSTM):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  <a:endParaRPr sz="1600"/>
          </a:p>
          <a:p>
            <a:pPr>
              <a:buAutoNum type="arabicPeriod"/>
            </a:pPr>
            <a:r>
              <a:rPr sz="1600" b="1"/>
              <a:t>Generative Adversarial Networks (GANs):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Consist of a generator and a discriminator that compete to generate realistic data.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AI-generated art, deepfake videos, and data augmentation.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27025" y="5403215"/>
            <a:ext cx="1165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27025" y="6212840"/>
            <a:ext cx="8308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67070" y="340360"/>
            <a:ext cx="6424930" cy="5667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6700" y="340360"/>
            <a:ext cx="67494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 Perceptron: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266700" y="2737485"/>
            <a:ext cx="629348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</a:t>
            </a:r>
            <a:r>
              <a:rPr sz="14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Rubik"/>
                <a:cs typeface="Calibri" panose="020F0502020204030204" charset="0"/>
              </a:rPr>
              <a:t>Perceptron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621284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 b="1">
                <a:sym typeface="+mn-ea"/>
              </a:rPr>
              <a:t>Implement the FNN</a:t>
            </a:r>
            <a:endParaRPr lang="en-IN" altLang="en-US" b="1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  <a:endParaRPr sz="1600" b="0" i="0">
              <a:latin typeface="Arial" panose="020B0604020202020204" pitchFamily="34" charset="0"/>
              <a:ea typeface="var(--framer-blockquote-font-family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" y="3071813"/>
            <a:ext cx="5981700" cy="2790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6000" y="3228340"/>
            <a:ext cx="474789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Working of Neural Networks</a:t>
            </a:r>
            <a:endParaRPr lang="en-US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Forward 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input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calculation --&gt;then apply activation func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output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0680" y="459105"/>
            <a:ext cx="8078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2. </a:t>
            </a:r>
            <a:r>
              <a: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Backpropagation </a:t>
            </a:r>
            <a:endParaRPr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>
                <a:latin typeface="Arial" panose="020B0604020202020204" pitchFamily="34" charset="0"/>
                <a:ea typeface="STK Bureau Sans Book"/>
                <a:cs typeface="Arial" panose="020B0604020202020204" pitchFamily="34" charset="0"/>
                <a:sym typeface="+mn-ea"/>
              </a:rPr>
              <a:t>- the weights of the network connections are repeatedly adjusted to minimize the difference between the actual output vector of the net and the desired output vector.</a:t>
            </a: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Backpropagation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Loss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Gradient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Weight Update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13" name="Picture 12" descr="1214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829435"/>
            <a:ext cx="6354445" cy="319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265" y="63598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0" i="0">
                <a:latin typeface="Manrope"/>
                <a:ea typeface="Manrope"/>
              </a:rPr>
              <a:t>Feedforward vs. Backpropagation</a:t>
            </a:r>
            <a:endParaRPr sz="1600" b="0" i="0">
              <a:latin typeface="Manrope"/>
              <a:ea typeface="Manrop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48810" y="6360160"/>
            <a:ext cx="767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https://www.geeksforgeeks.org/backpropagation-in-neural-network/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82185" y="6211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/>
              <a:t>https://www.guru99.com/backpropogation-neural-network.html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(282)"/>
          <p:cNvPicPr>
            <a:picLocks noChangeAspect="1"/>
          </p:cNvPicPr>
          <p:nvPr/>
        </p:nvPicPr>
        <p:blipFill>
          <a:blip r:embed="rId1"/>
          <a:srcRect t="11287" r="47089" b="5620"/>
          <a:stretch>
            <a:fillRect/>
          </a:stretch>
        </p:blipFill>
        <p:spPr>
          <a:xfrm>
            <a:off x="6545580" y="0"/>
            <a:ext cx="5646420" cy="4987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7925" y="17589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</a:t>
            </a:r>
            <a:r>
              <a:rPr lang="en-US" altLang="en-US"/>
              <a:t>Neural Networks Architecture: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features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bias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70840" y="1744345"/>
            <a:ext cx="5678805" cy="536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USE IN ANN </a:t>
            </a:r>
            <a:endParaRPr lang="en-US" sz="2400"/>
          </a:p>
          <a:p>
            <a:pPr marL="800100" lvl="1" indent="-342900">
              <a:buAutoNum type="arabicPeriod"/>
            </a:pPr>
            <a:r>
              <a:rPr lang="en-IN" altLang="en-US" sz="2000"/>
              <a:t>Perceptron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Hidden layers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neurons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Weights and bias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for non linearity in neural network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activation functions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error calculations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mse,mae, logloss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optimizations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gradient descent/ optimzer</a:t>
            </a:r>
            <a:endParaRPr lang="en-US" sz="2000"/>
          </a:p>
          <a:p>
            <a:pPr lvl="0" indent="0">
              <a:buFont typeface="Arial" panose="020B0604020202020204" pitchFamily="34" charset="0"/>
              <a:buNone/>
            </a:pPr>
            <a:r>
              <a:rPr lang="en-US" sz="2000"/>
              <a:t>4.  Evaluation Matrix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classification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regression</a:t>
            </a:r>
            <a:endParaRPr lang="en-US" sz="2000"/>
          </a:p>
          <a:p>
            <a:pPr indent="457200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8297" b="1980"/>
          <a:stretch>
            <a:fillRect/>
          </a:stretch>
        </p:blipFill>
        <p:spPr>
          <a:xfrm>
            <a:off x="675005" y="307340"/>
            <a:ext cx="10526395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0260" y="375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What we learn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640" y="962660"/>
            <a:ext cx="4097655" cy="50031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AI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AI vs ML vs DL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Applications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Conventional AI vs GenAI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333333"/>
                </a:solidFill>
                <a:latin typeface="Tomorrow"/>
                <a:ea typeface="Tomorrow"/>
              </a:rPr>
              <a:t>Introduction to DL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Tensorflow and Keras</a:t>
            </a:r>
            <a:endParaRPr lang="en-US" alt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latin typeface="Tomorrow"/>
                <a:ea typeface="Tomorrow"/>
              </a:rPr>
              <a:t>Artificial Neural Network Deep Dive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Activation Functions in 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Loss Functions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Optimization Technique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Regularization Techniques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CallBacks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2295" y="962660"/>
            <a:ext cx="4003040" cy="5403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Computer Vision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Region Proposal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Semantic Segmentation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Computer Vision with OpenCV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images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Videos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OCR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Media Pipe - FaceMesh, Pose Detection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Convolution Neural Network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CNN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Architecture of CNN - Kernel / Filter, Stride, Padding, Activation Function Max Pooling and Avg Pooling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5335" y="835660"/>
            <a:ext cx="3721100" cy="5233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Recurrent Neural Network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Bi-directional 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317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RASA Chatbot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1945005"/>
            <a:ext cx="5080000" cy="25095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005" y="4532313"/>
            <a:ext cx="5080000" cy="23253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6100" y="10382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8480" y="182880"/>
            <a:ext cx="8625840" cy="2059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0">
              <a:buNone/>
            </a:pPr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Next Activation functions</a:t>
            </a:r>
            <a:endParaRPr lang="en-US" sz="4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60245" y="3853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6000"/>
              </a:spcAft>
            </a:pPr>
            <a:endParaRPr lang="en-US" sz="1600">
              <a:latin typeface="var(--framer-blockquote-font-family"/>
              <a:ea typeface="var(--framer-blockquote-font-family"/>
              <a:sym typeface="+mn-ea"/>
            </a:endParaRPr>
          </a:p>
        </p:txBody>
      </p:sp>
      <p:pic>
        <p:nvPicPr>
          <p:cNvPr id="5" name="Picture 4" descr="Linear and non linear func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557655"/>
            <a:ext cx="5871845" cy="3090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075" y="5991860"/>
            <a:ext cx="1094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https://www.superannotate.com/blog/activation-functions-in-neural-networks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0" y="1968500"/>
            <a:ext cx="62674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rcRect b="56070"/>
          <a:stretch>
            <a:fillRect/>
          </a:stretch>
        </p:blipFill>
        <p:spPr>
          <a:xfrm>
            <a:off x="0" y="0"/>
            <a:ext cx="119894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rcRect t="40592"/>
          <a:stretch>
            <a:fillRect/>
          </a:stretch>
        </p:blipFill>
        <p:spPr>
          <a:xfrm>
            <a:off x="0" y="75565"/>
            <a:ext cx="1211453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8145" y="261938"/>
            <a:ext cx="5080000" cy="23583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DL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Tensorflow and Keras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0230" y="4601210"/>
            <a:ext cx="7737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https://www.geeksforgeeks.org/deep-learning-interview-questions/?ref=shm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8985" y="5356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</a:t>
            </a:r>
            <a:r>
              <a:rPr sz="2400"/>
              <a:t> refers to the simulation of human intelligence in machines that are designed to think, learn, and make decisions. AI encompasses a wide range of technologies, including rule-based systems, expert systems, and machine learning algorithms.</a:t>
            </a:r>
            <a:endParaRPr sz="2400"/>
          </a:p>
          <a:p>
            <a:endParaRPr sz="2400"/>
          </a:p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 of AI: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4495" y="216535"/>
            <a:ext cx="779272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AutoNum type="arabicPeriod"/>
            </a:pPr>
            <a:r>
              <a:rPr sz="1600"/>
              <a:t>Artificial Intelligence (AI):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  <a:endParaRPr sz="1600"/>
          </a:p>
          <a:p>
            <a:pPr>
              <a:buAutoNum type="arabicPeriod"/>
            </a:pPr>
            <a:r>
              <a:rPr sz="1600"/>
              <a:t>Machine Learning (ML):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  <a:endParaRPr sz="1600"/>
          </a:p>
          <a:p>
            <a:pPr>
              <a:buAutoNum type="arabicPeriod"/>
            </a:pPr>
            <a:r>
              <a:rPr sz="1600"/>
              <a:t>Deep Learning (DL):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AI has transformed multiple industries by enabling automation and improving decision-making. Some major applications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  <a:endParaRPr sz="2400" b="1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  <a:endParaRPr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000"/>
              <a:t>The future of AI is expected to bring significant advancements and challenges: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  <a:endParaRPr sz="2000"/>
          </a:p>
          <a:p>
            <a:r>
              <a:rPr sz="2000"/>
              <a:t>AI continues to evolve, driving innovation and transforming industries worldwide.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10707</Words>
  <Application>WPS Presentation</Application>
  <PresentationFormat>Widescreen</PresentationFormat>
  <Paragraphs>317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Tomorrow</vt:lpstr>
      <vt:lpstr>Segoe Print</vt:lpstr>
      <vt:lpstr>Arial</vt:lpstr>
      <vt:lpstr>Google Sans</vt:lpstr>
      <vt:lpstr>Calibri Light</vt:lpstr>
      <vt:lpstr>Calibri</vt:lpstr>
      <vt:lpstr>Microsoft YaHei</vt:lpstr>
      <vt:lpstr>Arial Unicode MS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var(--framer-blockquote-font-family</vt:lpstr>
      <vt:lpstr>var(--framer-blockquote-font-family-bold</vt:lpstr>
      <vt:lpstr>STK Bureau Sans Book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332</cp:revision>
  <dcterms:created xsi:type="dcterms:W3CDTF">2025-02-02T08:06:00Z</dcterms:created>
  <dcterms:modified xsi:type="dcterms:W3CDTF">2025-03-26T17:07:53Z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