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368" r:id="rId3"/>
    <p:sldId id="280" r:id="rId4"/>
    <p:sldId id="411" r:id="rId5"/>
    <p:sldId id="410" r:id="rId6"/>
    <p:sldId id="412" r:id="rId7"/>
    <p:sldId id="413" r:id="rId8"/>
    <p:sldId id="391" r:id="rId9"/>
    <p:sldId id="398" r:id="rId10"/>
    <p:sldId id="399" r:id="rId11"/>
    <p:sldId id="400" r:id="rId12"/>
    <p:sldId id="401" r:id="rId13"/>
    <p:sldId id="402" r:id="rId14"/>
    <p:sldId id="403" r:id="rId15"/>
    <p:sldId id="407" r:id="rId16"/>
    <p:sldId id="404" r:id="rId17"/>
    <p:sldId id="392" r:id="rId18"/>
    <p:sldId id="414" r:id="rId19"/>
    <p:sldId id="415" r:id="rId20"/>
    <p:sldId id="393" r:id="rId21"/>
    <p:sldId id="416" r:id="rId22"/>
    <p:sldId id="394" r:id="rId23"/>
    <p:sldId id="417" r:id="rId24"/>
    <p:sldId id="395" r:id="rId25"/>
    <p:sldId id="420" r:id="rId26"/>
    <p:sldId id="418" r:id="rId27"/>
    <p:sldId id="419" r:id="rId28"/>
    <p:sldId id="408" r:id="rId29"/>
    <p:sldId id="421" r:id="rId30"/>
    <p:sldId id="409" r:id="rId31"/>
    <p:sldId id="396" r:id="rId32"/>
    <p:sldId id="422" r:id="rId33"/>
    <p:sldId id="423" r:id="rId34"/>
    <p:sldId id="397" r:id="rId35"/>
    <p:sldId id="424" r:id="rId36"/>
    <p:sldId id="425" r:id="rId38"/>
    <p:sldId id="42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web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1235" y="713105"/>
            <a:ext cx="8688070" cy="391287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L1 and L2</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699260" y="5304790"/>
            <a:ext cx="9670415" cy="1476375"/>
          </a:xfrm>
          <a:prstGeom prst="rect">
            <a:avLst/>
          </a:prstGeom>
          <a:noFill/>
        </p:spPr>
        <p:txBody>
          <a:bodyPr wrap="square" rtlCol="0" anchor="t">
            <a:spAutoFit/>
          </a:bodyPr>
          <a:p>
            <a:r>
              <a:rPr lang="en-US" altLang="en-US"/>
              <a:t>https://www.kaggle.com/code/sid321axn/regularization-techniques-in-deep-learning#Dropout</a:t>
            </a:r>
            <a:endParaRPr lang="en-US" altLang="en-US"/>
          </a:p>
          <a:p>
            <a:r>
              <a:rPr lang="en-US" altLang="en-US"/>
              <a:t>https://www.kdnuggets.com/2019/08/keras-callbacks-explained-three-minutes.html</a:t>
            </a:r>
            <a:endParaRPr lang="en-US" altLang="en-US"/>
          </a:p>
          <a:p>
            <a:r>
              <a:rPr lang="en-US" altLang="en-US"/>
              <a:t>https://medium.com/@ompramod9921/callbacks-your-secret-weapon-in-machine-learning-b08ded5678f0</a:t>
            </a:r>
            <a:endParaRPr lang="en-US" altLang="en-US"/>
          </a:p>
          <a:p>
            <a:r>
              <a:rPr lang="en-US" altLang="en-US"/>
              <a:t>https://learnopencv.com/batch-normalization-in-deep-networks/</a:t>
            </a:r>
            <a:endParaRPr lang="en-US" altLang="en-US"/>
          </a:p>
        </p:txBody>
      </p:sp>
      <p:sp>
        <p:nvSpPr>
          <p:cNvPr id="4" name="Text Box 3"/>
          <p:cNvSpPr txBox="1"/>
          <p:nvPr/>
        </p:nvSpPr>
        <p:spPr>
          <a:xfrm>
            <a:off x="1699260" y="4936490"/>
            <a:ext cx="6096000" cy="368300"/>
          </a:xfrm>
          <a:prstGeom prst="rect">
            <a:avLst/>
          </a:prstGeom>
          <a:noFill/>
        </p:spPr>
        <p:txBody>
          <a:bodyPr wrap="square" rtlCol="0" anchor="t">
            <a:spAutoFit/>
          </a:bodyPr>
          <a:p>
            <a:r>
              <a:rPr lang="en-US" altLang="en-US"/>
              <a:t>https://keras.io/api/callbacks/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0"/>
            <a:ext cx="11581765" cy="5604510"/>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3</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ElasticNet Regularization (Combination of L1 &amp; L2)</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ElasticNet is a hybrid of L1 and L2 regularization. It balances sparsity and smooth weight shrinkage.</a:t>
            </a:r>
            <a:endParaRPr sz="1600"/>
          </a:p>
          <a:p>
            <a:r>
              <a:rPr sz="1600"/>
              <a:t>📌 ElasticNet Regularization Formula:</a:t>
            </a:r>
            <a:endParaRPr sz="1600"/>
          </a:p>
          <a:p>
            <a:pPr>
              <a:spcAft>
                <a:spcPct val="60000"/>
              </a:spcAft>
            </a:pPr>
            <a:endParaRPr sz="2200" b="1"/>
          </a:p>
          <a:p>
            <a:pPr>
              <a:spcAft>
                <a:spcPct val="60000"/>
              </a:spcAft>
            </a:pPr>
            <a:r>
              <a:rPr sz="2200" b="1"/>
              <a:t>✅ Pros:</a:t>
            </a:r>
            <a:endParaRPr sz="2200" b="1"/>
          </a:p>
          <a:p>
            <a:r>
              <a:rPr sz="1600"/>
              <a:t>✔ Provides the best of both L1 and L2.</a:t>
            </a:r>
            <a:endParaRPr sz="1600"/>
          </a:p>
          <a:p>
            <a:r>
              <a:rPr sz="1600"/>
              <a:t> ✔ Works well when features are highly correlated.</a:t>
            </a:r>
            <a:endParaRPr sz="1600"/>
          </a:p>
          <a:p>
            <a:pPr>
              <a:spcAft>
                <a:spcPct val="60000"/>
              </a:spcAft>
            </a:pPr>
            <a:r>
              <a:rPr sz="2200" b="1"/>
              <a:t>❌ Cons:</a:t>
            </a:r>
            <a:endParaRPr sz="2200" b="1"/>
          </a:p>
          <a:p>
            <a:r>
              <a:rPr sz="1600"/>
              <a:t>❌ Requires tuning of both</a:t>
            </a:r>
            <a:r>
              <a:rPr lang="en-US" sz="1600"/>
              <a:t> </a:t>
            </a:r>
            <a:r>
              <a:rPr sz="1600"/>
              <a:t>λ1</a:t>
            </a:r>
            <a:r>
              <a:rPr lang="en-US" sz="1600"/>
              <a:t> </a:t>
            </a:r>
            <a:r>
              <a:rPr sz="1600"/>
              <a:t>and λ2​.</a:t>
            </a:r>
            <a:endParaRPr sz="1600"/>
          </a:p>
          <a:p>
            <a:pPr>
              <a:spcAft>
                <a:spcPct val="60000"/>
              </a:spcAft>
            </a:pPr>
            <a:r>
              <a:rPr sz="2200" b="1"/>
              <a:t>💻 Code Example (ElasticNet in TensorFlow/Keras):</a:t>
            </a:r>
            <a:endParaRPr sz="2200" b="1"/>
          </a:p>
          <a:p>
            <a:r>
              <a:rPr sz="1600"/>
              <a:t>from tensorflow.keras.regularizers import l1_l2
model.add(Dense(64, activation='relu', kernel_regularizer=l1_l2(l1=0.01, l2=0.01)))</a:t>
            </a:r>
            <a:endParaRPr sz="1600"/>
          </a:p>
        </p:txBody>
      </p:sp>
      <p:pic>
        <p:nvPicPr>
          <p:cNvPr id="3" name="Picture 2"/>
          <p:cNvPicPr>
            <a:picLocks noChangeAspect="1"/>
          </p:cNvPicPr>
          <p:nvPr/>
        </p:nvPicPr>
        <p:blipFill>
          <a:blip r:embed="rId1"/>
          <a:stretch>
            <a:fillRect/>
          </a:stretch>
        </p:blipFill>
        <p:spPr>
          <a:xfrm>
            <a:off x="5118735" y="1605915"/>
            <a:ext cx="5838825" cy="2114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9720" y="130810"/>
            <a:ext cx="7958455" cy="2042795"/>
          </a:xfrm>
          <a:prstGeom prst="rect">
            <a:avLst/>
          </a:prstGeom>
        </p:spPr>
        <p:txBody>
          <a:bodyPr wrap="square">
            <a:spAutoFit/>
          </a:bodyPr>
          <a:p>
            <a:pPr>
              <a:spcAft>
                <a:spcPct val="60000"/>
              </a:spcAft>
            </a:pPr>
            <a:r>
              <a:rPr sz="2300" b="1"/>
              <a:t>📌 Regularization Rate (Lambda, λ)</a:t>
            </a:r>
            <a:endParaRPr sz="2300" b="1"/>
          </a:p>
          <a:p>
            <a:r>
              <a:rPr sz="1600"/>
              <a:t>The regularization rateλ\lambdaλ controls how much penalty is applied to large weights:</a:t>
            </a:r>
            <a:endParaRPr sz="1600"/>
          </a:p>
          <a:p>
            <a:pPr>
              <a:buFont typeface="Arial" panose="020B0604020202020204"/>
              <a:buChar char="•"/>
            </a:pPr>
            <a:r>
              <a:rPr sz="1600"/>
              <a:t>Low λ → Less penalty (model can overfit).</a:t>
            </a:r>
            <a:endParaRPr sz="1600"/>
          </a:p>
          <a:p>
            <a:pPr>
              <a:buFont typeface="Arial" panose="020B0604020202020204"/>
              <a:buChar char="•"/>
            </a:pPr>
            <a:r>
              <a:rPr sz="1600"/>
              <a:t>High λ → More penalty (model can underfit).</a:t>
            </a:r>
            <a:endParaRPr sz="1600"/>
          </a:p>
          <a:p>
            <a:pPr>
              <a:buFont typeface="Arial" panose="020B0604020202020204"/>
              <a:buChar char="•"/>
            </a:pPr>
            <a:r>
              <a:rPr sz="1600"/>
              <a:t>Optimal λ → Found using hyperparameter tuning.</a:t>
            </a:r>
            <a:endParaRPr sz="1600"/>
          </a:p>
          <a:p>
            <a:pPr>
              <a:spcAft>
                <a:spcPct val="60000"/>
              </a:spcAft>
            </a:pPr>
            <a:endParaRPr sz="2300" b="1"/>
          </a:p>
        </p:txBody>
      </p:sp>
      <p:sp>
        <p:nvSpPr>
          <p:cNvPr id="4" name="Text Box 3"/>
          <p:cNvSpPr txBox="1"/>
          <p:nvPr/>
        </p:nvSpPr>
        <p:spPr>
          <a:xfrm>
            <a:off x="504825" y="4781867"/>
            <a:ext cx="5080000" cy="1842770"/>
          </a:xfrm>
          <a:prstGeom prst="rect">
            <a:avLst/>
          </a:prstGeom>
        </p:spPr>
        <p:txBody>
          <a:bodyPr>
            <a:spAutoFit/>
          </a:bodyPr>
          <a:p>
            <a:endParaRPr sz="2600"/>
          </a:p>
          <a:p>
            <a:pPr>
              <a:spcAft>
                <a:spcPct val="60000"/>
              </a:spcAft>
            </a:pPr>
            <a:r>
              <a:rPr sz="2300" b="1"/>
              <a:t>📌 Which One Should You Use?</a:t>
            </a:r>
            <a:endParaRPr sz="2300" b="1"/>
          </a:p>
          <a:p>
            <a:pPr>
              <a:buFont typeface="Arial" panose="020B0604020202020204"/>
              <a:buChar char="•"/>
            </a:pPr>
            <a:r>
              <a:rPr sz="1600"/>
              <a:t>If you want feature selection → L1 (Lasso).</a:t>
            </a:r>
            <a:endParaRPr sz="1600"/>
          </a:p>
          <a:p>
            <a:pPr>
              <a:buFont typeface="Arial" panose="020B0604020202020204"/>
              <a:buChar char="•"/>
            </a:pPr>
            <a:r>
              <a:rPr sz="1600"/>
              <a:t>If you want smooth weight shrinkage → L2 (Ridge).</a:t>
            </a:r>
            <a:endParaRPr sz="1600"/>
          </a:p>
          <a:p>
            <a:pPr>
              <a:buFont typeface="Arial" panose="020B0604020202020204"/>
              <a:buChar char="•"/>
            </a:pPr>
            <a:r>
              <a:rPr sz="1600"/>
              <a:t>If your data has correlated features → ElasticNet.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6100" y="122555"/>
            <a:ext cx="9099550" cy="5628640"/>
          </a:xfrm>
          <a:prstGeom prst="rect">
            <a:avLst/>
          </a:prstGeom>
        </p:spPr>
        <p:txBody>
          <a:bodyPr wrap="square">
            <a:spAutoFit/>
          </a:bodyPr>
          <a:p>
            <a:pPr>
              <a:spcAft>
                <a:spcPct val="60000"/>
              </a:spcAft>
            </a:pPr>
            <a:r>
              <a:rPr sz="2300" b="1"/>
              <a:t>Why Use Absolute Value in L1 (Lasso)?</a:t>
            </a:r>
            <a:endParaRPr sz="2300" b="1"/>
          </a:p>
          <a:p>
            <a:r>
              <a:rPr sz="1600"/>
              <a:t>L1 Regularization adds the sum of the absolute values of weights to the loss function:</a:t>
            </a:r>
            <a:endParaRPr sz="1600"/>
          </a:p>
          <a:p>
            <a:r>
              <a:rPr sz="1600"/>
              <a:t>L=Loss+λ∑∣wi∣i​∣</a:t>
            </a:r>
            <a:endParaRPr sz="1600"/>
          </a:p>
          <a:p>
            <a:endParaRPr sz="1600"/>
          </a:p>
          <a:p>
            <a:r>
              <a:rPr sz="1600"/>
              <a:t>📌 Key Properties of Absolute Value |w</a:t>
            </a:r>
            <a:r>
              <a:rPr lang="en-US" sz="1600"/>
              <a:t>|</a:t>
            </a:r>
            <a:r>
              <a:rPr sz="1600"/>
              <a:t>:</a:t>
            </a:r>
            <a:endParaRPr sz="1600"/>
          </a:p>
          <a:p>
            <a:pPr>
              <a:buFont typeface="Arial" panose="020B0604020202020204"/>
              <a:buChar char="•"/>
            </a:pPr>
            <a:r>
              <a:rPr sz="1600"/>
              <a:t>The derivative of |w| is constant (except at zero): </a:t>
            </a:r>
            <a:endParaRPr sz="1600"/>
          </a:p>
          <a:p>
            <a:pPr lvl="1">
              <a:buFont typeface="Arial" panose="020B0604020202020204"/>
              <a:buChar char="◦"/>
            </a:pPr>
            <a:r>
              <a:rPr sz="1600"/>
              <a:t>If w&gt;0w &gt; 0w&gt;0, derivative = +1+1+1.</a:t>
            </a:r>
            <a:endParaRPr sz="1600"/>
          </a:p>
          <a:p>
            <a:pPr lvl="1">
              <a:buFont typeface="Arial" panose="020B0604020202020204"/>
              <a:buChar char="◦"/>
            </a:pPr>
            <a:r>
              <a:rPr sz="1600"/>
              <a:t>If w&lt;0w &lt; 0w&lt;0, derivative = −1-1−1.</a:t>
            </a:r>
            <a:endParaRPr sz="1600"/>
          </a:p>
          <a:p>
            <a:pPr lvl="1">
              <a:buFont typeface="Arial" panose="020B0604020202020204"/>
              <a:buChar char="◦"/>
            </a:pPr>
            <a:r>
              <a:rPr sz="1600"/>
              <a:t>If w=0w = 0w=0, derivative is undefined, but typically set to 0.</a:t>
            </a:r>
            <a:endParaRPr sz="1600"/>
          </a:p>
          <a:p>
            <a:endParaRPr sz="1600" b="1"/>
          </a:p>
          <a:p>
            <a:r>
              <a:rPr sz="1600" b="1"/>
              <a:t>📌 Effect on Weights:</a:t>
            </a:r>
            <a:endParaRPr sz="1600" b="1"/>
          </a:p>
          <a:p>
            <a:pPr>
              <a:buFont typeface="Arial" panose="020B0604020202020204"/>
              <a:buChar char="•"/>
            </a:pPr>
            <a:r>
              <a:rPr sz="1600"/>
              <a:t>L1 applies equal pressure on all nonzero weights, regardless of size.</a:t>
            </a:r>
            <a:endParaRPr sz="1600"/>
          </a:p>
          <a:p>
            <a:pPr>
              <a:buFont typeface="Arial" panose="020B0604020202020204"/>
              <a:buChar char="•"/>
            </a:pPr>
            <a:r>
              <a:rPr sz="1600"/>
              <a:t>This forces some weights to become exactly zero, leading to feature selection (sparse models).</a:t>
            </a:r>
            <a:endParaRPr sz="1600"/>
          </a:p>
          <a:p>
            <a:endParaRPr sz="1600" b="1"/>
          </a:p>
          <a:p>
            <a:r>
              <a:rPr sz="1600" b="1"/>
              <a:t>💡 Intuition: </a:t>
            </a:r>
            <a:r>
              <a:rPr sz="1600"/>
              <a:t>Imagine you want to shrink some weights to zero while allowing others to stay significant. The absolute value enforces this by applying a constant force that drives small weights to exactly zero.</a:t>
            </a:r>
            <a:endParaRPr sz="1600"/>
          </a:p>
          <a:p>
            <a:endParaRPr sz="1600"/>
          </a:p>
          <a:p>
            <a:r>
              <a:rPr sz="1600" b="1"/>
              <a:t>🔍 Example Weight Update (Gradient Descent in L1):</a:t>
            </a:r>
            <a:endParaRPr sz="1600" b="1"/>
          </a:p>
          <a:p>
            <a:pPr>
              <a:buFont typeface="Arial" panose="020B0604020202020204"/>
              <a:buChar char="•"/>
            </a:pPr>
            <a:r>
              <a:rPr sz="1600"/>
              <a:t>If a weight is positive, it gets decreased.</a:t>
            </a:r>
            <a:endParaRPr sz="1600"/>
          </a:p>
          <a:p>
            <a:pPr>
              <a:buFont typeface="Arial" panose="020B0604020202020204"/>
              <a:buChar char="•"/>
            </a:pPr>
            <a:r>
              <a:rPr sz="1600"/>
              <a:t>If a weight is negative, it gets increased.</a:t>
            </a:r>
            <a:endParaRPr sz="1600"/>
          </a:p>
          <a:p>
            <a:pPr>
              <a:buFont typeface="Arial" panose="020B0604020202020204"/>
              <a:buChar char="•"/>
            </a:pPr>
            <a:r>
              <a:rPr sz="1600"/>
              <a:t>If a weight is small, it is forced to zero (sparse model).</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82625" y="431800"/>
            <a:ext cx="5676900" cy="2381250"/>
          </a:xfrm>
          <a:prstGeom prst="rect">
            <a:avLst/>
          </a:prstGeom>
        </p:spPr>
      </p:pic>
      <p:sp>
        <p:nvSpPr>
          <p:cNvPr id="2" name="Text Box 1"/>
          <p:cNvSpPr txBox="1"/>
          <p:nvPr/>
        </p:nvSpPr>
        <p:spPr>
          <a:xfrm>
            <a:off x="467360" y="122555"/>
            <a:ext cx="5994400" cy="6613525"/>
          </a:xfrm>
          <a:prstGeom prst="rect">
            <a:avLst/>
          </a:prstGeom>
        </p:spPr>
        <p:txBody>
          <a:bodyPr wrap="square">
            <a:spAutoFit/>
          </a:bodyPr>
          <a:p>
            <a:pPr>
              <a:spcAft>
                <a:spcPct val="60000"/>
              </a:spcAft>
            </a:pPr>
            <a:r>
              <a:rPr sz="2300" b="1"/>
              <a:t>2 Why Use Squaring in L2 (Ridge)?</a:t>
            </a:r>
            <a:endParaRPr sz="2300" b="1"/>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r>
              <a:rPr sz="1600"/>
              <a:t>This means larger weights shrink faster, while smaller weights shrink more slowly.</a:t>
            </a:r>
            <a:endParaRPr sz="1600"/>
          </a:p>
          <a:p>
            <a:endParaRPr sz="1600" b="1"/>
          </a:p>
          <a:p>
            <a:r>
              <a:rPr sz="1600" b="1"/>
              <a:t>📌 Effect on Weights:</a:t>
            </a:r>
            <a:endParaRPr sz="1600" b="1"/>
          </a:p>
          <a:p>
            <a:pPr>
              <a:buFont typeface="Arial" panose="020B0604020202020204"/>
              <a:buChar char="•"/>
            </a:pPr>
            <a:r>
              <a:rPr sz="1600"/>
              <a:t>L2 applies larger penalties to bigger weights, making the weight distribution smooth.</a:t>
            </a:r>
            <a:endParaRPr sz="1600"/>
          </a:p>
          <a:p>
            <a:pPr>
              <a:buFont typeface="Arial" panose="020B0604020202020204"/>
              <a:buChar char="•"/>
            </a:pPr>
            <a:r>
              <a:rPr sz="1600"/>
              <a:t>Unlike L1, L2 does not force weights to exactly zero, but shrinks them uniformly.</a:t>
            </a:r>
            <a:endParaRPr sz="1600"/>
          </a:p>
          <a:p>
            <a:endParaRPr sz="1600"/>
          </a:p>
          <a:p>
            <a:r>
              <a:rPr sz="1600" b="1"/>
              <a:t>💡 Intuition:</a:t>
            </a:r>
            <a:r>
              <a:rPr sz="1600"/>
              <a:t> Think of squaring as a way to smoothly reduce large values rather than setting some to zero. It is like a spring that pulls weights back towards zero in a continuous way.</a:t>
            </a:r>
            <a:endParaRPr sz="1600"/>
          </a:p>
          <a:p>
            <a:endParaRPr sz="1600"/>
          </a:p>
          <a:p>
            <a:r>
              <a:rPr sz="1600" b="1"/>
              <a:t>🔍 Example Weight Update (Gradient Descent in L2):</a:t>
            </a:r>
            <a:endParaRPr sz="1600" b="1"/>
          </a:p>
          <a:p>
            <a:pPr>
              <a:buFont typeface="Arial" panose="020B0604020202020204"/>
              <a:buChar char="•"/>
            </a:pPr>
            <a:r>
              <a:rPr sz="1600"/>
              <a:t>If a weight is large, the gradient (2w) is big, so it shrinks quickly.</a:t>
            </a:r>
            <a:endParaRPr sz="1600"/>
          </a:p>
          <a:p>
            <a:pPr>
              <a:buFont typeface="Arial" panose="020B0604020202020204"/>
              <a:buChar char="•"/>
            </a:pPr>
            <a:r>
              <a:rPr sz="1600"/>
              <a:t>If a weight is small, the gradient (2w) is small, so it shrinks slowly.</a:t>
            </a:r>
            <a:endParaRPr sz="1600"/>
          </a:p>
        </p:txBody>
      </p:sp>
      <p:sp>
        <p:nvSpPr>
          <p:cNvPr id="4" name="Text Box 3"/>
          <p:cNvSpPr txBox="1"/>
          <p:nvPr/>
        </p:nvSpPr>
        <p:spPr>
          <a:xfrm>
            <a:off x="6461760" y="746760"/>
            <a:ext cx="5730240" cy="5502910"/>
          </a:xfrm>
          <a:prstGeom prst="rect">
            <a:avLst/>
          </a:prstGeom>
        </p:spPr>
        <p:txBody>
          <a:bodyPr wrap="square">
            <a:spAutoFit/>
          </a:bodyPr>
          <a:p>
            <a:pPr>
              <a:spcAft>
                <a:spcPct val="60000"/>
              </a:spcAft>
            </a:pPr>
            <a:r>
              <a:rPr sz="2300" b="1"/>
              <a:t> Why L1 Uses |w| and L2 Uses w^2?</a:t>
            </a:r>
            <a:endParaRPr sz="2300" b="1"/>
          </a:p>
          <a:p>
            <a:r>
              <a:rPr sz="1600"/>
              <a:t>| Property </a:t>
            </a:r>
            <a:r>
              <a:rPr lang="en-US" sz="1600"/>
              <a:t>  </a:t>
            </a:r>
            <a:r>
              <a:rPr sz="1600"/>
              <a:t>| L1 Regularization (|w|) </a:t>
            </a:r>
            <a:r>
              <a:rPr lang="en-US" sz="1600"/>
              <a:t>   </a:t>
            </a:r>
            <a:r>
              <a:rPr sz="1600"/>
              <a:t>| L2 Regularization (w^2) | </a:t>
            </a:r>
            <a:endParaRPr sz="1600"/>
          </a:p>
          <a:p>
            <a:r>
              <a:rPr sz="1600"/>
              <a:t>|-----------</a:t>
            </a:r>
            <a:r>
              <a:rPr lang="en-US" sz="1600"/>
              <a:t>     </a:t>
            </a:r>
            <a:r>
              <a:rPr sz="1600"/>
              <a:t>|----------------</a:t>
            </a:r>
            <a:r>
              <a:rPr lang="en-US" sz="1600"/>
              <a:t>                         </a:t>
            </a:r>
            <a:r>
              <a:rPr sz="1600"/>
              <a:t>|----------------| </a:t>
            </a:r>
            <a:endParaRPr sz="1600"/>
          </a:p>
          <a:p>
            <a:r>
              <a:rPr sz="1600"/>
              <a:t>| Penalty Type | Absolute value | Squared value | </a:t>
            </a:r>
            <a:endParaRPr sz="1600"/>
          </a:p>
          <a:p>
            <a:r>
              <a:rPr sz="1600"/>
              <a:t>| Effect on Weights | Some weights shrink to zero (sparse) | Weights shrink smoothly (small, but nonzero) | </a:t>
            </a:r>
            <a:endParaRPr sz="1600"/>
          </a:p>
          <a:p>
            <a:r>
              <a:rPr sz="1600"/>
              <a:t>| Best For | Feature selection (removes unnecessary weights) | Preventing overfitting (reduces large weights) | </a:t>
            </a:r>
            <a:endParaRPr sz="1600"/>
          </a:p>
          <a:p>
            <a:r>
              <a:rPr sz="1600"/>
              <a:t>| Weight Shrinkage | Equal shrinkage for all weights | Proportional shrinkage (larger weights shrink more) |</a:t>
            </a:r>
            <a:endParaRPr sz="1600"/>
          </a:p>
          <a:p>
            <a:endParaRPr sz="1600"/>
          </a:p>
          <a:p>
            <a:endParaRPr sz="1600"/>
          </a:p>
          <a:p>
            <a:pPr>
              <a:spcAft>
                <a:spcPct val="60000"/>
              </a:spcAft>
            </a:pPr>
            <a:r>
              <a:rPr sz="2300" b="1"/>
              <a:t>4 Why Not Swap Them?</a:t>
            </a:r>
            <a:endParaRPr sz="2300" b="1"/>
          </a:p>
          <a:p>
            <a:pPr>
              <a:buFont typeface="Arial" panose="020B0604020202020204"/>
              <a:buChar char="•"/>
            </a:pPr>
            <a:r>
              <a:rPr sz="1600"/>
              <a:t>If we used L1 with squared values, it wouldn't create sparsity (zero weights).</a:t>
            </a:r>
            <a:endParaRPr sz="1600"/>
          </a:p>
          <a:p>
            <a:pPr>
              <a:buFont typeface="Arial" panose="020B0604020202020204"/>
              <a:buChar char="•"/>
            </a:pPr>
            <a:r>
              <a:rPr sz="1600"/>
              <a:t>If we used L2 with absolute values, the gradient wouldn't smoothly reduce large weights.</a:t>
            </a:r>
            <a:endParaRPr sz="1600"/>
          </a:p>
          <a:p>
            <a:pPr>
              <a:buFont typeface="Arial" panose="020B0604020202020204"/>
              <a:buChar char="•"/>
            </a:pPr>
            <a:r>
              <a:rPr sz="1600"/>
              <a:t>The current setup is mathematically optimal for their respective goals.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25500" y="86360"/>
            <a:ext cx="7924800" cy="4838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0235" y="1265555"/>
            <a:ext cx="9406890" cy="368300"/>
          </a:xfrm>
          <a:prstGeom prst="rect">
            <a:avLst/>
          </a:prstGeom>
          <a:noFill/>
        </p:spPr>
        <p:txBody>
          <a:bodyPr wrap="square" rtlCol="0" anchor="t">
            <a:spAutoFit/>
          </a:bodyPr>
          <a:p>
            <a:r>
              <a:rPr lang="en-US" altLang="en-US"/>
              <a:t>https://www.pinecone.io/learn/regularization-in-neural-networks/</a:t>
            </a:r>
            <a:endParaRPr lang="en-US"/>
          </a:p>
        </p:txBody>
      </p:sp>
      <p:sp>
        <p:nvSpPr>
          <p:cNvPr id="3" name="Text Box 2"/>
          <p:cNvSpPr txBox="1"/>
          <p:nvPr/>
        </p:nvSpPr>
        <p:spPr>
          <a:xfrm>
            <a:off x="610235" y="1633855"/>
            <a:ext cx="9070340" cy="645160"/>
          </a:xfrm>
          <a:prstGeom prst="rect">
            <a:avLst/>
          </a:prstGeom>
          <a:noFill/>
        </p:spPr>
        <p:txBody>
          <a:bodyPr wrap="square" rtlCol="0" anchor="t">
            <a:spAutoFit/>
          </a:bodyPr>
          <a:p>
            <a:r>
              <a:rPr lang="en-US" altLang="en-US"/>
              <a:t>https://www.analyticsvidhya.com/blog/2018/04/fundamentals-deep-learning-regularization-techniques/#h-l2-amp-l1-regularization</a:t>
            </a:r>
            <a:endParaRPr lang="en-US"/>
          </a:p>
        </p:txBody>
      </p:sp>
      <p:sp>
        <p:nvSpPr>
          <p:cNvPr id="4" name="Text Box 3"/>
          <p:cNvSpPr txBox="1"/>
          <p:nvPr/>
        </p:nvSpPr>
        <p:spPr>
          <a:xfrm>
            <a:off x="610235" y="897255"/>
            <a:ext cx="9330690" cy="368300"/>
          </a:xfrm>
          <a:prstGeom prst="rect">
            <a:avLst/>
          </a:prstGeom>
          <a:noFill/>
        </p:spPr>
        <p:txBody>
          <a:bodyPr wrap="square" rtlCol="0" anchor="t">
            <a:spAutoFit/>
          </a:bodyPr>
          <a:p>
            <a:r>
              <a:rPr lang="en-US" altLang="en-US"/>
              <a:t>https://www.kaggle.com/code/sid321axn/regularization-techniques-in-deep-learning</a:t>
            </a:r>
            <a:endParaRPr lang="en-US"/>
          </a:p>
        </p:txBody>
      </p:sp>
      <p:sp>
        <p:nvSpPr>
          <p:cNvPr id="5" name="Text Box 4"/>
          <p:cNvSpPr txBox="1"/>
          <p:nvPr/>
        </p:nvSpPr>
        <p:spPr>
          <a:xfrm>
            <a:off x="610235" y="2279015"/>
            <a:ext cx="9237980" cy="922020"/>
          </a:xfrm>
          <a:prstGeom prst="rect">
            <a:avLst/>
          </a:prstGeom>
          <a:noFill/>
        </p:spPr>
        <p:txBody>
          <a:bodyPr wrap="square" rtlCol="0" anchor="t">
            <a:spAutoFit/>
          </a:bodyPr>
          <a:p>
            <a:r>
              <a:rPr lang="en-US" altLang="en-US"/>
              <a:t>https://www.geeksforgeeks.org/regularization-in-machine-learning/</a:t>
            </a:r>
            <a:endParaRPr lang="en-US" altLang="en-US"/>
          </a:p>
          <a:p>
            <a:endParaRPr lang="en-US"/>
          </a:p>
          <a:p>
            <a:r>
              <a:rPr lang="en-US" altLang="en-US"/>
              <a:t>https://dotnettutorials.net/lesson/dropout-layer-in-cnn/</a:t>
            </a:r>
            <a:endParaRPr lang="en-US" altLang="en-US"/>
          </a:p>
        </p:txBody>
      </p:sp>
      <p:sp>
        <p:nvSpPr>
          <p:cNvPr id="6" name="Text Box 5"/>
          <p:cNvSpPr txBox="1"/>
          <p:nvPr/>
        </p:nvSpPr>
        <p:spPr>
          <a:xfrm>
            <a:off x="610235" y="436880"/>
            <a:ext cx="4064000" cy="460375"/>
          </a:xfrm>
          <a:prstGeom prst="rect">
            <a:avLst/>
          </a:prstGeom>
          <a:noFill/>
        </p:spPr>
        <p:txBody>
          <a:bodyPr wrap="square" rtlCol="0">
            <a:spAutoFit/>
          </a:bodyPr>
          <a:p>
            <a:r>
              <a:rPr lang="en-US" sz="2400" b="1"/>
              <a:t>Reference </a:t>
            </a:r>
            <a:endParaRPr 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57910" y="262890"/>
            <a:ext cx="4487545" cy="788670"/>
          </a:xfrm>
          <a:prstGeom prst="rect">
            <a:avLst/>
          </a:prstGeom>
          <a:noFill/>
        </p:spPr>
        <p:txBody>
          <a:bodyPr wrap="square" rtlCol="0" anchor="t">
            <a:noAutofit/>
          </a:bodyPr>
          <a:p>
            <a:pPr marL="0" indent="0" fontAlgn="base">
              <a:spcBef>
                <a:spcPct val="0"/>
              </a:spcBef>
              <a:spcAft>
                <a:spcPts val="200"/>
              </a:spcAft>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2. </a:t>
            </a: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128395" y="921385"/>
            <a:ext cx="9912350" cy="2593340"/>
          </a:xfrm>
          <a:prstGeom prst="rect">
            <a:avLst/>
          </a:prstGeom>
        </p:spPr>
        <p:txBody>
          <a:bodyPr>
            <a:noAutofit/>
          </a:bodyPr>
          <a:p>
            <a:pPr marL="0" indent="0">
              <a:lnSpc>
                <a:spcPct val="120000"/>
              </a:lnSpc>
              <a:spcBef>
                <a:spcPts val="600"/>
              </a:spcBef>
              <a:spcAft>
                <a:spcPts val="600"/>
              </a:spcAft>
            </a:pPr>
            <a:r>
              <a:rPr b="1" i="0">
                <a:solidFill>
                  <a:srgbClr val="1F1F1F"/>
                </a:solidFill>
                <a:latin typeface="Arial" panose="020B0604020202020204" pitchFamily="34" charset="0"/>
                <a:ea typeface="Google Sans"/>
                <a:cs typeface="Arial" panose="020B0604020202020204" pitchFamily="34" charset="0"/>
              </a:rPr>
              <a:t>What is a dropout in neural networks?</a:t>
            </a:r>
            <a:endParaRPr b="1" i="0">
              <a:solidFill>
                <a:srgbClr val="1F1F1F"/>
              </a:solidFill>
              <a:latin typeface="Arial" panose="020B0604020202020204" pitchFamily="34" charset="0"/>
              <a:ea typeface="Google Sans"/>
              <a:cs typeface="Arial" panose="020B0604020202020204" pitchFamily="34" charset="0"/>
            </a:endParaRPr>
          </a:p>
          <a:p>
            <a:pPr marL="0" indent="0">
              <a:lnSpc>
                <a:spcPct val="120000"/>
              </a:lnSpc>
              <a:spcBef>
                <a:spcPct val="0"/>
              </a:spcBef>
              <a:spcAft>
                <a:spcPts val="500"/>
              </a:spcAft>
            </a:pPr>
            <a:r>
              <a:rPr lang="en-GB" b="0" i="0">
                <a:solidFill>
                  <a:srgbClr val="1F1F1F"/>
                </a:solidFill>
                <a:latin typeface="Arial" panose="020B0604020202020204" pitchFamily="34" charset="0"/>
                <a:cs typeface="Arial" panose="020B0604020202020204" pitchFamily="34" charset="0"/>
              </a:rPr>
              <a:t>Dropout </a:t>
            </a:r>
            <a:r>
              <a:rPr lang="en-GB" b="0" i="0">
                <a:solidFill>
                  <a:srgbClr val="040C28"/>
                </a:solidFill>
                <a:latin typeface="Arial" panose="020B0604020202020204" pitchFamily="34" charset="0"/>
                <a:cs typeface="Arial" panose="020B0604020202020204" pitchFamily="34" charset="0"/>
              </a:rPr>
              <a:t>helps prevent overfitting by randomly nullifying outputs from neurons during the training process</a:t>
            </a:r>
            <a:r>
              <a:rPr lang="en-GB" b="0" i="0">
                <a:solidFill>
                  <a:srgbClr val="1F1F1F"/>
                </a:solidFill>
                <a:latin typeface="Arial" panose="020B0604020202020204" pitchFamily="34" charset="0"/>
                <a:cs typeface="Arial" panose="020B0604020202020204" pitchFamily="34" charset="0"/>
              </a:rPr>
              <a:t>. This encourages the network to learn redundant representations for everything and hence, increases the model's ability to generalize.</a:t>
            </a:r>
            <a:endParaRPr lang="en-GB" b="0" i="0">
              <a:solidFill>
                <a:srgbClr val="1F1F1F"/>
              </a:solidFill>
              <a:latin typeface="Arial" panose="020B0604020202020204" pitchFamily="34" charset="0"/>
              <a:cs typeface="Arial" panose="020B0604020202020204" pitchFamily="34" charset="0"/>
            </a:endParaRPr>
          </a:p>
        </p:txBody>
      </p:sp>
      <p:pic>
        <p:nvPicPr>
          <p:cNvPr id="4" name="Picture 3"/>
          <p:cNvPicPr/>
          <p:nvPr/>
        </p:nvPicPr>
        <p:blipFill>
          <a:blip r:embed="rId1"/>
          <a:stretch>
            <a:fillRect/>
          </a:stretch>
        </p:blipFill>
        <p:spPr>
          <a:xfrm>
            <a:off x="894715" y="2520950"/>
            <a:ext cx="10243185" cy="4336415"/>
          </a:xfrm>
          <a:prstGeom prst="rect">
            <a:avLst/>
          </a:prstGeom>
        </p:spPr>
      </p:pic>
      <p:sp>
        <p:nvSpPr>
          <p:cNvPr id="5" name="Text Box 4"/>
          <p:cNvSpPr txBox="1"/>
          <p:nvPr/>
        </p:nvSpPr>
        <p:spPr>
          <a:xfrm>
            <a:off x="679450" y="6212205"/>
            <a:ext cx="10079990" cy="368300"/>
          </a:xfrm>
          <a:prstGeom prst="rect">
            <a:avLst/>
          </a:prstGeom>
          <a:noFill/>
        </p:spPr>
        <p:txBody>
          <a:bodyPr wrap="square" rtlCol="0" anchor="t">
            <a:spAutoFit/>
          </a:bodyPr>
          <a:p>
            <a:r>
              <a:rPr lang="en-US" altLang="en-US"/>
              <a:t>https://www.analyticsvidhya.com/blog/2022/08/dropout-regularization-in-deep-learning/</a:t>
            </a:r>
            <a:endParaRPr lang="en-US"/>
          </a:p>
        </p:txBody>
      </p:sp>
      <p:sp>
        <p:nvSpPr>
          <p:cNvPr id="6" name="Text Box 5"/>
          <p:cNvSpPr txBox="1"/>
          <p:nvPr/>
        </p:nvSpPr>
        <p:spPr>
          <a:xfrm>
            <a:off x="2487295" y="2358390"/>
            <a:ext cx="6096000" cy="368300"/>
          </a:xfrm>
          <a:prstGeom prst="rect">
            <a:avLst/>
          </a:prstGeom>
          <a:noFill/>
        </p:spPr>
        <p:txBody>
          <a:bodyPr wrap="square" rtlCol="0" anchor="t">
            <a:spAutoFit/>
          </a:bodyPr>
          <a:p>
            <a:r>
              <a:rPr lang="en-US" altLang="en-US"/>
              <a:t>self.dropout = nn.Dropout(0.25)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5520" y="130175"/>
            <a:ext cx="6096000" cy="706755"/>
          </a:xfrm>
          <a:prstGeom prst="rect">
            <a:avLst/>
          </a:prstGeom>
          <a:noFill/>
        </p:spPr>
        <p:txBody>
          <a:bodyPr wrap="square" rtlCol="0" anchor="t">
            <a:spAutoFit/>
          </a:bodyPr>
          <a:p>
            <a:pPr lvl="0" indent="0" fontAlgn="base">
              <a:spcBef>
                <a:spcPct val="0"/>
              </a:spcBef>
              <a:spcAft>
                <a:spcPts val="200"/>
              </a:spcAft>
              <a:buNone/>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EarlyStop</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298575" y="836930"/>
            <a:ext cx="9366885" cy="829945"/>
          </a:xfrm>
          <a:prstGeom prst="rect">
            <a:avLst/>
          </a:prstGeom>
        </p:spPr>
        <p:txBody>
          <a:bodyPr wrap="square">
            <a:spAutoFit/>
          </a:bodyPr>
          <a:p>
            <a:pPr marL="0" indent="0" algn="l" fontAlgn="base">
              <a:spcBef>
                <a:spcPct val="0"/>
              </a:spcBef>
              <a:spcAft>
                <a:spcPts val="1000"/>
              </a:spcAft>
            </a:pPr>
            <a:r>
              <a:rPr sz="1600" b="0" i="0">
                <a:latin typeface="Arial" panose="020B0604020202020204" pitchFamily="34" charset="0"/>
                <a:ea typeface="system-ui"/>
                <a:cs typeface="Arial" panose="020B0604020202020204" pitchFamily="34" charset="0"/>
              </a:rPr>
              <a:t>Early stopping is a kind of cross-validation strategy where we keep one part of the training set as the validation set. When we see that the performance on the validation set is getting worse, we immediately stop the training on the model. This is known as </a:t>
            </a:r>
            <a:r>
              <a:rPr sz="1600" b="1" i="0">
                <a:latin typeface="Arial" panose="020B0604020202020204" pitchFamily="34" charset="0"/>
                <a:ea typeface="system-ui"/>
                <a:cs typeface="Arial" panose="020B0604020202020204" pitchFamily="34" charset="0"/>
              </a:rPr>
              <a:t>early stopping.</a:t>
            </a:r>
            <a:endParaRPr sz="1600" b="1" i="0">
              <a:latin typeface="Arial" panose="020B0604020202020204" pitchFamily="34" charset="0"/>
              <a:ea typeface="system-ui"/>
              <a:cs typeface="Arial" panose="020B0604020202020204" pitchFamily="34" charset="0"/>
            </a:endParaRPr>
          </a:p>
        </p:txBody>
      </p:sp>
      <p:pic>
        <p:nvPicPr>
          <p:cNvPr id="4" name="Picture 3"/>
          <p:cNvPicPr/>
          <p:nvPr/>
        </p:nvPicPr>
        <p:blipFill>
          <a:blip r:embed="rId1"/>
          <a:stretch>
            <a:fillRect/>
          </a:stretch>
        </p:blipFill>
        <p:spPr>
          <a:xfrm>
            <a:off x="1367155" y="1673860"/>
            <a:ext cx="7118985" cy="3510280"/>
          </a:xfrm>
          <a:prstGeom prst="rect">
            <a:avLst/>
          </a:prstGeom>
        </p:spPr>
      </p:pic>
      <p:sp>
        <p:nvSpPr>
          <p:cNvPr id="5" name="Text Box 4"/>
          <p:cNvSpPr txBox="1"/>
          <p:nvPr/>
        </p:nvSpPr>
        <p:spPr>
          <a:xfrm>
            <a:off x="985520" y="5636895"/>
            <a:ext cx="10485120" cy="1076325"/>
          </a:xfrm>
          <a:prstGeom prst="rect">
            <a:avLst/>
          </a:prstGeom>
        </p:spPr>
        <p:txBody>
          <a:bodyPr wrap="square">
            <a:spAutoFit/>
          </a:bodyPr>
          <a:p>
            <a:r>
              <a:rPr sz="1600" b="0" i="0">
                <a:latin typeface="Arial" panose="020B0604020202020204" pitchFamily="34" charset="0"/>
                <a:ea typeface="system-ui"/>
                <a:cs typeface="Arial" panose="020B0604020202020204" pitchFamily="34" charset="0"/>
              </a:rPr>
              <a:t> In the above image, we will stop training at the dotted line since after that our model will start overfitting on the training data.</a:t>
            </a:r>
            <a:endParaRPr sz="1600" b="0" i="0">
              <a:latin typeface="Arial" panose="020B0604020202020204" pitchFamily="34" charset="0"/>
              <a:ea typeface="system-ui"/>
              <a:cs typeface="Arial" panose="020B0604020202020204" pitchFamily="34" charset="0"/>
            </a:endParaRPr>
          </a:p>
          <a:p>
            <a:pPr marL="0" indent="0" algn="l" fontAlgn="base">
              <a:spcBef>
                <a:spcPct val="0"/>
              </a:spcBef>
              <a:spcAft>
                <a:spcPts val="500"/>
              </a:spcAft>
            </a:pPr>
            <a:r>
              <a:rPr sz="1600" b="0" i="0">
                <a:latin typeface="Arial" panose="020B0604020202020204" pitchFamily="34" charset="0"/>
                <a:ea typeface="system-ui"/>
                <a:cs typeface="Arial" panose="020B0604020202020204" pitchFamily="34" charset="0"/>
              </a:rPr>
              <a:t>In keras, we can apply early stopping using the </a:t>
            </a:r>
            <a:r>
              <a:rPr sz="1600" b="1" i="0">
                <a:latin typeface="Arial" panose="020B0604020202020204" pitchFamily="34" charset="0"/>
                <a:ea typeface="system-ui"/>
                <a:cs typeface="Arial" panose="020B0604020202020204" pitchFamily="34" charset="0"/>
              </a:rPr>
              <a:t>callbacks</a:t>
            </a:r>
            <a:r>
              <a:rPr sz="1600" b="0" i="0">
                <a:latin typeface="Arial" panose="020B0604020202020204" pitchFamily="34" charset="0"/>
                <a:ea typeface="system-ui"/>
                <a:cs typeface="Arial" panose="020B0604020202020204" pitchFamily="34" charset="0"/>
              </a:rPr>
              <a:t> function. Below is the implementation code for it.I have applied early stopping so that it will stop immendiately if validation error will not decreased after 3 epochs.</a:t>
            </a:r>
            <a:endParaRPr sz="1600" b="0" i="0">
              <a:latin typeface="Arial" panose="020B0604020202020204" pitchFamily="34" charset="0"/>
              <a:ea typeface="system-ui"/>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79245" y="922655"/>
            <a:ext cx="8792845" cy="1938020"/>
          </a:xfrm>
          <a:prstGeom prst="rect">
            <a:avLst/>
          </a:prstGeom>
        </p:spPr>
        <p:txBody>
          <a:bodyPr wrap="square">
            <a:spAutoFit/>
          </a:bodyPr>
          <a:p>
            <a:pPr marL="0" indent="0" fontAlgn="base" latinLnBrk="1">
              <a:spcBef>
                <a:spcPct val="0"/>
              </a:spcBef>
              <a:spcAft>
                <a:spcPct val="0"/>
              </a:spcAft>
            </a:pPr>
            <a:r>
              <a:rPr sz="2000" b="0" i="0">
                <a:solidFill>
                  <a:srgbClr val="007B00"/>
                </a:solidFill>
                <a:latin typeface="Calibri" panose="020F0502020204030204" charset="0"/>
                <a:ea typeface="Roboto Mono"/>
                <a:cs typeface="Calibri" panose="020F0502020204030204" charset="0"/>
              </a:rPr>
              <a:t>from</a:t>
            </a:r>
            <a:r>
              <a:rPr lang="en-IN" sz="2000" b="0" i="0">
                <a:solidFill>
                  <a:srgbClr val="007B00"/>
                </a:solidFill>
                <a:latin typeface="Calibri" panose="020F0502020204030204" charset="0"/>
                <a:ea typeface="Roboto Mono"/>
                <a:cs typeface="Calibri" panose="020F0502020204030204" charset="0"/>
              </a:rPr>
              <a:t> </a:t>
            </a:r>
            <a:r>
              <a:rPr sz="2000" b="0" i="0">
                <a:solidFill>
                  <a:srgbClr val="3C4043"/>
                </a:solidFill>
                <a:latin typeface="Calibri" panose="020F0502020204030204" charset="0"/>
                <a:ea typeface="Roboto Mono"/>
                <a:cs typeface="Calibri" panose="020F0502020204030204" charset="0"/>
              </a:rPr>
              <a:t>keras.callbacks</a:t>
            </a:r>
            <a:r>
              <a:rPr lang="en-IN" sz="2000" b="0" i="0">
                <a:solidFill>
                  <a:srgbClr val="3C4043"/>
                </a:solidFill>
                <a:latin typeface="Calibri" panose="020F0502020204030204" charset="0"/>
                <a:ea typeface="Roboto Mono"/>
                <a:cs typeface="Calibri" panose="020F0502020204030204" charset="0"/>
              </a:rPr>
              <a:t> </a:t>
            </a:r>
            <a:r>
              <a:rPr sz="2000" b="0" i="0">
                <a:solidFill>
                  <a:srgbClr val="007B00"/>
                </a:solidFill>
                <a:latin typeface="Calibri" panose="020F0502020204030204" charset="0"/>
                <a:ea typeface="Roboto Mono"/>
                <a:cs typeface="Calibri" panose="020F0502020204030204" charset="0"/>
              </a:rPr>
              <a:t>import</a:t>
            </a:r>
            <a:r>
              <a:rPr lang="en-IN" sz="2000" b="0" i="0">
                <a:solidFill>
                  <a:srgbClr val="007B00"/>
                </a:solidFill>
                <a:latin typeface="Calibri" panose="020F0502020204030204" charset="0"/>
                <a:ea typeface="Roboto Mono"/>
                <a:cs typeface="Calibri" panose="020F0502020204030204" charset="0"/>
              </a:rPr>
              <a:t> </a:t>
            </a:r>
            <a:r>
              <a:rPr sz="2000" b="0" i="0">
                <a:solidFill>
                  <a:srgbClr val="3C4043"/>
                </a:solidFill>
                <a:latin typeface="Calibri" panose="020F0502020204030204" charset="0"/>
                <a:ea typeface="Roboto Mono"/>
                <a:cs typeface="Calibri" panose="020F0502020204030204" charset="0"/>
              </a:rPr>
              <a:t>EarlyStopping</a:t>
            </a: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earlystop</a:t>
            </a:r>
            <a:r>
              <a:rPr sz="2000" b="0" i="0">
                <a:solidFill>
                  <a:srgbClr val="008ABC"/>
                </a:solidFill>
                <a:latin typeface="Calibri" panose="020F0502020204030204" charset="0"/>
                <a:ea typeface="Roboto Mono"/>
                <a:cs typeface="Calibri" panose="020F0502020204030204" charset="0"/>
              </a:rPr>
              <a:t>=</a:t>
            </a:r>
            <a:r>
              <a:rPr sz="2000" b="0" i="0">
                <a:solidFill>
                  <a:srgbClr val="3C4043"/>
                </a:solidFill>
                <a:latin typeface="Calibri" panose="020F0502020204030204" charset="0"/>
                <a:ea typeface="Roboto Mono"/>
                <a:cs typeface="Calibri" panose="020F0502020204030204" charset="0"/>
              </a:rPr>
              <a:t>EarlyStopping(monitor</a:t>
            </a:r>
            <a:r>
              <a:rPr sz="2000" b="0" i="0">
                <a:solidFill>
                  <a:srgbClr val="008ABC"/>
                </a:solidFill>
                <a:latin typeface="Calibri" panose="020F0502020204030204" charset="0"/>
                <a:ea typeface="Roboto Mono"/>
                <a:cs typeface="Calibri" panose="020F0502020204030204" charset="0"/>
              </a:rPr>
              <a:t>=</a:t>
            </a:r>
            <a:r>
              <a:rPr sz="2000" b="0" i="0">
                <a:solidFill>
                  <a:srgbClr val="BB2323"/>
                </a:solidFill>
                <a:latin typeface="Calibri" panose="020F0502020204030204" charset="0"/>
                <a:ea typeface="Roboto Mono"/>
                <a:cs typeface="Calibri" panose="020F0502020204030204" charset="0"/>
              </a:rPr>
              <a:t>'val_acc'</a:t>
            </a:r>
            <a:r>
              <a:rPr sz="2000" b="0" i="0">
                <a:solidFill>
                  <a:srgbClr val="3C4043"/>
                </a:solidFill>
                <a:latin typeface="Calibri" panose="020F0502020204030204" charset="0"/>
                <a:ea typeface="Roboto Mono"/>
                <a:cs typeface="Calibri" panose="020F0502020204030204" charset="0"/>
              </a:rPr>
              <a:t>,patience</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3</a:t>
            </a:r>
            <a:r>
              <a:rPr sz="2000" b="0" i="0">
                <a:solidFill>
                  <a:srgbClr val="3C4043"/>
                </a:solidFill>
                <a:latin typeface="Calibri" panose="020F0502020204030204" charset="0"/>
                <a:ea typeface="Roboto Mono"/>
                <a:cs typeface="Calibri" panose="020F0502020204030204" charset="0"/>
              </a:rPr>
              <a:t>)</a:t>
            </a: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endParaRPr sz="2000" b="0" i="0">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epochs</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20</a:t>
            </a:r>
            <a:r>
              <a:rPr sz="2000" b="0" i="1">
                <a:solidFill>
                  <a:srgbClr val="3C4043"/>
                </a:solidFill>
                <a:latin typeface="Calibri" panose="020F0502020204030204" charset="0"/>
                <a:ea typeface="Roboto Mono"/>
                <a:cs typeface="Calibri" panose="020F0502020204030204" charset="0"/>
              </a:rPr>
              <a:t># </a:t>
            </a:r>
            <a:endParaRPr sz="2000" b="0" i="1">
              <a:solidFill>
                <a:srgbClr val="3C4043"/>
              </a:solidFill>
              <a:latin typeface="Calibri" panose="020F0502020204030204" charset="0"/>
              <a:ea typeface="Roboto Mono"/>
              <a:cs typeface="Calibri" panose="020F0502020204030204" charset="0"/>
            </a:endParaRPr>
          </a:p>
          <a:p>
            <a:pPr marL="0" indent="0" fontAlgn="base" latinLnBrk="1">
              <a:spcBef>
                <a:spcPct val="0"/>
              </a:spcBef>
              <a:spcAft>
                <a:spcPct val="0"/>
              </a:spcAft>
            </a:pPr>
            <a:r>
              <a:rPr sz="2000" b="0" i="0">
                <a:solidFill>
                  <a:srgbClr val="3C4043"/>
                </a:solidFill>
                <a:latin typeface="Calibri" panose="020F0502020204030204" charset="0"/>
                <a:ea typeface="Roboto Mono"/>
                <a:cs typeface="Calibri" panose="020F0502020204030204" charset="0"/>
              </a:rPr>
              <a:t>batch_size</a:t>
            </a:r>
            <a:r>
              <a:rPr sz="2000" b="0" i="0">
                <a:solidFill>
                  <a:srgbClr val="008ABC"/>
                </a:solidFill>
                <a:latin typeface="Calibri" panose="020F0502020204030204" charset="0"/>
                <a:ea typeface="Roboto Mono"/>
                <a:cs typeface="Calibri" panose="020F0502020204030204" charset="0"/>
              </a:rPr>
              <a:t>=</a:t>
            </a:r>
            <a:r>
              <a:rPr sz="2000" b="0" i="0">
                <a:solidFill>
                  <a:srgbClr val="666666"/>
                </a:solidFill>
                <a:latin typeface="Calibri" panose="020F0502020204030204" charset="0"/>
                <a:ea typeface="Roboto Mono"/>
                <a:cs typeface="Calibri" panose="020F0502020204030204" charset="0"/>
              </a:rPr>
              <a:t>256</a:t>
            </a:r>
            <a:endParaRPr sz="2000" b="0" i="0">
              <a:solidFill>
                <a:srgbClr val="666666"/>
              </a:solidFill>
              <a:latin typeface="Calibri" panose="020F0502020204030204" charset="0"/>
              <a:ea typeface="Roboto Mono"/>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9755" y="68580"/>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8820150" y="68580"/>
            <a:ext cx="3371850" cy="978535"/>
          </a:xfrm>
          <a:prstGeom prst="rect">
            <a:avLst/>
          </a:prstGeom>
          <a:noFill/>
        </p:spPr>
        <p:txBody>
          <a:bodyPr wrap="square" rtlCol="0" anchor="t">
            <a:spAutoFit/>
          </a:bodyPr>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Model Checkpoint</a:t>
            </a:r>
            <a:endParaRPr lang="en-IN" sz="2800">
              <a:solidFill>
                <a:schemeClr val="tx1"/>
              </a:solidFill>
              <a:effectLst/>
              <a:latin typeface="Georgia" panose="02040502050405020303"/>
              <a:ea typeface="Georgia" panose="02040502050405020303"/>
              <a:sym typeface="+mn-ea"/>
            </a:endParaRPr>
          </a:p>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Early stoping</a:t>
            </a:r>
            <a:endParaRPr lang="en-IN" sz="2800">
              <a:solidFill>
                <a:schemeClr val="tx1"/>
              </a:solidFill>
              <a:effectLst/>
              <a:latin typeface="Georgia" panose="02040502050405020303"/>
              <a:ea typeface="Georgia" panose="02040502050405020303"/>
              <a:sym typeface="+mn-ea"/>
            </a:endParaRPr>
          </a:p>
        </p:txBody>
      </p:sp>
      <p:sp>
        <p:nvSpPr>
          <p:cNvPr id="4" name="Text Box 3"/>
          <p:cNvSpPr txBox="1"/>
          <p:nvPr/>
        </p:nvSpPr>
        <p:spPr>
          <a:xfrm>
            <a:off x="659765" y="915670"/>
            <a:ext cx="10666095" cy="5785485"/>
          </a:xfrm>
          <a:prstGeom prst="rect">
            <a:avLst/>
          </a:prstGeom>
        </p:spPr>
        <p:txBody>
          <a:bodyPr wrap="square">
            <a:spAutoFit/>
          </a:bodyPr>
          <a:p>
            <a:pPr marL="0" indent="0">
              <a:spcBef>
                <a:spcPct val="0"/>
              </a:spcBef>
              <a:spcAft>
                <a:spcPts val="400"/>
              </a:spcAft>
              <a:buFont typeface="Arial" panose="020B0604020202020204"/>
              <a:buChar char="•"/>
            </a:pPr>
            <a:r>
              <a:rPr b="1" i="0">
                <a:solidFill>
                  <a:srgbClr val="001D35"/>
                </a:solidFill>
                <a:latin typeface="Arial" panose="020B0604020202020204" pitchFamily="34" charset="0"/>
                <a:ea typeface="Google Sans"/>
                <a:cs typeface="Arial" panose="020B0604020202020204" pitchFamily="34" charset="0"/>
              </a:rPr>
              <a:t>What are Callbacks?</a:t>
            </a: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Callbacks are essentially functions or objects that are called at various points during the training process of a deep learning model.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They provide a way to inject custom behavior into the training process, allowing for greater control and flexibility.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You can use callbacks to automate tasks, monitor the training process, and even modify the training parameters dynamically.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Common Use Cases for Callbacks: </a:t>
            </a:r>
            <a:endPar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None/>
            </a:pPr>
            <a:endParaRPr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Saving Checkpoints:</a:t>
            </a:r>
            <a:r>
              <a:rPr sz="1600" b="0" i="0">
                <a:solidFill>
                  <a:srgbClr val="001D35"/>
                </a:solidFill>
                <a:latin typeface="Arial" panose="020B0604020202020204" pitchFamily="34" charset="0"/>
                <a:ea typeface="Google Sans"/>
                <a:cs typeface="Arial" panose="020B0604020202020204" pitchFamily="34" charset="0"/>
              </a:rPr>
              <a:t> Periodically save the model's weights to disk, allowing you to resume training from a specific point or revert to the best performing model.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Early Stopping</a:t>
            </a:r>
            <a:r>
              <a:rPr sz="1600" b="0" i="0">
                <a:solidFill>
                  <a:srgbClr val="001D35"/>
                </a:solidFill>
                <a:latin typeface="Arial" panose="020B0604020202020204" pitchFamily="34" charset="0"/>
                <a:ea typeface="Google Sans"/>
                <a:cs typeface="Arial" panose="020B0604020202020204" pitchFamily="34" charset="0"/>
              </a:rPr>
              <a:t>: Stop the training process if the model's performance on a validation set doesn't improve for a certain number of epochs, preventing overfitting.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Learning Rate Scheduling:</a:t>
            </a:r>
            <a:r>
              <a:rPr sz="1600" b="0" i="0">
                <a:solidFill>
                  <a:srgbClr val="001D35"/>
                </a:solidFill>
                <a:latin typeface="Arial" panose="020B0604020202020204" pitchFamily="34" charset="0"/>
                <a:ea typeface="Google Sans"/>
                <a:cs typeface="Arial" panose="020B0604020202020204" pitchFamily="34" charset="0"/>
              </a:rPr>
              <a:t> Dynamically adjust the learning rate during training, which can help the model converge faster or escape local minima.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Logging Metrics:</a:t>
            </a:r>
            <a:r>
              <a:rPr sz="1600" b="0" i="0">
                <a:solidFill>
                  <a:srgbClr val="001D35"/>
                </a:solidFill>
                <a:latin typeface="Arial" panose="020B0604020202020204" pitchFamily="34" charset="0"/>
                <a:ea typeface="Google Sans"/>
                <a:cs typeface="Arial" panose="020B0604020202020204" pitchFamily="34" charset="0"/>
              </a:rPr>
              <a:t> Log training metrics (e.g., loss, accuracy) to a file or visualize them using tools like TensorBoard.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Custom Actions:</a:t>
            </a:r>
            <a:r>
              <a:rPr sz="1600" b="0" i="0">
                <a:solidFill>
                  <a:srgbClr val="001D35"/>
                </a:solidFill>
                <a:latin typeface="Arial" panose="020B0604020202020204" pitchFamily="34" charset="0"/>
                <a:ea typeface="Google Sans"/>
                <a:cs typeface="Arial" panose="020B0604020202020204" pitchFamily="34" charset="0"/>
              </a:rPr>
              <a:t> Implement custom actions, such as printing information, saving intermediate results, or triggering external events.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3559810" y="238125"/>
            <a:ext cx="3115945" cy="368300"/>
          </a:xfrm>
          <a:prstGeom prst="rect">
            <a:avLst/>
          </a:prstGeom>
          <a:noFill/>
        </p:spPr>
        <p:txBody>
          <a:bodyPr wrap="square" rtlCol="0" anchor="t">
            <a:spAutoFit/>
          </a:bodyPr>
          <a:p>
            <a:r>
              <a:rPr lang="en-US" altLang="en-US"/>
              <a:t>https://keras.io/api/callbacks/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222885" y="5462270"/>
            <a:ext cx="11197590" cy="645160"/>
          </a:xfrm>
          <a:prstGeom prst="rect">
            <a:avLst/>
          </a:prstGeom>
          <a:noFill/>
        </p:spPr>
        <p:txBody>
          <a:bodyPr wrap="square" rtlCol="0" anchor="t">
            <a:spAutoFit/>
          </a:bodyPr>
          <a:p>
            <a:pPr lvl="1"/>
            <a:r>
              <a:rPr lang="en-IN" altLang="en-US" b="1">
                <a:sym typeface="+mn-ea"/>
              </a:rPr>
              <a:t>Implement the FNN</a:t>
            </a:r>
            <a:endParaRPr lang="en-IN" altLang="en-US" b="1">
              <a:sym typeface="+mn-ea"/>
            </a:endParaRPr>
          </a:p>
          <a:p>
            <a:pPr lvl="1"/>
            <a:r>
              <a:rPr lang="en-US" altLang="en-US">
                <a:sym typeface="+mn-ea"/>
              </a:rPr>
              <a:t>https://colab.research.google.com/drive/1z_nL3RcvR1x4uIR88VWEj8Zdr7mYEcQK#scrollTo=keCSdzvOrRmx</a:t>
            </a:r>
            <a:endParaRPr lang="en-IN" altLang="en-US" b="1">
              <a:sym typeface="+mn-ea"/>
            </a:endParaRPr>
          </a:p>
        </p:txBody>
      </p:sp>
      <p:sp>
        <p:nvSpPr>
          <p:cNvPr id="2" name="Text Box 1"/>
          <p:cNvSpPr txBox="1"/>
          <p:nvPr/>
        </p:nvSpPr>
        <p:spPr>
          <a:xfrm>
            <a:off x="693420" y="750570"/>
            <a:ext cx="11028680" cy="583565"/>
          </a:xfrm>
          <a:prstGeom prst="rect">
            <a:avLst/>
          </a:prstGeom>
        </p:spPr>
        <p:txBody>
          <a:bodyPr wrap="square">
            <a:spAutoFit/>
          </a:bodyPr>
          <a:p>
            <a:pPr marL="0" indent="0">
              <a:spcBef>
                <a:spcPct val="0"/>
              </a:spcBef>
              <a:spcAft>
                <a:spcPct val="0"/>
              </a:spcAft>
            </a:pPr>
            <a:r>
              <a:rPr sz="1600" b="0" i="0">
                <a:latin typeface="Arial" panose="020B0604020202020204" pitchFamily="34" charset="0"/>
                <a:ea typeface="var(--framer-blockquote-font-family"/>
                <a:cs typeface="Arial" panose="020B0604020202020204" pitchFamily="34" charset="0"/>
              </a:rPr>
              <a:t>the flow of information occurs in the forward direction. The input is used to calculate some intermediate function in the hidden layer, which is then used to calculate an output. </a:t>
            </a:r>
            <a:endParaRPr sz="1600" b="0" i="0">
              <a:latin typeface="Arial" panose="020B0604020202020204" pitchFamily="34" charset="0"/>
              <a:ea typeface="var(--framer-blockquote-font-family"/>
              <a:cs typeface="Arial" panose="020B0604020202020204" pitchFamily="34" charset="0"/>
            </a:endParaRPr>
          </a:p>
        </p:txBody>
      </p:sp>
      <p:pic>
        <p:nvPicPr>
          <p:cNvPr id="3" name="Picture 2"/>
          <p:cNvPicPr/>
          <p:nvPr/>
        </p:nvPicPr>
        <p:blipFill>
          <a:blip r:embed="rId1"/>
          <a:stretch>
            <a:fillRect/>
          </a:stretch>
        </p:blipFill>
        <p:spPr>
          <a:xfrm>
            <a:off x="1396365" y="1334135"/>
            <a:ext cx="7849870" cy="1647190"/>
          </a:xfrm>
          <a:prstGeom prst="rect">
            <a:avLst/>
          </a:prstGeom>
        </p:spPr>
      </p:pic>
      <p:sp>
        <p:nvSpPr>
          <p:cNvPr id="6" name="Text Box 5"/>
          <p:cNvSpPr txBox="1"/>
          <p:nvPr/>
        </p:nvSpPr>
        <p:spPr>
          <a:xfrm>
            <a:off x="596900" y="4090035"/>
            <a:ext cx="9261475" cy="953135"/>
          </a:xfrm>
          <a:prstGeom prst="rect">
            <a:avLst/>
          </a:prstGeom>
        </p:spPr>
        <p:txBody>
          <a:bodyPr wrap="square">
            <a:spAutoFit/>
          </a:bodyPr>
          <a:p>
            <a:pPr marL="0" indent="0"/>
            <a:r>
              <a:rPr lang="en-US"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2. </a:t>
            </a:r>
            <a:r>
              <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Backpropagation </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endParaRPr>
          </a:p>
          <a:p>
            <a:pPr marL="0" indent="0"/>
            <a:r>
              <a:rPr sz="1600" b="0" i="0">
                <a:solidFill>
                  <a:schemeClr val="tx1"/>
                </a:solidFill>
                <a:latin typeface="Arial" panose="020B0604020202020204" pitchFamily="34" charset="0"/>
                <a:ea typeface="STK Bureau Sans Book"/>
                <a:cs typeface="Arial" panose="020B0604020202020204" pitchFamily="34" charset="0"/>
              </a:rPr>
              <a:t>- the weights of the network connections are repeatedly adjusted to minimize the difference between the actual output vector of the net and the desired output vector.</a:t>
            </a:r>
            <a:endParaRPr sz="1600" b="0" i="0">
              <a:solidFill>
                <a:schemeClr val="tx1"/>
              </a:solidFill>
              <a:latin typeface="Arial" panose="020B0604020202020204" pitchFamily="34" charset="0"/>
              <a:ea typeface="STK Bureau Sans Book"/>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59527" b="65250"/>
          <a:stretch>
            <a:fillRect/>
          </a:stretch>
        </p:blipFill>
        <p:spPr>
          <a:xfrm>
            <a:off x="0" y="0"/>
            <a:ext cx="3813175" cy="3582035"/>
          </a:xfrm>
          <a:prstGeom prst="rect">
            <a:avLst/>
          </a:prstGeom>
        </p:spPr>
      </p:pic>
      <p:pic>
        <p:nvPicPr>
          <p:cNvPr id="4" name="Picture 3"/>
          <p:cNvPicPr/>
          <p:nvPr/>
        </p:nvPicPr>
        <p:blipFill>
          <a:blip r:embed="rId1"/>
          <a:srcRect t="34750"/>
          <a:stretch>
            <a:fillRect/>
          </a:stretch>
        </p:blipFill>
        <p:spPr>
          <a:xfrm>
            <a:off x="3812540" y="635"/>
            <a:ext cx="8379460" cy="6857365"/>
          </a:xfrm>
          <a:prstGeom prst="rect">
            <a:avLst/>
          </a:prstGeom>
        </p:spPr>
      </p:pic>
      <p:sp>
        <p:nvSpPr>
          <p:cNvPr id="5" name="Text Box 4"/>
          <p:cNvSpPr txBox="1"/>
          <p:nvPr/>
        </p:nvSpPr>
        <p:spPr>
          <a:xfrm>
            <a:off x="100330" y="5908040"/>
            <a:ext cx="3712845" cy="922020"/>
          </a:xfrm>
          <a:prstGeom prst="rect">
            <a:avLst/>
          </a:prstGeom>
          <a:noFill/>
        </p:spPr>
        <p:txBody>
          <a:bodyPr wrap="square" rtlCol="0" anchor="t">
            <a:spAutoFit/>
          </a:bodyPr>
          <a:p>
            <a:r>
              <a:rPr lang="en-US" altLang="en-US"/>
              <a:t>https://medium.com/@ompramod9921/callbacks-your-secret-weapon-in-machine-learning-b08ded5678f0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4570" y="182435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71165" y="2906395"/>
            <a:ext cx="7839710" cy="922020"/>
          </a:xfrm>
          <a:prstGeom prst="rect">
            <a:avLst/>
          </a:prstGeom>
        </p:spPr>
        <p:txBody>
          <a:bodyPr wrap="square">
            <a:spAutoFit/>
          </a:bodyPr>
          <a:p>
            <a:pPr marL="0" indent="0"/>
            <a:r>
              <a:rPr b="0" i="0">
                <a:solidFill>
                  <a:srgbClr val="001D35"/>
                </a:solidFill>
                <a:latin typeface="Arial" panose="020B0604020202020204" pitchFamily="34" charset="0"/>
                <a:ea typeface="Google Sans"/>
                <a:cs typeface="Arial" panose="020B0604020202020204" pitchFamily="34" charset="0"/>
              </a:rPr>
              <a:t>Batch normalization is </a:t>
            </a:r>
            <a:r>
              <a:rPr>
                <a:latin typeface="Arial" panose="020B0604020202020204" pitchFamily="34" charset="0"/>
                <a:cs typeface="Arial" panose="020B0604020202020204" pitchFamily="34" charset="0"/>
              </a:rPr>
              <a:t>a technique used in deep learning to improve the training process by normalizing the activations of each layer, leading to faster convergence, higher learning rates, and improved generalization</a:t>
            </a:r>
            <a:endParaRPr>
              <a:latin typeface="Arial" panose="020B0604020202020204" pitchFamily="34" charset="0"/>
              <a:cs typeface="Arial" panose="020B0604020202020204" pitchFamily="34" charset="0"/>
            </a:endParaRPr>
          </a:p>
        </p:txBody>
      </p:sp>
      <p:sp>
        <p:nvSpPr>
          <p:cNvPr id="4" name="Text Box 3"/>
          <p:cNvSpPr txBox="1"/>
          <p:nvPr/>
        </p:nvSpPr>
        <p:spPr>
          <a:xfrm>
            <a:off x="1772920" y="6012815"/>
            <a:ext cx="7767955" cy="368300"/>
          </a:xfrm>
          <a:prstGeom prst="rect">
            <a:avLst/>
          </a:prstGeom>
          <a:noFill/>
        </p:spPr>
        <p:txBody>
          <a:bodyPr wrap="square" rtlCol="0" anchor="t">
            <a:spAutoFit/>
          </a:bodyPr>
          <a:p>
            <a:r>
              <a:rPr lang="en-US" altLang="en-US"/>
              <a:t>https://learnopencv.com/batch-normalization-in-deep-networks/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20650"/>
            <a:ext cx="10160000" cy="6616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6540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pic>
        <p:nvPicPr>
          <p:cNvPr id="6" name="Picture 5"/>
          <p:cNvPicPr/>
          <p:nvPr/>
        </p:nvPicPr>
        <p:blipFill>
          <a:blip r:embed="rId1"/>
          <a:srcRect l="4174" t="18583" r="10775" b="7907"/>
          <a:stretch>
            <a:fillRect/>
          </a:stretch>
        </p:blipFill>
        <p:spPr>
          <a:xfrm>
            <a:off x="1029970" y="676275"/>
            <a:ext cx="8793480" cy="4717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27710" y="702945"/>
            <a:ext cx="9789160" cy="4775835"/>
          </a:xfrm>
          <a:prstGeom prst="rect">
            <a:avLst/>
          </a:prstGeom>
        </p:spPr>
        <p:txBody>
          <a:bodyPr wrap="square">
            <a:no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Weight initialization in neural networks is the process of assigning initial values to the network's parameters (weights and biases) before training, and it's crucial for efficient and effective learning, preventing issues like vanishing or exploding gradients.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Here's a more detailed explanation: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is it important?</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Sets the starting point for learning:</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initial values of weights and biases determine where the network starts its optimization journey.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Influences convergence speed:</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Poor initialization can lead to slow convergence or even prevent the network from learning effectively.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Avoids vanishing/exploding gradients: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If weights are initialized too small or too large, gradients can become extremely small (vanishing) or large (exploding) during backpropagation, hindering training.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Impacts activation function saturation: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Incorrect initialization can lead to activation functions saturating (e.g., sigmoid or tanh), which can also slow down learning.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790575" y="5636895"/>
            <a:ext cx="6448425" cy="337185"/>
          </a:xfrm>
          <a:prstGeom prst="rect">
            <a:avLst/>
          </a:prstGeom>
        </p:spPr>
        <p:txBody>
          <a:bodyPr wrap="square">
            <a:spAutoFit/>
          </a:bodyPr>
          <a:p>
            <a:pPr marL="0" indent="0" algn="l"/>
            <a:r>
              <a:rPr sz="1600" b="0" i="0">
                <a:solidFill>
                  <a:srgbClr val="191D17"/>
                </a:solidFill>
                <a:latin typeface="monospace"/>
                <a:ea typeface="monospace"/>
              </a:rPr>
              <a:t>Xavier/Glorat And He Weight Initialization in Deep Learning</a:t>
            </a:r>
            <a:endParaRPr sz="1600" b="0" i="0">
              <a:solidFill>
                <a:srgbClr val="191D17"/>
              </a:solidFill>
              <a:latin typeface="monospace"/>
              <a:ea typeface="monospace"/>
            </a:endParaRPr>
          </a:p>
        </p:txBody>
      </p:sp>
      <p:sp>
        <p:nvSpPr>
          <p:cNvPr id="4" name="Text Box 3"/>
          <p:cNvSpPr txBox="1"/>
          <p:nvPr/>
        </p:nvSpPr>
        <p:spPr>
          <a:xfrm>
            <a:off x="911860" y="5974080"/>
            <a:ext cx="8214995" cy="337185"/>
          </a:xfrm>
          <a:prstGeom prst="rect">
            <a:avLst/>
          </a:prstGeom>
        </p:spPr>
        <p:txBody>
          <a:bodyPr wrap="square">
            <a:spAutoFit/>
          </a:bodyPr>
          <a:p>
            <a:pPr marL="0" indent="0" algn="l"/>
            <a:r>
              <a:rPr sz="1600" b="0" i="0">
                <a:solidFill>
                  <a:srgbClr val="191D17"/>
                </a:solidFill>
                <a:latin typeface="monospace"/>
                <a:ea typeface="monospace"/>
              </a:rPr>
              <a:t>Exponentially Weighted Moving Average or Exponential Weighted Average </a:t>
            </a:r>
            <a:endParaRPr sz="1600" b="0" i="0">
              <a:solidFill>
                <a:srgbClr val="191D17"/>
              </a:solidFill>
              <a:latin typeface="monospace"/>
              <a:ea typeface="monospac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8170" y="119380"/>
            <a:ext cx="9636760" cy="6064885"/>
          </a:xfrm>
          <a:prstGeom prst="rect">
            <a:avLst/>
          </a:prstGeom>
        </p:spPr>
        <p:txBody>
          <a:bodyPr wrap="square">
            <a:spAutoFit/>
          </a:bodyPr>
          <a:p>
            <a:pPr marL="0" indent="0">
              <a:spcBef>
                <a:spcPts val="1000"/>
              </a:spcBef>
              <a:spcAft>
                <a:spcPts val="500"/>
              </a:spcAft>
            </a:pPr>
            <a:r>
              <a:rPr sz="2400" b="1" i="0">
                <a:solidFill>
                  <a:srgbClr val="001D35"/>
                </a:solidFill>
                <a:latin typeface="Arial" panose="020B0604020202020204" pitchFamily="34" charset="0"/>
                <a:ea typeface="Google Sans"/>
                <a:cs typeface="Arial" panose="020B0604020202020204" pitchFamily="34" charset="0"/>
              </a:rPr>
              <a:t>Common Weight Initialization Techniques:</a:t>
            </a:r>
            <a:endParaRPr sz="24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Zero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Initializing all weights to zero. While simple, this approach is generally not recommended because all neurons will learn the same thing, and the network won't be able to break symmetry.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Random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Assigning random values to weights, typically from a uniform or normal distribution. This breaks symmetry and allows neurons to learn different features, but if the values are too large or too small, it can lead to vanishing or exploding gradients.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Xavier/Glorot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2000" b="0" i="0">
                <a:solidFill>
                  <a:srgbClr val="001D35"/>
                </a:solidFill>
                <a:latin typeface="Arial" panose="020B0604020202020204" pitchFamily="34" charset="0"/>
                <a:ea typeface="Google Sans"/>
                <a:cs typeface="Arial" panose="020B0604020202020204" pitchFamily="34" charset="0"/>
              </a:rPr>
              <a:t>Designed for activation functions like sigmoid and tanh, this method aims to maintain the variance of activations across layers, preventing vanishing or exploding gradients.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2000" b="0" i="0">
                <a:solidFill>
                  <a:srgbClr val="001D35"/>
                </a:solidFill>
                <a:latin typeface="Arial" panose="020B0604020202020204" pitchFamily="34" charset="0"/>
                <a:ea typeface="Google Sans"/>
                <a:cs typeface="Arial" panose="020B0604020202020204" pitchFamily="34" charset="0"/>
              </a:rPr>
              <a:t>He Initialization:</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2000" b="0" i="0">
                <a:solidFill>
                  <a:srgbClr val="001D35"/>
                </a:solidFill>
                <a:latin typeface="Arial" panose="020B0604020202020204" pitchFamily="34" charset="0"/>
                <a:ea typeface="Google Sans"/>
                <a:cs typeface="Arial" panose="020B0604020202020204" pitchFamily="34" charset="0"/>
              </a:rPr>
              <a:t>Specifically designed for ReLU activation functions, this method ensures that the variance of activations remains stable, which is important for ReLU's non-linearity. </a:t>
            </a:r>
            <a:endParaRPr sz="20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endParaRPr sz="20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9820" y="845185"/>
            <a:ext cx="7536180" cy="3966845"/>
          </a:xfrm>
          <a:prstGeom prst="rect">
            <a:avLst/>
          </a:prstGeom>
        </p:spPr>
        <p:txBody>
          <a:bodyPr wrap="square">
            <a:spAutoFit/>
          </a:bodyPr>
          <a:p>
            <a:pPr marL="0" indent="0">
              <a:spcBef>
                <a:spcPts val="1000"/>
              </a:spcBef>
              <a:spcAft>
                <a:spcPts val="500"/>
              </a:spcAft>
            </a:pPr>
            <a:r>
              <a:rPr b="1" i="0">
                <a:solidFill>
                  <a:srgbClr val="001D35"/>
                </a:solidFill>
                <a:latin typeface="Google Sans"/>
                <a:ea typeface="Google Sans"/>
              </a:rPr>
              <a:t>Key Considerations:</a:t>
            </a:r>
            <a:endParaRPr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Activation Function:</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The choice of activation function (e.g., sigmoid, tanh, ReLU) influences the best weight initialization method.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Network Architecture:</a:t>
            </a:r>
            <a:endParaRPr sz="1600" b="0" i="0">
              <a:solidFill>
                <a:srgbClr val="001D35"/>
              </a:solidFill>
              <a:latin typeface="Google Sans"/>
              <a:ea typeface="Google Sans"/>
            </a:endParaRPr>
          </a:p>
          <a:p>
            <a:pPr marL="0" indent="0">
              <a:spcBef>
                <a:spcPct val="0"/>
              </a:spcBef>
              <a:spcAft>
                <a:spcPts val="400"/>
              </a:spcAft>
            </a:pPr>
            <a:r>
              <a:rPr sz="1600" b="0" i="0">
                <a:solidFill>
                  <a:srgbClr val="001D35"/>
                </a:solidFill>
                <a:latin typeface="Google Sans"/>
                <a:ea typeface="Google Sans"/>
              </a:rPr>
              <a:t>The number of layers and neurons in a network can also affect the optimal initialization strategy.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Learning Rate:</a:t>
            </a:r>
            <a:endParaRPr sz="1600" b="0" i="0">
              <a:solidFill>
                <a:srgbClr val="001D35"/>
              </a:solidFill>
              <a:latin typeface="Google Sans"/>
              <a:ea typeface="Google Sans"/>
            </a:endParaRPr>
          </a:p>
          <a:p>
            <a:pPr marL="0" indent="0">
              <a:spcBef>
                <a:spcPct val="0"/>
              </a:spcBef>
              <a:spcAft>
                <a:spcPct val="0"/>
              </a:spcAft>
            </a:pPr>
            <a:r>
              <a:rPr sz="1600" b="0" i="0">
                <a:solidFill>
                  <a:srgbClr val="001D35"/>
                </a:solidFill>
                <a:latin typeface="Google Sans"/>
                <a:ea typeface="Google Sans"/>
              </a:rPr>
              <a:t>The learning rate used during training can interact with the initialization method, so it's important to choose them carefully. </a:t>
            </a:r>
            <a:endParaRPr sz="1600" b="0" i="0">
              <a:solidFill>
                <a:srgbClr val="001D35"/>
              </a:solidFill>
              <a:latin typeface="Google Sans"/>
              <a:ea typeface="Google Sans"/>
            </a:endParaRPr>
          </a:p>
          <a:p>
            <a:pPr marL="0" indent="0">
              <a:spcBef>
                <a:spcPts val="1000"/>
              </a:spcBef>
              <a:spcAft>
                <a:spcPts val="500"/>
              </a:spcAft>
            </a:pPr>
            <a:r>
              <a:rPr sz="1600" b="0" i="0">
                <a:solidFill>
                  <a:srgbClr val="001D35"/>
                </a:solidFill>
                <a:latin typeface="Google Sans"/>
                <a:ea typeface="Google Sans"/>
              </a:rPr>
              <a:t>In summary, proper weight initialization is a crucial step in building neural networks, as it sets the stage for efficient and effective learning by preventing common problems like vanishing or exploding gradients and slow convergence. </a:t>
            </a:r>
            <a:endParaRPr sz="1600" b="0" i="0">
              <a:solidFill>
                <a:srgbClr val="001D35"/>
              </a:solidFill>
              <a:latin typeface="Google Sans"/>
              <a:ea typeface="Google Sans"/>
            </a:endParaRPr>
          </a:p>
        </p:txBody>
      </p:sp>
      <p:sp>
        <p:nvSpPr>
          <p:cNvPr id="3" name="Text Box 2"/>
          <p:cNvSpPr txBox="1"/>
          <p:nvPr/>
        </p:nvSpPr>
        <p:spPr>
          <a:xfrm>
            <a:off x="1186815" y="5584190"/>
            <a:ext cx="6096000" cy="645160"/>
          </a:xfrm>
          <a:prstGeom prst="rect">
            <a:avLst/>
          </a:prstGeom>
          <a:noFill/>
        </p:spPr>
        <p:txBody>
          <a:bodyPr wrap="square" rtlCol="0" anchor="t">
            <a:spAutoFit/>
          </a:bodyPr>
          <a:p>
            <a:r>
              <a:rPr lang="en-US" altLang="en-US">
                <a:solidFill>
                  <a:schemeClr val="accent1"/>
                </a:solidFill>
              </a:rPr>
              <a:t>https://www.geeksforgeeks.org/weight-initialization-techniques-for-deep-neural-networks/</a:t>
            </a:r>
            <a:endParaRPr lang="en-US" altLang="en-US">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9935" y="465455"/>
            <a:ext cx="10472420" cy="4328160"/>
          </a:xfrm>
          <a:prstGeom prst="rect">
            <a:avLst/>
          </a:prstGeom>
        </p:spPr>
        <p:txBody>
          <a:bodyPr wrap="square">
            <a:spAutoFit/>
          </a:bodyPr>
          <a:p>
            <a:pPr marL="0" indent="0" fontAlgn="base">
              <a:spcBef>
                <a:spcPct val="0"/>
              </a:spcBef>
              <a:spcAft>
                <a:spcPts val="4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Data Augmentation</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r>
              <a:rPr lang="en-US" altLang="en-US" sz="2000" i="0">
                <a:solidFill>
                  <a:schemeClr val="tx1"/>
                </a:solidFill>
                <a:effectLst/>
                <a:latin typeface="Arial" panose="020B0604020202020204" pitchFamily="34" charset="0"/>
                <a:ea typeface="Inter"/>
                <a:cs typeface="Arial" panose="020B0604020202020204" pitchFamily="34" charset="0"/>
              </a:rPr>
              <a:t>Data augmentation is a technique that artificially increases the size and diversity of a dataset by creating modified versions of existing data, primarily used to improve machine learning model performance, especially when data is scarce.</a:t>
            </a:r>
            <a:r>
              <a:rPr lang="en-US" altLang="en-US" sz="2000" i="0">
                <a:solidFill>
                  <a:schemeClr val="tx1"/>
                </a:solidFill>
                <a:effectLst/>
                <a:latin typeface="Arial" panose="020B0604020202020204" pitchFamily="34" charset="0"/>
                <a:ea typeface="Inter"/>
                <a:cs typeface="Arial" panose="020B0604020202020204" pitchFamily="34" charset="0"/>
              </a:rPr>
              <a:t> </a:t>
            </a:r>
            <a:endParaRPr lang="en-US" altLang="en-US" sz="2000" i="0">
              <a:solidFill>
                <a:schemeClr val="tx1"/>
              </a:solidFill>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endParaRPr lang="en-US" altLang="en-US" sz="2000" i="0">
              <a:solidFill>
                <a:schemeClr val="tx1"/>
              </a:solidFill>
              <a:effectLst/>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The simplest way to reduce overfitting is to increase the size of the training data. In machine learning, we were not able to increase the size of training data as the labeled data was too costly.</a:t>
            </a: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But, now let’s consider we are dealing with images. In this case, there are a few ways of increasing the size of the training data – rotating the image, flipping, scaling, shifting, etc. In the below image, some transformation has been done on the handwritten digits dataset.</a:t>
            </a:r>
            <a:endParaRPr sz="2000" b="0" i="0">
              <a:solidFill>
                <a:srgbClr val="3C4043"/>
              </a:solidFill>
              <a:latin typeface="Arial" panose="020B0604020202020204" pitchFamily="34" charset="0"/>
              <a:ea typeface="Inter"/>
              <a:cs typeface="Arial" panose="020B0604020202020204" pitchFamily="34" charset="0"/>
            </a:endParaRPr>
          </a:p>
        </p:txBody>
      </p:sp>
      <p:pic>
        <p:nvPicPr>
          <p:cNvPr id="4" name="Picture 3"/>
          <p:cNvPicPr/>
          <p:nvPr/>
        </p:nvPicPr>
        <p:blipFill>
          <a:blip r:embed="rId1"/>
          <a:stretch>
            <a:fillRect/>
          </a:stretch>
        </p:blipFill>
        <p:spPr>
          <a:xfrm>
            <a:off x="927735" y="4753610"/>
            <a:ext cx="9201150" cy="21043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74930"/>
            <a:ext cx="5080000" cy="6218555"/>
          </a:xfrm>
          <a:prstGeom prst="rect">
            <a:avLst/>
          </a:prstGeom>
        </p:spPr>
        <p:txBody>
          <a:bodyPr>
            <a:spAutoFit/>
          </a:bodyPr>
          <a:p>
            <a:pPr marL="0" indent="0">
              <a:spcBef>
                <a:spcPts val="1000"/>
              </a:spcBef>
              <a:spcAft>
                <a:spcPts val="500"/>
              </a:spcAft>
            </a:pPr>
            <a:r>
              <a:rPr sz="1700" b="0" i="0">
                <a:solidFill>
                  <a:srgbClr val="001D35"/>
                </a:solidFill>
                <a:latin typeface="Arial" panose="020B0604020202020204" pitchFamily="34" charset="0"/>
                <a:ea typeface="Google Sans"/>
                <a:cs typeface="Arial" panose="020B0604020202020204" pitchFamily="34" charset="0"/>
              </a:rPr>
              <a:t>Why is Data Augmentation Important?</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Addressing Data Scarcity:</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In many real-world scenarios, obtaining a large and diverse dataset can be challenging or expensive. Data augmentation helps overcome this limitation by generating more data from what's available.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Improving Model Generalization:</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By exposing the model to a wider range of variations, data augmentation helps it learn more robust and generalizable features, reducing overfitting and improving performance on unseen data.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Enhancing Model Robustness:</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700" b="0" i="0">
                <a:solidFill>
                  <a:srgbClr val="001D35"/>
                </a:solidFill>
                <a:latin typeface="Arial" panose="020B0604020202020204" pitchFamily="34" charset="0"/>
                <a:ea typeface="Google Sans"/>
                <a:cs typeface="Arial" panose="020B0604020202020204" pitchFamily="34" charset="0"/>
              </a:rPr>
              <a:t>Data augmentation can make models more resilient to noise, variations, and unexpected inputs. </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700" b="0" i="0">
                <a:solidFill>
                  <a:srgbClr val="001D35"/>
                </a:solidFill>
                <a:latin typeface="Arial" panose="020B0604020202020204" pitchFamily="34" charset="0"/>
                <a:ea typeface="Google Sans"/>
                <a:cs typeface="Arial" panose="020B0604020202020204" pitchFamily="34" charset="0"/>
              </a:rPr>
              <a:t>Used in Computer Vision and NLP:</a:t>
            </a:r>
            <a:endParaRPr sz="17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700" b="0" i="0">
                <a:solidFill>
                  <a:srgbClr val="001D35"/>
                </a:solidFill>
                <a:latin typeface="Arial" panose="020B0604020202020204" pitchFamily="34" charset="0"/>
                <a:ea typeface="Google Sans"/>
                <a:cs typeface="Arial" panose="020B0604020202020204" pitchFamily="34" charset="0"/>
              </a:rPr>
              <a:t>Data augmentation is particularly useful in computer vision (e.g., image rotation, flipping, cropping) and natural language processing (e.g., synonym replacement, random insertion/deletion). </a:t>
            </a:r>
            <a:endParaRPr sz="17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500370" y="74930"/>
            <a:ext cx="6470015" cy="6188075"/>
          </a:xfrm>
          <a:prstGeom prst="rect">
            <a:avLst/>
          </a:prstGeom>
        </p:spPr>
        <p:txBody>
          <a:bodyPr wrap="square">
            <a:spAutoFit/>
          </a:bodyPr>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Common Data Augmentation Techniques: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Images: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Geometric Transformations: Rotation, scaling, translation, flipping, shearing.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Color Transformations: Brightness, contrast, saturation, hue adjustments.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Noise Addition: Adding Gaussian noise or salt-and-pepper noise.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Cropping: Randomly cropping portions of the image.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Text:</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Synonym Replacement: Replacing words with their synonyms.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Insertion/Deletion: Randomly inserting or deleting words or characters.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Back Translation: Translating text to another language and back to the original language.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Random Swap: Swapping words or characters.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Audio:</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Time Stretching: Changing the speed of the audio.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Pitch Shifting: Altering the pitch of the audio.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Adding Noise: Adding background noise.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Time Series Data:</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Adding Noise: Adding random noise to the time series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Time Warping: Distorting the time axis of the time series data.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8675" y="1290955"/>
            <a:ext cx="7807325" cy="4304030"/>
          </a:xfrm>
          <a:prstGeom prst="rect">
            <a:avLst/>
          </a:prstGeom>
        </p:spPr>
        <p:txBody>
          <a:bodyPr wrap="square">
            <a:noAutofit/>
          </a:bodyPr>
          <a:p>
            <a:pPr marL="0" indent="0" fontAlgn="base" latinLnBrk="1">
              <a:spcBef>
                <a:spcPct val="0"/>
              </a:spcBef>
              <a:spcAft>
                <a:spcPct val="0"/>
              </a:spcAft>
            </a:pPr>
            <a:r>
              <a:rPr b="0" i="0">
                <a:solidFill>
                  <a:srgbClr val="007B00"/>
                </a:solidFill>
                <a:latin typeface="Arial" panose="020B0604020202020204" pitchFamily="34" charset="0"/>
                <a:ea typeface="Roboto Mono"/>
                <a:cs typeface="Arial" panose="020B0604020202020204" pitchFamily="34" charset="0"/>
              </a:rPr>
              <a:t>from</a:t>
            </a:r>
            <a:r>
              <a:rPr lang="en-IN" b="0" i="0">
                <a:solidFill>
                  <a:srgbClr val="007B00"/>
                </a:solidFill>
                <a:latin typeface="Arial" panose="020B0604020202020204" pitchFamily="34" charset="0"/>
                <a:ea typeface="Roboto Mono"/>
                <a:cs typeface="Arial" panose="020B0604020202020204" pitchFamily="34" charset="0"/>
              </a:rPr>
              <a:t> </a:t>
            </a:r>
            <a:r>
              <a:rPr b="0" i="0">
                <a:solidFill>
                  <a:srgbClr val="3C4043"/>
                </a:solidFill>
                <a:latin typeface="Arial" panose="020B0604020202020204" pitchFamily="34" charset="0"/>
                <a:ea typeface="Roboto Mono"/>
                <a:cs typeface="Arial" panose="020B0604020202020204" pitchFamily="34" charset="0"/>
              </a:rPr>
              <a:t>keras.preprocessing.image</a:t>
            </a:r>
            <a:r>
              <a:rPr lang="en-IN" b="0" i="0">
                <a:solidFill>
                  <a:srgbClr val="3C4043"/>
                </a:solidFill>
                <a:latin typeface="Arial" panose="020B0604020202020204" pitchFamily="34" charset="0"/>
                <a:ea typeface="Roboto Mono"/>
                <a:cs typeface="Arial" panose="020B0604020202020204" pitchFamily="34" charset="0"/>
              </a:rPr>
              <a:t> </a:t>
            </a:r>
            <a:r>
              <a:rPr b="0" i="0">
                <a:solidFill>
                  <a:srgbClr val="007B00"/>
                </a:solidFill>
                <a:latin typeface="Arial" panose="020B0604020202020204" pitchFamily="34" charset="0"/>
                <a:ea typeface="Roboto Mono"/>
                <a:cs typeface="Arial" panose="020B0604020202020204" pitchFamily="34" charset="0"/>
              </a:rPr>
              <a:t>import</a:t>
            </a:r>
            <a:r>
              <a:rPr lang="en-IN" b="0" i="0">
                <a:solidFill>
                  <a:srgbClr val="007B00"/>
                </a:solidFill>
                <a:latin typeface="Arial" panose="020B0604020202020204" pitchFamily="34" charset="0"/>
                <a:ea typeface="Roboto Mono"/>
                <a:cs typeface="Arial" panose="020B0604020202020204" pitchFamily="34" charset="0"/>
              </a:rPr>
              <a:t> </a:t>
            </a:r>
            <a:r>
              <a:rPr b="0" i="0">
                <a:solidFill>
                  <a:srgbClr val="3C4043"/>
                </a:solidFill>
                <a:latin typeface="Arial" panose="020B0604020202020204" pitchFamily="34" charset="0"/>
                <a:ea typeface="Roboto Mono"/>
                <a:cs typeface="Arial" panose="020B0604020202020204" pitchFamily="34" charset="0"/>
              </a:rPr>
              <a:t>ImageDataGenerator</a:t>
            </a: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r>
              <a:rPr b="0" i="0">
                <a:solidFill>
                  <a:srgbClr val="3C4043"/>
                </a:solidFill>
                <a:latin typeface="Arial" panose="020B0604020202020204" pitchFamily="34" charset="0"/>
                <a:ea typeface="Roboto Mono"/>
                <a:cs typeface="Arial" panose="020B0604020202020204" pitchFamily="34" charset="0"/>
              </a:rPr>
              <a:t>datagen</a:t>
            </a:r>
            <a:r>
              <a:rPr b="0" i="0">
                <a:solidFill>
                  <a:srgbClr val="008ABC"/>
                </a:solidFill>
                <a:latin typeface="Arial" panose="020B0604020202020204" pitchFamily="34" charset="0"/>
                <a:ea typeface="Roboto Mono"/>
                <a:cs typeface="Arial" panose="020B0604020202020204" pitchFamily="34" charset="0"/>
              </a:rPr>
              <a:t>=</a:t>
            </a:r>
            <a:r>
              <a:rPr b="0" i="0">
                <a:solidFill>
                  <a:srgbClr val="3C4043"/>
                </a:solidFill>
                <a:latin typeface="Arial" panose="020B0604020202020204" pitchFamily="34" charset="0"/>
                <a:ea typeface="Roboto Mono"/>
                <a:cs typeface="Arial" panose="020B0604020202020204" pitchFamily="34" charset="0"/>
              </a:rPr>
              <a:t>ImageDataGenerator(featurewise_center</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endParaRPr b="0" i="0">
              <a:solidFill>
                <a:srgbClr val="3C4043"/>
              </a:solidFill>
              <a:latin typeface="Arial" panose="020B0604020202020204" pitchFamily="34" charset="0"/>
              <a:ea typeface="Roboto Mono"/>
              <a:cs typeface="Arial" panose="020B0604020202020204" pitchFamily="34" charset="0"/>
            </a:endParaRPr>
          </a:p>
          <a:p>
            <a:pPr marL="0" indent="0" fontAlgn="base" latinLnBrk="1">
              <a:spcBef>
                <a:spcPct val="0"/>
              </a:spcBef>
              <a:spcAft>
                <a:spcPct val="0"/>
              </a:spcAft>
            </a:pPr>
            <a:r>
              <a:rPr b="0" i="1">
                <a:solidFill>
                  <a:srgbClr val="3C4043"/>
                </a:solidFill>
                <a:latin typeface="Arial" panose="020B0604020202020204" pitchFamily="34" charset="0"/>
                <a:ea typeface="Roboto Mono"/>
                <a:cs typeface="Arial" panose="020B0604020202020204" pitchFamily="34" charset="0"/>
              </a:rPr>
              <a:t># set input mean to 0 over the dataset</a:t>
            </a:r>
            <a:r>
              <a:rPr b="0" i="0">
                <a:solidFill>
                  <a:srgbClr val="3C4043"/>
                </a:solidFill>
                <a:latin typeface="Arial" panose="020B0604020202020204" pitchFamily="34" charset="0"/>
                <a:ea typeface="Roboto Mono"/>
                <a:cs typeface="Arial" panose="020B0604020202020204" pitchFamily="34" charset="0"/>
              </a:rPr>
              <a:t>samplewise_center</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set each sample mean to 0</a:t>
            </a:r>
            <a:r>
              <a:rPr b="0" i="0">
                <a:solidFill>
                  <a:srgbClr val="3C4043"/>
                </a:solidFill>
                <a:latin typeface="Arial" panose="020B0604020202020204" pitchFamily="34" charset="0"/>
                <a:ea typeface="Roboto Mono"/>
                <a:cs typeface="Arial" panose="020B0604020202020204" pitchFamily="34" charset="0"/>
              </a:rPr>
              <a:t>featurewise_std_normalization</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divide inputs by std of the dataset</a:t>
            </a:r>
            <a:r>
              <a:rPr b="0" i="0">
                <a:solidFill>
                  <a:srgbClr val="3C4043"/>
                </a:solidFill>
                <a:latin typeface="Arial" panose="020B0604020202020204" pitchFamily="34" charset="0"/>
                <a:ea typeface="Roboto Mono"/>
                <a:cs typeface="Arial" panose="020B0604020202020204" pitchFamily="34" charset="0"/>
              </a:rPr>
              <a:t>samplewise_std_normalization</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divide each input by its std</a:t>
            </a:r>
            <a:r>
              <a:rPr b="0" i="0">
                <a:solidFill>
                  <a:srgbClr val="3C4043"/>
                </a:solidFill>
                <a:latin typeface="Arial" panose="020B0604020202020204" pitchFamily="34" charset="0"/>
                <a:ea typeface="Roboto Mono"/>
                <a:cs typeface="Arial" panose="020B0604020202020204" pitchFamily="34" charset="0"/>
              </a:rPr>
              <a:t>zca_whitening</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apply ZCA whitening</a:t>
            </a:r>
            <a:r>
              <a:rPr b="0" i="0">
                <a:solidFill>
                  <a:srgbClr val="3C4043"/>
                </a:solidFill>
                <a:latin typeface="Arial" panose="020B0604020202020204" pitchFamily="34" charset="0"/>
                <a:ea typeface="Roboto Mono"/>
                <a:cs typeface="Arial" panose="020B0604020202020204" pitchFamily="34" charset="0"/>
              </a:rPr>
              <a:t>rotation_range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10</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rotate images in the range (degrees, 0 to 180)</a:t>
            </a:r>
            <a:r>
              <a:rPr b="0" i="0">
                <a:solidFill>
                  <a:srgbClr val="3C4043"/>
                </a:solidFill>
                <a:latin typeface="Arial" panose="020B0604020202020204" pitchFamily="34" charset="0"/>
                <a:ea typeface="Roboto Mono"/>
                <a:cs typeface="Arial" panose="020B0604020202020204" pitchFamily="34" charset="0"/>
              </a:rPr>
              <a:t>zoom_range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zoom image </a:t>
            </a:r>
            <a:r>
              <a:rPr b="0" i="0">
                <a:solidFill>
                  <a:srgbClr val="3C4043"/>
                </a:solidFill>
                <a:latin typeface="Arial" panose="020B0604020202020204" pitchFamily="34" charset="0"/>
                <a:ea typeface="Roboto Mono"/>
                <a:cs typeface="Arial" panose="020B0604020202020204" pitchFamily="34" charset="0"/>
              </a:rPr>
              <a:t>width_shift_range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shift images horizontally (fraction of total width)</a:t>
            </a:r>
            <a:r>
              <a:rPr b="0" i="0">
                <a:solidFill>
                  <a:srgbClr val="3C4043"/>
                </a:solidFill>
                <a:latin typeface="Arial" panose="020B0604020202020204" pitchFamily="34" charset="0"/>
                <a:ea typeface="Roboto Mono"/>
                <a:cs typeface="Arial" panose="020B0604020202020204" pitchFamily="34" charset="0"/>
              </a:rPr>
              <a:t>height_shift_range</a:t>
            </a:r>
            <a:r>
              <a:rPr b="0" i="0">
                <a:solidFill>
                  <a:srgbClr val="008ABC"/>
                </a:solidFill>
                <a:latin typeface="Arial" panose="020B0604020202020204" pitchFamily="34" charset="0"/>
                <a:ea typeface="Roboto Mono"/>
                <a:cs typeface="Arial" panose="020B0604020202020204" pitchFamily="34" charset="0"/>
              </a:rPr>
              <a:t>=</a:t>
            </a:r>
            <a:r>
              <a:rPr b="0" i="0">
                <a:solidFill>
                  <a:srgbClr val="666666"/>
                </a:solidFill>
                <a:latin typeface="Arial" panose="020B0604020202020204" pitchFamily="34" charset="0"/>
                <a:ea typeface="Roboto Mono"/>
                <a:cs typeface="Arial" panose="020B0604020202020204" pitchFamily="34" charset="0"/>
              </a:rPr>
              <a:t>0.1</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shift images vertically (fraction of total height)</a:t>
            </a:r>
            <a:r>
              <a:rPr b="0" i="0">
                <a:solidFill>
                  <a:srgbClr val="3C4043"/>
                </a:solidFill>
                <a:latin typeface="Arial" panose="020B0604020202020204" pitchFamily="34" charset="0"/>
                <a:ea typeface="Roboto Mono"/>
                <a:cs typeface="Arial" panose="020B0604020202020204" pitchFamily="34" charset="0"/>
              </a:rPr>
              <a:t>horizontal_flip</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flip images</a:t>
            </a:r>
            <a:r>
              <a:rPr b="0" i="0">
                <a:solidFill>
                  <a:srgbClr val="3C4043"/>
                </a:solidFill>
                <a:latin typeface="Arial" panose="020B0604020202020204" pitchFamily="34" charset="0"/>
                <a:ea typeface="Roboto Mono"/>
                <a:cs typeface="Arial" panose="020B0604020202020204" pitchFamily="34" charset="0"/>
              </a:rPr>
              <a:t>vertical_flip</a:t>
            </a:r>
            <a:r>
              <a:rPr b="0" i="0">
                <a:solidFill>
                  <a:srgbClr val="008ABC"/>
                </a:solidFill>
                <a:latin typeface="Arial" panose="020B0604020202020204" pitchFamily="34" charset="0"/>
                <a:ea typeface="Roboto Mono"/>
                <a:cs typeface="Arial" panose="020B0604020202020204" pitchFamily="34" charset="0"/>
              </a:rPr>
              <a:t>=</a:t>
            </a:r>
            <a:r>
              <a:rPr b="0" i="0">
                <a:solidFill>
                  <a:srgbClr val="007B00"/>
                </a:solidFill>
                <a:latin typeface="Arial" panose="020B0604020202020204" pitchFamily="34" charset="0"/>
                <a:ea typeface="Roboto Mono"/>
                <a:cs typeface="Arial" panose="020B0604020202020204" pitchFamily="34" charset="0"/>
              </a:rPr>
              <a:t>False</a:t>
            </a:r>
            <a:r>
              <a:rPr b="0" i="0">
                <a:solidFill>
                  <a:srgbClr val="3C4043"/>
                </a:solidFill>
                <a:latin typeface="Arial" panose="020B0604020202020204" pitchFamily="34" charset="0"/>
                <a:ea typeface="Roboto Mono"/>
                <a:cs typeface="Arial" panose="020B0604020202020204" pitchFamily="34" charset="0"/>
              </a:rPr>
              <a:t>)</a:t>
            </a:r>
            <a:r>
              <a:rPr b="0" i="1">
                <a:solidFill>
                  <a:srgbClr val="3C4043"/>
                </a:solidFill>
                <a:latin typeface="Arial" panose="020B0604020202020204" pitchFamily="34" charset="0"/>
                <a:ea typeface="Roboto Mono"/>
                <a:cs typeface="Arial" panose="020B0604020202020204" pitchFamily="34" charset="0"/>
              </a:rPr>
              <a:t># randomly flip images</a:t>
            </a:r>
            <a:r>
              <a:rPr b="0" i="0">
                <a:solidFill>
                  <a:srgbClr val="3C4043"/>
                </a:solidFill>
                <a:latin typeface="Arial" panose="020B0604020202020204" pitchFamily="34" charset="0"/>
                <a:ea typeface="Roboto Mono"/>
                <a:cs typeface="Arial" panose="020B0604020202020204" pitchFamily="34" charset="0"/>
              </a:rPr>
              <a:t>datagen</a:t>
            </a:r>
            <a:r>
              <a:rPr b="0" i="0">
                <a:solidFill>
                  <a:srgbClr val="008ABC"/>
                </a:solidFill>
                <a:latin typeface="Arial" panose="020B0604020202020204" pitchFamily="34" charset="0"/>
                <a:ea typeface="Roboto Mono"/>
                <a:cs typeface="Arial" panose="020B0604020202020204" pitchFamily="34" charset="0"/>
              </a:rPr>
              <a:t>.</a:t>
            </a:r>
            <a:r>
              <a:rPr b="0" i="0">
                <a:solidFill>
                  <a:srgbClr val="3C4043"/>
                </a:solidFill>
                <a:latin typeface="Arial" panose="020B0604020202020204" pitchFamily="34" charset="0"/>
                <a:ea typeface="Roboto Mono"/>
                <a:cs typeface="Arial" panose="020B0604020202020204" pitchFamily="34" charset="0"/>
              </a:rPr>
              <a:t>fit(x_train)</a:t>
            </a:r>
            <a:endParaRPr b="0" i="0">
              <a:solidFill>
                <a:srgbClr val="3C4043"/>
              </a:solidFill>
              <a:latin typeface="Arial" panose="020B0604020202020204" pitchFamily="34" charset="0"/>
              <a:ea typeface="Roboto Mono"/>
              <a:cs typeface="Arial" panose="020B0604020202020204" pitchFamily="34" charset="0"/>
            </a:endParaRPr>
          </a:p>
        </p:txBody>
      </p:sp>
      <p:sp>
        <p:nvSpPr>
          <p:cNvPr id="3" name="Text Box 2"/>
          <p:cNvSpPr txBox="1"/>
          <p:nvPr/>
        </p:nvSpPr>
        <p:spPr>
          <a:xfrm>
            <a:off x="758825" y="4779010"/>
            <a:ext cx="8354060" cy="829945"/>
          </a:xfrm>
          <a:prstGeom prst="rect">
            <a:avLst/>
          </a:prstGeom>
          <a:noFill/>
        </p:spPr>
        <p:txBody>
          <a:bodyPr wrap="square" rtlCol="0" anchor="t">
            <a:spAutoFit/>
          </a:bodyPr>
          <a:p>
            <a:r>
              <a:rPr lang="en-US" altLang="en-US" sz="2400">
                <a:solidFill>
                  <a:srgbClr val="002060"/>
                </a:solidFill>
                <a:highlight>
                  <a:srgbClr val="FFFF00"/>
                </a:highlight>
              </a:rPr>
              <a:t>https://www.datacamp.com/tutorial/complete-guide-data-augmentation</a:t>
            </a:r>
            <a:endParaRPr lang="en-US" altLang="en-US" sz="2400">
              <a:solidFill>
                <a:srgbClr val="002060"/>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image 2 copy"/>
          <p:cNvPicPr>
            <a:picLocks noChangeAspect="1"/>
          </p:cNvPicPr>
          <p:nvPr/>
        </p:nvPicPr>
        <p:blipFill>
          <a:blip r:embed="rId1"/>
          <a:srcRect t="2076" b="3690"/>
          <a:stretch>
            <a:fillRect/>
          </a:stretch>
        </p:blipFill>
        <p:spPr>
          <a:xfrm>
            <a:off x="2296795" y="0"/>
            <a:ext cx="7238365" cy="68211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1285875" y="1072198"/>
            <a:ext cx="10096500" cy="4124325"/>
          </a:xfrm>
          <a:prstGeom prst="rect">
            <a:avLst/>
          </a:prstGeom>
        </p:spPr>
      </p:pic>
      <p:sp>
        <p:nvSpPr>
          <p:cNvPr id="2" name="Text Box 1"/>
          <p:cNvSpPr txBox="1"/>
          <p:nvPr/>
        </p:nvSpPr>
        <p:spPr>
          <a:xfrm>
            <a:off x="424180" y="137795"/>
            <a:ext cx="6096000" cy="195326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Model Expainlibility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rPr>
              <a:t>LIME</a:t>
            </a:r>
            <a:endPar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rPr>
              <a:t>SHAPY</a:t>
            </a:r>
            <a:endParaRPr lang="en-IN" b="1">
              <a:solidFill>
                <a:srgbClr val="00206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507365" y="5841365"/>
            <a:ext cx="11343640" cy="368300"/>
          </a:xfrm>
          <a:prstGeom prst="rect">
            <a:avLst/>
          </a:prstGeom>
          <a:noFill/>
        </p:spPr>
        <p:txBody>
          <a:bodyPr wrap="square" rtlCol="0" anchor="t">
            <a:spAutoFit/>
          </a:bodyPr>
          <a:p>
            <a:r>
              <a:rPr lang="en-US" altLang="en-US"/>
              <a:t>https://www.datacamp.com/tutorial/explainable-ai-understanding-and-trusting-machine-learning-models</a:t>
            </a:r>
            <a:endParaRPr lang="en-US"/>
          </a:p>
        </p:txBody>
      </p:sp>
      <p:sp>
        <p:nvSpPr>
          <p:cNvPr id="5" name="Text Box 4"/>
          <p:cNvSpPr txBox="1"/>
          <p:nvPr/>
        </p:nvSpPr>
        <p:spPr>
          <a:xfrm>
            <a:off x="601345" y="5473065"/>
            <a:ext cx="6096000" cy="368300"/>
          </a:xfrm>
          <a:prstGeom prst="rect">
            <a:avLst/>
          </a:prstGeom>
          <a:noFill/>
        </p:spPr>
        <p:txBody>
          <a:bodyPr wrap="square" rtlCol="0" anchor="t">
            <a:spAutoFit/>
          </a:bodyPr>
          <a:p>
            <a:r>
              <a:rPr lang="en-US" altLang="en-US"/>
              <a:t>https://viso.ai/deep-learning/explainable-ai/</a:t>
            </a:r>
            <a:endParaRPr lang="en-US"/>
          </a:p>
        </p:txBody>
      </p:sp>
      <p:sp>
        <p:nvSpPr>
          <p:cNvPr id="6" name="Text Box 5"/>
          <p:cNvSpPr txBox="1"/>
          <p:nvPr/>
        </p:nvSpPr>
        <p:spPr>
          <a:xfrm>
            <a:off x="601345" y="6092190"/>
            <a:ext cx="9441815" cy="368300"/>
          </a:xfrm>
          <a:prstGeom prst="rect">
            <a:avLst/>
          </a:prstGeom>
          <a:noFill/>
        </p:spPr>
        <p:txBody>
          <a:bodyPr wrap="square" rtlCol="0" anchor="t">
            <a:spAutoFit/>
          </a:bodyPr>
          <a:p>
            <a:r>
              <a:rPr lang="en-US" altLang="en-US"/>
              <a:t>https://cloud.google.com/vertex-ai/docs/explainable-ai/overview</a:t>
            </a:r>
            <a:endParaRPr lang="en-US"/>
          </a:p>
        </p:txBody>
      </p:sp>
      <p:sp>
        <p:nvSpPr>
          <p:cNvPr id="7" name="Text Box 6"/>
          <p:cNvSpPr txBox="1"/>
          <p:nvPr/>
        </p:nvSpPr>
        <p:spPr>
          <a:xfrm>
            <a:off x="507365" y="6437630"/>
            <a:ext cx="10706100" cy="368300"/>
          </a:xfrm>
          <a:prstGeom prst="rect">
            <a:avLst/>
          </a:prstGeom>
          <a:noFill/>
        </p:spPr>
        <p:txBody>
          <a:bodyPr wrap="square" rtlCol="0" anchor="t">
            <a:spAutoFit/>
          </a:bodyPr>
          <a:p>
            <a:r>
              <a:rPr lang="en-US" altLang="en-US"/>
              <a:t>https://www.comet.com/site/blog/explainability-in-ai-and-machine-learning-systems-an-overview/</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1500" y="490855"/>
            <a:ext cx="11320780" cy="6000750"/>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Explainable AI (XAI) helps humans understand and trust AI model outputs, especially important for generative AI models which can produce complex, potentially opaque outputs. XAI aims to make these models more transparent, allowing users to assess reliability, identify biases, and improve performance.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Here's a more detailed explanation: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What is Explainable AI (XAI)?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Transparency and Trust:</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XAI focuses on making AI models and their decisions understandable to humans, fostering trust and confidence in their outputs.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Addressing "Black Box" 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Generative AI models, like deep neural networks, can be complex and difficult to interpret, often referred to as "black boxes". XAI aims to "open the hood" and reveal how these models arrive at their conclusions.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Benefits of XAI:</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Assess Reliability: Understanding how a model reaches its conclusions allows users to determine if it's making accurate and consistent decisions.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Identify Biases: XAI can help detect and mitigate potential biases in the model's outputs.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Improve Model Performance: Insights from explanations can be used to refine model architecture and training data.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Compliance with Regulations: XAI helps meet regulatory requirements for transparency and accountability in AI systems.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Human-Centered Design: XAI ensures that AI systems are not only technically sound but also ethically and legally robust, particularly in situations where such qualities are essential.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0"/>
            <a:ext cx="11570970" cy="6798310"/>
          </a:xfrm>
          <a:prstGeom prst="rect">
            <a:avLst/>
          </a:prstGeom>
        </p:spPr>
        <p:txBody>
          <a:bodyPr wrap="square">
            <a:spAutoFit/>
          </a:bodyPr>
          <a:p>
            <a:pPr marL="0" indent="0">
              <a:spcBef>
                <a:spcPct val="0"/>
              </a:spcBef>
              <a:spcAft>
                <a:spcPct val="0"/>
              </a:spcAft>
              <a:buFont typeface="Arial" panose="020B0604020202020204"/>
              <a:buChar char="•"/>
            </a:pPr>
            <a:r>
              <a:rPr sz="2400" b="1" i="0">
                <a:solidFill>
                  <a:srgbClr val="00206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XAI Techniques:</a:t>
            </a:r>
            <a:endParaRPr sz="2400" b="1" i="0">
              <a:solidFill>
                <a:srgbClr val="00206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Feature-based explainability: Focuses on the importance of individual features in the model's predictions.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Sample-based explainability: Uses representative samples to explain the model's behavior.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Mechanistic approach: Examines the inner workings of the model itself.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Probing-based explainability: Involves examining the model's responses to various inputs.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Partial dependency plots: Show the marginal effect of an input feature on the predicted outcome.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SHAP (SHapley Additive exPlanations): Enables visualization of the contribution of each input feature to the output.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LIME (Local Interpretable Model-agnostic Explanations): Approximates locally a model's outputs with a simpler, interpretable model.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is XAI Important for Generative AI?</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Complex Outputs: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Generative AI models produce artifacts (e.g., images, text, code) rather than simple decisions, making explainability even more crucial.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Trust and Adoption: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As generative AI technologies mature and are applied to more critical domains, explainability becomes essential for fostering trust and ensuring responsible deployment.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Ethical Considerations:</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XAI helps ensure that generative AI systems are aligned with human values and ethics, addressing potential biases and unintended consequences.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Verifiability and Validation:</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XAI enables the constructive verification of both AI model outputs and human decisions/intuitions, thereby deepening our comprehension of data and phenomena.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p:nvPr/>
        </p:nvPicPr>
        <p:blipFill>
          <a:blip r:embed="rId1"/>
          <a:stretch>
            <a:fillRect/>
          </a:stretch>
        </p:blipFill>
        <p:spPr>
          <a:xfrm>
            <a:off x="6520498" y="2869883"/>
            <a:ext cx="5438775" cy="2867025"/>
          </a:xfrm>
          <a:prstGeom prst="rect">
            <a:avLst/>
          </a:prstGeom>
        </p:spPr>
      </p:pic>
      <p:sp>
        <p:nvSpPr>
          <p:cNvPr id="2" name="Text Box 1"/>
          <p:cNvSpPr txBox="1"/>
          <p:nvPr/>
        </p:nvSpPr>
        <p:spPr>
          <a:xfrm>
            <a:off x="381635" y="377825"/>
            <a:ext cx="836422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HyperParameter tuning</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0010140" y="114300"/>
            <a:ext cx="2029460" cy="645160"/>
          </a:xfrm>
          <a:prstGeom prst="rect">
            <a:avLst/>
          </a:prstGeom>
          <a:noFill/>
        </p:spPr>
        <p:txBody>
          <a:bodyPr wrap="square" rtlCol="0">
            <a:spAutoFit/>
          </a:bodyPr>
          <a:p>
            <a:r>
              <a:rPr lang="en-IN" altLang="en-US"/>
              <a:t>keras tunier --&gt;tf</a:t>
            </a:r>
            <a:endParaRPr lang="en-IN" altLang="en-US"/>
          </a:p>
          <a:p>
            <a:r>
              <a:rPr lang="en-IN" altLang="en-US"/>
              <a:t>optima --&gt; pytorch</a:t>
            </a:r>
            <a:endParaRPr lang="en-IN" altLang="en-US"/>
          </a:p>
        </p:txBody>
      </p:sp>
      <p:sp>
        <p:nvSpPr>
          <p:cNvPr id="4" name="Text Box 3"/>
          <p:cNvSpPr txBox="1"/>
          <p:nvPr/>
        </p:nvSpPr>
        <p:spPr>
          <a:xfrm>
            <a:off x="527050" y="5573395"/>
            <a:ext cx="9483090" cy="1198880"/>
          </a:xfrm>
          <a:prstGeom prst="rect">
            <a:avLst/>
          </a:prstGeom>
          <a:noFill/>
        </p:spPr>
        <p:txBody>
          <a:bodyPr wrap="square" rtlCol="0" anchor="t">
            <a:spAutoFit/>
          </a:bodyPr>
          <a:p>
            <a:r>
              <a:rPr lang="en-US" altLang="en-US"/>
              <a:t>https://www.geeksforgeeks.org/hyperparameter-tuning/</a:t>
            </a:r>
            <a:endParaRPr lang="en-US" altLang="en-US"/>
          </a:p>
          <a:p>
            <a:r>
              <a:rPr lang="en-US" altLang="en-US"/>
              <a:t>https://www.scaler.com/topics/deep-learning/neural-network-hyperparameters-tuning/</a:t>
            </a:r>
            <a:endParaRPr lang="en-US" altLang="en-US"/>
          </a:p>
          <a:p>
            <a:r>
              <a:rPr lang="en-US" altLang="en-US"/>
              <a:t>https://www.analyticsvidhya.com/blog/2021/05/tuning-the-hyperparameters-and-layers-of-neural-network-deep-learning/</a:t>
            </a:r>
            <a:endParaRPr lang="en-US" altLang="en-US"/>
          </a:p>
        </p:txBody>
      </p:sp>
      <p:sp>
        <p:nvSpPr>
          <p:cNvPr id="5" name="Text Box 4"/>
          <p:cNvSpPr txBox="1"/>
          <p:nvPr/>
        </p:nvSpPr>
        <p:spPr>
          <a:xfrm>
            <a:off x="628650" y="1079500"/>
            <a:ext cx="10829290" cy="922020"/>
          </a:xfrm>
          <a:prstGeom prst="rect">
            <a:avLst/>
          </a:prstGeom>
        </p:spPr>
        <p:txBody>
          <a:bodyPr wrap="square">
            <a:spAutoFit/>
          </a:bodyPr>
          <a:p>
            <a:pPr marL="0" indent="0"/>
            <a:r>
              <a:rPr b="0" i="0">
                <a:solidFill>
                  <a:srgbClr val="001D35"/>
                </a:solidFill>
                <a:latin typeface="Arial" panose="020B0604020202020204" pitchFamily="34" charset="0"/>
                <a:ea typeface="Google Sans"/>
                <a:cs typeface="Arial" panose="020B0604020202020204" pitchFamily="34" charset="0"/>
              </a:rPr>
              <a:t>Hyperparameter tuning in deep learning for generative AI involves </a:t>
            </a:r>
            <a:r>
              <a:rPr>
                <a:latin typeface="Arial" panose="020B0604020202020204" pitchFamily="34" charset="0"/>
                <a:cs typeface="Arial" panose="020B0604020202020204" pitchFamily="34" charset="0"/>
              </a:rPr>
              <a:t>optimizing model parameters (like learning rate, batch size, and number of epochs) to improve performance and efficiency, using techniques like</a:t>
            </a:r>
            <a:r>
              <a:rPr b="1">
                <a:latin typeface="Arial" panose="020B0604020202020204" pitchFamily="34" charset="0"/>
                <a:cs typeface="Arial" panose="020B0604020202020204" pitchFamily="34" charset="0"/>
              </a:rPr>
              <a:t> grid search, random search, or Bayesian optimization</a:t>
            </a:r>
            <a:endParaRPr b="1">
              <a:latin typeface="Arial" panose="020B0604020202020204" pitchFamily="34" charset="0"/>
              <a:cs typeface="Arial" panose="020B0604020202020204" pitchFamily="34" charset="0"/>
            </a:endParaRPr>
          </a:p>
        </p:txBody>
      </p:sp>
      <p:graphicFrame>
        <p:nvGraphicFramePr>
          <p:cNvPr id="7" name="Table 6"/>
          <p:cNvGraphicFramePr/>
          <p:nvPr/>
        </p:nvGraphicFramePr>
        <p:xfrm>
          <a:off x="800735" y="2237740"/>
          <a:ext cx="10485120" cy="0"/>
        </p:xfrm>
        <a:graphic>
          <a:graphicData uri="http://schemas.openxmlformats.org/drawingml/2006/table">
            <a:tbl>
              <a:tblPr/>
              <a:tblGrid>
                <a:gridCol w="5242560"/>
                <a:gridCol w="5242560"/>
              </a:tblGrid>
              <a:tr h="0">
                <a:tc>
                  <a:txBody>
                    <a:bodyPr/>
                    <a:p>
                      <a:pPr marL="0" indent="0"/>
                      <a:r>
                        <a:rPr sz="1100" b="1" i="0">
                          <a:solidFill>
                            <a:srgbClr val="555555"/>
                          </a:solidFill>
                          <a:latin typeface="Open Sans"/>
                          <a:ea typeface="Open Sans"/>
                        </a:rPr>
                        <a:t>Model parameters</a:t>
                      </a:r>
                      <a:endParaRPr sz="1100" b="1" i="0">
                        <a:solidFill>
                          <a:srgbClr val="555555"/>
                        </a:solidFill>
                        <a:latin typeface="Open Sans"/>
                        <a:ea typeface="Open Sans"/>
                      </a:endParaRPr>
                    </a:p>
                  </a:txBody>
                  <a:tcPr marL="78276" marR="78276" marT="114280" marB="114280" anchor="ctr" anchorCtr="0">
                    <a:lnL w="6350" cap="flat" cmpd="sng">
                      <a:solidFill>
                        <a:srgbClr val="C1C7D0"/>
                      </a:solidFill>
                      <a:prstDash val="solid"/>
                      <a:headEnd type="none" w="med" len="med"/>
                      <a:tailEnd type="none" w="med" len="med"/>
                    </a:lnL>
                    <a:lnR w="6350" cap="flat" cmpd="sng">
                      <a:solidFill>
                        <a:srgbClr val="C1C7D0"/>
                      </a:solidFill>
                      <a:prstDash val="solid"/>
                      <a:headEnd type="none" w="med" len="med"/>
                      <a:tailEnd type="none" w="med" len="med"/>
                    </a:lnR>
                    <a:lnT w="6350" cap="flat" cmpd="sng">
                      <a:solidFill>
                        <a:srgbClr val="C1C7D0"/>
                      </a:solidFill>
                      <a:prstDash val="solid"/>
                      <a:headEnd type="none" w="med" len="med"/>
                      <a:tailEnd type="none" w="med" len="med"/>
                    </a:lnT>
                    <a:lnB w="6350" cap="flat" cmpd="sng">
                      <a:solidFill>
                        <a:srgbClr val="C1C7D0"/>
                      </a:solidFill>
                      <a:prstDash val="solid"/>
                      <a:headEnd type="none" w="med" len="med"/>
                      <a:tailEnd type="none" w="med" len="med"/>
                    </a:lnB>
                    <a:noFill/>
                  </a:tcPr>
                </a:tc>
                <a:tc>
                  <a:txBody>
                    <a:bodyPr/>
                    <a:p>
                      <a:pPr marL="0" indent="0"/>
                      <a:r>
                        <a:rPr sz="1100" b="1" i="0">
                          <a:solidFill>
                            <a:srgbClr val="555555"/>
                          </a:solidFill>
                          <a:latin typeface="Open Sans"/>
                          <a:ea typeface="Open Sans"/>
                        </a:rPr>
                        <a:t>Hyperparameters</a:t>
                      </a:r>
                      <a:endParaRPr sz="1100" b="1" i="0">
                        <a:solidFill>
                          <a:srgbClr val="555555"/>
                        </a:solidFill>
                        <a:latin typeface="Open Sans"/>
                        <a:ea typeface="Open Sans"/>
                      </a:endParaRPr>
                    </a:p>
                  </a:txBody>
                  <a:tcPr marL="78276" marR="78276" marT="114280" marB="114280" anchor="ctr" anchorCtr="0">
                    <a:lnL w="6350" cap="flat" cmpd="sng">
                      <a:solidFill>
                        <a:srgbClr val="C1C7D0"/>
                      </a:solidFill>
                      <a:prstDash val="solid"/>
                      <a:headEnd type="none" w="med" len="med"/>
                      <a:tailEnd type="none" w="med" len="med"/>
                    </a:lnL>
                    <a:lnR w="6350" cap="flat" cmpd="sng">
                      <a:solidFill>
                        <a:srgbClr val="C1C7D0"/>
                      </a:solidFill>
                      <a:prstDash val="solid"/>
                      <a:headEnd type="none" w="med" len="med"/>
                      <a:tailEnd type="none" w="med" len="med"/>
                    </a:lnR>
                    <a:lnT w="6350" cap="flat" cmpd="sng">
                      <a:solidFill>
                        <a:srgbClr val="C1C7D0"/>
                      </a:solidFill>
                      <a:prstDash val="solid"/>
                      <a:headEnd type="none" w="med" len="med"/>
                      <a:tailEnd type="none" w="med" len="med"/>
                    </a:lnT>
                    <a:lnB w="6350" cap="flat" cmpd="sng">
                      <a:solidFill>
                        <a:srgbClr val="C1C7D0"/>
                      </a:solidFill>
                      <a:prstDash val="solid"/>
                      <a:headEnd type="none" w="med" len="med"/>
                      <a:tailEnd type="none" w="med" len="med"/>
                    </a:lnB>
                    <a:noFill/>
                  </a:tcPr>
                </a:tc>
              </a:tr>
            </a:tbl>
          </a:graphicData>
        </a:graphic>
      </p:graphicFrame>
      <p:sp>
        <p:nvSpPr>
          <p:cNvPr id="8" name="Text Box 7"/>
          <p:cNvSpPr txBox="1"/>
          <p:nvPr/>
        </p:nvSpPr>
        <p:spPr>
          <a:xfrm>
            <a:off x="800735" y="2696845"/>
            <a:ext cx="6096000" cy="368300"/>
          </a:xfrm>
          <a:prstGeom prst="rect">
            <a:avLst/>
          </a:prstGeom>
          <a:noFill/>
        </p:spPr>
        <p:txBody>
          <a:bodyPr wrap="square" rtlCol="0" anchor="t">
            <a:spAutoFit/>
          </a:bodyPr>
          <a:p>
            <a:r>
              <a:rPr lang="en-US" altLang="en-US"/>
              <a:t>https://www.leewayhertz.com/hyperparameter-tuning/</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6425"/>
          <a:stretch>
            <a:fillRect/>
          </a:stretch>
        </p:blipFill>
        <p:spPr>
          <a:xfrm>
            <a:off x="412750" y="0"/>
            <a:ext cx="11366500" cy="64179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440" y="217170"/>
            <a:ext cx="5876925" cy="647509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What are Hyperparameters?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Hyperparameters are settings that control the learning process of a machine learning model, but are not learned during training.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They are set before the training begins and influence how the model learns from the data</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Examples of hyperparameters include:</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Learning rate: Controls how much the model's parameters are adjusted during each training iteration.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Batch size: The number of data samples used in each training iteration.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Number of epochs: The number of times the entire training dataset is passed through the model.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Optimizer: The algorithm used to update the model's parameters during training (e.g., Adam, SGD).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Activation function: The function used in each neuron to introduce non-linearity (e.g., ReLU, sigmoid).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Number of layers and neurons: Architecture of the neural network.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6222365" y="0"/>
            <a:ext cx="5843270" cy="6472555"/>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Why is Hyperparameter Tuning Important?</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The choice of hyperparameters can significantly impact the model's performance, accuracy, and efficiency.</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Poorly chosen hyperparameters can lead to slow training, poor generalization, or even model failure.</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Tuning hyperparameters helps find the optimal configuration for a specific task and dataset.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Hyperparameter Tuning Techniques:</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Manual Search: Experimenting with different hyperparameter values by hand.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Grid Search: Evaluating all possible combinations of hyperparameters within a predefined range.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Random Search: Randomly sampling hyperparameter values from a predefined range.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Bayesian Optimization: Using a probabilistic model to guide the search for optimal hyperparameters, leveraging previous evaluations.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Automated Hyperparameter Tuning: Tools and libraries that automate the hyperparameter tuning process (e.g., HyperOpt, Tune)</a:t>
            </a:r>
            <a:endParaRPr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455295"/>
            <a:ext cx="8477250" cy="306895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to Approach Hyperparameter Tuning:</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Define the Problem and Dataset: Clearly understand the task and the characteristics of the data.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Choose Relevant Hyperparameters: Select the hyperparameters that are most likely to impact the model's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Select a Tuning Technique: Choose an appropriate method based on the complexity of the search space and computational resources.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AutoNum type="arabicPeriod"/>
            </a:pPr>
            <a:r>
              <a:rPr sz="1600" b="0" i="0">
                <a:solidFill>
                  <a:srgbClr val="001D35"/>
                </a:solidFill>
                <a:latin typeface="Arial" panose="020B0604020202020204" pitchFamily="34" charset="0"/>
                <a:ea typeface="Google Sans"/>
                <a:cs typeface="Arial" panose="020B0604020202020204" pitchFamily="34" charset="0"/>
              </a:rPr>
              <a:t>Evaluate Performance: Use a validation set to evaluate the model's performance with different hyperparameter configurations.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AutoNum type="arabicPeriod"/>
            </a:pPr>
            <a:r>
              <a:rPr sz="1600" b="0" i="0">
                <a:solidFill>
                  <a:srgbClr val="001D35"/>
                </a:solidFill>
                <a:latin typeface="Arial" panose="020B0604020202020204" pitchFamily="34" charset="0"/>
                <a:ea typeface="Google Sans"/>
                <a:cs typeface="Arial" panose="020B0604020202020204" pitchFamily="34" charset="0"/>
              </a:rPr>
              <a:t>Iterate and Refine: Refine the hyperparameter search based on the evaluation results.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972503" y="1226503"/>
            <a:ext cx="7172325" cy="5191125"/>
          </a:xfrm>
          <a:prstGeom prst="rect">
            <a:avLst/>
          </a:prstGeom>
        </p:spPr>
      </p:pic>
      <p:sp>
        <p:nvSpPr>
          <p:cNvPr id="3" name="Text Box 2"/>
          <p:cNvSpPr txBox="1"/>
          <p:nvPr/>
        </p:nvSpPr>
        <p:spPr>
          <a:xfrm>
            <a:off x="1117600" y="369570"/>
            <a:ext cx="4064000" cy="583565"/>
          </a:xfrm>
          <a:prstGeom prst="rect">
            <a:avLst/>
          </a:prstGeom>
          <a:noFill/>
        </p:spPr>
        <p:txBody>
          <a:bodyPr wrap="square" rtlCol="0">
            <a:spAutoFit/>
          </a:bodyPr>
          <a:p>
            <a:r>
              <a:rPr lang="en-US" sz="3200" b="1">
                <a:solidFill>
                  <a:srgbClr val="C00000"/>
                </a:solidFill>
                <a:effectLst>
                  <a:outerShdw blurRad="38100" dist="38100" dir="2700000" algn="tl">
                    <a:srgbClr val="000000">
                      <a:alpha val="43137"/>
                    </a:srgbClr>
                  </a:outerShdw>
                </a:effectLst>
              </a:rPr>
              <a:t>Bias Variance </a:t>
            </a:r>
            <a:endParaRPr lang="en-US" sz="3200" b="1">
              <a:solidFill>
                <a:srgbClr val="C00000"/>
              </a:solidFill>
              <a:effectLst>
                <a:outerShdw blurRad="38100" dist="38100" dir="2700000" algn="tl">
                  <a:srgbClr val="000000">
                    <a:alpha val="43137"/>
                  </a:srgbClr>
                </a:outerShdw>
              </a:effectLst>
            </a:endParaRPr>
          </a:p>
        </p:txBody>
      </p:sp>
      <p:sp>
        <p:nvSpPr>
          <p:cNvPr id="4" name="Text Box 3"/>
          <p:cNvSpPr txBox="1"/>
          <p:nvPr/>
        </p:nvSpPr>
        <p:spPr>
          <a:xfrm>
            <a:off x="511175" y="6417945"/>
            <a:ext cx="9765665" cy="368300"/>
          </a:xfrm>
          <a:prstGeom prst="rect">
            <a:avLst/>
          </a:prstGeom>
          <a:noFill/>
        </p:spPr>
        <p:txBody>
          <a:bodyPr wrap="square" rtlCol="0" anchor="t">
            <a:spAutoFit/>
          </a:bodyPr>
          <a:p>
            <a:r>
              <a:rPr lang="en-US" altLang="en-US"/>
              <a:t>https://uniathena.com/understanding-bias-variance-tradeoff-balance-model-performance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Bias-variance-trade-off-in-machine-learning-This-figure-illustrates-the-trade-off"/>
          <p:cNvPicPr>
            <a:picLocks noChangeAspect="1"/>
          </p:cNvPicPr>
          <p:nvPr/>
        </p:nvPicPr>
        <p:blipFill>
          <a:blip r:embed="rId1"/>
          <a:stretch>
            <a:fillRect/>
          </a:stretch>
        </p:blipFill>
        <p:spPr>
          <a:xfrm>
            <a:off x="1701800" y="123825"/>
            <a:ext cx="7172325" cy="6734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3375" y="948690"/>
            <a:ext cx="8503285" cy="583565"/>
          </a:xfrm>
          <a:prstGeom prst="rect">
            <a:avLst/>
          </a:prstGeom>
        </p:spPr>
        <p:txBody>
          <a:bodyPr wrap="square">
            <a:spAutoFit/>
          </a:bodyPr>
          <a:p>
            <a:pPr marL="0" indent="0" fontAlgn="base">
              <a:spcAft>
                <a:spcPct val="600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rPr>
              <a:t> Regularization help reduce Overfitting?</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5240" y="704215"/>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968375" y="6339840"/>
            <a:ext cx="7535545" cy="368300"/>
          </a:xfrm>
          <a:prstGeom prst="rect">
            <a:avLst/>
          </a:prstGeom>
          <a:noFill/>
        </p:spPr>
        <p:txBody>
          <a:bodyPr wrap="square" rtlCol="0" anchor="t">
            <a:spAutoFit/>
          </a:bodyPr>
          <a:p>
            <a:r>
              <a:rPr lang="en-US" altLang="en-US"/>
              <a:t>https://zilliz.com/learn/understanding-regularization-in-nueral-networks</a:t>
            </a:r>
            <a:endParaRPr lang="en-US"/>
          </a:p>
        </p:txBody>
      </p:sp>
      <p:sp>
        <p:nvSpPr>
          <p:cNvPr id="4" name="Text Box 3"/>
          <p:cNvSpPr txBox="1"/>
          <p:nvPr/>
        </p:nvSpPr>
        <p:spPr>
          <a:xfrm>
            <a:off x="1179195" y="1644650"/>
            <a:ext cx="9387205" cy="4769485"/>
          </a:xfrm>
          <a:prstGeom prst="rect">
            <a:avLst/>
          </a:prstGeom>
        </p:spPr>
        <p:txBody>
          <a:bodyPr wrap="square">
            <a:spAutoFit/>
          </a:bodyPr>
          <a:p>
            <a:pPr marL="0" indent="0">
              <a:spcAft>
                <a:spcPct val="0"/>
              </a:spcAft>
            </a:pPr>
            <a:r>
              <a:rPr sz="2000" b="0" i="0">
                <a:latin typeface="Arial" panose="020B0604020202020204" pitchFamily="34" charset="0"/>
                <a:ea typeface="__gtPlanar_9a6492"/>
                <a:cs typeface="Arial" panose="020B0604020202020204" pitchFamily="34" charset="0"/>
              </a:rPr>
              <a:t>Regularization techniques help improve a neural network’s generalization ability by reducing overfitting. They do this by minimizing needless complexity and exposing the network to more diverse data. This article will cover common regularization techniques:</a:t>
            </a:r>
            <a:endParaRPr sz="2000" b="0" i="0">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L1</a:t>
            </a:r>
            <a:r>
              <a:rPr lang="en-US" sz="2800" b="0" i="0">
                <a:solidFill>
                  <a:srgbClr val="000000"/>
                </a:solidFill>
                <a:latin typeface="Arial" panose="020B0604020202020204" pitchFamily="34" charset="0"/>
                <a:ea typeface="__gtPlanar_9a6492"/>
                <a:cs typeface="Arial" panose="020B0604020202020204" pitchFamily="34" charset="0"/>
              </a:rPr>
              <a:t>(lasso)</a:t>
            </a:r>
            <a:r>
              <a:rPr sz="2800" b="0" i="0">
                <a:solidFill>
                  <a:srgbClr val="000000"/>
                </a:solidFill>
                <a:latin typeface="Arial" panose="020B0604020202020204" pitchFamily="34" charset="0"/>
                <a:ea typeface="__gtPlanar_9a6492"/>
                <a:cs typeface="Arial" panose="020B0604020202020204" pitchFamily="34" charset="0"/>
              </a:rPr>
              <a:t> and L2</a:t>
            </a:r>
            <a:r>
              <a:rPr lang="en-US" sz="2800" b="0" i="0">
                <a:solidFill>
                  <a:srgbClr val="000000"/>
                </a:solidFill>
                <a:latin typeface="Arial" panose="020B0604020202020204" pitchFamily="34" charset="0"/>
                <a:ea typeface="__gtPlanar_9a6492"/>
                <a:cs typeface="Arial" panose="020B0604020202020204" pitchFamily="34" charset="0"/>
              </a:rPr>
              <a:t>(Ridge)</a:t>
            </a:r>
            <a:r>
              <a:rPr sz="2800" b="0" i="0">
                <a:solidFill>
                  <a:srgbClr val="000000"/>
                </a:solidFill>
                <a:latin typeface="Arial" panose="020B0604020202020204" pitchFamily="34" charset="0"/>
                <a:ea typeface="__gtPlanar_9a6492"/>
                <a:cs typeface="Arial" panose="020B0604020202020204" pitchFamily="34" charset="0"/>
              </a:rPr>
              <a:t> regularization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Early stopping</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Dropout</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lang="en-US" sz="2800">
                <a:solidFill>
                  <a:srgbClr val="000000"/>
                </a:solidFill>
                <a:latin typeface="Arial" panose="020B0604020202020204" pitchFamily="34" charset="0"/>
                <a:ea typeface="__gtPlanar_9a6492"/>
                <a:cs typeface="Arial" panose="020B0604020202020204" pitchFamily="34" charset="0"/>
                <a:sym typeface="+mn-ea"/>
              </a:rPr>
              <a:t>CallBack</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Data augmentation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Addition of noise</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825240" y="1635125"/>
            <a:ext cx="5718175" cy="2352675"/>
          </a:xfrm>
          <a:prstGeom prst="rect">
            <a:avLst/>
          </a:prstGeom>
        </p:spPr>
      </p:pic>
      <p:sp>
        <p:nvSpPr>
          <p:cNvPr id="5" name="Text Box 4"/>
          <p:cNvSpPr txBox="1"/>
          <p:nvPr/>
        </p:nvSpPr>
        <p:spPr>
          <a:xfrm>
            <a:off x="157480" y="-6985"/>
            <a:ext cx="12035155" cy="6277610"/>
          </a:xfrm>
          <a:prstGeom prst="rect">
            <a:avLst/>
          </a:prstGeom>
          <a:noFill/>
        </p:spPr>
        <p:txBody>
          <a:bodyPr wrap="square" rtlCol="0">
            <a:spAutoFit/>
          </a:bodyPr>
          <a:p>
            <a:endParaRPr lang="en-US" altLang="en-US"/>
          </a:p>
          <a:p>
            <a:r>
              <a:rPr lang="en-US" altLang="en-US" sz="2400" b="1">
                <a:solidFill>
                  <a:srgbClr val="FF0000"/>
                </a:solidFill>
                <a:effectLst>
                  <a:outerShdw blurRad="38100" dist="38100" dir="2700000" algn="tl">
                    <a:srgbClr val="000000">
                      <a:alpha val="43137"/>
                    </a:srgbClr>
                  </a:outerShdw>
                </a:effectLst>
              </a:rPr>
              <a:t>1</a:t>
            </a:r>
            <a:r>
              <a:rPr lang="en-US" altLang="en-US" sz="2400" b="1">
                <a:solidFill>
                  <a:srgbClr val="FF0000"/>
                </a:solidFill>
                <a:effectLst>
                  <a:outerShdw blurRad="38100" dist="38100" dir="2700000" algn="tl">
                    <a:srgbClr val="000000">
                      <a:alpha val="43137"/>
                    </a:srgbClr>
                  </a:outerShdw>
                </a:effectLst>
              </a:rPr>
              <a:t>️</a:t>
            </a:r>
            <a:r>
              <a:rPr lang="en-US" altLang="en-US" sz="2400" b="1">
                <a:solidFill>
                  <a:srgbClr val="FF0000"/>
                </a:solidFill>
                <a:effectLst>
                  <a:outerShdw blurRad="38100" dist="38100" dir="2700000" algn="tl">
                    <a:srgbClr val="000000">
                      <a:alpha val="43137"/>
                    </a:srgbClr>
                  </a:outerShdw>
                </a:effectLst>
              </a:rPr>
              <a:t>⃣ L1 Regularization (Lasso Regression)</a:t>
            </a:r>
            <a:endParaRPr lang="en-US" altLang="en-US" sz="2400" b="1">
              <a:solidFill>
                <a:srgbClr val="FF0000"/>
              </a:solidFill>
              <a:effectLst>
                <a:outerShdw blurRad="38100" dist="38100" dir="2700000" algn="tl">
                  <a:srgbClr val="000000">
                    <a:alpha val="43137"/>
                  </a:srgbClr>
                </a:outerShdw>
              </a:effectLst>
            </a:endParaRPr>
          </a:p>
          <a:p>
            <a:r>
              <a:rPr lang="zh-CN" altLang="en-US"/>
              <a:t>📖</a:t>
            </a:r>
            <a:r>
              <a:rPr lang="en-US" altLang="en-US"/>
              <a:t> Definition:</a:t>
            </a:r>
            <a:endParaRPr lang="en-US" altLang="en-US"/>
          </a:p>
          <a:p>
            <a:r>
              <a:rPr lang="en-US" altLang="en-US"/>
              <a:t>L1 Regularization, also called Lasso (Least Absolute Shrinkage and Selection Operator), adds the absolute values of the weights to the loss function.</a:t>
            </a:r>
            <a:endParaRPr lang="en-US" altLang="en-US"/>
          </a:p>
          <a:p>
            <a:endParaRPr lang="en-US" altLang="en-US"/>
          </a:p>
          <a:p>
            <a:endParaRPr lang="en-US" altLang="en-US"/>
          </a:p>
          <a:p>
            <a:endParaRPr lang="en-US" altLang="en-US"/>
          </a:p>
          <a:p>
            <a:endParaRPr lang="en-US" altLang="en-US"/>
          </a:p>
          <a:p>
            <a:endParaRPr lang="en-US" altLang="en-US"/>
          </a:p>
          <a:p>
            <a:r>
              <a:rPr lang="en-US" altLang="en-US"/>
              <a:t>✅ Pros:</a:t>
            </a:r>
            <a:endParaRPr lang="en-US" altLang="en-US"/>
          </a:p>
          <a:p>
            <a:r>
              <a:rPr lang="en-US" altLang="en-US"/>
              <a:t>✔ Encourages sparse models (some weights become zero).</a:t>
            </a:r>
            <a:endParaRPr lang="en-US" altLang="en-US"/>
          </a:p>
          <a:p>
            <a:r>
              <a:rPr lang="en-US" altLang="en-US"/>
              <a:t>✔ Useful for feature selection (eliminates less important features).</a:t>
            </a:r>
            <a:endParaRPr lang="en-US" altLang="en-US"/>
          </a:p>
          <a:p>
            <a:endParaRPr lang="en-US" altLang="en-US"/>
          </a:p>
          <a:p>
            <a:r>
              <a:rPr lang="en-US" altLang="en-US"/>
              <a:t>❌ Cons:</a:t>
            </a:r>
            <a:endParaRPr lang="en-US" altLang="en-US"/>
          </a:p>
          <a:p>
            <a:r>
              <a:rPr lang="en-US" altLang="en-US"/>
              <a:t>❌ Can lead to unstable models when features are correlated.</a:t>
            </a:r>
            <a:endParaRPr lang="en-US" altLang="en-US"/>
          </a:p>
          <a:p>
            <a:r>
              <a:rPr lang="en-US" altLang="en-US"/>
              <a:t>❌ Not ideal for smooth weight shrinkage.</a:t>
            </a:r>
            <a:endParaRPr lang="en-US" altLang="en-US"/>
          </a:p>
          <a:p>
            <a:endParaRPr lang="en-US" altLang="en-US"/>
          </a:p>
          <a:p>
            <a:r>
              <a:rPr lang="zh-CN" altLang="en-US"/>
              <a:t>💻</a:t>
            </a:r>
            <a:r>
              <a:rPr lang="en-US" altLang="en-US"/>
              <a:t> Code Example (L1 Regularization in TensorFlow/Keras):</a:t>
            </a:r>
            <a:endParaRPr lang="en-US" altLang="en-US"/>
          </a:p>
          <a:p>
            <a:r>
              <a:rPr lang="en-US" altLang="en-US"/>
              <a:t>from tensorflow.keras.regularizers import l1</a:t>
            </a:r>
            <a:endParaRPr lang="en-US" altLang="en-US"/>
          </a:p>
          <a:p>
            <a:endParaRPr lang="en-US" altLang="en-US"/>
          </a:p>
          <a:p>
            <a:r>
              <a:rPr lang="en-US" altLang="en-US"/>
              <a:t>model.add(Dense(64, activation='relu', kernel_regularizer=l1(0.01)))  # L1 penalty with lambda=0.01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345" y="0"/>
            <a:ext cx="10748010" cy="634301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L2 Regularization (Ridge Regression)</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L2 Regularization, also called Ridge Regression, adds the squared values of the weights to the loss function.</a:t>
            </a:r>
            <a:endParaRPr sz="1600"/>
          </a:p>
          <a:p>
            <a:pPr>
              <a:spcAft>
                <a:spcPct val="60000"/>
              </a:spcAft>
            </a:pPr>
            <a:endParaRPr sz="2200" b="1"/>
          </a:p>
          <a:p>
            <a:pPr>
              <a:spcAft>
                <a:spcPct val="60000"/>
              </a:spcAft>
            </a:pPr>
            <a:r>
              <a:rPr sz="2200" b="1"/>
              <a:t>✅ Pros:</a:t>
            </a:r>
            <a:endParaRPr sz="2200" b="1"/>
          </a:p>
          <a:p>
            <a:r>
              <a:rPr sz="1600"/>
              <a:t>✔ Encourages smaller weights, preventing overfitting.</a:t>
            </a:r>
            <a:endParaRPr sz="1600"/>
          </a:p>
          <a:p>
            <a:r>
              <a:rPr sz="1600"/>
              <a:t> ✔ Works well when features are correlated.</a:t>
            </a:r>
            <a:endParaRPr sz="1600"/>
          </a:p>
          <a:p>
            <a:pPr>
              <a:spcAft>
                <a:spcPct val="60000"/>
              </a:spcAft>
            </a:pPr>
            <a:r>
              <a:rPr sz="2200" b="1"/>
              <a:t>❌ Cons:</a:t>
            </a:r>
            <a:endParaRPr sz="2200" b="1"/>
          </a:p>
          <a:p>
            <a:r>
              <a:rPr sz="1600"/>
              <a:t>❌ Does not produce sparse models (all weights remain nonzero).</a:t>
            </a:r>
            <a:endParaRPr sz="1600"/>
          </a:p>
          <a:p>
            <a:r>
              <a:rPr sz="1600"/>
              <a:t> ❌ May not be ideal for feature selection.</a:t>
            </a:r>
            <a:endParaRPr sz="1600"/>
          </a:p>
          <a:p>
            <a:pPr>
              <a:spcAft>
                <a:spcPct val="60000"/>
              </a:spcAft>
            </a:pPr>
            <a:r>
              <a:rPr sz="2200" b="1"/>
              <a:t>💻 Code Example (L2 Regularization in TensorFlow/Keras):</a:t>
            </a:r>
            <a:endParaRPr sz="2200" b="1"/>
          </a:p>
          <a:p>
            <a:r>
              <a:rPr sz="1600"/>
              <a:t>python</a:t>
            </a:r>
            <a:endParaRPr sz="1600"/>
          </a:p>
          <a:p>
            <a:r>
              <a:rPr sz="1600"/>
              <a:t>CopyEdit</a:t>
            </a:r>
            <a:endParaRPr sz="1600"/>
          </a:p>
          <a:p>
            <a:r>
              <a:rPr sz="1600"/>
              <a:t>from tensorflow.keras.regularizers import l2
model.add(Dense(64, activation='relu', kernel_regularizer=l2(0.01)))  # L2 penalty with lambda=0.01
</a:t>
            </a:r>
            <a:endParaRPr sz="1600"/>
          </a:p>
        </p:txBody>
      </p:sp>
      <p:pic>
        <p:nvPicPr>
          <p:cNvPr id="3" name="Picture 2"/>
          <p:cNvPicPr>
            <a:picLocks noChangeAspect="1"/>
          </p:cNvPicPr>
          <p:nvPr/>
        </p:nvPicPr>
        <p:blipFill>
          <a:blip r:embed="rId1"/>
          <a:stretch>
            <a:fillRect/>
          </a:stretch>
        </p:blipFill>
        <p:spPr>
          <a:xfrm>
            <a:off x="5202555" y="1499235"/>
            <a:ext cx="5638800" cy="2009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21488</Words>
  <Application>WPS Presentation</Application>
  <PresentationFormat>Widescreen</PresentationFormat>
  <Paragraphs>403</Paragraphs>
  <Slides>36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36</vt:i4>
      </vt:variant>
    </vt:vector>
  </HeadingPairs>
  <TitlesOfParts>
    <vt:vector size="57" baseType="lpstr">
      <vt:lpstr>Arial</vt:lpstr>
      <vt:lpstr>SimSun</vt:lpstr>
      <vt:lpstr>Wingdings</vt:lpstr>
      <vt:lpstr>Georgia</vt:lpstr>
      <vt:lpstr>var(--framer-blockquote-font-family</vt:lpstr>
      <vt:lpstr>Segoe Print</vt:lpstr>
      <vt:lpstr>var(--framer-blockquote-font-family-bold</vt:lpstr>
      <vt:lpstr>STK Bureau Sans Book</vt:lpstr>
      <vt:lpstr>system-ui</vt:lpstr>
      <vt:lpstr>__gtPlanar_9a6492</vt:lpstr>
      <vt:lpstr>Arial</vt:lpstr>
      <vt:lpstr>Microsoft YaHei</vt:lpstr>
      <vt:lpstr>Arial Unicode MS</vt:lpstr>
      <vt:lpstr>Calibri Light</vt:lpstr>
      <vt:lpstr>Calibri</vt:lpstr>
      <vt:lpstr>Google Sans</vt:lpstr>
      <vt:lpstr>Roboto Mono</vt:lpstr>
      <vt:lpstr>monospace</vt:lpstr>
      <vt:lpstr>Inter</vt:lpstr>
      <vt:lpstr>Open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412</cp:revision>
  <dcterms:created xsi:type="dcterms:W3CDTF">2025-02-02T08:06:00Z</dcterms:created>
  <dcterms:modified xsi:type="dcterms:W3CDTF">2025-03-26T17:51:07Z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