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68" r:id="rId3"/>
    <p:sldId id="261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analyticsvidhya.com/blog/2021/12/a-guide-on-deep-learning-from-basics-to-advanced-concepts/" TargetMode="External"/><Relationship Id="rId1" Type="http://schemas.openxmlformats.org/officeDocument/2006/relationships/hyperlink" Target="https://www.analyticsvidhya.com/blog/2022/03/a-basic-introduction-to-tensorflow-in-deep-learn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hyperlink" Target="https://jax.readthedoc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3095" y="99568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TensorFlow and Keras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7405" y="2043113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 What is TensorFlow?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Udemy Sans"/>
                <a:ea typeface="Udemy Sans"/>
              </a:rPr>
              <a:t>Lecture incomplete. Progress cannot be changed for this item.Play</a:t>
            </a:r>
            <a:endParaRPr sz="1600" b="0" i="0">
              <a:solidFill>
                <a:srgbClr val="303141"/>
              </a:solidFill>
              <a:latin typeface="Udemy Sans"/>
              <a:ea typeface="Udemy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Installing and Setting up TensorFlow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8. TensorFlow Architecture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9. A refresher on APIs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10. TensorFlow APls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5920" y="16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TensorFlow  code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92760" y="60483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 latinLnBrk="0">
              <a:spcBef>
                <a:spcPct val="0"/>
              </a:spcBef>
              <a:spcAft>
                <a:spcPct val="0"/>
              </a:spcAft>
            </a:pPr>
            <a:r>
              <a:rPr sz="1600" b="0" i="0"/>
              <a:t>importtensorflowastfprint("TensorFlow version:",tf.__version__)</a:t>
            </a:r>
            <a:endParaRPr sz="1600" b="0" i="0"/>
          </a:p>
        </p:txBody>
      </p:sp>
      <p:sp>
        <p:nvSpPr>
          <p:cNvPr id="4" name="Text Box 3"/>
          <p:cNvSpPr txBox="1"/>
          <p:nvPr/>
        </p:nvSpPr>
        <p:spPr>
          <a:xfrm>
            <a:off x="4251325" y="258445"/>
            <a:ext cx="7588250" cy="1969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300" b="0" i="0">
                <a:solidFill>
                  <a:srgbClr val="383838"/>
                </a:solidFill>
                <a:latin typeface="Inter"/>
                <a:ea typeface="Inter"/>
              </a:rPr>
              <a:t>What is TensorFlow?</a:t>
            </a:r>
            <a:endParaRPr sz="23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>
              <a:lnSpc>
                <a:spcPts val="1800"/>
              </a:lnSpc>
            </a:pP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TensorFlow is an end-to-end open-source machine learning 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1"/>
              </a:rPr>
              <a:t>platform</a:t>
            </a: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 with a focus on deep neural networks. Deep 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2"/>
              </a:rPr>
              <a:t>learning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2"/>
              </a:rPr>
              <a:t> </a:t>
            </a: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is a subtype of machine learning that analyses massive amounts of unstructured data. Since it works with structured data, deep learning is different from normal machine learning.</a:t>
            </a:r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5920" y="283210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383838"/>
                </a:solidFill>
                <a:latin typeface="Inter"/>
                <a:ea typeface="Inter"/>
                <a:sym typeface="+mn-ea"/>
              </a:rPr>
              <a:t>How to install TensorFlow ?</a:t>
            </a:r>
            <a:endParaRPr lang="en-US" altLang="en-US"/>
          </a:p>
          <a:p>
            <a:r>
              <a:rPr lang="en-US" altLang="en-US"/>
              <a:t>pip install tensorflow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If you have a good graphics card in your computer</a:t>
            </a:r>
            <a:r>
              <a:rPr lang="en-US" altLang="en-US"/>
              <a:t>,</a:t>
            </a:r>
            <a:endParaRPr lang="en-US" altLang="en-US"/>
          </a:p>
          <a:p>
            <a:r>
              <a:rPr lang="en-US" altLang="en-US"/>
              <a:t>pip install tensorflow-gpu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Check Installation</a:t>
            </a:r>
            <a:endParaRPr lang="en-US" altLang="en-US" b="1"/>
          </a:p>
          <a:p>
            <a:r>
              <a:rPr lang="en-US" altLang="en-US"/>
              <a:t>import tensorflow as tf</a:t>
            </a:r>
            <a:endParaRPr lang="en-US" altLang="en-US"/>
          </a:p>
          <a:p>
            <a:r>
              <a:rPr lang="en-US" altLang="en-US"/>
              <a:t>print(tf.__version__)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Some TensorFlow Fundamentals</a:t>
            </a:r>
            <a:endParaRPr lang="en-US" altLang="en-US" b="1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3695" y="422275"/>
            <a:ext cx="10663555" cy="10871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1600" b="1" i="0">
                <a:solidFill>
                  <a:srgbClr val="383838"/>
                </a:solidFill>
                <a:latin typeface="Inter"/>
                <a:ea typeface="Inter"/>
              </a:rPr>
              <a:t>Some TensorFlow Fundamentals</a:t>
            </a:r>
            <a:endParaRPr sz="1600" b="1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>
              <a:spcAft>
                <a:spcPct val="60000"/>
              </a:spcAft>
            </a:pPr>
            <a:r>
              <a:rPr lang="en-US" altLang="en-US" sz="1600" b="1" i="0">
                <a:solidFill>
                  <a:srgbClr val="383838"/>
                </a:solidFill>
                <a:latin typeface="Inter"/>
                <a:ea typeface="Inter"/>
              </a:rPr>
              <a:t> a </a:t>
            </a:r>
            <a:r>
              <a:rPr lang="en-US" altLang="en-US" sz="1600" b="1" i="0">
                <a:solidFill>
                  <a:srgbClr val="FF0000"/>
                </a:solidFill>
                <a:latin typeface="Inter"/>
                <a:ea typeface="Inter"/>
              </a:rPr>
              <a:t>tensor </a:t>
            </a:r>
            <a:r>
              <a:rPr lang="en-US" altLang="en-US" sz="1600" b="1" i="0">
                <a:solidFill>
                  <a:srgbClr val="383838"/>
                </a:solidFill>
                <a:latin typeface="Inter"/>
                <a:ea typeface="Inter"/>
              </a:rPr>
              <a:t>is a multi-dimensional array of data that can be used to represent data and perform mathematical operations. Tensors are a generalization of vectors and matrices, </a:t>
            </a:r>
            <a:endParaRPr lang="en-US" altLang="en-US" sz="1600" b="1" i="0">
              <a:solidFill>
                <a:srgbClr val="383838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3695" y="1734185"/>
            <a:ext cx="10062845" cy="33896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 i="0">
                <a:solidFill>
                  <a:srgbClr val="001D35"/>
                </a:solidFill>
                <a:latin typeface="Google Sans"/>
                <a:ea typeface="Google Sans"/>
              </a:rPr>
              <a:t>What are tensors used for?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Training neural networks: Tensors store the weights and parameters of neural networks, and are used in the algorithms that train them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Representing data: Tensors can represent data such as images, movies, sounds, and relationships between words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Clustering: Tensors can be used in clustering algorithms such as k-means clustering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Support vector machines: Tensors can represent data in support vector machines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 i="0">
                <a:solidFill>
                  <a:srgbClr val="001D35"/>
                </a:solidFill>
                <a:latin typeface="Google Sans"/>
                <a:ea typeface="Google Sans"/>
              </a:rPr>
              <a:t>Why are tensors important?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Tensors are efficient with memory, making them ideal for parallel computing environments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Tensors are versatile and efficient at handling data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3695" y="5289550"/>
            <a:ext cx="1112202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1" y="1871663"/>
            <a:ext cx="8381999" cy="2733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1665" y="303530"/>
            <a:ext cx="94748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sz="1600" b="1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What are tensors built from? 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/>
            <a:r>
              <a:rPr sz="1600">
                <a:solidFill>
                  <a:srgbClr val="383838"/>
                </a:solidFill>
                <a:latin typeface="Inter"/>
                <a:ea typeface="Inter"/>
                <a:sym typeface="+mn-ea"/>
              </a:rPr>
              <a:t>The values in a tensor contain identical data types with a specified shape. Dimensionality is represented by the shape. A vector, for example, is a one-dimensional tensor, a matrix is a two-dimensional tensor, and a scalar is a zero-dimensional tensor.</a:t>
            </a:r>
            <a:endParaRPr lang="en-US" sz="1600">
              <a:solidFill>
                <a:srgbClr val="383838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52475" y="5097780"/>
            <a:ext cx="5090795" cy="15252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import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tensorflow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as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tf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x=tf.constant([[1.,2.,3.],[4.,5.,6.]])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print(x.shape)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print(x.dtype)</a:t>
            </a:r>
            <a:endParaRPr sz="1600">
              <a:latin typeface="var(--devsite-code-font-family)"/>
              <a:ea typeface="var(--devsite-code-font-family)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4590" y="747395"/>
            <a:ext cx="9331960" cy="1599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US" b="1" i="0">
                <a:solidFill>
                  <a:srgbClr val="383838"/>
                </a:solidFill>
                <a:latin typeface="Inter"/>
                <a:ea typeface="Inter"/>
              </a:rPr>
              <a:t>Shape</a:t>
            </a:r>
            <a:endParaRPr lang="en-US" altLang="en-US"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In the TensorFlow Python library, the shape corresponds to the dimensionality of the tensor. In simple terms, the number of elements in each dimension defines a tensor’s shape. </a:t>
            </a:r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12190" y="2479358"/>
            <a:ext cx="76200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850" y="270510"/>
            <a:ext cx="7446645" cy="37534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TensorFlow and Keras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TensorFlow and Keras are two of the most widely used deep learning frameworks.</a:t>
            </a:r>
          </a:p>
          <a:p>
            <a:pPr>
              <a:buFont typeface="Arial" panose="020B0604020202020204"/>
              <a:buChar char="•"/>
            </a:pPr>
            <a:r>
              <a:rPr sz="2400" b="1"/>
              <a:t>TensorFlow:</a:t>
            </a:r>
            <a:endParaRPr sz="2400" b="1"/>
          </a:p>
          <a:p>
            <a:pPr lvl="1">
              <a:buFont typeface="Arial" panose="020B0604020202020204"/>
              <a:buChar char="◦"/>
            </a:pPr>
            <a:r>
              <a:t>Developed by Google Brain.</a:t>
            </a:r>
          </a:p>
          <a:p>
            <a:pPr lvl="1">
              <a:buFont typeface="Arial" panose="020B0604020202020204"/>
              <a:buChar char="◦"/>
            </a:pPr>
            <a:r>
              <a:t>Provides low-level and high-level APIs for building deep learning models.</a:t>
            </a:r>
          </a:p>
          <a:p>
            <a:pPr lvl="1">
              <a:buFont typeface="Arial" panose="020B0604020202020204"/>
              <a:buChar char="◦"/>
            </a:pPr>
            <a:r>
              <a:t>Supports large-scale machine learning and deployment.</a:t>
            </a:r>
          </a:p>
          <a:p>
            <a:pPr lvl="1">
              <a:buFont typeface="Arial" panose="020B0604020202020204"/>
              <a:buChar char="◦"/>
            </a:pPr>
          </a:p>
          <a:p>
            <a:pPr>
              <a:buFont typeface="Arial" panose="020B0604020202020204"/>
              <a:buChar char="•"/>
            </a:pPr>
            <a:r>
              <a:rPr sz="2400" b="1"/>
              <a:t>Keras:</a:t>
            </a:r>
            <a:endParaRPr sz="2400" b="1"/>
          </a:p>
          <a:p>
            <a:pPr lvl="1">
              <a:buFont typeface="Arial" panose="020B0604020202020204"/>
              <a:buChar char="◦"/>
            </a:pPr>
            <a:r>
              <a:t>High-level API built on TensorFlow.</a:t>
            </a:r>
          </a:p>
          <a:p>
            <a:pPr lvl="1">
              <a:buFont typeface="Arial" panose="020B0604020202020204"/>
              <a:buChar char="◦"/>
            </a:pPr>
            <a:r>
              <a:t>Simplifies model building and experimentation.</a:t>
            </a:r>
          </a:p>
          <a:p>
            <a:pPr lvl="1">
              <a:buFont typeface="Arial" panose="020B0604020202020204"/>
              <a:buChar char="◦"/>
            </a:pPr>
            <a:r>
              <a:t>Allows quick prototyping with minimal code.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55600" y="61620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https://keras.io/about/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" y="6489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https://www.tensorflow.org/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58515" y="3811905"/>
            <a:ext cx="8644255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</a:pP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Keras is a deep learning API written in Python and capable of running on top of</a:t>
            </a:r>
            <a:r>
              <a:rPr lang="en-US"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either </a:t>
            </a:r>
            <a:r>
              <a:rPr sz="1600" b="0" i="0">
                <a:solidFill>
                  <a:srgbClr val="D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hlinkClick r:id="rId1"/>
              </a:rPr>
              <a:t>JAX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, </a:t>
            </a:r>
            <a:r>
              <a:rPr sz="1600" b="0" i="0">
                <a:solidFill>
                  <a:srgbClr val="D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hlinkClick r:id="rId2"/>
              </a:rPr>
              <a:t>TensorFlow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, or </a:t>
            </a:r>
            <a:r>
              <a:rPr sz="1600" b="0" i="0">
                <a:solidFill>
                  <a:srgbClr val="D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hlinkClick r:id="rId3"/>
              </a:rPr>
              <a:t>PyTorch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</a:pP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Keras is: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r>
              <a:rPr sz="1600" b="1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Simple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 – but not simplistic. Keras reduces developer cognitive load to free you to focus on the parts of the problem that really matter.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endParaRPr sz="1600" b="1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r>
              <a:rPr sz="1600" b="1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Flexible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 – Keras adopts the principle of progressive disclosure of complexity: simple</a:t>
            </a:r>
            <a:r>
              <a:rPr lang="en-US"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workflows should be quick and easy, while arbitrarily advanced workflows should be possible via a clear path that builds upon what you've already learned.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endParaRPr sz="1600" b="1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r>
              <a:rPr sz="1600" b="1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Powerful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 – Keras provides industry-strength performance and scalability: it is used by organizations including NASA, YouTube, or Waymo.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3525" y="565150"/>
            <a:ext cx="5936615" cy="6021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800" b="1"/>
              <a:t>🔹 Basics of Keras</a:t>
            </a:r>
            <a:endParaRPr sz="2800" b="1"/>
          </a:p>
          <a:p>
            <a:r>
              <a:rPr sz="2000"/>
              <a:t>1️⃣ What is Keras? Why Use Keras?</a:t>
            </a:r>
            <a:endParaRPr sz="2000"/>
          </a:p>
          <a:p>
            <a:r>
              <a:rPr sz="2000"/>
              <a:t> 2️⃣ Installing TensorFlow &amp; Keras</a:t>
            </a:r>
            <a:endParaRPr sz="2000"/>
          </a:p>
          <a:p>
            <a:r>
              <a:rPr sz="2000"/>
              <a:t> 3️⃣ Creating a Simple Neural Network (Basic Keras Example)</a:t>
            </a:r>
            <a:endParaRPr sz="2000"/>
          </a:p>
          <a:p>
            <a:pPr>
              <a:spcAft>
                <a:spcPct val="60000"/>
              </a:spcAft>
            </a:pPr>
            <a:r>
              <a:rPr sz="2800" b="1"/>
              <a:t>🔹 Building Blocks of Keras</a:t>
            </a:r>
            <a:endParaRPr sz="2800" b="1"/>
          </a:p>
          <a:p>
            <a:r>
              <a:rPr sz="2000"/>
              <a:t>4️⃣ Keras Layers &amp; Activation Functions</a:t>
            </a:r>
            <a:endParaRPr sz="2000"/>
          </a:p>
          <a:p>
            <a:r>
              <a:rPr sz="2000"/>
              <a:t> 5️⃣ Model Architectures (Sequential vs Functional API)</a:t>
            </a:r>
            <a:endParaRPr sz="2000"/>
          </a:p>
          <a:p>
            <a:r>
              <a:rPr sz="2000"/>
              <a:t> 6️⃣ Compiling, Training &amp; Evaluating Models</a:t>
            </a:r>
            <a:endParaRPr sz="2000"/>
          </a:p>
          <a:p>
            <a:pPr>
              <a:spcAft>
                <a:spcPct val="60000"/>
              </a:spcAft>
            </a:pPr>
            <a:r>
              <a:rPr sz="2800" b="1"/>
              <a:t>🔹 Data Handling in Keras</a:t>
            </a:r>
            <a:endParaRPr sz="2800" b="1"/>
          </a:p>
          <a:p>
            <a:r>
              <a:rPr sz="2000"/>
              <a:t>7️⃣ Data Preprocessing &amp; Normalization</a:t>
            </a:r>
            <a:endParaRPr sz="2000"/>
          </a:p>
          <a:p>
            <a:r>
              <a:rPr sz="2000"/>
              <a:t> 8️⃣ Handling Image, Text &amp; CSV Data</a:t>
            </a:r>
            <a:endParaRPr sz="2000"/>
          </a:p>
          <a:p>
            <a:r>
              <a:rPr sz="2000"/>
              <a:t> 9️⃣ Data Augmentation Techniques</a:t>
            </a:r>
            <a:endParaRPr sz="2000"/>
          </a:p>
          <a:p>
            <a:pPr>
              <a:spcAft>
                <a:spcPct val="60000"/>
              </a:spcAft>
            </a:pPr>
            <a:endParaRPr sz="2000"/>
          </a:p>
        </p:txBody>
      </p:sp>
      <p:sp>
        <p:nvSpPr>
          <p:cNvPr id="3" name="Text Box 2"/>
          <p:cNvSpPr txBox="1"/>
          <p:nvPr/>
        </p:nvSpPr>
        <p:spPr>
          <a:xfrm>
            <a:off x="5964555" y="565150"/>
            <a:ext cx="6096000" cy="496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2800" b="1">
                <a:sym typeface="+mn-ea"/>
              </a:rPr>
              <a:t>🔹 Advanced Topics in Keras</a:t>
            </a:r>
            <a:endParaRPr sz="2800" b="1"/>
          </a:p>
          <a:p>
            <a:r>
              <a:rPr sz="2000">
                <a:sym typeface="+mn-ea"/>
              </a:rPr>
              <a:t>🔟 Custom Loss Functions &amp; Metrics</a:t>
            </a:r>
            <a:endParaRPr sz="2000"/>
          </a:p>
          <a:p>
            <a:r>
              <a:rPr sz="2000">
                <a:sym typeface="+mn-ea"/>
              </a:rPr>
              <a:t> 11️⃣ Callbacks (Early Stopping, Model Checkpointing)</a:t>
            </a:r>
            <a:endParaRPr sz="2000"/>
          </a:p>
          <a:p>
            <a:r>
              <a:rPr sz="2000">
                <a:sym typeface="+mn-ea"/>
              </a:rPr>
              <a:t> 12️⃣ Transfer Learning &amp; Fine-Tuning Pretrained Models</a:t>
            </a:r>
            <a:endParaRPr sz="2000"/>
          </a:p>
          <a:p>
            <a:r>
              <a:rPr sz="2000">
                <a:sym typeface="+mn-ea"/>
              </a:rPr>
              <a:t> 13️⃣ Hyperparameter Tuning (Keras Tuner)</a:t>
            </a:r>
            <a:endParaRPr sz="2000"/>
          </a:p>
          <a:p>
            <a:r>
              <a:rPr sz="2000">
                <a:sym typeface="+mn-ea"/>
              </a:rPr>
              <a:t> 14️⃣ Saving &amp; Loading Keras Models</a:t>
            </a:r>
            <a:endParaRPr sz="2000"/>
          </a:p>
          <a:p>
            <a:pPr>
              <a:spcAft>
                <a:spcPct val="60000"/>
              </a:spcAft>
            </a:pPr>
            <a:r>
              <a:rPr sz="2800" b="1">
                <a:sym typeface="+mn-ea"/>
              </a:rPr>
              <a:t>🔹 Real-World Use Cases</a:t>
            </a:r>
            <a:endParaRPr sz="2800" b="1"/>
          </a:p>
          <a:p>
            <a:r>
              <a:rPr sz="2000">
                <a:sym typeface="+mn-ea"/>
              </a:rPr>
              <a:t>15️⃣ Image Classification (CNN)</a:t>
            </a:r>
            <a:endParaRPr sz="2000"/>
          </a:p>
          <a:p>
            <a:r>
              <a:rPr sz="2000">
                <a:sym typeface="+mn-ea"/>
              </a:rPr>
              <a:t>16️⃣ Text Classification (NLP)</a:t>
            </a:r>
            <a:endParaRPr sz="2000"/>
          </a:p>
          <a:p>
            <a:r>
              <a:rPr sz="2000">
                <a:sym typeface="+mn-ea"/>
              </a:rPr>
              <a:t>17️⃣ Time Series Forecasting (RNN/LSTM)</a:t>
            </a:r>
            <a:endParaRPr sz="2000"/>
          </a:p>
          <a:p>
            <a:r>
              <a:rPr sz="2000">
                <a:sym typeface="+mn-ea"/>
              </a:rPr>
              <a:t>18️⃣ Object Detection &amp; GANs</a:t>
            </a:r>
            <a:endParaRPr sz="2000"/>
          </a:p>
          <a:p>
            <a:r>
              <a:rPr sz="2000">
                <a:sym typeface="+mn-ea"/>
              </a:rPr>
              <a:t>19️⃣ Deploying Keras Models (Flask, FastAPI)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2730" y="241935"/>
            <a:ext cx="4368800" cy="38696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400" b="1"/>
              <a:t>🔰 1️⃣ What is Keras? Why Use Keras?</a:t>
            </a:r>
            <a:endParaRPr sz="2400" b="1"/>
          </a:p>
          <a:p>
            <a:r>
              <a:t>Keras is a user-friendly deep learning framework built on TensorFlow that allows quick model development.</a:t>
            </a:r>
          </a:p>
          <a:p>
            <a:r>
              <a:t>✅ Why use Keras?</a:t>
            </a:r>
          </a:p>
          <a:p>
            <a:r>
              <a:t> ✔️ Easy to learn and implement</a:t>
            </a:r>
          </a:p>
          <a:p>
            <a:r>
              <a:t> ✔️ Works with both CPUs and GPUs</a:t>
            </a:r>
          </a:p>
          <a:p>
            <a:r>
              <a:t> ✔️ Supports multiple backends (TensorFlow, Theano, etc.)</a:t>
            </a:r>
          </a:p>
          <a:p>
            <a:r>
              <a:t> ✔️ Prebuilt layers, optimizers, and loss functions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52730" y="4270375"/>
            <a:ext cx="3856990" cy="2042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2️⃣ Installing TensorFlow &amp; Keras</a:t>
            </a:r>
            <a:endParaRPr sz="2300" b="1"/>
          </a:p>
          <a:p>
            <a:r>
              <a:rPr sz="1600"/>
              <a:t>pip install tensorflow
</a:t>
            </a:r>
            <a:endParaRPr sz="1600"/>
          </a:p>
          <a:p>
            <a:r>
              <a:rPr sz="1600"/>
              <a:t>✅ Keras is integrated into TensorFlow (tf.keras).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528185" y="0"/>
            <a:ext cx="7515225" cy="6965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Aft>
                <a:spcPct val="60000"/>
              </a:spcAft>
            </a:pPr>
            <a:r>
              <a:rPr sz="2300" b="1"/>
              <a:t>🔰 3️⃣ Creating a Simple Neural Network</a:t>
            </a:r>
            <a:endParaRPr sz="1600"/>
          </a:p>
          <a:p>
            <a:r>
              <a:rPr sz="1600"/>
              <a:t>import tensorflow as tf
from tensorflow import keras
import numpy as np
# Load dataset
(x_train, y_train), (x_test, y_test) = keras.datasets.mnist.load_data()
# Normalize data
x_train, x_test = x_train / 255.0, x_test / 255.0
# Create model
model = keras.Sequential([
    keras.layers.Flatten(input_shape=(28, 28)),  # Input Layer
    keras.layers.Dense(128, activation='relu'),  # Hidden Layer
    keras.layers.Dense(10, activation='softmax') # Output Layer
])
# Compile model
model.compile(optimizer='adam', loss='sparse_categorical_crossentropy', metrics=['accuracy'])
# Train model
model.fit(x_train, y_train, epochs=5)
# Evaluate
test_loss, test_acc = model.evaluate(x_test, y_test)
print("Test Accuracy:", test_acc)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7825105" y="5975985"/>
            <a:ext cx="43668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>
                <a:sym typeface="+mn-ea"/>
              </a:rPr>
              <a:t>✅ Use Case:Digit Recognition using MNIST dataset.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660" y="259715"/>
            <a:ext cx="5706745" cy="21812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4️⃣ Keras Layers &amp; Activation Functions</a:t>
            </a:r>
            <a:endParaRPr sz="2300" b="1"/>
          </a:p>
          <a:p>
            <a:r>
              <a:rPr sz="1600"/>
              <a:t>Keras provides different layers:</a:t>
            </a:r>
            <a:endParaRPr sz="1600"/>
          </a:p>
          <a:p>
            <a:r>
              <a:rPr sz="1600"/>
              <a:t>keras.layers.Dense(64, activation='relu')  # Fully connected layer
keras.layers.Conv2D(32, (3,3), activation='relu')  # CNN layer
keras.layers.LSTM(50)  # LSTM layer for time series
</a:t>
            </a:r>
            <a:endParaRPr sz="1600"/>
          </a:p>
          <a:p>
            <a:r>
              <a:rPr sz="1600"/>
              <a:t>✅ Use Case: Image classification, NLP, and time series prediction.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5774055" y="140970"/>
            <a:ext cx="6417945" cy="60623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5️⃣ Model Architectures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🔹 Sequential API (Easy to Use)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model = keras.Sequential([
    keras.layers.Dense(64, activation='relu', input_shape=(10,)),
    keras.layers.Dense(32, activation='relu'),
    keras.layers.Dense(1, activation='sigmoid')
])
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🔹 Functional API (For Complex Models)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inputs = keras.Input(shape=(10,))
x = keras.layers.Dense(64, activation='relu')(inputs)
x = keras.layers.Dense(32, activation='relu')(x)
outputs = keras.layers.Dense(1, activation='sigmoid')(x)
model = keras.Model(inputs, outputs)
</a:t>
            </a:r>
            <a:endParaRPr sz="1600"/>
          </a:p>
          <a:p>
            <a:r>
              <a:rPr sz="1600"/>
              <a:t>✅ Use Case: Functional API is used for multi-input &amp; multi-output models.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78740" y="48812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https://medium.com/@speaktoharisudhan/architecting-neural-networks-in-tensorflow-unraveling-sequential-models-functional-apis-model-6ebe5502219b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0690" y="154940"/>
            <a:ext cx="5080000" cy="3274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6️⃣ Compiling, Training &amp; Evaluating Models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model.compile(optimizer='adam', loss='binary_crossentropy', metrics=['accuracy'])
model.fit(X_train, y_train, epochs=10, batch_size=32, validation_split=0.2)
model.evaluate(X_test, y_test)
</a:t>
            </a:r>
            <a:endParaRPr sz="1600"/>
          </a:p>
          <a:p>
            <a:r>
              <a:rPr sz="1600"/>
              <a:t>✅ Use Case: Fine-tuning deep learning models.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440690" y="3429000"/>
            <a:ext cx="5748655" cy="3412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7️⃣ Data Preprocessing &amp; Normalization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tensorflow.keras.preprocessing.image import ImageDataGenerator
datagen = ImageDataGenerator(rescale=1./255, rotation_range=20, width_shift_range=0.2)
train_generator = datagen.flow_from_directory("dataset/train", target_size=(150, 150), batch_size=32, class_mode='binary')
</a:t>
            </a:r>
            <a:endParaRPr sz="1600"/>
          </a:p>
          <a:p>
            <a:r>
              <a:rPr sz="1600"/>
              <a:t>✅ Use Case:Image Augmentation for better model performance.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6400165" y="154623"/>
            <a:ext cx="5080000" cy="26739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 8️⃣ Handling CSV &amp; Text Data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import pandas as pd
df = pd.read_csv("data.csv")
X = df.drop("target", axis=1).values
y = df["target"].values
</a:t>
            </a:r>
            <a:endParaRPr sz="1600"/>
          </a:p>
          <a:p>
            <a:r>
              <a:rPr sz="1600"/>
              <a:t>✅ Use Case:Loading CSV for structured data models.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6472555" y="3079432"/>
            <a:ext cx="5080000" cy="316674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🔟 Custom Loss Functions &amp; Metrics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defcustom_loss(y_true, y_pred):
    return tf.reduce_mean(tf.square(y_true - y_pred))  # Mean Squared Error
model.compile(optimizer='adam', loss=custom_loss, metrics=['accuracy'])
</a:t>
            </a:r>
            <a:endParaRPr sz="1600"/>
          </a:p>
          <a:p>
            <a:r>
              <a:rPr sz="1600"/>
              <a:t>✅ Use Case: Custom loss for specific applications.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8460" y="262255"/>
            <a:ext cx="7160895" cy="29203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11 Callbacks (Early Stopping &amp; Model Checkpoints)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callbacks = [
    keras.callbacks.EarlyStopping(patience=3, monitor='val_loss'),
    keras.callbacks.ModelCheckpoint("best_model.h5", save_best_only=True)
]
model.fit(X_train, y_train, epochs=50, validation_split=0.2, callbacks=callbacks)
</a:t>
            </a:r>
            <a:endParaRPr sz="1600"/>
          </a:p>
          <a:p>
            <a:r>
              <a:rPr sz="1600"/>
              <a:t>✅ Use Case: Save the best model automatically.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78460" y="3182620"/>
            <a:ext cx="6250305" cy="3658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12 Transfer Learning (Using Pretrained Models)</a:t>
            </a:r>
            <a:endParaRPr sz="2300" b="1"/>
          </a:p>
          <a:p>
            <a:r>
              <a:rPr sz="1600"/>
              <a:t>base_model = keras.applications.VGG16(weights='imagenet', include_top=False, input_shape=(224,224,3))
for layer in base_model.layers:
    layer.trainable = False
model = keras.Sequential([
    base_model,
    keras.layers.Flatten(),
    keras.layers.Dense(256, activation='relu'),
    keras.layers.Dense(1, activation='sigmoid')
])</a:t>
            </a:r>
            <a:endParaRPr sz="1600"/>
          </a:p>
          <a:p>
            <a:r>
              <a:rPr sz="1600"/>
              <a:t>✅ Use Case:Fine-tuning a powerful model like VGG16 for new tasks.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6953250" y="261938"/>
            <a:ext cx="5080000" cy="376682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</a:t>
            </a:r>
            <a:r>
              <a:rPr lang="en-US" sz="2300" b="1"/>
              <a:t>5</a:t>
            </a:r>
            <a:r>
              <a:rPr sz="2300" b="1"/>
              <a:t> Image Classification Example (CNN)</a:t>
            </a:r>
            <a:endParaRPr sz="2300" b="1"/>
          </a:p>
          <a:p>
            <a:r>
              <a:rPr sz="1600"/>
              <a:t>model = keras.Sequential([
    keras.layers.Conv2D(32, (3,3), activation='relu', input_shape=(64, 64, 3)),
    keras.layers.MaxPooling2D(2,2),
    keras.layers.Conv2D(64, (3,3), activation='relu'),
    keras.layers.MaxPooling2D(2,2),
    keras.layers.Flatten(),
    keras.layers.Dense(128, activation='relu'),
    keras.layers.Dense(1, activation='sigmoid')
])</a:t>
            </a:r>
            <a:endParaRPr sz="1600"/>
          </a:p>
          <a:p>
            <a:r>
              <a:rPr sz="1600"/>
              <a:t>✅ Use Case:Dog vs. Cat Classification.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98780" y="189865"/>
            <a:ext cx="5466715" cy="4890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19 Deploying Keras Models with Flask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flask import Flask, request, jsonify
import tensorflow as tf
app = Flask(__name__)
model = tf.keras.models.load_model("best_model.h5")
@app.route("/predict", methods=["POST"])
defpredict():
    data = request.json["input"]
    prediction = model.predict([data])
    return jsonify({"prediction": prediction.tolist()})
app.run()
</a:t>
            </a:r>
            <a:endParaRPr sz="1600"/>
          </a:p>
          <a:p>
            <a:r>
              <a:rPr sz="1600"/>
              <a:t>✅ Use Case: Deploy model as an API using Flask.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58645" y="709930"/>
            <a:ext cx="5415915" cy="835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TensorFlow </a:t>
            </a:r>
            <a:endParaRPr lang="en-I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9340</Words>
  <Application>WPS Presentation</Application>
  <PresentationFormat>Widescreen</PresentationFormat>
  <Paragraphs>189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</vt:lpstr>
      <vt:lpstr>var(--font-stack-text)</vt:lpstr>
      <vt:lpstr>Segoe Print</vt:lpstr>
      <vt:lpstr>Udemy Sans</vt:lpstr>
      <vt:lpstr>Open Sans</vt:lpstr>
      <vt:lpstr>Inter</vt:lpstr>
      <vt:lpstr>Google Sans</vt:lpstr>
      <vt:lpstr>var(--devsite-code-font-family)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hp</cp:lastModifiedBy>
  <cp:revision>328</cp:revision>
  <dcterms:created xsi:type="dcterms:W3CDTF">2025-02-02T08:06:00Z</dcterms:created>
  <dcterms:modified xsi:type="dcterms:W3CDTF">2025-04-05T08:51:18Z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