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402" r:id="rId3"/>
    <p:sldId id="393" r:id="rId4"/>
    <p:sldId id="394" r:id="rId5"/>
    <p:sldId id="368" r:id="rId6"/>
    <p:sldId id="399" r:id="rId7"/>
    <p:sldId id="391" r:id="rId8"/>
    <p:sldId id="392" r:id="rId9"/>
    <p:sldId id="272" r:id="rId10"/>
    <p:sldId id="397" r:id="rId11"/>
    <p:sldId id="400" r:id="rId12"/>
    <p:sldId id="401" r:id="rId13"/>
    <p:sldId id="3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webp"/><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123825"/>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Computer Vision</a:t>
            </a:r>
            <a:endParaRPr lang="en-IN" altLang="en-US" sz="4400" b="1">
              <a:solidFill>
                <a:srgbClr val="FF0000"/>
              </a:solidFill>
              <a:effectLst>
                <a:outerShdw blurRad="38100" dist="38100" dir="2700000" algn="tl">
                  <a:srgbClr val="000000">
                    <a:alpha val="43137"/>
                  </a:srgbClr>
                </a:outerShdw>
              </a:effectLst>
              <a:sym typeface="+mn-ea"/>
            </a:endParaRPr>
          </a:p>
        </p:txBody>
      </p:sp>
      <p:pic>
        <p:nvPicPr>
          <p:cNvPr id="7" name="Picture 6"/>
          <p:cNvPicPr/>
          <p:nvPr/>
        </p:nvPicPr>
        <p:blipFill>
          <a:blip r:embed="rId1"/>
          <a:srcRect l="28438" r="23719"/>
          <a:stretch>
            <a:fillRect/>
          </a:stretch>
        </p:blipFill>
        <p:spPr>
          <a:xfrm>
            <a:off x="1722120" y="1212850"/>
            <a:ext cx="7421880" cy="51098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5265" y="0"/>
            <a:ext cx="6096000" cy="4327525"/>
          </a:xfrm>
          <a:prstGeom prst="rect">
            <a:avLst/>
          </a:prstGeom>
          <a:noFill/>
        </p:spPr>
        <p:txBody>
          <a:bodyPr wrap="square" rtlCol="0" anchor="t">
            <a:spAutoFit/>
          </a:bodyPr>
          <a:p>
            <a:pPr marL="0" indent="0">
              <a:spcBef>
                <a:spcPts val="1000"/>
              </a:spcBef>
              <a:spcAft>
                <a:spcPts val="500"/>
              </a:spcAft>
            </a:pPr>
            <a:r>
              <a:rPr sz="2500">
                <a:solidFill>
                  <a:srgbClr val="333333"/>
                </a:solidFill>
                <a:latin typeface="Tomorrow"/>
                <a:ea typeface="Tomorrow"/>
                <a:sym typeface="+mn-ea"/>
              </a:rPr>
              <a:t>Computer Vision &amp; OpenCV  </a:t>
            </a:r>
            <a:endParaRPr sz="25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What is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History of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Tools &amp; Technology used in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Application of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What is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Installation of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First program with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1">
                <a:solidFill>
                  <a:srgbClr val="333333"/>
                </a:solidFill>
                <a:effectLst>
                  <a:outerShdw blurRad="38100" dist="38100" dir="2700000" algn="tl">
                    <a:srgbClr val="000000">
                      <a:alpha val="43137"/>
                    </a:srgbClr>
                  </a:outerShdw>
                </a:effectLst>
                <a:latin typeface="Tomorrow"/>
                <a:ea typeface="Tomorrow"/>
                <a:sym typeface="+mn-ea"/>
              </a:rPr>
              <a:t>Reading &amp; Writing Images</a:t>
            </a:r>
            <a:endParaRPr sz="1600" b="1" i="0">
              <a:solidFill>
                <a:srgbClr val="333333"/>
              </a:solidFill>
              <a:effectLst>
                <a:outerShdw blurRad="38100" dist="38100" dir="2700000" algn="tl">
                  <a:srgbClr val="000000">
                    <a:alpha val="43137"/>
                  </a:srgbClr>
                </a:outerShdw>
              </a:effectLst>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1">
                <a:solidFill>
                  <a:srgbClr val="333333"/>
                </a:solidFill>
                <a:effectLst>
                  <a:outerShdw blurRad="38100" dist="38100" dir="2700000" algn="tl">
                    <a:srgbClr val="000000">
                      <a:alpha val="43137"/>
                    </a:srgbClr>
                  </a:outerShdw>
                </a:effectLst>
                <a:latin typeface="Tomorrow"/>
                <a:ea typeface="Tomorrow"/>
                <a:sym typeface="+mn-ea"/>
              </a:rPr>
              <a:t>Capture Videos from Camera</a:t>
            </a:r>
            <a:endParaRPr sz="1600" b="1" i="0">
              <a:solidFill>
                <a:srgbClr val="333333"/>
              </a:solidFill>
              <a:effectLst>
                <a:outerShdw blurRad="38100" dist="38100" dir="2700000" algn="tl">
                  <a:srgbClr val="000000">
                    <a:alpha val="43137"/>
                  </a:srgbClr>
                </a:outerShdw>
              </a:effectLst>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Reading &amp; Saving Videos</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Assignment</a:t>
            </a:r>
            <a:endParaRPr lang="en-US" sz="1600">
              <a:solidFill>
                <a:srgbClr val="333333"/>
              </a:solidFill>
              <a:latin typeface="Tomorrow"/>
              <a:ea typeface="Tomorrow"/>
              <a:sym typeface="+mn-ea"/>
            </a:endParaRPr>
          </a:p>
        </p:txBody>
      </p:sp>
      <p:sp>
        <p:nvSpPr>
          <p:cNvPr id="4" name="Text Box 3"/>
          <p:cNvSpPr txBox="1"/>
          <p:nvPr/>
        </p:nvSpPr>
        <p:spPr>
          <a:xfrm>
            <a:off x="6619240" y="1217295"/>
            <a:ext cx="4900295" cy="4799965"/>
          </a:xfrm>
          <a:prstGeom prst="rect">
            <a:avLst/>
          </a:prstGeom>
          <a:noFill/>
        </p:spPr>
        <p:txBody>
          <a:bodyPr wrap="square" rtlCol="0">
            <a:spAutoFit/>
          </a:bodyPr>
          <a:p>
            <a:pPr marL="285750" indent="-285750">
              <a:buFont typeface="Arial" panose="020B0604020202020204" pitchFamily="34" charset="0"/>
              <a:buChar char="•"/>
            </a:pPr>
            <a:r>
              <a:rPr lang="en-US" altLang="en-US"/>
              <a:t>Reading, Writing and Displaying Images</a:t>
            </a:r>
            <a:endParaRPr lang="en-US" altLang="en-US"/>
          </a:p>
          <a:p>
            <a:pPr marL="285750" indent="-285750">
              <a:buFont typeface="Arial" panose="020B0604020202020204" pitchFamily="34" charset="0"/>
              <a:buChar char="•"/>
            </a:pPr>
            <a:r>
              <a:rPr lang="en-US" altLang="en-US"/>
              <a:t>Changing Color Spaces</a:t>
            </a:r>
            <a:endParaRPr lang="en-US" altLang="en-US"/>
          </a:p>
          <a:p>
            <a:pPr marL="285750" indent="-285750">
              <a:buFont typeface="Arial" panose="020B0604020202020204" pitchFamily="34" charset="0"/>
              <a:buChar char="•"/>
            </a:pPr>
            <a:r>
              <a:rPr lang="en-US" altLang="en-US"/>
              <a:t>Resizing Images</a:t>
            </a:r>
            <a:endParaRPr lang="en-US" altLang="en-US"/>
          </a:p>
          <a:p>
            <a:pPr marL="285750" indent="-285750">
              <a:buFont typeface="Arial" panose="020B0604020202020204" pitchFamily="34" charset="0"/>
              <a:buChar char="•"/>
            </a:pPr>
            <a:r>
              <a:rPr lang="en-US" altLang="en-US"/>
              <a:t>Image Rotation</a:t>
            </a:r>
            <a:endParaRPr lang="en-US" altLang="en-US"/>
          </a:p>
          <a:p>
            <a:pPr marL="285750" indent="-285750">
              <a:buFont typeface="Arial" panose="020B0604020202020204" pitchFamily="34" charset="0"/>
              <a:buChar char="•"/>
            </a:pPr>
            <a:r>
              <a:rPr lang="en-US" altLang="en-US"/>
              <a:t>Image Translation</a:t>
            </a:r>
            <a:endParaRPr lang="en-US" altLang="en-US"/>
          </a:p>
          <a:p>
            <a:pPr marL="285750" indent="-285750">
              <a:buFont typeface="Arial" panose="020B0604020202020204" pitchFamily="34" charset="0"/>
              <a:buChar char="•"/>
            </a:pPr>
            <a:r>
              <a:rPr lang="en-US" altLang="en-US"/>
              <a:t>Simple Image Thresholding</a:t>
            </a:r>
            <a:endParaRPr lang="en-US" altLang="en-US"/>
          </a:p>
          <a:p>
            <a:pPr marL="285750" indent="-285750">
              <a:buFont typeface="Arial" panose="020B0604020202020204" pitchFamily="34" charset="0"/>
              <a:buChar char="•"/>
            </a:pPr>
            <a:r>
              <a:rPr lang="en-US" altLang="en-US"/>
              <a:t>Adaptive Thresholding</a:t>
            </a:r>
            <a:endParaRPr lang="en-US" altLang="en-US"/>
          </a:p>
          <a:p>
            <a:pPr marL="285750" indent="-285750">
              <a:buFont typeface="Arial" panose="020B0604020202020204" pitchFamily="34" charset="0"/>
              <a:buChar char="•"/>
            </a:pPr>
            <a:r>
              <a:rPr lang="en-US" altLang="en-US"/>
              <a:t>Image Segmentation (Watershed Algorithm)</a:t>
            </a:r>
            <a:endParaRPr lang="en-US" altLang="en-US"/>
          </a:p>
          <a:p>
            <a:pPr marL="285750" indent="-285750">
              <a:buFont typeface="Arial" panose="020B0604020202020204" pitchFamily="34" charset="0"/>
              <a:buChar char="•"/>
            </a:pPr>
            <a:r>
              <a:rPr lang="en-US" altLang="en-US"/>
              <a:t>Bitwise Operations</a:t>
            </a:r>
            <a:endParaRPr lang="en-US" altLang="en-US"/>
          </a:p>
          <a:p>
            <a:pPr marL="285750" indent="-285750">
              <a:buFont typeface="Arial" panose="020B0604020202020204" pitchFamily="34" charset="0"/>
              <a:buChar char="•"/>
            </a:pPr>
            <a:r>
              <a:rPr lang="en-US" altLang="en-US"/>
              <a:t>Edge Detection</a:t>
            </a:r>
            <a:endParaRPr lang="en-US" altLang="en-US"/>
          </a:p>
          <a:p>
            <a:pPr marL="285750" indent="-285750">
              <a:buFont typeface="Arial" panose="020B0604020202020204" pitchFamily="34" charset="0"/>
              <a:buChar char="•"/>
            </a:pPr>
            <a:r>
              <a:rPr lang="en-US" altLang="en-US"/>
              <a:t>Image Filtering</a:t>
            </a:r>
            <a:endParaRPr lang="en-US" altLang="en-US"/>
          </a:p>
          <a:p>
            <a:pPr marL="285750" indent="-285750">
              <a:buFont typeface="Arial" panose="020B0604020202020204" pitchFamily="34" charset="0"/>
              <a:buChar char="•"/>
            </a:pPr>
            <a:r>
              <a:rPr lang="en-US" altLang="en-US"/>
              <a:t>Image Contours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Scale Invariant Feature Transform (SIFT)</a:t>
            </a:r>
            <a:endParaRPr lang="en-US" altLang="en-US"/>
          </a:p>
          <a:p>
            <a:pPr marL="285750" indent="-285750">
              <a:buFont typeface="Arial" panose="020B0604020202020204" pitchFamily="34" charset="0"/>
              <a:buChar char="•"/>
            </a:pPr>
            <a:r>
              <a:rPr lang="en-US" altLang="en-US"/>
              <a:t>Speeded-Up Robust Features (SURF)</a:t>
            </a:r>
            <a:endParaRPr lang="en-US" altLang="en-US"/>
          </a:p>
          <a:p>
            <a:pPr marL="285750" indent="-285750">
              <a:buFont typeface="Arial" panose="020B0604020202020204" pitchFamily="34" charset="0"/>
              <a:buChar char="•"/>
            </a:pPr>
            <a:r>
              <a:rPr lang="en-US" altLang="en-US"/>
              <a:t>Feature Matching</a:t>
            </a:r>
            <a:endParaRPr lang="en-US" altLang="en-US"/>
          </a:p>
          <a:p>
            <a:pPr marL="285750" indent="-285750">
              <a:buFont typeface="Arial" panose="020B0604020202020204" pitchFamily="34" charset="0"/>
              <a:buChar char="•"/>
            </a:pPr>
            <a:r>
              <a:rPr lang="en-US" altLang="en-US"/>
              <a:t>Face Detection</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38045" y="1518285"/>
            <a:ext cx="7753985" cy="1906905"/>
          </a:xfrm>
          <a:prstGeom prst="rect">
            <a:avLst/>
          </a:prstGeom>
          <a:noFill/>
        </p:spPr>
        <p:txBody>
          <a:bodyPr wrap="square" rtlCol="0">
            <a:spAutoFit/>
          </a:bodyPr>
          <a:p>
            <a:r>
              <a:rPr lang="en-US" sz="2800" b="1"/>
              <a:t>How to Train model for Computer Vision</a:t>
            </a:r>
            <a:endParaRPr lang="en-US" sz="2800" b="1"/>
          </a:p>
          <a:p>
            <a:endParaRPr lang="en-US"/>
          </a:p>
          <a:p>
            <a:pPr marL="285750" indent="-285750">
              <a:buFont typeface="Arial" panose="020B0604020202020204" pitchFamily="34" charset="0"/>
              <a:buChar char="•"/>
            </a:pPr>
            <a:r>
              <a:rPr lang="en-US"/>
              <a:t>using  Machine Learing or Deep Learning</a:t>
            </a:r>
            <a:endParaRPr lang="en-US"/>
          </a:p>
          <a:p>
            <a:pPr marL="285750" indent="-285750">
              <a:buFont typeface="Arial" panose="020B0604020202020204" pitchFamily="34" charset="0"/>
              <a:buChar char="•"/>
            </a:pPr>
            <a:r>
              <a:rPr lang="en-US"/>
              <a:t>IN Deep Learning</a:t>
            </a:r>
            <a:endParaRPr lang="en-US"/>
          </a:p>
          <a:p>
            <a:pPr marL="742950" lvl="1" indent="-285750">
              <a:buFont typeface="Arial" panose="020B0604020202020204" pitchFamily="34" charset="0"/>
              <a:buChar char="•"/>
            </a:pPr>
            <a:r>
              <a:rPr lang="en-US"/>
              <a:t>using ANN</a:t>
            </a:r>
            <a:endParaRPr lang="en-US"/>
          </a:p>
          <a:p>
            <a:pPr marL="742950" lvl="1" indent="-285750">
              <a:buFont typeface="Arial" panose="020B0604020202020204" pitchFamily="34" charset="0"/>
              <a:buChar char="•"/>
            </a:pPr>
            <a:r>
              <a:rPr lang="en-US"/>
              <a:t>OR use Sepcial type OF ANN --&gt;called CNN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9575" y="238125"/>
            <a:ext cx="10516235" cy="953135"/>
          </a:xfrm>
          <a:prstGeom prst="rect">
            <a:avLst/>
          </a:prstGeom>
        </p:spPr>
        <p:txBody>
          <a:bodyPr wrap="square">
            <a:spAutoFit/>
          </a:bodyPr>
          <a:p>
            <a:r>
              <a:rPr sz="2000" b="1">
                <a:solidFill>
                  <a:srgbClr val="FF0000"/>
                </a:solidFill>
              </a:rPr>
              <a:t>Artificial Neural Networks (ANNs)</a:t>
            </a:r>
            <a:r>
              <a:rPr sz="1600" b="1">
                <a:solidFill>
                  <a:srgbClr val="FF0000"/>
                </a:solidFill>
              </a:rPr>
              <a:t> </a:t>
            </a:r>
            <a:r>
              <a:t>are general-purpose neural networks. They work well for many tasks, but they struggle with image data. Convolutional Neural Networks (CNNs) are designed specifically to handle images more efficiently.</a:t>
            </a:r>
          </a:p>
        </p:txBody>
      </p:sp>
      <p:sp>
        <p:nvSpPr>
          <p:cNvPr id="3" name="Text Box 2"/>
          <p:cNvSpPr txBox="1"/>
          <p:nvPr/>
        </p:nvSpPr>
        <p:spPr>
          <a:xfrm>
            <a:off x="497205" y="1068070"/>
            <a:ext cx="6169025" cy="6216015"/>
          </a:xfrm>
          <a:prstGeom prst="rect">
            <a:avLst/>
          </a:prstGeom>
          <a:noFill/>
        </p:spPr>
        <p:txBody>
          <a:bodyPr wrap="square" rtlCol="0">
            <a:spAutoFit/>
          </a:bodyPr>
          <a:p>
            <a:r>
              <a:rPr lang="zh-CN" altLang="en-US" sz="2000" b="1"/>
              <a:t>👀</a:t>
            </a:r>
            <a:r>
              <a:rPr lang="en-US" altLang="en-US" sz="2000" b="1"/>
              <a:t> Visual Example:</a:t>
            </a:r>
            <a:endParaRPr lang="en-US" altLang="en-US" sz="2000" b="1"/>
          </a:p>
          <a:p>
            <a:r>
              <a:rPr lang="en-US" altLang="en-US"/>
              <a:t>Imagine you're trying to classify handwritten digits using the MNIST dataset (28x28 grayscale images of digits 0–9).</a:t>
            </a:r>
            <a:endParaRPr lang="en-US" altLang="en-US"/>
          </a:p>
          <a:p>
            <a:endParaRPr lang="en-US" altLang="en-US"/>
          </a:p>
          <a:p>
            <a:r>
              <a:rPr lang="zh-CN" altLang="en-US" b="1"/>
              <a:t>🧠</a:t>
            </a:r>
            <a:r>
              <a:rPr lang="en-US" altLang="en-US" b="1"/>
              <a:t> Using ANN:</a:t>
            </a:r>
            <a:endParaRPr lang="en-US" altLang="en-US" b="1"/>
          </a:p>
          <a:p>
            <a:pPr lvl="1"/>
            <a:r>
              <a:rPr lang="en-US" altLang="en-US"/>
              <a:t>You flatten the image (28x28 = 784 pixels) into a 1D vector.</a:t>
            </a:r>
            <a:endParaRPr lang="en-US" altLang="en-US"/>
          </a:p>
          <a:p>
            <a:pPr lvl="1"/>
            <a:endParaRPr lang="en-US" altLang="en-US"/>
          </a:p>
          <a:p>
            <a:pPr lvl="1"/>
            <a:r>
              <a:rPr lang="en-US" altLang="en-US"/>
              <a:t>Feed it into a fully connected ANN.</a:t>
            </a:r>
            <a:endParaRPr lang="en-US" altLang="en-US"/>
          </a:p>
          <a:p>
            <a:endParaRPr lang="en-US" altLang="en-US"/>
          </a:p>
          <a:p>
            <a:r>
              <a:rPr lang="en-US" altLang="en-US" b="1"/>
              <a:t>Problems with this approach:</a:t>
            </a:r>
            <a:endParaRPr lang="en-US" altLang="en-US" b="1"/>
          </a:p>
          <a:p>
            <a:endParaRPr lang="en-US" altLang="en-US"/>
          </a:p>
          <a:p>
            <a:pPr marL="285750" indent="-285750">
              <a:buFont typeface="Arial" panose="020B0604020202020204" pitchFamily="34" charset="0"/>
              <a:buChar char="•"/>
            </a:pPr>
            <a:r>
              <a:rPr lang="en-US" altLang="en-US"/>
              <a:t>Loss of spatial information: The 2D structure of the image (how pixels are placed relative to each other) is lost.</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Too many parameters: If each input neuron connects to each neuron in the next layer, the model becomes large and slow, especially for big images.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No concept of locality: ANNs don't focus on small features like edges or textures that often matter in images.</a:t>
            </a:r>
            <a:endParaRPr lang="en-US" altLang="en-US"/>
          </a:p>
          <a:p>
            <a:endParaRPr lang="en-US" altLang="en-US"/>
          </a:p>
          <a:p>
            <a:endParaRPr lang="en-US"/>
          </a:p>
        </p:txBody>
      </p:sp>
      <p:sp>
        <p:nvSpPr>
          <p:cNvPr id="4" name="Text Box 3"/>
          <p:cNvSpPr txBox="1"/>
          <p:nvPr/>
        </p:nvSpPr>
        <p:spPr>
          <a:xfrm>
            <a:off x="6666230" y="1199833"/>
            <a:ext cx="5080000" cy="5232400"/>
          </a:xfrm>
          <a:prstGeom prst="rect">
            <a:avLst/>
          </a:prstGeom>
        </p:spPr>
        <p:txBody>
          <a:bodyPr>
            <a:spAutoFit/>
          </a:bodyPr>
          <a:p>
            <a:pPr>
              <a:spcAft>
                <a:spcPct val="60000"/>
              </a:spcAft>
            </a:pPr>
            <a:r>
              <a:rPr sz="2200" b="1">
                <a:solidFill>
                  <a:srgbClr val="FF0000"/>
                </a:solidFill>
                <a:effectLst>
                  <a:outerShdw blurRad="38100" dist="38100" dir="2700000" algn="tl">
                    <a:srgbClr val="000000">
                      <a:alpha val="43137"/>
                    </a:srgbClr>
                  </a:outerShdw>
                </a:effectLst>
                <a:latin typeface="Calibri" panose="020F0502020204030204" charset="0"/>
                <a:cs typeface="Calibri" panose="020F0502020204030204" charset="0"/>
              </a:rPr>
              <a:t>🧠 Using CNN:</a:t>
            </a:r>
            <a:endParaRPr sz="2200" b="1">
              <a:solidFill>
                <a:srgbClr val="FF0000"/>
              </a:solidFill>
              <a:effectLst>
                <a:outerShdw blurRad="38100" dist="38100" dir="2700000" algn="tl">
                  <a:srgbClr val="000000">
                    <a:alpha val="43137"/>
                  </a:srgbClr>
                </a:outerShdw>
              </a:effectLst>
              <a:latin typeface="Calibri" panose="020F0502020204030204" charset="0"/>
              <a:cs typeface="Calibri" panose="020F0502020204030204" charset="0"/>
            </a:endParaRPr>
          </a:p>
          <a:p>
            <a:pPr lvl="1">
              <a:buAutoNum type="arabicPeriod"/>
            </a:pPr>
            <a:r>
              <a:rPr sz="1600"/>
              <a:t>You keep the image in 2D form.</a:t>
            </a:r>
            <a:endParaRPr sz="1600"/>
          </a:p>
          <a:p>
            <a:pPr lvl="1">
              <a:buAutoNum type="arabicPeriod"/>
            </a:pPr>
            <a:endParaRPr sz="1600"/>
          </a:p>
          <a:p>
            <a:pPr lvl="1">
              <a:buAutoNum type="arabicPeriod"/>
            </a:pPr>
            <a:r>
              <a:rPr sz="1600"/>
              <a:t>Use convolutional layers to scan small patches (e.g., 3x3 or 5x5) across the image.</a:t>
            </a:r>
            <a:endParaRPr sz="1600"/>
          </a:p>
          <a:p>
            <a:pPr lvl="1" indent="0">
              <a:buNone/>
            </a:pPr>
            <a:endParaRPr sz="1600"/>
          </a:p>
          <a:p>
            <a:pPr lvl="1">
              <a:buAutoNum type="arabicPeriod"/>
            </a:pPr>
            <a:r>
              <a:rPr sz="1600"/>
              <a:t>The model learns features like edges, corners, and shapes hierarchically.</a:t>
            </a:r>
            <a:endParaRPr sz="1600"/>
          </a:p>
          <a:p>
            <a:endParaRPr sz="2000" b="1"/>
          </a:p>
          <a:p>
            <a:r>
              <a:rPr sz="2000" b="1"/>
              <a:t>Advantages:</a:t>
            </a:r>
            <a:endParaRPr sz="1600"/>
          </a:p>
          <a:p>
            <a:pPr>
              <a:buFont typeface="Arial" panose="020B0604020202020204"/>
              <a:buChar char="•"/>
            </a:pPr>
            <a:endParaRPr sz="1600"/>
          </a:p>
          <a:p>
            <a:pPr>
              <a:buFont typeface="Arial" panose="020B0604020202020204"/>
              <a:buChar char="•"/>
            </a:pPr>
            <a:r>
              <a:rPr sz="1600"/>
              <a:t>Preserves spatial structure: CNNs understand where features are located.</a:t>
            </a:r>
            <a:endParaRPr sz="1600"/>
          </a:p>
          <a:p>
            <a:pPr>
              <a:buFont typeface="Arial" panose="020B0604020202020204"/>
              <a:buChar char="•"/>
            </a:pPr>
            <a:endParaRPr sz="1600"/>
          </a:p>
          <a:p>
            <a:pPr>
              <a:buFont typeface="Arial" panose="020B0604020202020204"/>
              <a:buChar char="•"/>
            </a:pPr>
            <a:r>
              <a:rPr sz="1600"/>
              <a:t>Fewer parameters: Because the same filter is used across the image.</a:t>
            </a:r>
            <a:endParaRPr sz="1600"/>
          </a:p>
          <a:p>
            <a:pPr>
              <a:buFont typeface="Arial" panose="020B0604020202020204"/>
              <a:buChar char="•"/>
            </a:pPr>
            <a:endParaRPr sz="1600"/>
          </a:p>
          <a:p>
            <a:pPr>
              <a:buFont typeface="Arial" panose="020B0604020202020204"/>
              <a:buChar char="•"/>
            </a:pPr>
            <a:r>
              <a:rPr sz="1600"/>
              <a:t>Better at detecting patterns: Local patterns like eyes in a face or digits in an image.</a:t>
            </a:r>
            <a:endParaRPr sz="1600"/>
          </a:p>
        </p:txBody>
      </p:sp>
      <p:cxnSp>
        <p:nvCxnSpPr>
          <p:cNvPr id="5" name="Straight Connector 4"/>
          <p:cNvCxnSpPr/>
          <p:nvPr/>
        </p:nvCxnSpPr>
        <p:spPr>
          <a:xfrm>
            <a:off x="6518275" y="1096645"/>
            <a:ext cx="52705" cy="547814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5055" y="0"/>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Computer Vision</a:t>
            </a:r>
            <a:endParaRPr lang="en-IN"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750570" y="2141855"/>
            <a:ext cx="5965825" cy="3981450"/>
          </a:xfrm>
          <a:prstGeom prst="rect">
            <a:avLst/>
          </a:prstGeom>
          <a:noFill/>
        </p:spPr>
        <p:txBody>
          <a:bodyPr wrap="square" rtlCol="0">
            <a:noAutofit/>
          </a:bodyPr>
          <a:p>
            <a:pPr marL="342900" indent="-342900">
              <a:lnSpc>
                <a:spcPct val="180000"/>
              </a:lnSpc>
              <a:buAutoNum type="arabicPeriod"/>
            </a:pPr>
            <a:r>
              <a:rPr lang="en-IN" altLang="en-US" sz="2400" b="1">
                <a:effectLst>
                  <a:outerShdw blurRad="38100" dist="38100" dir="2700000" algn="tl">
                    <a:srgbClr val="000000">
                      <a:alpha val="43137"/>
                    </a:srgbClr>
                  </a:outerShdw>
                </a:effectLst>
              </a:rPr>
              <a:t>Image Classification</a:t>
            </a:r>
            <a:r>
              <a:rPr lang="en-US" altLang="en-IN" sz="2400" b="1">
                <a:effectLst>
                  <a:outerShdw blurRad="38100" dist="38100" dir="2700000" algn="tl">
                    <a:srgbClr val="000000">
                      <a:alpha val="43137"/>
                    </a:srgbClr>
                  </a:outerShdw>
                </a:effectLst>
              </a:rPr>
              <a:t> (binary ,multiclass)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Object Detection &amp; Localizations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Image Segmentations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Siamese Network</a:t>
            </a:r>
            <a:r>
              <a:rPr lang="en-US" altLang="en-IN" sz="2400" b="1">
                <a:effectLst>
                  <a:outerShdw blurRad="38100" dist="38100" dir="2700000" algn="tl">
                    <a:srgbClr val="000000">
                      <a:alpha val="43137"/>
                    </a:srgbClr>
                  </a:outerShdw>
                </a:effectLst>
              </a:rPr>
              <a:t> (comparision bw 2 img</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GAN(Generative Adversal Networks</a:t>
            </a:r>
            <a:r>
              <a:rPr lang="en-IN" altLang="en-US"/>
              <a:t>)</a:t>
            </a:r>
            <a:r>
              <a:rPr lang="en-US" altLang="en-IN"/>
              <a:t> --&gt; create Syntatic Images</a:t>
            </a:r>
            <a:endParaRPr lang="en-IN" altLang="en-US"/>
          </a:p>
          <a:p>
            <a:pPr marL="342900" indent="-342900">
              <a:lnSpc>
                <a:spcPct val="180000"/>
              </a:lnSpc>
              <a:buAutoNum type="arabicPeriod"/>
            </a:pPr>
            <a:endParaRPr lang="en-IN" altLang="en-US"/>
          </a:p>
        </p:txBody>
      </p:sp>
      <p:sp>
        <p:nvSpPr>
          <p:cNvPr id="4" name="Text Box 3"/>
          <p:cNvSpPr txBox="1"/>
          <p:nvPr/>
        </p:nvSpPr>
        <p:spPr>
          <a:xfrm>
            <a:off x="6915785" y="3268980"/>
            <a:ext cx="4064000" cy="3138170"/>
          </a:xfrm>
          <a:prstGeom prst="rect">
            <a:avLst/>
          </a:prstGeom>
          <a:noFill/>
        </p:spPr>
        <p:txBody>
          <a:bodyPr wrap="square" rtlCol="0">
            <a:spAutoFit/>
          </a:bodyPr>
          <a:p>
            <a:pPr marL="285750" indent="-285750">
              <a:buFont typeface="Arial" panose="020B0604020202020204" pitchFamily="34" charset="0"/>
              <a:buChar char="•"/>
            </a:pPr>
            <a:r>
              <a:rPr lang="en-IN" altLang="en-US"/>
              <a:t>computer vision</a:t>
            </a:r>
            <a:r>
              <a:rPr lang="en-US" altLang="en-IN"/>
              <a:t>,( tf,pytorch)</a:t>
            </a:r>
            <a:endParaRPr lang="en-IN" altLang="en-US"/>
          </a:p>
          <a:p>
            <a:pPr marL="285750" indent="-285750">
              <a:buFont typeface="Arial" panose="020B0604020202020204" pitchFamily="34" charset="0"/>
              <a:buChar char="•"/>
            </a:pPr>
            <a:r>
              <a:rPr lang="en-IN" altLang="en-US"/>
              <a:t>CNN</a:t>
            </a:r>
            <a:endParaRPr lang="en-IN" altLang="en-US"/>
          </a:p>
          <a:p>
            <a:pPr marL="285750" indent="-285750">
              <a:buFont typeface="Arial" panose="020B0604020202020204" pitchFamily="34" charset="0"/>
              <a:buChar char="•"/>
            </a:pPr>
            <a:r>
              <a:rPr lang="en-IN" altLang="en-US"/>
              <a:t>Transfer learning</a:t>
            </a:r>
            <a:endParaRPr lang="en-IN" altLang="en-US"/>
          </a:p>
          <a:p>
            <a:pPr marL="285750" indent="-285750">
              <a:buFont typeface="Arial" panose="020B0604020202020204" pitchFamily="34" charset="0"/>
              <a:buChar char="•"/>
            </a:pPr>
            <a:r>
              <a:rPr lang="en-IN" altLang="en-US"/>
              <a:t>Undestanding Image Embedding</a:t>
            </a:r>
            <a:endParaRPr lang="en-IN" altLang="en-US"/>
          </a:p>
          <a:p>
            <a:pPr marL="285750" indent="-285750">
              <a:buFont typeface="Arial" panose="020B0604020202020204" pitchFamily="34" charset="0"/>
              <a:buChar char="•"/>
            </a:pPr>
            <a:r>
              <a:rPr lang="en-IN" altLang="en-US"/>
              <a:t>Siamese Network</a:t>
            </a:r>
            <a:endParaRPr lang="en-IN" altLang="en-US"/>
          </a:p>
          <a:p>
            <a:pPr marL="285750" indent="-285750">
              <a:buFont typeface="Arial" panose="020B0604020202020204" pitchFamily="34" charset="0"/>
              <a:buChar char="•"/>
            </a:pPr>
            <a:r>
              <a:rPr lang="en-IN" altLang="en-US"/>
              <a:t>Object detection</a:t>
            </a:r>
            <a:endParaRPr lang="en-IN" altLang="en-US"/>
          </a:p>
          <a:p>
            <a:pPr marL="285750" indent="-285750">
              <a:buFont typeface="Arial" panose="020B0604020202020204" pitchFamily="34" charset="0"/>
              <a:buChar char="•"/>
            </a:pPr>
            <a:r>
              <a:rPr lang="en-IN" altLang="en-US">
                <a:sym typeface="+mn-ea"/>
              </a:rPr>
              <a:t>Object detection and Localizations </a:t>
            </a:r>
            <a:endParaRPr lang="en-IN" altLang="en-US">
              <a:sym typeface="+mn-ea"/>
            </a:endParaRPr>
          </a:p>
          <a:p>
            <a:pPr marL="285750" indent="-285750">
              <a:buFont typeface="Arial" panose="020B0604020202020204" pitchFamily="34" charset="0"/>
              <a:buChar char="•"/>
            </a:pPr>
            <a:r>
              <a:rPr lang="en-IN" altLang="en-US">
                <a:sym typeface="+mn-ea"/>
              </a:rPr>
              <a:t>YOLO</a:t>
            </a:r>
            <a:endParaRPr lang="en-IN" altLang="en-US"/>
          </a:p>
          <a:p>
            <a:pPr marL="285750" indent="-285750">
              <a:buFont typeface="Arial" panose="020B0604020202020204" pitchFamily="34" charset="0"/>
              <a:buChar char="•"/>
            </a:pPr>
            <a:r>
              <a:rPr lang="en-IN" altLang="en-US"/>
              <a:t>Segmentation</a:t>
            </a:r>
            <a:endParaRPr lang="en-IN" altLang="en-US"/>
          </a:p>
          <a:p>
            <a:pPr marL="285750" indent="-285750">
              <a:buFont typeface="Arial" panose="020B0604020202020204" pitchFamily="34" charset="0"/>
              <a:buChar char="•"/>
            </a:pPr>
            <a:r>
              <a:rPr lang="en-IN" altLang="en-US"/>
              <a:t>Siamese</a:t>
            </a:r>
            <a:endParaRPr lang="en-IN" altLang="en-US"/>
          </a:p>
          <a:p>
            <a:pPr marL="285750" indent="-285750">
              <a:buFont typeface="Arial" panose="020B0604020202020204" pitchFamily="34" charset="0"/>
              <a:buChar char="•"/>
            </a:pPr>
            <a:r>
              <a:rPr lang="en-IN" altLang="en-US"/>
              <a:t>GANs</a:t>
            </a:r>
            <a:endParaRPr lang="en-IN" altLang="en-US"/>
          </a:p>
        </p:txBody>
      </p:sp>
      <p:sp>
        <p:nvSpPr>
          <p:cNvPr id="5" name="Text Box 4"/>
          <p:cNvSpPr txBox="1"/>
          <p:nvPr/>
        </p:nvSpPr>
        <p:spPr>
          <a:xfrm>
            <a:off x="4551680" y="6489700"/>
            <a:ext cx="7640320" cy="368300"/>
          </a:xfrm>
          <a:prstGeom prst="rect">
            <a:avLst/>
          </a:prstGeom>
          <a:noFill/>
        </p:spPr>
        <p:txBody>
          <a:bodyPr wrap="square" rtlCol="0" anchor="t">
            <a:spAutoFit/>
          </a:bodyPr>
          <a:p>
            <a:r>
              <a:rPr lang="en-US" altLang="en-US"/>
              <a:t>https://www.geeksforgeeks.org/opencv-python-tutorial/?ref=shm</a:t>
            </a:r>
            <a:endParaRPr lang="en-US"/>
          </a:p>
        </p:txBody>
      </p:sp>
      <p:sp>
        <p:nvSpPr>
          <p:cNvPr id="6" name="Text Box 5"/>
          <p:cNvSpPr txBox="1"/>
          <p:nvPr/>
        </p:nvSpPr>
        <p:spPr>
          <a:xfrm>
            <a:off x="1075055" y="768350"/>
            <a:ext cx="5080000" cy="1322070"/>
          </a:xfrm>
          <a:prstGeom prst="rect">
            <a:avLst/>
          </a:prstGeom>
        </p:spPr>
        <p:txBody>
          <a:bodyPr>
            <a:spAutoFit/>
          </a:bodyPr>
          <a:p>
            <a:pPr marL="0" indent="0"/>
            <a:r>
              <a:rPr sz="1600" b="0" i="0">
                <a:solidFill>
                  <a:srgbClr val="001D35"/>
                </a:solidFill>
                <a:latin typeface="Google Sans"/>
                <a:ea typeface="Google Sans"/>
              </a:rPr>
              <a:t>Computer vision is </a:t>
            </a:r>
            <a:r>
              <a:rPr sz="2000"/>
              <a:t>a field of artificial intelligence (AI) that enables computers to "see" and interpret images and videos, much like humans do</a:t>
            </a:r>
            <a:r>
              <a:rPr sz="1600" b="0" i="0">
                <a:solidFill>
                  <a:srgbClr val="001D35"/>
                </a:solidFill>
                <a:latin typeface="Google Sans"/>
                <a:ea typeface="Google Sans"/>
              </a:rPr>
              <a:t>.</a:t>
            </a:r>
            <a:endParaRPr sz="1600" b="0" i="0">
              <a:solidFill>
                <a:srgbClr val="001D35"/>
              </a:solidFill>
              <a:latin typeface="Google Sans"/>
              <a:ea typeface="Google Sans"/>
            </a:endParaRPr>
          </a:p>
        </p:txBody>
      </p:sp>
      <p:pic>
        <p:nvPicPr>
          <p:cNvPr id="7" name="Picture 6"/>
          <p:cNvPicPr/>
          <p:nvPr/>
        </p:nvPicPr>
        <p:blipFill>
          <a:blip r:embed="rId1"/>
          <a:srcRect l="28438" r="23719"/>
          <a:stretch>
            <a:fillRect/>
          </a:stretch>
        </p:blipFill>
        <p:spPr>
          <a:xfrm>
            <a:off x="7845425" y="0"/>
            <a:ext cx="4264660" cy="31864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90500" y="-59043"/>
            <a:ext cx="12192000" cy="65950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3" name="Text Box 2"/>
          <p:cNvSpPr txBox="1"/>
          <p:nvPr/>
        </p:nvSpPr>
        <p:spPr>
          <a:xfrm>
            <a:off x="833755" y="287020"/>
            <a:ext cx="4064000" cy="368300"/>
          </a:xfrm>
          <a:prstGeom prst="rect">
            <a:avLst/>
          </a:prstGeom>
          <a:noFill/>
        </p:spPr>
        <p:txBody>
          <a:bodyPr wrap="square" rtlCol="0">
            <a:spAutoFit/>
          </a:bodyPr>
          <a:p>
            <a:r>
              <a:rPr lang="en-IN" altLang="en-US" b="1">
                <a:solidFill>
                  <a:srgbClr val="FF0000"/>
                </a:solidFill>
              </a:rPr>
              <a:t>OLD SYLLABUS</a:t>
            </a:r>
            <a:endParaRPr lang="en-IN" altLang="en-US" b="1">
              <a:solidFill>
                <a:srgbClr val="FF0000"/>
              </a:solidFill>
            </a:endParaRPr>
          </a:p>
        </p:txBody>
      </p:sp>
      <p:sp>
        <p:nvSpPr>
          <p:cNvPr id="4" name="Text Box 3"/>
          <p:cNvSpPr txBox="1"/>
          <p:nvPr/>
        </p:nvSpPr>
        <p:spPr>
          <a:xfrm>
            <a:off x="899160" y="655320"/>
            <a:ext cx="5080000" cy="467233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&amp; OpenCV  </a:t>
            </a:r>
            <a:endParaRPr sz="25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History of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Tools &amp; Technology used in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Application of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Installation of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First program with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Writing Images</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Capture Videos from Camera</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Saving Videos</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899160" y="5267325"/>
            <a:ext cx="5080000" cy="1586230"/>
          </a:xfrm>
          <a:prstGeom prst="rect">
            <a:avLst/>
          </a:prstGeom>
        </p:spPr>
        <p:txBody>
          <a:bodyPr>
            <a:spAutoFit/>
          </a:bodyPr>
          <a:p>
            <a:pPr marL="0" indent="0">
              <a:spcBef>
                <a:spcPts val="1000"/>
              </a:spcBef>
              <a:spcAft>
                <a:spcPts val="500"/>
              </a:spcAft>
            </a:pPr>
            <a:r>
              <a:rPr sz="2000" b="0" i="0">
                <a:solidFill>
                  <a:srgbClr val="333333"/>
                </a:solidFill>
                <a:latin typeface="Tomorrow"/>
                <a:ea typeface="Tomorrow"/>
              </a:rPr>
              <a:t>Image Classification - FACE RECOGNITION PROJECT </a:t>
            </a:r>
            <a:r>
              <a:rPr sz="2500" b="0" i="0">
                <a:solidFill>
                  <a:srgbClr val="333333"/>
                </a:solidFill>
                <a:latin typeface="Tomorrow"/>
                <a:ea typeface="Tomorrow"/>
              </a:rPr>
              <a:t>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Haar Cascade Clasifier</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Image Classification with CNN</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82385" y="432435"/>
            <a:ext cx="5801360" cy="166370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Object Detection - CAR DEFECT DETECTION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Edge Detection</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6283960" y="355695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MobileNet SSD</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RCNN and YOLO</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6382385" y="526700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FaceMesh</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6555" y="280035"/>
            <a:ext cx="4064000" cy="368300"/>
          </a:xfrm>
          <a:prstGeom prst="rect">
            <a:avLst/>
          </a:prstGeom>
          <a:noFill/>
        </p:spPr>
        <p:txBody>
          <a:bodyPr wrap="square" rtlCol="0">
            <a:spAutoFit/>
          </a:bodyPr>
          <a:p>
            <a:r>
              <a:rPr lang="en-IN" altLang="en-US" b="1">
                <a:solidFill>
                  <a:srgbClr val="FF0000"/>
                </a:solidFill>
              </a:rPr>
              <a:t>NEW</a:t>
            </a:r>
            <a:r>
              <a:rPr lang="en-US" altLang="en-IN" b="1">
                <a:solidFill>
                  <a:srgbClr val="FF0000"/>
                </a:solidFill>
              </a:rPr>
              <a:t> </a:t>
            </a:r>
            <a:r>
              <a:rPr lang="en-IN" altLang="en-US" b="1">
                <a:solidFill>
                  <a:srgbClr val="FF0000"/>
                </a:solidFill>
              </a:rPr>
              <a:t>SYLLABUS</a:t>
            </a:r>
            <a:endParaRPr lang="en-IN" altLang="en-US" b="1">
              <a:solidFill>
                <a:srgbClr val="FF0000"/>
              </a:solidFill>
            </a:endParaRPr>
          </a:p>
        </p:txBody>
      </p:sp>
      <p:sp>
        <p:nvSpPr>
          <p:cNvPr id="3" name="Text Box 2"/>
          <p:cNvSpPr txBox="1"/>
          <p:nvPr/>
        </p:nvSpPr>
        <p:spPr>
          <a:xfrm>
            <a:off x="581660" y="7356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Object Detection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Region Proposal Techniques</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Semantic Segmentation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4" name="Text Box 3"/>
          <p:cNvSpPr txBox="1"/>
          <p:nvPr/>
        </p:nvSpPr>
        <p:spPr>
          <a:xfrm>
            <a:off x="581660" y="2347913"/>
            <a:ext cx="5080000" cy="21558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with OpenCV  </a:t>
            </a:r>
            <a:endParaRPr sz="25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Working with images</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Working with Videos</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OCR</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Media Pipe - FaceMesh, Pose Detection</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1660" y="4700587"/>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Convolution Neural Network  </a:t>
            </a:r>
            <a:endParaRPr sz="2500" b="0" i="0">
              <a:solidFill>
                <a:srgbClr val="333333"/>
              </a:solidFill>
              <a:latin typeface="Tomorrow"/>
              <a:ea typeface="Tomorrow"/>
            </a:endParaRPr>
          </a:p>
          <a:p>
            <a:pPr marL="342900" indent="-342900">
              <a:spcBef>
                <a:spcPct val="0"/>
              </a:spcBef>
              <a:spcAft>
                <a:spcPct val="0"/>
              </a:spcAft>
              <a:buAutoNum type="arabicPeriod"/>
            </a:pPr>
            <a:r>
              <a:rPr sz="1600" b="0" i="0">
                <a:solidFill>
                  <a:srgbClr val="333333"/>
                </a:solidFill>
                <a:latin typeface="Tomorrow"/>
                <a:ea typeface="Tomorrow"/>
              </a:rPr>
              <a:t>Introduction to CNN</a:t>
            </a:r>
            <a:endParaRPr sz="1600" b="0" i="0">
              <a:solidFill>
                <a:srgbClr val="333333"/>
              </a:solidFill>
              <a:latin typeface="Tomorrow"/>
              <a:ea typeface="Tomorrow"/>
            </a:endParaRPr>
          </a:p>
          <a:p>
            <a:pPr marL="342900" indent="-342900">
              <a:spcBef>
                <a:spcPct val="0"/>
              </a:spcBef>
              <a:spcAft>
                <a:spcPct val="0"/>
              </a:spcAft>
              <a:buAutoNum type="arabicPeriod"/>
            </a:pPr>
            <a:r>
              <a:rPr sz="1600" b="0" i="0">
                <a:solidFill>
                  <a:srgbClr val="333333"/>
                </a:solidFill>
                <a:latin typeface="Tomorrow"/>
                <a:ea typeface="Tomorrow"/>
              </a:rPr>
              <a:t>Architecture of CNN - Kernel / Filter, Stride, Padding, Activation Function Max Pooling and Avg Pooling</a:t>
            </a:r>
            <a:endParaRPr sz="1600" b="0" i="0">
              <a:solidFill>
                <a:srgbClr val="333333"/>
              </a:solidFill>
              <a:latin typeface="Tomorrow"/>
              <a:ea typeface="Tomorrow"/>
            </a:endParaRPr>
          </a:p>
          <a:p>
            <a:pPr marL="342900"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24840" y="281940"/>
            <a:ext cx="4690110" cy="5392420"/>
          </a:xfrm>
          <a:prstGeom prst="rect">
            <a:avLst/>
          </a:prstGeom>
          <a:noFill/>
        </p:spPr>
        <p:txBody>
          <a:bodyPr wrap="square" rtlCol="0">
            <a:noAutofit/>
          </a:bodyPr>
          <a:p>
            <a:pPr marL="342900" indent="-342900">
              <a:lnSpc>
                <a:spcPct val="180000"/>
              </a:lnSpc>
              <a:buAutoNum type="arabicPeriod"/>
            </a:pPr>
            <a:r>
              <a:rPr lang="en-IN" altLang="en-US" sz="2400" b="1">
                <a:effectLst>
                  <a:outerShdw blurRad="38100" dist="38100" dir="2700000" algn="tl">
                    <a:srgbClr val="000000">
                      <a:alpha val="43137"/>
                    </a:srgbClr>
                  </a:outerShdw>
                </a:effectLst>
              </a:rPr>
              <a:t>Image Classification</a:t>
            </a:r>
            <a:r>
              <a:rPr lang="en-US" altLang="en-IN" sz="2400" b="1">
                <a:effectLst>
                  <a:outerShdw blurRad="38100" dist="38100" dir="2700000" algn="tl">
                    <a:srgbClr val="000000">
                      <a:alpha val="43137"/>
                    </a:srgbClr>
                  </a:outerShdw>
                </a:effectLst>
              </a:rPr>
              <a:t> (binary ,multiclass)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Object Detection &amp; Localizations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Image Segmentations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Siamese Network</a:t>
            </a:r>
            <a:r>
              <a:rPr lang="en-US" altLang="en-IN" sz="2400" b="1">
                <a:effectLst>
                  <a:outerShdw blurRad="38100" dist="38100" dir="2700000" algn="tl">
                    <a:srgbClr val="000000">
                      <a:alpha val="43137"/>
                    </a:srgbClr>
                  </a:outerShdw>
                </a:effectLst>
              </a:rPr>
              <a:t> (comparision bw 2 img)</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GAN(Generative Adversal Networks</a:t>
            </a:r>
            <a:r>
              <a:rPr lang="en-IN" altLang="en-US"/>
              <a:t>)</a:t>
            </a:r>
            <a:r>
              <a:rPr lang="en-US" altLang="en-IN"/>
              <a:t> --&gt; create Syntatic Images</a:t>
            </a:r>
            <a:endParaRPr lang="en-IN" altLang="en-US"/>
          </a:p>
          <a:p>
            <a:pPr marL="342900" indent="-342900">
              <a:lnSpc>
                <a:spcPct val="180000"/>
              </a:lnSpc>
              <a:buAutoNum type="arabicPeriod"/>
            </a:pPr>
            <a:endParaRPr lang="en-IN" altLang="en-US"/>
          </a:p>
        </p:txBody>
      </p:sp>
      <p:sp>
        <p:nvSpPr>
          <p:cNvPr id="2" name="Text Box 1"/>
          <p:cNvSpPr txBox="1"/>
          <p:nvPr/>
        </p:nvSpPr>
        <p:spPr>
          <a:xfrm>
            <a:off x="7061835" y="1211580"/>
            <a:ext cx="4064000" cy="460375"/>
          </a:xfrm>
          <a:prstGeom prst="rect">
            <a:avLst/>
          </a:prstGeom>
          <a:noFill/>
        </p:spPr>
        <p:txBody>
          <a:bodyPr wrap="square" rtlCol="0">
            <a:spAutoFit/>
          </a:bodyPr>
          <a:p>
            <a:r>
              <a:rPr lang="en-US" sz="2400" b="1">
                <a:solidFill>
                  <a:srgbClr val="FF0000"/>
                </a:solidFill>
              </a:rPr>
              <a:t>All We Can Implement in CNN</a:t>
            </a:r>
            <a:endParaRPr lang="en-US" sz="2400" b="1">
              <a:solidFill>
                <a:srgbClr val="FF0000"/>
              </a:solidFill>
            </a:endParaRPr>
          </a:p>
        </p:txBody>
      </p:sp>
      <p:sp>
        <p:nvSpPr>
          <p:cNvPr id="4" name="Text Box 3"/>
          <p:cNvSpPr txBox="1"/>
          <p:nvPr/>
        </p:nvSpPr>
        <p:spPr>
          <a:xfrm>
            <a:off x="6553835" y="2037398"/>
            <a:ext cx="5080000" cy="3291840"/>
          </a:xfrm>
          <a:prstGeom prst="rect">
            <a:avLst/>
          </a:prstGeom>
        </p:spPr>
        <p:txBody>
          <a:bodyPr>
            <a:spAutoFit/>
          </a:bodyPr>
          <a:p>
            <a:pPr marL="0" indent="0"/>
            <a:r>
              <a:rPr sz="1600" b="0" i="0">
                <a:solidFill>
                  <a:srgbClr val="46464A"/>
                </a:solidFill>
                <a:latin typeface="Arial" panose="020B0604020202020204" pitchFamily="34" charset="0"/>
                <a:ea typeface="Inter"/>
                <a:cs typeface="Arial" panose="020B0604020202020204" pitchFamily="34" charset="0"/>
              </a:rPr>
              <a:t>CNNs are designed to mimic the human visual cortex, where neurons respond to specific regions of the visual field. </a:t>
            </a:r>
            <a:endParaRPr sz="1600" b="0" i="0">
              <a:solidFill>
                <a:srgbClr val="46464A"/>
              </a:solidFill>
              <a:latin typeface="Arial" panose="020B0604020202020204" pitchFamily="34" charset="0"/>
              <a:ea typeface="Inter"/>
              <a:cs typeface="Arial" panose="020B0604020202020204" pitchFamily="34" charset="0"/>
            </a:endParaRPr>
          </a:p>
          <a:p>
            <a:pPr marL="0" indent="0"/>
            <a:endParaRPr sz="1600" b="0" i="0">
              <a:solidFill>
                <a:srgbClr val="46464A"/>
              </a:solidFill>
              <a:latin typeface="Arial" panose="020B0604020202020204" pitchFamily="34" charset="0"/>
              <a:ea typeface="Inter"/>
              <a:cs typeface="Arial" panose="020B0604020202020204" pitchFamily="34" charset="0"/>
            </a:endParaRPr>
          </a:p>
          <a:p>
            <a:pPr marL="0" indent="0"/>
            <a:r>
              <a:rPr sz="1600" b="0" i="0">
                <a:solidFill>
                  <a:srgbClr val="46464A"/>
                </a:solidFill>
                <a:latin typeface="Arial" panose="020B0604020202020204" pitchFamily="34" charset="0"/>
                <a:ea typeface="Inter"/>
                <a:cs typeface="Arial" panose="020B0604020202020204" pitchFamily="34" charset="0"/>
              </a:rPr>
              <a:t>This design allows CNNs to recognize patterns and features in images, even when objects are shifted or transformed.</a:t>
            </a:r>
            <a:endParaRPr sz="1600" b="0" i="0">
              <a:solidFill>
                <a:srgbClr val="46464A"/>
              </a:solidFill>
              <a:latin typeface="Arial" panose="020B0604020202020204" pitchFamily="34" charset="0"/>
              <a:ea typeface="Inter"/>
              <a:cs typeface="Arial" panose="020B0604020202020204" pitchFamily="34" charset="0"/>
            </a:endParaRPr>
          </a:p>
          <a:p>
            <a:pPr marL="0" indent="0"/>
            <a:endParaRPr sz="1600" b="0" i="0">
              <a:solidFill>
                <a:srgbClr val="46464A"/>
              </a:solidFill>
              <a:latin typeface="Arial" panose="020B0604020202020204" pitchFamily="34" charset="0"/>
              <a:ea typeface="Inter"/>
              <a:cs typeface="Arial" panose="020B0604020202020204" pitchFamily="34" charset="0"/>
            </a:endParaRPr>
          </a:p>
          <a:p>
            <a:pPr marL="0" indent="0"/>
            <a:r>
              <a:rPr sz="1600" b="0" i="0">
                <a:solidFill>
                  <a:srgbClr val="46464A"/>
                </a:solidFill>
                <a:latin typeface="Arial" panose="020B0604020202020204" pitchFamily="34" charset="0"/>
                <a:ea typeface="Inter"/>
                <a:cs typeface="Arial" panose="020B0604020202020204" pitchFamily="34" charset="0"/>
              </a:rPr>
              <a:t> They use convolutional layers to detect features like edges and textures, pooling layers to reduce the spatial dimensions of the input, and fully connected layers to make predictions based on the learned features.</a:t>
            </a:r>
            <a:endParaRPr sz="1600" b="0" i="0">
              <a:solidFill>
                <a:srgbClr val="46464A"/>
              </a:solidFill>
              <a:latin typeface="Arial" panose="020B0604020202020204" pitchFamily="34" charset="0"/>
              <a:ea typeface="Inter"/>
              <a:cs typeface="Arial" panose="020B0604020202020204" pitchFamily="34" charset="0"/>
            </a:endParaRPr>
          </a:p>
        </p:txBody>
      </p:sp>
      <p:sp>
        <p:nvSpPr>
          <p:cNvPr id="5" name="Right Arrow 4"/>
          <p:cNvSpPr/>
          <p:nvPr/>
        </p:nvSpPr>
        <p:spPr>
          <a:xfrm>
            <a:off x="5306060" y="2508250"/>
            <a:ext cx="1212215" cy="616585"/>
          </a:xfrm>
          <a:prstGeom prst="rightArrow">
            <a:avLst/>
          </a:prstGeom>
          <a:solidFill>
            <a:schemeClr val="accent2"/>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6540" y="249555"/>
            <a:ext cx="4064000" cy="953135"/>
          </a:xfrm>
          <a:prstGeom prst="rect">
            <a:avLst/>
          </a:prstGeom>
          <a:noFill/>
        </p:spPr>
        <p:txBody>
          <a:bodyPr wrap="square" rtlCol="0">
            <a:spAutoFit/>
          </a:bodyPr>
          <a:p>
            <a:r>
              <a:rPr lang="en-US" sz="2000" b="1">
                <a:solidFill>
                  <a:srgbClr val="FF0000"/>
                </a:solidFill>
                <a:effectLst>
                  <a:outerShdw blurRad="38100" dist="38100" dir="2700000" algn="tl">
                    <a:srgbClr val="000000">
                      <a:alpha val="43137"/>
                    </a:srgbClr>
                  </a:outerShdw>
                </a:effectLst>
              </a:rPr>
              <a:t>what is Image?</a:t>
            </a:r>
            <a:endParaRPr lang="en-US" sz="2000" b="1">
              <a:solidFill>
                <a:srgbClr val="FF0000"/>
              </a:solidFill>
              <a:effectLst>
                <a:outerShdw blurRad="38100" dist="38100" dir="2700000" algn="tl">
                  <a:srgbClr val="000000">
                    <a:alpha val="43137"/>
                  </a:srgbClr>
                </a:outerShdw>
              </a:effectLst>
            </a:endParaRPr>
          </a:p>
          <a:p>
            <a:r>
              <a:rPr lang="en-US"/>
              <a:t>- pixel image</a:t>
            </a:r>
            <a:endParaRPr lang="en-US"/>
          </a:p>
          <a:p>
            <a:r>
              <a:rPr lang="en-US"/>
              <a:t>- viriance in colour intensity</a:t>
            </a:r>
            <a:endParaRPr lang="en-US"/>
          </a:p>
        </p:txBody>
      </p:sp>
      <p:pic>
        <p:nvPicPr>
          <p:cNvPr id="5" name="Picture 4"/>
          <p:cNvPicPr/>
          <p:nvPr/>
        </p:nvPicPr>
        <p:blipFill>
          <a:blip r:embed="rId1"/>
          <a:stretch>
            <a:fillRect/>
          </a:stretch>
        </p:blipFill>
        <p:spPr>
          <a:xfrm>
            <a:off x="3426460" y="92075"/>
            <a:ext cx="8439150" cy="3855720"/>
          </a:xfrm>
          <a:prstGeom prst="rect">
            <a:avLst/>
          </a:prstGeom>
        </p:spPr>
      </p:pic>
      <p:pic>
        <p:nvPicPr>
          <p:cNvPr id="6" name="Picture 5"/>
          <p:cNvPicPr/>
          <p:nvPr/>
        </p:nvPicPr>
        <p:blipFill>
          <a:blip r:embed="rId2"/>
          <a:stretch>
            <a:fillRect/>
          </a:stretch>
        </p:blipFill>
        <p:spPr>
          <a:xfrm>
            <a:off x="5474970" y="3874770"/>
            <a:ext cx="6390640" cy="2910205"/>
          </a:xfrm>
          <a:prstGeom prst="rect">
            <a:avLst/>
          </a:prstGeom>
        </p:spPr>
      </p:pic>
      <p:sp>
        <p:nvSpPr>
          <p:cNvPr id="7" name="Text Box 6"/>
          <p:cNvSpPr txBox="1"/>
          <p:nvPr/>
        </p:nvSpPr>
        <p:spPr>
          <a:xfrm>
            <a:off x="1489710" y="3072765"/>
            <a:ext cx="4064000" cy="368300"/>
          </a:xfrm>
          <a:prstGeom prst="rect">
            <a:avLst/>
          </a:prstGeom>
          <a:noFill/>
        </p:spPr>
        <p:txBody>
          <a:bodyPr wrap="square" rtlCol="0">
            <a:spAutoFit/>
          </a:bodyPr>
          <a:p>
            <a:r>
              <a:rPr lang="en-US"/>
              <a:t>Image are special </a:t>
            </a:r>
            <a:endParaRPr lang="en-US"/>
          </a:p>
        </p:txBody>
      </p:sp>
      <p:sp>
        <p:nvSpPr>
          <p:cNvPr id="8" name="Text Box 7"/>
          <p:cNvSpPr txBox="1"/>
          <p:nvPr/>
        </p:nvSpPr>
        <p:spPr>
          <a:xfrm>
            <a:off x="674370" y="1097280"/>
            <a:ext cx="2903220" cy="1198880"/>
          </a:xfrm>
          <a:prstGeom prst="rect">
            <a:avLst/>
          </a:prstGeom>
          <a:noFill/>
        </p:spPr>
        <p:txBody>
          <a:bodyPr wrap="square" rtlCol="0">
            <a:spAutoFit/>
          </a:bodyPr>
          <a:p>
            <a:r>
              <a:rPr lang="en-US"/>
              <a:t>So we use another algoritm use to sole this</a:t>
            </a:r>
            <a:endParaRPr lang="en-US"/>
          </a:p>
          <a:p>
            <a:r>
              <a:rPr lang="en-US"/>
              <a:t>- Image are special Corelations</a:t>
            </a:r>
            <a:endParaRPr lang="en-US"/>
          </a:p>
        </p:txBody>
      </p:sp>
      <p:sp>
        <p:nvSpPr>
          <p:cNvPr id="3" name="Text Box 2"/>
          <p:cNvSpPr txBox="1"/>
          <p:nvPr/>
        </p:nvSpPr>
        <p:spPr>
          <a:xfrm>
            <a:off x="256540" y="4776470"/>
            <a:ext cx="4064000" cy="645160"/>
          </a:xfrm>
          <a:prstGeom prst="rect">
            <a:avLst/>
          </a:prstGeom>
          <a:noFill/>
        </p:spPr>
        <p:txBody>
          <a:bodyPr wrap="square" rtlCol="0">
            <a:spAutoFit/>
          </a:bodyPr>
          <a:p>
            <a:r>
              <a:rPr lang="en-US" b="1"/>
              <a:t>Use cv2 library for image and video Manupulations</a:t>
            </a:r>
            <a:endParaRPr 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4769</Words>
  <Application>WPS Slides</Application>
  <PresentationFormat>Widescreen</PresentationFormat>
  <Paragraphs>194</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Google Sans</vt:lpstr>
      <vt:lpstr>Segoe Print</vt:lpstr>
      <vt:lpstr>Tomorrow</vt:lpstr>
      <vt:lpstr>Inter</vt:lpstr>
      <vt:lpstr>Calibri</vt:lpstr>
      <vt:lpstr>Arial</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350</cp:revision>
  <dcterms:created xsi:type="dcterms:W3CDTF">2025-02-02T08:06:00Z</dcterms:created>
  <dcterms:modified xsi:type="dcterms:W3CDTF">2025-04-26T09:17:35Z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