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 id="271" r:id="rId18"/>
    <p:sldId id="274" r:id="rId19"/>
    <p:sldId id="272" r:id="rId20"/>
    <p:sldId id="273"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57" autoAdjust="0"/>
  </p:normalViewPr>
  <p:slideViewPr>
    <p:cSldViewPr snapToGrid="0">
      <p:cViewPr varScale="1">
        <p:scale>
          <a:sx n="60" d="100"/>
          <a:sy n="60" d="100"/>
        </p:scale>
        <p:origin x="9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customXml" Target="../customXml/item3.xml"/><Relationship Id="rId3" Type="http://schemas.openxmlformats.org/officeDocument/2006/relationships/slide" Target="slides/slide1.xml"/><Relationship Id="rId29" Type="http://schemas.openxmlformats.org/officeDocument/2006/relationships/customXml" Target="../customXml/item2.xml"/><Relationship Id="rId28" Type="http://schemas.openxmlformats.org/officeDocument/2006/relationships/customXml" Target="../customXml/item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F2FCF7B-DCAD-4BBF-8939-452D9C4F77A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58670ED7-60B2-4884-A356-236297BD1B80}">
      <dgm:prSet phldrT="[Text]" custT="1"/>
      <dgm:spPr/>
      <dgm:t>
        <a:bodyPr/>
        <a:lstStyle/>
        <a:p>
          <a:r>
            <a:rPr lang="en-US" sz="2800" b="1" dirty="0">
              <a:solidFill>
                <a:schemeClr val="tx1">
                  <a:lumMod val="95000"/>
                  <a:lumOff val="5000"/>
                </a:schemeClr>
              </a:solidFill>
            </a:rPr>
            <a:t>Data Science</a:t>
          </a:r>
          <a:endParaRPr lang="en-IN" sz="2800" dirty="0">
            <a:solidFill>
              <a:schemeClr val="tx1">
                <a:lumMod val="95000"/>
                <a:lumOff val="5000"/>
              </a:schemeClr>
            </a:solidFill>
          </a:endParaRPr>
        </a:p>
      </dgm:t>
    </dgm:pt>
    <dgm:pt modelId="{CA5CAFFE-1D55-495C-88C2-D11743C93B92}" cxnId="{4CDA1DB3-A2F3-4C64-AD0E-7535F69C2F45}" type="parTrans">
      <dgm:prSet/>
      <dgm:spPr/>
      <dgm:t>
        <a:bodyPr/>
        <a:lstStyle/>
        <a:p>
          <a:endParaRPr lang="en-IN"/>
        </a:p>
      </dgm:t>
    </dgm:pt>
    <dgm:pt modelId="{F25D0ADF-4BFA-4C86-90E8-8747B6A24ED9}" cxnId="{4CDA1DB3-A2F3-4C64-AD0E-7535F69C2F45}" type="sibTrans">
      <dgm:prSet/>
      <dgm:spPr/>
      <dgm:t>
        <a:bodyPr/>
        <a:lstStyle/>
        <a:p>
          <a:endParaRPr lang="en-IN"/>
        </a:p>
      </dgm:t>
    </dgm:pt>
    <dgm:pt modelId="{F2D33125-715F-4887-ACB4-85242921A52E}">
      <dgm:prSet phldrT="[Text]" custT="1"/>
      <dgm:spPr/>
      <dgm:t>
        <a:bodyPr/>
        <a:lstStyle/>
        <a:p>
          <a:pPr algn="l"/>
          <a:r>
            <a:rPr lang="en-US" sz="1050" b="1" dirty="0">
              <a:solidFill>
                <a:schemeClr val="tx1">
                  <a:lumMod val="95000"/>
                  <a:lumOff val="5000"/>
                </a:schemeClr>
              </a:solidFill>
            </a:rPr>
            <a:t>Data Analyst</a:t>
          </a:r>
        </a:p>
        <a:p>
          <a:pPr algn="l"/>
          <a:r>
            <a:rPr lang="en-US" sz="1050" b="1" dirty="0">
              <a:solidFill>
                <a:schemeClr val="tx1">
                  <a:lumMod val="95000"/>
                  <a:lumOff val="5000"/>
                </a:schemeClr>
              </a:solidFill>
            </a:rPr>
            <a:t>Excel </a:t>
          </a:r>
          <a:endParaRPr lang="en-IN" sz="1050" b="1" dirty="0">
            <a:solidFill>
              <a:schemeClr val="tx1">
                <a:lumMod val="95000"/>
                <a:lumOff val="5000"/>
              </a:schemeClr>
            </a:solidFill>
          </a:endParaRPr>
        </a:p>
        <a:p>
          <a:pPr algn="l"/>
          <a:r>
            <a:rPr lang="en-IN" sz="1050" b="1" dirty="0">
              <a:solidFill>
                <a:schemeClr val="tx1">
                  <a:lumMod val="95000"/>
                  <a:lumOff val="5000"/>
                </a:schemeClr>
              </a:solidFill>
            </a:rPr>
            <a:t>Power BI/Tableau</a:t>
          </a:r>
        </a:p>
        <a:p>
          <a:pPr algn="l"/>
          <a:r>
            <a:rPr lang="en-US" sz="1050" b="1" dirty="0" err="1">
              <a:solidFill>
                <a:schemeClr val="tx1">
                  <a:lumMod val="95000"/>
                  <a:lumOff val="5000"/>
                </a:schemeClr>
              </a:solidFill>
            </a:rPr>
            <a:t>Sql</a:t>
          </a:r>
          <a:endParaRPr lang="en-US" sz="1050" b="1" dirty="0">
            <a:solidFill>
              <a:schemeClr val="tx1">
                <a:lumMod val="95000"/>
                <a:lumOff val="5000"/>
              </a:schemeClr>
            </a:solidFill>
          </a:endParaRPr>
        </a:p>
        <a:p>
          <a:pPr algn="l"/>
          <a:r>
            <a:rPr lang="en-US" sz="1050" b="1" dirty="0">
              <a:solidFill>
                <a:schemeClr val="tx1">
                  <a:lumMod val="95000"/>
                  <a:lumOff val="5000"/>
                </a:schemeClr>
              </a:solidFill>
            </a:rPr>
            <a:t>Python</a:t>
          </a:r>
        </a:p>
        <a:p>
          <a:pPr algn="l"/>
          <a:endParaRPr lang="en-IN" sz="1050" dirty="0">
            <a:solidFill>
              <a:schemeClr val="tx1">
                <a:lumMod val="95000"/>
                <a:lumOff val="5000"/>
              </a:schemeClr>
            </a:solidFill>
          </a:endParaRPr>
        </a:p>
      </dgm:t>
    </dgm:pt>
    <dgm:pt modelId="{B398146D-7DC8-46E6-910F-9E3C85E92017}" cxnId="{339BB77D-3E92-4151-ADA5-164A93B3A642}" type="parTrans">
      <dgm:prSet/>
      <dgm:spPr/>
      <dgm:t>
        <a:bodyPr/>
        <a:lstStyle/>
        <a:p>
          <a:endParaRPr lang="en-IN">
            <a:solidFill>
              <a:schemeClr val="tx1">
                <a:lumMod val="95000"/>
                <a:lumOff val="5000"/>
              </a:schemeClr>
            </a:solidFill>
          </a:endParaRPr>
        </a:p>
      </dgm:t>
    </dgm:pt>
    <dgm:pt modelId="{A7A83760-54A8-4C68-B2A0-E07DE35638BB}" cxnId="{339BB77D-3E92-4151-ADA5-164A93B3A642}" type="sibTrans">
      <dgm:prSet/>
      <dgm:spPr/>
      <dgm:t>
        <a:bodyPr/>
        <a:lstStyle/>
        <a:p>
          <a:endParaRPr lang="en-IN"/>
        </a:p>
      </dgm:t>
    </dgm:pt>
    <dgm:pt modelId="{3E5459B1-02C4-4E33-896B-834BEB925B3B}">
      <dgm:prSet phldrT="[Text]"/>
      <dgm:spPr/>
      <dgm:t>
        <a:bodyPr/>
        <a:lstStyle/>
        <a:p>
          <a:r>
            <a:rPr lang="en-US" b="1" dirty="0">
              <a:solidFill>
                <a:schemeClr val="tx1">
                  <a:lumMod val="95000"/>
                  <a:lumOff val="5000"/>
                </a:schemeClr>
              </a:solidFill>
            </a:rPr>
            <a:t>Data Engineer</a:t>
          </a:r>
        </a:p>
        <a:p>
          <a:r>
            <a:rPr lang="en-US" b="1" dirty="0" err="1">
              <a:solidFill>
                <a:schemeClr val="tx1">
                  <a:lumMod val="95000"/>
                  <a:lumOff val="5000"/>
                </a:schemeClr>
              </a:solidFill>
            </a:rPr>
            <a:t>Sql</a:t>
          </a:r>
          <a:endParaRPr lang="en-IN" b="1" dirty="0">
            <a:solidFill>
              <a:schemeClr val="tx1">
                <a:lumMod val="95000"/>
                <a:lumOff val="5000"/>
              </a:schemeClr>
            </a:solidFill>
          </a:endParaRPr>
        </a:p>
        <a:p>
          <a:r>
            <a:rPr lang="en-US" b="1" dirty="0">
              <a:solidFill>
                <a:schemeClr val="tx1">
                  <a:lumMod val="95000"/>
                  <a:lumOff val="5000"/>
                </a:schemeClr>
              </a:solidFill>
            </a:rPr>
            <a:t>Bigdata concept</a:t>
          </a:r>
        </a:p>
        <a:p>
          <a:r>
            <a:rPr lang="en-US" b="1" dirty="0">
              <a:solidFill>
                <a:schemeClr val="tx1">
                  <a:lumMod val="95000"/>
                  <a:lumOff val="5000"/>
                </a:schemeClr>
              </a:solidFill>
            </a:rPr>
            <a:t>Python</a:t>
          </a:r>
        </a:p>
        <a:p>
          <a:r>
            <a:rPr lang="en-US" b="1" dirty="0" err="1">
              <a:solidFill>
                <a:schemeClr val="tx1">
                  <a:lumMod val="95000"/>
                  <a:lumOff val="5000"/>
                </a:schemeClr>
              </a:solidFill>
            </a:rPr>
            <a:t>Pyspark</a:t>
          </a:r>
          <a:r>
            <a:rPr lang="en-US" b="1" dirty="0">
              <a:solidFill>
                <a:schemeClr val="tx1">
                  <a:lumMod val="95000"/>
                  <a:lumOff val="5000"/>
                </a:schemeClr>
              </a:solidFill>
            </a:rPr>
            <a:t> </a:t>
          </a:r>
        </a:p>
        <a:p>
          <a:endParaRPr lang="en-IN" dirty="0">
            <a:solidFill>
              <a:schemeClr val="tx1">
                <a:lumMod val="95000"/>
                <a:lumOff val="5000"/>
              </a:schemeClr>
            </a:solidFill>
          </a:endParaRPr>
        </a:p>
      </dgm:t>
    </dgm:pt>
    <dgm:pt modelId="{564FEAC4-4CDE-4795-8FC2-CD1FD5F6AEDB}" cxnId="{B533A360-481C-4AE0-B375-73F4FD0DF0F5}" type="parTrans">
      <dgm:prSet/>
      <dgm:spPr/>
      <dgm:t>
        <a:bodyPr/>
        <a:lstStyle/>
        <a:p>
          <a:endParaRPr lang="en-IN">
            <a:solidFill>
              <a:schemeClr val="tx1">
                <a:lumMod val="95000"/>
                <a:lumOff val="5000"/>
              </a:schemeClr>
            </a:solidFill>
          </a:endParaRPr>
        </a:p>
      </dgm:t>
    </dgm:pt>
    <dgm:pt modelId="{AEDFC7D5-0E68-46A5-8981-9E6EF9392A06}" cxnId="{B533A360-481C-4AE0-B375-73F4FD0DF0F5}" type="sibTrans">
      <dgm:prSet/>
      <dgm:spPr/>
      <dgm:t>
        <a:bodyPr/>
        <a:lstStyle/>
        <a:p>
          <a:endParaRPr lang="en-IN"/>
        </a:p>
      </dgm:t>
    </dgm:pt>
    <dgm:pt modelId="{7B8CC50A-AA91-414F-AB11-DD9C733EC1BB}">
      <dgm:prSet phldrT="[Text]"/>
      <dgm:spPr/>
      <dgm:t>
        <a:bodyPr/>
        <a:lstStyle/>
        <a:p>
          <a:pPr>
            <a:buFont typeface="Arial" panose="020B0604020202020204" pitchFamily="34" charset="0"/>
            <a:buChar char="•"/>
          </a:pPr>
          <a:r>
            <a:rPr lang="en-US" b="1" dirty="0">
              <a:solidFill>
                <a:schemeClr val="tx1">
                  <a:lumMod val="95000"/>
                  <a:lumOff val="5000"/>
                </a:schemeClr>
              </a:solidFill>
            </a:rPr>
            <a:t>Machine Learning engineering</a:t>
          </a:r>
        </a:p>
        <a:p>
          <a:pPr>
            <a:buFont typeface="Arial" panose="020B0604020202020204" pitchFamily="34" charset="0"/>
            <a:buChar char="•"/>
          </a:pPr>
          <a:r>
            <a:rPr lang="en-US" b="1" dirty="0" err="1">
              <a:solidFill>
                <a:schemeClr val="tx1">
                  <a:lumMod val="95000"/>
                  <a:lumOff val="5000"/>
                </a:schemeClr>
              </a:solidFill>
            </a:rPr>
            <a:t>Sql</a:t>
          </a:r>
          <a:endParaRPr lang="en-US" b="1" dirty="0">
            <a:solidFill>
              <a:schemeClr val="tx1">
                <a:lumMod val="95000"/>
                <a:lumOff val="5000"/>
              </a:schemeClr>
            </a:solidFill>
          </a:endParaRPr>
        </a:p>
        <a:p>
          <a:pPr>
            <a:buFont typeface="Arial" panose="020B0604020202020204" pitchFamily="34" charset="0"/>
            <a:buChar char="•"/>
          </a:pPr>
          <a:r>
            <a:rPr lang="en-US" b="1" dirty="0">
              <a:solidFill>
                <a:schemeClr val="tx1">
                  <a:lumMod val="95000"/>
                  <a:lumOff val="5000"/>
                </a:schemeClr>
              </a:solidFill>
            </a:rPr>
            <a:t>Basic </a:t>
          </a:r>
          <a:r>
            <a:rPr lang="en-US" b="1" dirty="0" err="1">
              <a:solidFill>
                <a:schemeClr val="tx1">
                  <a:lumMod val="95000"/>
                  <a:lumOff val="5000"/>
                </a:schemeClr>
              </a:solidFill>
            </a:rPr>
            <a:t>maths</a:t>
          </a:r>
          <a:endParaRPr lang="en-US" b="1" dirty="0">
            <a:solidFill>
              <a:schemeClr val="tx1">
                <a:lumMod val="95000"/>
                <a:lumOff val="5000"/>
              </a:schemeClr>
            </a:solidFill>
          </a:endParaRPr>
        </a:p>
        <a:p>
          <a:pPr>
            <a:buFont typeface="Arial" panose="020B0604020202020204" pitchFamily="34" charset="0"/>
            <a:buChar char="•"/>
          </a:pPr>
          <a:r>
            <a:rPr lang="en-US" b="1" dirty="0">
              <a:solidFill>
                <a:schemeClr val="tx1">
                  <a:lumMod val="95000"/>
                  <a:lumOff val="5000"/>
                </a:schemeClr>
              </a:solidFill>
            </a:rPr>
            <a:t>Python </a:t>
          </a:r>
          <a:endParaRPr lang="en-IN" dirty="0">
            <a:solidFill>
              <a:schemeClr val="tx1">
                <a:lumMod val="95000"/>
                <a:lumOff val="5000"/>
              </a:schemeClr>
            </a:solidFill>
          </a:endParaRPr>
        </a:p>
      </dgm:t>
    </dgm:pt>
    <dgm:pt modelId="{3CBD181D-F8AC-482B-8FA4-5C6A7956674D}" cxnId="{ADDDCF7F-6A7B-4635-BB4A-A0A355CEB4E8}" type="parTrans">
      <dgm:prSet/>
      <dgm:spPr/>
      <dgm:t>
        <a:bodyPr/>
        <a:lstStyle/>
        <a:p>
          <a:endParaRPr lang="en-IN">
            <a:solidFill>
              <a:schemeClr val="tx1">
                <a:lumMod val="95000"/>
                <a:lumOff val="5000"/>
              </a:schemeClr>
            </a:solidFill>
          </a:endParaRPr>
        </a:p>
      </dgm:t>
    </dgm:pt>
    <dgm:pt modelId="{C3C2977C-0AB5-4A11-8A80-41B4A9A901E1}" cxnId="{ADDDCF7F-6A7B-4635-BB4A-A0A355CEB4E8}" type="sibTrans">
      <dgm:prSet/>
      <dgm:spPr/>
      <dgm:t>
        <a:bodyPr/>
        <a:lstStyle/>
        <a:p>
          <a:endParaRPr lang="en-IN"/>
        </a:p>
      </dgm:t>
    </dgm:pt>
    <dgm:pt modelId="{B2BA6D16-1AF5-42C3-933C-957AF345D8C6}">
      <dgm:prSet phldrT="[Text]"/>
      <dgm:spPr/>
      <dgm:t>
        <a:bodyPr/>
        <a:lstStyle/>
        <a:p>
          <a:r>
            <a:rPr lang="en-US" b="1" dirty="0">
              <a:solidFill>
                <a:schemeClr val="tx1">
                  <a:lumMod val="95000"/>
                  <a:lumOff val="5000"/>
                </a:schemeClr>
              </a:solidFill>
            </a:rPr>
            <a:t>DL engineering</a:t>
          </a:r>
        </a:p>
        <a:p>
          <a:pPr>
            <a:buFont typeface="Arial" panose="020B0604020202020204" pitchFamily="34" charset="0"/>
            <a:buChar char="•"/>
          </a:pPr>
          <a:r>
            <a:rPr lang="en-US" b="1" dirty="0" err="1">
              <a:solidFill>
                <a:schemeClr val="tx1">
                  <a:lumMod val="95000"/>
                  <a:lumOff val="5000"/>
                </a:schemeClr>
              </a:solidFill>
            </a:rPr>
            <a:t>Sql</a:t>
          </a:r>
          <a:endParaRPr lang="en-US" b="1" dirty="0">
            <a:solidFill>
              <a:schemeClr val="tx1">
                <a:lumMod val="95000"/>
                <a:lumOff val="5000"/>
              </a:schemeClr>
            </a:solidFill>
          </a:endParaRPr>
        </a:p>
        <a:p>
          <a:pPr>
            <a:buFont typeface="Arial" panose="020B0604020202020204" pitchFamily="34" charset="0"/>
            <a:buChar char="•"/>
          </a:pPr>
          <a:r>
            <a:rPr lang="en-US" b="1" dirty="0">
              <a:solidFill>
                <a:schemeClr val="tx1">
                  <a:lumMod val="95000"/>
                  <a:lumOff val="5000"/>
                </a:schemeClr>
              </a:solidFill>
            </a:rPr>
            <a:t>Basic </a:t>
          </a:r>
          <a:r>
            <a:rPr lang="en-US" b="1" dirty="0" err="1">
              <a:solidFill>
                <a:schemeClr val="tx1">
                  <a:lumMod val="95000"/>
                  <a:lumOff val="5000"/>
                </a:schemeClr>
              </a:solidFill>
            </a:rPr>
            <a:t>maths</a:t>
          </a:r>
          <a:endParaRPr lang="en-US" b="1" dirty="0">
            <a:solidFill>
              <a:schemeClr val="tx1">
                <a:lumMod val="95000"/>
                <a:lumOff val="5000"/>
              </a:schemeClr>
            </a:solidFill>
          </a:endParaRPr>
        </a:p>
        <a:p>
          <a:pPr>
            <a:buFont typeface="Arial" panose="020B0604020202020204" pitchFamily="34" charset="0"/>
            <a:buChar char="•"/>
          </a:pPr>
          <a:r>
            <a:rPr lang="en-US" b="1" dirty="0">
              <a:solidFill>
                <a:schemeClr val="tx1">
                  <a:lumMod val="95000"/>
                  <a:lumOff val="5000"/>
                </a:schemeClr>
              </a:solidFill>
            </a:rPr>
            <a:t>Python </a:t>
          </a:r>
        </a:p>
        <a:p>
          <a:endParaRPr lang="en-IN" dirty="0">
            <a:solidFill>
              <a:schemeClr val="tx1">
                <a:lumMod val="95000"/>
                <a:lumOff val="5000"/>
              </a:schemeClr>
            </a:solidFill>
          </a:endParaRPr>
        </a:p>
      </dgm:t>
    </dgm:pt>
    <dgm:pt modelId="{07E60D67-71E4-4BFB-88EC-127FF6F36FBC}" cxnId="{9FF9B2EF-1DA4-4A15-B690-B92DAA84FB9D}" type="parTrans">
      <dgm:prSet/>
      <dgm:spPr/>
      <dgm:t>
        <a:bodyPr/>
        <a:lstStyle/>
        <a:p>
          <a:endParaRPr lang="en-IN">
            <a:solidFill>
              <a:schemeClr val="tx1">
                <a:lumMod val="95000"/>
                <a:lumOff val="5000"/>
              </a:schemeClr>
            </a:solidFill>
          </a:endParaRPr>
        </a:p>
      </dgm:t>
    </dgm:pt>
    <dgm:pt modelId="{A950055A-6492-4E7D-9845-03B1A77865CB}" cxnId="{9FF9B2EF-1DA4-4A15-B690-B92DAA84FB9D}" type="sibTrans">
      <dgm:prSet/>
      <dgm:spPr/>
      <dgm:t>
        <a:bodyPr/>
        <a:lstStyle/>
        <a:p>
          <a:endParaRPr lang="en-IN"/>
        </a:p>
      </dgm:t>
    </dgm:pt>
    <dgm:pt modelId="{09A146E5-2E5E-41F5-98E5-9F86CE068C64}" type="pres">
      <dgm:prSet presAssocID="{8F2FCF7B-DCAD-4BBF-8939-452D9C4F77AC}" presName="hierChild1" presStyleCnt="0">
        <dgm:presLayoutVars>
          <dgm:orgChart val="1"/>
          <dgm:chPref val="1"/>
          <dgm:dir/>
          <dgm:animOne val="branch"/>
          <dgm:animLvl val="lvl"/>
          <dgm:resizeHandles/>
        </dgm:presLayoutVars>
      </dgm:prSet>
      <dgm:spPr/>
    </dgm:pt>
    <dgm:pt modelId="{303A556C-94F3-4EE2-A60E-E91868C2B997}" type="pres">
      <dgm:prSet presAssocID="{58670ED7-60B2-4884-A356-236297BD1B80}" presName="hierRoot1" presStyleCnt="0">
        <dgm:presLayoutVars>
          <dgm:hierBranch val="init"/>
        </dgm:presLayoutVars>
      </dgm:prSet>
      <dgm:spPr/>
    </dgm:pt>
    <dgm:pt modelId="{25250DCD-8C30-40FC-982C-173706A6567B}" type="pres">
      <dgm:prSet presAssocID="{58670ED7-60B2-4884-A356-236297BD1B80}" presName="rootComposite1" presStyleCnt="0"/>
      <dgm:spPr/>
    </dgm:pt>
    <dgm:pt modelId="{46C8FB84-C2C2-4131-B927-6526DAE0547A}" type="pres">
      <dgm:prSet presAssocID="{58670ED7-60B2-4884-A356-236297BD1B80}" presName="rootText1" presStyleLbl="node0" presStyleIdx="0" presStyleCnt="1">
        <dgm:presLayoutVars>
          <dgm:chPref val="3"/>
        </dgm:presLayoutVars>
      </dgm:prSet>
      <dgm:spPr/>
    </dgm:pt>
    <dgm:pt modelId="{5A92EC27-3928-41BF-854A-8F4D3DAC9541}" type="pres">
      <dgm:prSet presAssocID="{58670ED7-60B2-4884-A356-236297BD1B80}" presName="rootConnector1" presStyleLbl="node1" presStyleIdx="0" presStyleCnt="0"/>
      <dgm:spPr/>
    </dgm:pt>
    <dgm:pt modelId="{7D56B980-42B1-4E48-8FDD-E842F8E0EC64}" type="pres">
      <dgm:prSet presAssocID="{58670ED7-60B2-4884-A356-236297BD1B80}" presName="hierChild2" presStyleCnt="0"/>
      <dgm:spPr/>
    </dgm:pt>
    <dgm:pt modelId="{5B6E287C-2216-4A46-839F-0B96AB14FBE8}" type="pres">
      <dgm:prSet presAssocID="{B398146D-7DC8-46E6-910F-9E3C85E92017}" presName="Name37" presStyleLbl="parChTrans1D2" presStyleIdx="0" presStyleCnt="4"/>
      <dgm:spPr/>
    </dgm:pt>
    <dgm:pt modelId="{EA24F674-C1AD-4CEC-8E92-413CD422FCC5}" type="pres">
      <dgm:prSet presAssocID="{F2D33125-715F-4887-ACB4-85242921A52E}" presName="hierRoot2" presStyleCnt="0">
        <dgm:presLayoutVars>
          <dgm:hierBranch val="init"/>
        </dgm:presLayoutVars>
      </dgm:prSet>
      <dgm:spPr/>
    </dgm:pt>
    <dgm:pt modelId="{5EEE59F1-C027-4C44-B1BF-B0DEADCB979B}" type="pres">
      <dgm:prSet presAssocID="{F2D33125-715F-4887-ACB4-85242921A52E}" presName="rootComposite" presStyleCnt="0"/>
      <dgm:spPr/>
    </dgm:pt>
    <dgm:pt modelId="{DBFD57EE-96D4-434E-B25E-A5BE27574960}" type="pres">
      <dgm:prSet presAssocID="{F2D33125-715F-4887-ACB4-85242921A52E}" presName="rootText" presStyleLbl="node2" presStyleIdx="0" presStyleCnt="4" custScaleX="82324" custScaleY="101011">
        <dgm:presLayoutVars>
          <dgm:chPref val="3"/>
        </dgm:presLayoutVars>
      </dgm:prSet>
      <dgm:spPr/>
    </dgm:pt>
    <dgm:pt modelId="{F21E44C3-E3F8-418F-B096-ADB0505C82BA}" type="pres">
      <dgm:prSet presAssocID="{F2D33125-715F-4887-ACB4-85242921A52E}" presName="rootConnector" presStyleLbl="node2" presStyleIdx="0" presStyleCnt="4"/>
      <dgm:spPr/>
    </dgm:pt>
    <dgm:pt modelId="{A0108305-5FE6-4A0D-A6F3-1136815E5556}" type="pres">
      <dgm:prSet presAssocID="{F2D33125-715F-4887-ACB4-85242921A52E}" presName="hierChild4" presStyleCnt="0"/>
      <dgm:spPr/>
    </dgm:pt>
    <dgm:pt modelId="{25E0D3B8-FBE0-48BA-AD26-DB2C7235CEDC}" type="pres">
      <dgm:prSet presAssocID="{F2D33125-715F-4887-ACB4-85242921A52E}" presName="hierChild5" presStyleCnt="0"/>
      <dgm:spPr/>
    </dgm:pt>
    <dgm:pt modelId="{D5B93247-B569-4A7D-9FA7-39FB1FF599A1}" type="pres">
      <dgm:prSet presAssocID="{07E60D67-71E4-4BFB-88EC-127FF6F36FBC}" presName="Name37" presStyleLbl="parChTrans1D2" presStyleIdx="1" presStyleCnt="4"/>
      <dgm:spPr/>
    </dgm:pt>
    <dgm:pt modelId="{42BE67B5-94C0-4933-8BDE-47FD73F1EF5F}" type="pres">
      <dgm:prSet presAssocID="{B2BA6D16-1AF5-42C3-933C-957AF345D8C6}" presName="hierRoot2" presStyleCnt="0">
        <dgm:presLayoutVars>
          <dgm:hierBranch val="init"/>
        </dgm:presLayoutVars>
      </dgm:prSet>
      <dgm:spPr/>
    </dgm:pt>
    <dgm:pt modelId="{074651E3-F981-44D2-B308-7193ABE4A00D}" type="pres">
      <dgm:prSet presAssocID="{B2BA6D16-1AF5-42C3-933C-957AF345D8C6}" presName="rootComposite" presStyleCnt="0"/>
      <dgm:spPr/>
    </dgm:pt>
    <dgm:pt modelId="{32E2EC7A-9F22-49AE-AB88-16A0ECCDA824}" type="pres">
      <dgm:prSet presAssocID="{B2BA6D16-1AF5-42C3-933C-957AF345D8C6}" presName="rootText" presStyleLbl="node2" presStyleIdx="1" presStyleCnt="4" custScaleX="73360" custScaleY="100048" custLinFactX="88832" custLinFactNeighborX="100000" custLinFactNeighborY="3687">
        <dgm:presLayoutVars>
          <dgm:chPref val="3"/>
        </dgm:presLayoutVars>
      </dgm:prSet>
      <dgm:spPr/>
    </dgm:pt>
    <dgm:pt modelId="{3894F13B-19EC-40A1-AF40-FECEDEC0010F}" type="pres">
      <dgm:prSet presAssocID="{B2BA6D16-1AF5-42C3-933C-957AF345D8C6}" presName="rootConnector" presStyleLbl="node2" presStyleIdx="1" presStyleCnt="4"/>
      <dgm:spPr/>
    </dgm:pt>
    <dgm:pt modelId="{E424F0F0-ACFA-4485-96E6-B0E8EFF89FD2}" type="pres">
      <dgm:prSet presAssocID="{B2BA6D16-1AF5-42C3-933C-957AF345D8C6}" presName="hierChild4" presStyleCnt="0"/>
      <dgm:spPr/>
    </dgm:pt>
    <dgm:pt modelId="{6F8B51F9-6835-4594-92CF-29CE6DCA2D43}" type="pres">
      <dgm:prSet presAssocID="{B2BA6D16-1AF5-42C3-933C-957AF345D8C6}" presName="hierChild5" presStyleCnt="0"/>
      <dgm:spPr/>
    </dgm:pt>
    <dgm:pt modelId="{8DBCD85B-8CF4-4001-B691-9C7C2986916A}" type="pres">
      <dgm:prSet presAssocID="{564FEAC4-4CDE-4795-8FC2-CD1FD5F6AEDB}" presName="Name37" presStyleLbl="parChTrans1D2" presStyleIdx="2" presStyleCnt="4"/>
      <dgm:spPr/>
    </dgm:pt>
    <dgm:pt modelId="{6CDD98B5-A36E-4611-89DB-BCFAF79E58C3}" type="pres">
      <dgm:prSet presAssocID="{3E5459B1-02C4-4E33-896B-834BEB925B3B}" presName="hierRoot2" presStyleCnt="0">
        <dgm:presLayoutVars>
          <dgm:hierBranch val="init"/>
        </dgm:presLayoutVars>
      </dgm:prSet>
      <dgm:spPr/>
    </dgm:pt>
    <dgm:pt modelId="{C69BF4F4-03D7-4A0E-83C4-D8A2F8284DA1}" type="pres">
      <dgm:prSet presAssocID="{3E5459B1-02C4-4E33-896B-834BEB925B3B}" presName="rootComposite" presStyleCnt="0"/>
      <dgm:spPr/>
    </dgm:pt>
    <dgm:pt modelId="{B4D4D195-A38A-4DB5-99C4-EE1CF12BBC1B}" type="pres">
      <dgm:prSet presAssocID="{3E5459B1-02C4-4E33-896B-834BEB925B3B}" presName="rootText" presStyleLbl="node2" presStyleIdx="2" presStyleCnt="4" custScaleX="85868" custLinFactX="-19046" custLinFactNeighborX="-100000" custLinFactNeighborY="2406">
        <dgm:presLayoutVars>
          <dgm:chPref val="3"/>
        </dgm:presLayoutVars>
      </dgm:prSet>
      <dgm:spPr/>
    </dgm:pt>
    <dgm:pt modelId="{C0914D93-69FF-4331-987B-16F8FA022995}" type="pres">
      <dgm:prSet presAssocID="{3E5459B1-02C4-4E33-896B-834BEB925B3B}" presName="rootConnector" presStyleLbl="node2" presStyleIdx="2" presStyleCnt="4"/>
      <dgm:spPr/>
    </dgm:pt>
    <dgm:pt modelId="{3FF3929E-817B-41F8-853D-DE7AEC3A0C8C}" type="pres">
      <dgm:prSet presAssocID="{3E5459B1-02C4-4E33-896B-834BEB925B3B}" presName="hierChild4" presStyleCnt="0"/>
      <dgm:spPr/>
    </dgm:pt>
    <dgm:pt modelId="{6FA88733-9A24-449D-84BD-BCD82215FD42}" type="pres">
      <dgm:prSet presAssocID="{3E5459B1-02C4-4E33-896B-834BEB925B3B}" presName="hierChild5" presStyleCnt="0"/>
      <dgm:spPr/>
    </dgm:pt>
    <dgm:pt modelId="{DDBB8DB7-A4DB-46C6-B300-A29681A5490F}" type="pres">
      <dgm:prSet presAssocID="{3CBD181D-F8AC-482B-8FA4-5C6A7956674D}" presName="Name37" presStyleLbl="parChTrans1D2" presStyleIdx="3" presStyleCnt="4"/>
      <dgm:spPr/>
    </dgm:pt>
    <dgm:pt modelId="{33CF638A-72E1-46D2-8892-7486D1059877}" type="pres">
      <dgm:prSet presAssocID="{7B8CC50A-AA91-414F-AB11-DD9C733EC1BB}" presName="hierRoot2" presStyleCnt="0">
        <dgm:presLayoutVars>
          <dgm:hierBranch val="init"/>
        </dgm:presLayoutVars>
      </dgm:prSet>
      <dgm:spPr/>
    </dgm:pt>
    <dgm:pt modelId="{290D3806-A01C-45D7-A32A-5664B7FBC2B0}" type="pres">
      <dgm:prSet presAssocID="{7B8CC50A-AA91-414F-AB11-DD9C733EC1BB}" presName="rootComposite" presStyleCnt="0"/>
      <dgm:spPr/>
    </dgm:pt>
    <dgm:pt modelId="{F6119593-881A-4AC9-8C43-B1DD77AD97FC}" type="pres">
      <dgm:prSet presAssocID="{7B8CC50A-AA91-414F-AB11-DD9C733EC1BB}" presName="rootText" presStyleLbl="node2" presStyleIdx="3" presStyleCnt="4" custLinFactX="-24679" custLinFactNeighborX="-100000" custLinFactNeighborY="1401">
        <dgm:presLayoutVars>
          <dgm:chPref val="3"/>
        </dgm:presLayoutVars>
      </dgm:prSet>
      <dgm:spPr/>
    </dgm:pt>
    <dgm:pt modelId="{D27C81C4-06FB-4AE6-AF8E-453DE4D80EC6}" type="pres">
      <dgm:prSet presAssocID="{7B8CC50A-AA91-414F-AB11-DD9C733EC1BB}" presName="rootConnector" presStyleLbl="node2" presStyleIdx="3" presStyleCnt="4"/>
      <dgm:spPr/>
    </dgm:pt>
    <dgm:pt modelId="{21443557-822B-4B7B-ACF5-E2332F5CC841}" type="pres">
      <dgm:prSet presAssocID="{7B8CC50A-AA91-414F-AB11-DD9C733EC1BB}" presName="hierChild4" presStyleCnt="0"/>
      <dgm:spPr/>
    </dgm:pt>
    <dgm:pt modelId="{1F76E95E-6A03-4DE5-B278-600F04241E14}" type="pres">
      <dgm:prSet presAssocID="{7B8CC50A-AA91-414F-AB11-DD9C733EC1BB}" presName="hierChild5" presStyleCnt="0"/>
      <dgm:spPr/>
    </dgm:pt>
    <dgm:pt modelId="{8AA41F0B-141B-43B4-AB35-5768CC02C777}" type="pres">
      <dgm:prSet presAssocID="{58670ED7-60B2-4884-A356-236297BD1B80}" presName="hierChild3" presStyleCnt="0"/>
      <dgm:spPr/>
    </dgm:pt>
  </dgm:ptLst>
  <dgm:cxnLst>
    <dgm:cxn modelId="{A4070F00-12DA-400C-AF1A-2218070E5DF8}" type="presOf" srcId="{F2D33125-715F-4887-ACB4-85242921A52E}" destId="{F21E44C3-E3F8-418F-B096-ADB0505C82BA}" srcOrd="1" destOrd="0" presId="urn:microsoft.com/office/officeart/2005/8/layout/orgChart1"/>
    <dgm:cxn modelId="{D2831415-3BC4-4CBC-99FD-AF12025687FD}" type="presOf" srcId="{B2BA6D16-1AF5-42C3-933C-957AF345D8C6}" destId="{32E2EC7A-9F22-49AE-AB88-16A0ECCDA824}" srcOrd="0" destOrd="0" presId="urn:microsoft.com/office/officeart/2005/8/layout/orgChart1"/>
    <dgm:cxn modelId="{DB2DA81F-A0ED-436C-9B39-683F0CD422D7}" type="presOf" srcId="{B2BA6D16-1AF5-42C3-933C-957AF345D8C6}" destId="{3894F13B-19EC-40A1-AF40-FECEDEC0010F}" srcOrd="1" destOrd="0" presId="urn:microsoft.com/office/officeart/2005/8/layout/orgChart1"/>
    <dgm:cxn modelId="{2EC1FD3B-3F52-4965-981D-3B6F9C79FDAB}" type="presOf" srcId="{564FEAC4-4CDE-4795-8FC2-CD1FD5F6AEDB}" destId="{8DBCD85B-8CF4-4001-B691-9C7C2986916A}" srcOrd="0" destOrd="0" presId="urn:microsoft.com/office/officeart/2005/8/layout/orgChart1"/>
    <dgm:cxn modelId="{CB22413C-77C6-40F3-B24E-7A1056E77F05}" type="presOf" srcId="{3E5459B1-02C4-4E33-896B-834BEB925B3B}" destId="{B4D4D195-A38A-4DB5-99C4-EE1CF12BBC1B}" srcOrd="0" destOrd="0" presId="urn:microsoft.com/office/officeart/2005/8/layout/orgChart1"/>
    <dgm:cxn modelId="{CC52135C-9C9F-4DD4-8E0C-976B36D2E924}" type="presOf" srcId="{F2D33125-715F-4887-ACB4-85242921A52E}" destId="{DBFD57EE-96D4-434E-B25E-A5BE27574960}" srcOrd="0" destOrd="0" presId="urn:microsoft.com/office/officeart/2005/8/layout/orgChart1"/>
    <dgm:cxn modelId="{B533A360-481C-4AE0-B375-73F4FD0DF0F5}" srcId="{58670ED7-60B2-4884-A356-236297BD1B80}" destId="{3E5459B1-02C4-4E33-896B-834BEB925B3B}" srcOrd="2" destOrd="0" parTransId="{564FEAC4-4CDE-4795-8FC2-CD1FD5F6AEDB}" sibTransId="{AEDFC7D5-0E68-46A5-8981-9E6EF9392A06}"/>
    <dgm:cxn modelId="{339BB77D-3E92-4151-ADA5-164A93B3A642}" srcId="{58670ED7-60B2-4884-A356-236297BD1B80}" destId="{F2D33125-715F-4887-ACB4-85242921A52E}" srcOrd="0" destOrd="0" parTransId="{B398146D-7DC8-46E6-910F-9E3C85E92017}" sibTransId="{A7A83760-54A8-4C68-B2A0-E07DE35638BB}"/>
    <dgm:cxn modelId="{ADDDCF7F-6A7B-4635-BB4A-A0A355CEB4E8}" srcId="{58670ED7-60B2-4884-A356-236297BD1B80}" destId="{7B8CC50A-AA91-414F-AB11-DD9C733EC1BB}" srcOrd="3" destOrd="0" parTransId="{3CBD181D-F8AC-482B-8FA4-5C6A7956674D}" sibTransId="{C3C2977C-0AB5-4A11-8A80-41B4A9A901E1}"/>
    <dgm:cxn modelId="{C6EDEC8E-3F7E-4C19-8022-057C70AC8DB9}" type="presOf" srcId="{58670ED7-60B2-4884-A356-236297BD1B80}" destId="{5A92EC27-3928-41BF-854A-8F4D3DAC9541}" srcOrd="1" destOrd="0" presId="urn:microsoft.com/office/officeart/2005/8/layout/orgChart1"/>
    <dgm:cxn modelId="{29A4F58F-19E9-4596-A14F-22A949CA4670}" type="presOf" srcId="{7B8CC50A-AA91-414F-AB11-DD9C733EC1BB}" destId="{D27C81C4-06FB-4AE6-AF8E-453DE4D80EC6}" srcOrd="1" destOrd="0" presId="urn:microsoft.com/office/officeart/2005/8/layout/orgChart1"/>
    <dgm:cxn modelId="{ABD38A95-B892-4B97-A020-924EFCF45EFF}" type="presOf" srcId="{B398146D-7DC8-46E6-910F-9E3C85E92017}" destId="{5B6E287C-2216-4A46-839F-0B96AB14FBE8}" srcOrd="0" destOrd="0" presId="urn:microsoft.com/office/officeart/2005/8/layout/orgChart1"/>
    <dgm:cxn modelId="{DAC401A3-B180-4B18-AEDE-0FF0A495677E}" type="presOf" srcId="{58670ED7-60B2-4884-A356-236297BD1B80}" destId="{46C8FB84-C2C2-4131-B927-6526DAE0547A}" srcOrd="0" destOrd="0" presId="urn:microsoft.com/office/officeart/2005/8/layout/orgChart1"/>
    <dgm:cxn modelId="{CB1BC6B2-54A9-4B86-90CF-6A79C139C7F1}" type="presOf" srcId="{3E5459B1-02C4-4E33-896B-834BEB925B3B}" destId="{C0914D93-69FF-4331-987B-16F8FA022995}" srcOrd="1" destOrd="0" presId="urn:microsoft.com/office/officeart/2005/8/layout/orgChart1"/>
    <dgm:cxn modelId="{4CDA1DB3-A2F3-4C64-AD0E-7535F69C2F45}" srcId="{8F2FCF7B-DCAD-4BBF-8939-452D9C4F77AC}" destId="{58670ED7-60B2-4884-A356-236297BD1B80}" srcOrd="0" destOrd="0" parTransId="{CA5CAFFE-1D55-495C-88C2-D11743C93B92}" sibTransId="{F25D0ADF-4BFA-4C86-90E8-8747B6A24ED9}"/>
    <dgm:cxn modelId="{CCDCF9BF-F60F-4588-AD9C-F6D5163649D6}" type="presOf" srcId="{7B8CC50A-AA91-414F-AB11-DD9C733EC1BB}" destId="{F6119593-881A-4AC9-8C43-B1DD77AD97FC}" srcOrd="0" destOrd="0" presId="urn:microsoft.com/office/officeart/2005/8/layout/orgChart1"/>
    <dgm:cxn modelId="{291CEDD1-716A-4875-9741-E6EED90A2559}" type="presOf" srcId="{8F2FCF7B-DCAD-4BBF-8939-452D9C4F77AC}" destId="{09A146E5-2E5E-41F5-98E5-9F86CE068C64}" srcOrd="0" destOrd="0" presId="urn:microsoft.com/office/officeart/2005/8/layout/orgChart1"/>
    <dgm:cxn modelId="{AB0576DC-5941-4C8A-A28E-E2A4617AE301}" type="presOf" srcId="{3CBD181D-F8AC-482B-8FA4-5C6A7956674D}" destId="{DDBB8DB7-A4DB-46C6-B300-A29681A5490F}" srcOrd="0" destOrd="0" presId="urn:microsoft.com/office/officeart/2005/8/layout/orgChart1"/>
    <dgm:cxn modelId="{9FF9B2EF-1DA4-4A15-B690-B92DAA84FB9D}" srcId="{58670ED7-60B2-4884-A356-236297BD1B80}" destId="{B2BA6D16-1AF5-42C3-933C-957AF345D8C6}" srcOrd="1" destOrd="0" parTransId="{07E60D67-71E4-4BFB-88EC-127FF6F36FBC}" sibTransId="{A950055A-6492-4E7D-9845-03B1A77865CB}"/>
    <dgm:cxn modelId="{4250ECF4-A749-498D-8B57-3C88AA9AB2FA}" type="presOf" srcId="{07E60D67-71E4-4BFB-88EC-127FF6F36FBC}" destId="{D5B93247-B569-4A7D-9FA7-39FB1FF599A1}" srcOrd="0" destOrd="0" presId="urn:microsoft.com/office/officeart/2005/8/layout/orgChart1"/>
    <dgm:cxn modelId="{B91CD929-F7C9-4732-AFB5-2872440A3C47}" type="presParOf" srcId="{09A146E5-2E5E-41F5-98E5-9F86CE068C64}" destId="{303A556C-94F3-4EE2-A60E-E91868C2B997}" srcOrd="0" destOrd="0" presId="urn:microsoft.com/office/officeart/2005/8/layout/orgChart1"/>
    <dgm:cxn modelId="{78DB7B2C-7CC9-490D-980D-03C5EC9BB783}" type="presParOf" srcId="{303A556C-94F3-4EE2-A60E-E91868C2B997}" destId="{25250DCD-8C30-40FC-982C-173706A6567B}" srcOrd="0" destOrd="0" presId="urn:microsoft.com/office/officeart/2005/8/layout/orgChart1"/>
    <dgm:cxn modelId="{7B30318B-0595-4A60-A029-C06C5AAB207B}" type="presParOf" srcId="{25250DCD-8C30-40FC-982C-173706A6567B}" destId="{46C8FB84-C2C2-4131-B927-6526DAE0547A}" srcOrd="0" destOrd="0" presId="urn:microsoft.com/office/officeart/2005/8/layout/orgChart1"/>
    <dgm:cxn modelId="{753410A1-7652-4F34-A4F7-D27E26302C71}" type="presParOf" srcId="{25250DCD-8C30-40FC-982C-173706A6567B}" destId="{5A92EC27-3928-41BF-854A-8F4D3DAC9541}" srcOrd="1" destOrd="0" presId="urn:microsoft.com/office/officeart/2005/8/layout/orgChart1"/>
    <dgm:cxn modelId="{7D33B084-AFF3-49CD-9163-F3FAE58C86BC}" type="presParOf" srcId="{303A556C-94F3-4EE2-A60E-E91868C2B997}" destId="{7D56B980-42B1-4E48-8FDD-E842F8E0EC64}" srcOrd="1" destOrd="0" presId="urn:microsoft.com/office/officeart/2005/8/layout/orgChart1"/>
    <dgm:cxn modelId="{6C5FD158-37DB-4B9C-B888-BA6E80B480C8}" type="presParOf" srcId="{7D56B980-42B1-4E48-8FDD-E842F8E0EC64}" destId="{5B6E287C-2216-4A46-839F-0B96AB14FBE8}" srcOrd="0" destOrd="0" presId="urn:microsoft.com/office/officeart/2005/8/layout/orgChart1"/>
    <dgm:cxn modelId="{B9126A9F-52D8-4099-8DD2-4424E4AE56A3}" type="presParOf" srcId="{7D56B980-42B1-4E48-8FDD-E842F8E0EC64}" destId="{EA24F674-C1AD-4CEC-8E92-413CD422FCC5}" srcOrd="1" destOrd="0" presId="urn:microsoft.com/office/officeart/2005/8/layout/orgChart1"/>
    <dgm:cxn modelId="{B9DD146B-2F06-4F53-B875-D0F9FF23D5A3}" type="presParOf" srcId="{EA24F674-C1AD-4CEC-8E92-413CD422FCC5}" destId="{5EEE59F1-C027-4C44-B1BF-B0DEADCB979B}" srcOrd="0" destOrd="0" presId="urn:microsoft.com/office/officeart/2005/8/layout/orgChart1"/>
    <dgm:cxn modelId="{C8BDE3F9-8699-4417-A1DD-042F0020C409}" type="presParOf" srcId="{5EEE59F1-C027-4C44-B1BF-B0DEADCB979B}" destId="{DBFD57EE-96D4-434E-B25E-A5BE27574960}" srcOrd="0" destOrd="0" presId="urn:microsoft.com/office/officeart/2005/8/layout/orgChart1"/>
    <dgm:cxn modelId="{9213FFE5-CE93-45B1-9A98-288407D1BB22}" type="presParOf" srcId="{5EEE59F1-C027-4C44-B1BF-B0DEADCB979B}" destId="{F21E44C3-E3F8-418F-B096-ADB0505C82BA}" srcOrd="1" destOrd="0" presId="urn:microsoft.com/office/officeart/2005/8/layout/orgChart1"/>
    <dgm:cxn modelId="{6BE9E9AF-84B8-4BBC-A151-6F4A14893F33}" type="presParOf" srcId="{EA24F674-C1AD-4CEC-8E92-413CD422FCC5}" destId="{A0108305-5FE6-4A0D-A6F3-1136815E5556}" srcOrd="1" destOrd="0" presId="urn:microsoft.com/office/officeart/2005/8/layout/orgChart1"/>
    <dgm:cxn modelId="{F058B4F7-AB44-46A3-807C-9CDE530DD4CA}" type="presParOf" srcId="{EA24F674-C1AD-4CEC-8E92-413CD422FCC5}" destId="{25E0D3B8-FBE0-48BA-AD26-DB2C7235CEDC}" srcOrd="2" destOrd="0" presId="urn:microsoft.com/office/officeart/2005/8/layout/orgChart1"/>
    <dgm:cxn modelId="{37E830FA-C349-4E3C-9BF9-A1A688AB46AE}" type="presParOf" srcId="{7D56B980-42B1-4E48-8FDD-E842F8E0EC64}" destId="{D5B93247-B569-4A7D-9FA7-39FB1FF599A1}" srcOrd="2" destOrd="0" presId="urn:microsoft.com/office/officeart/2005/8/layout/orgChart1"/>
    <dgm:cxn modelId="{DFA6F74C-3DD7-411F-9930-9F7A9DE2F6FB}" type="presParOf" srcId="{7D56B980-42B1-4E48-8FDD-E842F8E0EC64}" destId="{42BE67B5-94C0-4933-8BDE-47FD73F1EF5F}" srcOrd="3" destOrd="0" presId="urn:microsoft.com/office/officeart/2005/8/layout/orgChart1"/>
    <dgm:cxn modelId="{2C6F9705-7FB2-48A3-8BAD-0CCBD0FFC100}" type="presParOf" srcId="{42BE67B5-94C0-4933-8BDE-47FD73F1EF5F}" destId="{074651E3-F981-44D2-B308-7193ABE4A00D}" srcOrd="0" destOrd="0" presId="urn:microsoft.com/office/officeart/2005/8/layout/orgChart1"/>
    <dgm:cxn modelId="{6342F12C-F095-448C-B6BF-6A120856D6FB}" type="presParOf" srcId="{074651E3-F981-44D2-B308-7193ABE4A00D}" destId="{32E2EC7A-9F22-49AE-AB88-16A0ECCDA824}" srcOrd="0" destOrd="0" presId="urn:microsoft.com/office/officeart/2005/8/layout/orgChart1"/>
    <dgm:cxn modelId="{1538AC49-A922-4F86-A7D1-374869406556}" type="presParOf" srcId="{074651E3-F981-44D2-B308-7193ABE4A00D}" destId="{3894F13B-19EC-40A1-AF40-FECEDEC0010F}" srcOrd="1" destOrd="0" presId="urn:microsoft.com/office/officeart/2005/8/layout/orgChart1"/>
    <dgm:cxn modelId="{2BC9664A-A587-4625-8752-E985992EBED4}" type="presParOf" srcId="{42BE67B5-94C0-4933-8BDE-47FD73F1EF5F}" destId="{E424F0F0-ACFA-4485-96E6-B0E8EFF89FD2}" srcOrd="1" destOrd="0" presId="urn:microsoft.com/office/officeart/2005/8/layout/orgChart1"/>
    <dgm:cxn modelId="{92398057-1B81-43F1-9DE3-2102498BEF72}" type="presParOf" srcId="{42BE67B5-94C0-4933-8BDE-47FD73F1EF5F}" destId="{6F8B51F9-6835-4594-92CF-29CE6DCA2D43}" srcOrd="2" destOrd="0" presId="urn:microsoft.com/office/officeart/2005/8/layout/orgChart1"/>
    <dgm:cxn modelId="{B5B68632-3EB9-4ECE-B86A-2A6FC951DA23}" type="presParOf" srcId="{7D56B980-42B1-4E48-8FDD-E842F8E0EC64}" destId="{8DBCD85B-8CF4-4001-B691-9C7C2986916A}" srcOrd="4" destOrd="0" presId="urn:microsoft.com/office/officeart/2005/8/layout/orgChart1"/>
    <dgm:cxn modelId="{AFAC3F43-E522-4437-9EDF-AD2A1E31B015}" type="presParOf" srcId="{7D56B980-42B1-4E48-8FDD-E842F8E0EC64}" destId="{6CDD98B5-A36E-4611-89DB-BCFAF79E58C3}" srcOrd="5" destOrd="0" presId="urn:microsoft.com/office/officeart/2005/8/layout/orgChart1"/>
    <dgm:cxn modelId="{3BA4C2C8-7B21-4488-BCF6-F1AC52F3C5D2}" type="presParOf" srcId="{6CDD98B5-A36E-4611-89DB-BCFAF79E58C3}" destId="{C69BF4F4-03D7-4A0E-83C4-D8A2F8284DA1}" srcOrd="0" destOrd="0" presId="urn:microsoft.com/office/officeart/2005/8/layout/orgChart1"/>
    <dgm:cxn modelId="{FCA66FDD-207C-4F85-BA60-F749D42F71EF}" type="presParOf" srcId="{C69BF4F4-03D7-4A0E-83C4-D8A2F8284DA1}" destId="{B4D4D195-A38A-4DB5-99C4-EE1CF12BBC1B}" srcOrd="0" destOrd="0" presId="urn:microsoft.com/office/officeart/2005/8/layout/orgChart1"/>
    <dgm:cxn modelId="{3E13955D-94FE-4E63-8302-9BB0914DD7F9}" type="presParOf" srcId="{C69BF4F4-03D7-4A0E-83C4-D8A2F8284DA1}" destId="{C0914D93-69FF-4331-987B-16F8FA022995}" srcOrd="1" destOrd="0" presId="urn:microsoft.com/office/officeart/2005/8/layout/orgChart1"/>
    <dgm:cxn modelId="{282AA2E9-10FA-46C3-89BB-ED7DB5B2039A}" type="presParOf" srcId="{6CDD98B5-A36E-4611-89DB-BCFAF79E58C3}" destId="{3FF3929E-817B-41F8-853D-DE7AEC3A0C8C}" srcOrd="1" destOrd="0" presId="urn:microsoft.com/office/officeart/2005/8/layout/orgChart1"/>
    <dgm:cxn modelId="{70F7C570-73B1-482B-BC5A-362BB8FF5F17}" type="presParOf" srcId="{6CDD98B5-A36E-4611-89DB-BCFAF79E58C3}" destId="{6FA88733-9A24-449D-84BD-BCD82215FD42}" srcOrd="2" destOrd="0" presId="urn:microsoft.com/office/officeart/2005/8/layout/orgChart1"/>
    <dgm:cxn modelId="{E4109FAC-1153-4122-A108-9296F1E57D32}" type="presParOf" srcId="{7D56B980-42B1-4E48-8FDD-E842F8E0EC64}" destId="{DDBB8DB7-A4DB-46C6-B300-A29681A5490F}" srcOrd="6" destOrd="0" presId="urn:microsoft.com/office/officeart/2005/8/layout/orgChart1"/>
    <dgm:cxn modelId="{B9FADF99-3DD9-4398-AFEC-8BB1FA339087}" type="presParOf" srcId="{7D56B980-42B1-4E48-8FDD-E842F8E0EC64}" destId="{33CF638A-72E1-46D2-8892-7486D1059877}" srcOrd="7" destOrd="0" presId="urn:microsoft.com/office/officeart/2005/8/layout/orgChart1"/>
    <dgm:cxn modelId="{CADD637A-35A9-401C-8E42-833F49CCCD73}" type="presParOf" srcId="{33CF638A-72E1-46D2-8892-7486D1059877}" destId="{290D3806-A01C-45D7-A32A-5664B7FBC2B0}" srcOrd="0" destOrd="0" presId="urn:microsoft.com/office/officeart/2005/8/layout/orgChart1"/>
    <dgm:cxn modelId="{AE4D1C37-4F53-4DE0-A5C9-53FEBAC116A1}" type="presParOf" srcId="{290D3806-A01C-45D7-A32A-5664B7FBC2B0}" destId="{F6119593-881A-4AC9-8C43-B1DD77AD97FC}" srcOrd="0" destOrd="0" presId="urn:microsoft.com/office/officeart/2005/8/layout/orgChart1"/>
    <dgm:cxn modelId="{C45B561C-87B6-472A-AA6D-8897926890F1}" type="presParOf" srcId="{290D3806-A01C-45D7-A32A-5664B7FBC2B0}" destId="{D27C81C4-06FB-4AE6-AF8E-453DE4D80EC6}" srcOrd="1" destOrd="0" presId="urn:microsoft.com/office/officeart/2005/8/layout/orgChart1"/>
    <dgm:cxn modelId="{D3060F66-07DB-4F2C-874B-802C3862373D}" type="presParOf" srcId="{33CF638A-72E1-46D2-8892-7486D1059877}" destId="{21443557-822B-4B7B-ACF5-E2332F5CC841}" srcOrd="1" destOrd="0" presId="urn:microsoft.com/office/officeart/2005/8/layout/orgChart1"/>
    <dgm:cxn modelId="{2003A528-D378-4A33-AB78-8399DF82E4BC}" type="presParOf" srcId="{33CF638A-72E1-46D2-8892-7486D1059877}" destId="{1F76E95E-6A03-4DE5-B278-600F04241E14}" srcOrd="2" destOrd="0" presId="urn:microsoft.com/office/officeart/2005/8/layout/orgChart1"/>
    <dgm:cxn modelId="{4E0F794C-248E-45EB-A2D3-4939775E0931}" type="presParOf" srcId="{303A556C-94F3-4EE2-A60E-E91868C2B997}" destId="{8AA41F0B-141B-43B4-AB35-5768CC02C777}"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621386" cy="5184751"/>
        <a:chOff x="0" y="0"/>
        <a:chExt cx="11621386" cy="5184751"/>
      </a:xfrm>
    </dsp:grpSpPr>
    <dsp:sp modelId="{5B6E287C-2216-4A46-839F-0B96AB14FBE8}">
      <dsp:nvSpPr>
        <dsp:cNvPr id="5" name="Freeform 4"/>
        <dsp:cNvSpPr/>
      </dsp:nvSpPr>
      <dsp:spPr bwMode="white">
        <a:xfrm>
          <a:off x="1182443" y="2283486"/>
          <a:ext cx="4628250" cy="603258"/>
        </a:xfrm>
        <a:custGeom>
          <a:avLst/>
          <a:gdLst/>
          <a:ahLst/>
          <a:cxnLst/>
          <a:pathLst>
            <a:path w="7289" h="950">
              <a:moveTo>
                <a:pt x="7289" y="0"/>
              </a:moveTo>
              <a:lnTo>
                <a:pt x="7289" y="475"/>
              </a:lnTo>
              <a:lnTo>
                <a:pt x="0" y="475"/>
              </a:lnTo>
              <a:lnTo>
                <a:pt x="0" y="950"/>
              </a:lnTo>
            </a:path>
          </a:pathLst>
        </a:custGeom>
      </dsp:spPr>
      <dsp:style>
        <a:lnRef idx="2">
          <a:schemeClr val="accent1">
            <a:shade val="60000"/>
          </a:schemeClr>
        </a:lnRef>
        <a:fillRef idx="0">
          <a:schemeClr val="accent1"/>
        </a:fillRef>
        <a:effectRef idx="0">
          <a:scrgbClr r="0" g="0" b="0"/>
        </a:effectRef>
        <a:fontRef idx="minor"/>
      </dsp:style>
      <dsp:txXfrm>
        <a:off x="1182443" y="2283486"/>
        <a:ext cx="4628250" cy="603258"/>
      </dsp:txXfrm>
    </dsp:sp>
    <dsp:sp modelId="{D5B93247-B569-4A7D-9FA7-39FB1FF599A1}">
      <dsp:nvSpPr>
        <dsp:cNvPr id="8" name="Freeform 7"/>
        <dsp:cNvSpPr/>
      </dsp:nvSpPr>
      <dsp:spPr bwMode="white">
        <a:xfrm>
          <a:off x="5810693" y="2283486"/>
          <a:ext cx="3635633" cy="656215"/>
        </a:xfrm>
        <a:custGeom>
          <a:avLst/>
          <a:gdLst/>
          <a:ahLst/>
          <a:cxnLst/>
          <a:pathLst>
            <a:path w="5725" h="1033">
              <a:moveTo>
                <a:pt x="0" y="0"/>
              </a:moveTo>
              <a:lnTo>
                <a:pt x="0" y="558"/>
              </a:lnTo>
              <a:lnTo>
                <a:pt x="5725" y="558"/>
              </a:lnTo>
              <a:lnTo>
                <a:pt x="5725" y="1033"/>
              </a:lnTo>
            </a:path>
          </a:pathLst>
        </a:custGeom>
      </dsp:spPr>
      <dsp:style>
        <a:lnRef idx="2">
          <a:schemeClr val="accent1">
            <a:shade val="60000"/>
          </a:schemeClr>
        </a:lnRef>
        <a:fillRef idx="0">
          <a:schemeClr val="accent1"/>
        </a:fillRef>
        <a:effectRef idx="0">
          <a:scrgbClr r="0" g="0" b="0"/>
        </a:effectRef>
        <a:fontRef idx="minor"/>
      </dsp:style>
      <dsp:txXfrm>
        <a:off x="5810693" y="2283486"/>
        <a:ext cx="3635633" cy="656215"/>
      </dsp:txXfrm>
    </dsp:sp>
    <dsp:sp modelId="{8DBCD85B-8CF4-4001-B691-9C7C2986916A}">
      <dsp:nvSpPr>
        <dsp:cNvPr id="11" name="Freeform 10"/>
        <dsp:cNvSpPr/>
      </dsp:nvSpPr>
      <dsp:spPr bwMode="white">
        <a:xfrm>
          <a:off x="3492345" y="2283486"/>
          <a:ext cx="2318348" cy="637816"/>
        </a:xfrm>
        <a:custGeom>
          <a:avLst/>
          <a:gdLst/>
          <a:ahLst/>
          <a:cxnLst/>
          <a:pathLst>
            <a:path w="3651" h="1004">
              <a:moveTo>
                <a:pt x="3651" y="0"/>
              </a:moveTo>
              <a:lnTo>
                <a:pt x="3651" y="529"/>
              </a:lnTo>
              <a:lnTo>
                <a:pt x="0" y="529"/>
              </a:lnTo>
              <a:lnTo>
                <a:pt x="0" y="1004"/>
              </a:lnTo>
            </a:path>
          </a:pathLst>
        </a:custGeom>
      </dsp:spPr>
      <dsp:style>
        <a:lnRef idx="2">
          <a:schemeClr val="accent1">
            <a:shade val="60000"/>
          </a:schemeClr>
        </a:lnRef>
        <a:fillRef idx="0">
          <a:schemeClr val="accent1"/>
        </a:fillRef>
        <a:effectRef idx="0">
          <a:scrgbClr r="0" g="0" b="0"/>
        </a:effectRef>
        <a:fontRef idx="minor"/>
      </dsp:style>
      <dsp:txXfrm>
        <a:off x="3492345" y="2283486"/>
        <a:ext cx="2318348" cy="637816"/>
      </dsp:txXfrm>
    </dsp:sp>
    <dsp:sp modelId="{DDBB8DB7-A4DB-46C6-B300-A29681A5490F}">
      <dsp:nvSpPr>
        <dsp:cNvPr id="14" name="Freeform 13"/>
        <dsp:cNvSpPr/>
      </dsp:nvSpPr>
      <dsp:spPr bwMode="white">
        <a:xfrm>
          <a:off x="5810693" y="2283486"/>
          <a:ext cx="792767" cy="623381"/>
        </a:xfrm>
        <a:custGeom>
          <a:avLst/>
          <a:gdLst/>
          <a:ahLst/>
          <a:cxnLst/>
          <a:pathLst>
            <a:path w="1248" h="982">
              <a:moveTo>
                <a:pt x="0" y="0"/>
              </a:moveTo>
              <a:lnTo>
                <a:pt x="0" y="507"/>
              </a:lnTo>
              <a:lnTo>
                <a:pt x="1248" y="507"/>
              </a:lnTo>
              <a:lnTo>
                <a:pt x="1248" y="982"/>
              </a:lnTo>
            </a:path>
          </a:pathLst>
        </a:custGeom>
      </dsp:spPr>
      <dsp:style>
        <a:lnRef idx="2">
          <a:schemeClr val="accent1">
            <a:shade val="60000"/>
          </a:schemeClr>
        </a:lnRef>
        <a:fillRef idx="0">
          <a:schemeClr val="accent1"/>
        </a:fillRef>
        <a:effectRef idx="0">
          <a:scrgbClr r="0" g="0" b="0"/>
        </a:effectRef>
        <a:fontRef idx="minor"/>
      </dsp:style>
      <dsp:txXfrm>
        <a:off x="5810693" y="2283486"/>
        <a:ext cx="792767" cy="623381"/>
      </dsp:txXfrm>
    </dsp:sp>
    <dsp:sp modelId="{46C8FB84-C2C2-4131-B927-6526DAE0547A}">
      <dsp:nvSpPr>
        <dsp:cNvPr id="3" name="Rectangles 2"/>
        <dsp:cNvSpPr/>
      </dsp:nvSpPr>
      <dsp:spPr bwMode="white">
        <a:xfrm>
          <a:off x="4374365" y="847158"/>
          <a:ext cx="2872656" cy="1436328"/>
        </a:xfrm>
        <a:prstGeom prst="rect">
          <a:avLst/>
        </a:prstGeom>
      </dsp:spPr>
      <dsp:style>
        <a:lnRef idx="2">
          <a:schemeClr val="lt1"/>
        </a:lnRef>
        <a:fillRef idx="1">
          <a:schemeClr val="accent1"/>
        </a:fillRef>
        <a:effectRef idx="0">
          <a:scrgbClr r="0" g="0" b="0"/>
        </a:effectRef>
        <a:fontRef idx="minor">
          <a:schemeClr val="lt1"/>
        </a:fontRef>
      </dsp:style>
      <dsp:txBody>
        <a:bodyPr lIns="17780" tIns="17780" rIns="17780" bIns="1778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sz="2800" b="1" dirty="0">
              <a:solidFill>
                <a:schemeClr val="tx1">
                  <a:lumMod val="95000"/>
                  <a:lumOff val="5000"/>
                </a:schemeClr>
              </a:solidFill>
            </a:rPr>
            <a:t>Data Science</a:t>
          </a:r>
          <a:endParaRPr lang="en-IN" sz="2800" dirty="0">
            <a:solidFill>
              <a:schemeClr val="tx1">
                <a:lumMod val="95000"/>
                <a:lumOff val="5000"/>
              </a:schemeClr>
            </a:solidFill>
          </a:endParaRPr>
        </a:p>
      </dsp:txBody>
      <dsp:txXfrm>
        <a:off x="4374365" y="847158"/>
        <a:ext cx="2872656" cy="1436328"/>
      </dsp:txXfrm>
    </dsp:sp>
    <dsp:sp modelId="{DBFD57EE-96D4-434E-B25E-A5BE27574960}">
      <dsp:nvSpPr>
        <dsp:cNvPr id="6" name="Rectangles 5"/>
        <dsp:cNvSpPr/>
      </dsp:nvSpPr>
      <dsp:spPr bwMode="white">
        <a:xfrm>
          <a:off x="0" y="2886744"/>
          <a:ext cx="2364885" cy="1450849"/>
        </a:xfrm>
        <a:prstGeom prst="rect">
          <a:avLst/>
        </a:prstGeom>
      </dsp:spPr>
      <dsp:style>
        <a:lnRef idx="2">
          <a:schemeClr val="lt1"/>
        </a:lnRef>
        <a:fillRef idx="1">
          <a:schemeClr val="accent1"/>
        </a:fillRef>
        <a:effectRef idx="0">
          <a:scrgbClr r="0" g="0" b="0"/>
        </a:effectRef>
        <a:fontRef idx="minor">
          <a:schemeClr val="lt1"/>
        </a:fontRef>
      </dsp:style>
      <dsp:txBody>
        <a:bodyPr lIns="6350" tIns="6350" rIns="6350" bIns="635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gn="l">
            <a:lnSpc>
              <a:spcPct val="100000"/>
            </a:lnSpc>
            <a:spcBef>
              <a:spcPct val="0"/>
            </a:spcBef>
            <a:spcAft>
              <a:spcPct val="35000"/>
            </a:spcAft>
          </a:pPr>
          <a:r>
            <a:rPr lang="en-US" sz="1050" b="1" dirty="0">
              <a:solidFill>
                <a:schemeClr val="tx1">
                  <a:lumMod val="95000"/>
                  <a:lumOff val="5000"/>
                </a:schemeClr>
              </a:solidFill>
            </a:rPr>
            <a:t>Data Analyst</a:t>
          </a:r>
          <a:endParaRPr lang="en-US" sz="1050" b="1" dirty="0">
            <a:solidFill>
              <a:schemeClr val="tx1">
                <a:lumMod val="95000"/>
                <a:lumOff val="5000"/>
              </a:schemeClr>
            </a:solidFill>
          </a:endParaRPr>
        </a:p>
        <a:p>
          <a:pPr lvl="0" algn="l">
            <a:lnSpc>
              <a:spcPct val="100000"/>
            </a:lnSpc>
            <a:spcBef>
              <a:spcPct val="0"/>
            </a:spcBef>
            <a:spcAft>
              <a:spcPct val="35000"/>
            </a:spcAft>
          </a:pPr>
          <a:r>
            <a:rPr lang="en-US" sz="1050" b="1" dirty="0">
              <a:solidFill>
                <a:schemeClr val="tx1">
                  <a:lumMod val="95000"/>
                  <a:lumOff val="5000"/>
                </a:schemeClr>
              </a:solidFill>
            </a:rPr>
            <a:t>Excel </a:t>
          </a:r>
          <a:endParaRPr lang="en-IN" sz="1050" b="1" dirty="0">
            <a:solidFill>
              <a:schemeClr val="tx1">
                <a:lumMod val="95000"/>
                <a:lumOff val="5000"/>
              </a:schemeClr>
            </a:solidFill>
          </a:endParaRPr>
        </a:p>
        <a:p>
          <a:pPr lvl="0" algn="l">
            <a:lnSpc>
              <a:spcPct val="100000"/>
            </a:lnSpc>
            <a:spcBef>
              <a:spcPct val="0"/>
            </a:spcBef>
            <a:spcAft>
              <a:spcPct val="35000"/>
            </a:spcAft>
          </a:pPr>
          <a:r>
            <a:rPr lang="en-IN" sz="1050" b="1" dirty="0">
              <a:solidFill>
                <a:schemeClr val="tx1">
                  <a:lumMod val="95000"/>
                  <a:lumOff val="5000"/>
                </a:schemeClr>
              </a:solidFill>
            </a:rPr>
            <a:t>Power BI/Tableau</a:t>
          </a:r>
          <a:endParaRPr lang="en-IN" sz="1050" b="1" dirty="0">
            <a:solidFill>
              <a:schemeClr val="tx1">
                <a:lumMod val="95000"/>
                <a:lumOff val="5000"/>
              </a:schemeClr>
            </a:solidFill>
          </a:endParaRPr>
        </a:p>
        <a:p>
          <a:pPr lvl="0" algn="l">
            <a:lnSpc>
              <a:spcPct val="100000"/>
            </a:lnSpc>
            <a:spcBef>
              <a:spcPct val="0"/>
            </a:spcBef>
            <a:spcAft>
              <a:spcPct val="35000"/>
            </a:spcAft>
          </a:pPr>
          <a:r>
            <a:rPr lang="en-US" sz="1050" b="1" dirty="0" err="1">
              <a:solidFill>
                <a:schemeClr val="tx1">
                  <a:lumMod val="95000"/>
                  <a:lumOff val="5000"/>
                </a:schemeClr>
              </a:solidFill>
            </a:rPr>
            <a:t>Sql</a:t>
          </a:r>
          <a:endParaRPr lang="en-US" sz="1050" b="1" dirty="0">
            <a:solidFill>
              <a:schemeClr val="tx1">
                <a:lumMod val="95000"/>
                <a:lumOff val="5000"/>
              </a:schemeClr>
            </a:solidFill>
          </a:endParaRPr>
        </a:p>
        <a:p>
          <a:pPr lvl="0" algn="l">
            <a:lnSpc>
              <a:spcPct val="100000"/>
            </a:lnSpc>
            <a:spcBef>
              <a:spcPct val="0"/>
            </a:spcBef>
            <a:spcAft>
              <a:spcPct val="35000"/>
            </a:spcAft>
          </a:pPr>
          <a:r>
            <a:rPr lang="en-US" sz="1050" b="1" dirty="0">
              <a:solidFill>
                <a:schemeClr val="tx1">
                  <a:lumMod val="95000"/>
                  <a:lumOff val="5000"/>
                </a:schemeClr>
              </a:solidFill>
            </a:rPr>
            <a:t>Python</a:t>
          </a:r>
          <a:endParaRPr lang="en-US" sz="1050" b="1" dirty="0">
            <a:solidFill>
              <a:schemeClr val="tx1">
                <a:lumMod val="95000"/>
                <a:lumOff val="5000"/>
              </a:schemeClr>
            </a:solidFill>
          </a:endParaRPr>
        </a:p>
        <a:p>
          <a:pPr lvl="0" algn="l">
            <a:lnSpc>
              <a:spcPct val="100000"/>
            </a:lnSpc>
            <a:spcBef>
              <a:spcPct val="0"/>
            </a:spcBef>
            <a:spcAft>
              <a:spcPct val="35000"/>
            </a:spcAft>
          </a:pPr>
          <a:endParaRPr lang="en-IN" sz="1050" dirty="0">
            <a:solidFill>
              <a:schemeClr val="tx1">
                <a:lumMod val="95000"/>
                <a:lumOff val="5000"/>
              </a:schemeClr>
            </a:solidFill>
          </a:endParaRPr>
        </a:p>
      </dsp:txBody>
      <dsp:txXfrm>
        <a:off x="0" y="2886744"/>
        <a:ext cx="2364885" cy="1450849"/>
      </dsp:txXfrm>
    </dsp:sp>
    <dsp:sp modelId="{32E2EC7A-9F22-49AE-AB88-16A0ECCDA824}">
      <dsp:nvSpPr>
        <dsp:cNvPr id="9" name="Rectangles 8"/>
        <dsp:cNvSpPr/>
      </dsp:nvSpPr>
      <dsp:spPr bwMode="white">
        <a:xfrm>
          <a:off x="8392636" y="2939701"/>
          <a:ext cx="2107380" cy="1437017"/>
        </a:xfrm>
        <a:prstGeom prst="rect">
          <a:avLst/>
        </a:prstGeom>
      </dsp:spPr>
      <dsp:style>
        <a:lnRef idx="2">
          <a:schemeClr val="lt1"/>
        </a:lnRef>
        <a:fillRef idx="1">
          <a:schemeClr val="accent1"/>
        </a:fillRef>
        <a:effectRef idx="0">
          <a:scrgbClr r="0" g="0" b="0"/>
        </a:effectRef>
        <a:fontRef idx="minor">
          <a:schemeClr val="lt1"/>
        </a:fontRef>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b="1" dirty="0">
              <a:solidFill>
                <a:schemeClr val="tx1">
                  <a:lumMod val="95000"/>
                  <a:lumOff val="5000"/>
                </a:schemeClr>
              </a:solidFill>
            </a:rPr>
            <a:t>DL engineering</a:t>
          </a:r>
          <a:endParaRPr lang="en-US" b="1" dirty="0">
            <a:solidFill>
              <a:schemeClr val="tx1">
                <a:lumMod val="95000"/>
                <a:lumOff val="5000"/>
              </a:schemeClr>
            </a:solidFill>
          </a:endParaRPr>
        </a:p>
        <a:p>
          <a:pPr lvl="0">
            <a:lnSpc>
              <a:spcPct val="100000"/>
            </a:lnSpc>
            <a:spcBef>
              <a:spcPct val="0"/>
            </a:spcBef>
            <a:spcAft>
              <a:spcPct val="35000"/>
            </a:spcAft>
            <a:buFont typeface="Arial" panose="020B0604020202020204" pitchFamily="34" charset="0"/>
            <a:buChar char="•"/>
          </a:pPr>
          <a:r>
            <a:rPr lang="en-US" b="1" dirty="0" err="1">
              <a:solidFill>
                <a:schemeClr val="tx1">
                  <a:lumMod val="95000"/>
                  <a:lumOff val="5000"/>
                </a:schemeClr>
              </a:solidFill>
            </a:rPr>
            <a:t>Sql</a:t>
          </a:r>
          <a:endParaRPr lang="en-US" b="1" dirty="0">
            <a:solidFill>
              <a:schemeClr val="tx1">
                <a:lumMod val="95000"/>
                <a:lumOff val="5000"/>
              </a:schemeClr>
            </a:solidFill>
          </a:endParaRPr>
        </a:p>
        <a:p>
          <a:pPr lvl="0">
            <a:lnSpc>
              <a:spcPct val="100000"/>
            </a:lnSpc>
            <a:spcBef>
              <a:spcPct val="0"/>
            </a:spcBef>
            <a:spcAft>
              <a:spcPct val="35000"/>
            </a:spcAft>
            <a:buFont typeface="Arial" panose="020B0604020202020204" pitchFamily="34" charset="0"/>
            <a:buChar char="•"/>
          </a:pPr>
          <a:r>
            <a:rPr lang="en-US" b="1" dirty="0">
              <a:solidFill>
                <a:schemeClr val="tx1">
                  <a:lumMod val="95000"/>
                  <a:lumOff val="5000"/>
                </a:schemeClr>
              </a:solidFill>
            </a:rPr>
            <a:t>Basic </a:t>
          </a:r>
          <a:r>
            <a:rPr lang="en-US" b="1" dirty="0" err="1">
              <a:solidFill>
                <a:schemeClr val="tx1">
                  <a:lumMod val="95000"/>
                  <a:lumOff val="5000"/>
                </a:schemeClr>
              </a:solidFill>
            </a:rPr>
            <a:t>maths</a:t>
          </a:r>
          <a:endParaRPr lang="en-US" b="1" dirty="0">
            <a:solidFill>
              <a:schemeClr val="tx1">
                <a:lumMod val="95000"/>
                <a:lumOff val="5000"/>
              </a:schemeClr>
            </a:solidFill>
          </a:endParaRPr>
        </a:p>
        <a:p>
          <a:pPr lvl="0">
            <a:lnSpc>
              <a:spcPct val="100000"/>
            </a:lnSpc>
            <a:spcBef>
              <a:spcPct val="0"/>
            </a:spcBef>
            <a:spcAft>
              <a:spcPct val="35000"/>
            </a:spcAft>
            <a:buFont typeface="Arial" panose="020B0604020202020204" pitchFamily="34" charset="0"/>
            <a:buChar char="•"/>
          </a:pPr>
          <a:r>
            <a:rPr lang="en-US" b="1" dirty="0">
              <a:solidFill>
                <a:schemeClr val="tx1">
                  <a:lumMod val="95000"/>
                  <a:lumOff val="5000"/>
                </a:schemeClr>
              </a:solidFill>
            </a:rPr>
            <a:t>Python </a:t>
          </a:r>
          <a:endParaRPr lang="en-US" b="1" dirty="0">
            <a:solidFill>
              <a:schemeClr val="tx1">
                <a:lumMod val="95000"/>
                <a:lumOff val="5000"/>
              </a:schemeClr>
            </a:solidFill>
          </a:endParaRPr>
        </a:p>
        <a:p>
          <a:pPr lvl="0">
            <a:lnSpc>
              <a:spcPct val="100000"/>
            </a:lnSpc>
            <a:spcBef>
              <a:spcPct val="0"/>
            </a:spcBef>
            <a:spcAft>
              <a:spcPct val="35000"/>
            </a:spcAft>
          </a:pPr>
          <a:endParaRPr lang="en-IN" dirty="0">
            <a:solidFill>
              <a:schemeClr val="tx1">
                <a:lumMod val="95000"/>
                <a:lumOff val="5000"/>
              </a:schemeClr>
            </a:solidFill>
          </a:endParaRPr>
        </a:p>
      </dsp:txBody>
      <dsp:txXfrm>
        <a:off x="8392636" y="2939701"/>
        <a:ext cx="2107380" cy="1437017"/>
      </dsp:txXfrm>
    </dsp:sp>
    <dsp:sp modelId="{B4D4D195-A38A-4DB5-99C4-EE1CF12BBC1B}">
      <dsp:nvSpPr>
        <dsp:cNvPr id="12" name="Rectangles 11"/>
        <dsp:cNvSpPr/>
      </dsp:nvSpPr>
      <dsp:spPr bwMode="white">
        <a:xfrm>
          <a:off x="2258999" y="2921302"/>
          <a:ext cx="2466692" cy="1436328"/>
        </a:xfrm>
        <a:prstGeom prst="rect">
          <a:avLst/>
        </a:prstGeom>
      </dsp:spPr>
      <dsp:style>
        <a:lnRef idx="2">
          <a:schemeClr val="lt1"/>
        </a:lnRef>
        <a:fillRef idx="1">
          <a:schemeClr val="accent1"/>
        </a:fillRef>
        <a:effectRef idx="0">
          <a:scrgbClr r="0" g="0" b="0"/>
        </a:effectRef>
        <a:fontRef idx="minor">
          <a:schemeClr val="lt1"/>
        </a:fontRef>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b="1" dirty="0">
              <a:solidFill>
                <a:schemeClr val="tx1">
                  <a:lumMod val="95000"/>
                  <a:lumOff val="5000"/>
                </a:schemeClr>
              </a:solidFill>
            </a:rPr>
            <a:t>Data Engineer</a:t>
          </a:r>
          <a:endParaRPr lang="en-US" b="1" dirty="0">
            <a:solidFill>
              <a:schemeClr val="tx1">
                <a:lumMod val="95000"/>
                <a:lumOff val="5000"/>
              </a:schemeClr>
            </a:solidFill>
          </a:endParaRPr>
        </a:p>
        <a:p>
          <a:pPr lvl="0">
            <a:lnSpc>
              <a:spcPct val="100000"/>
            </a:lnSpc>
            <a:spcBef>
              <a:spcPct val="0"/>
            </a:spcBef>
            <a:spcAft>
              <a:spcPct val="35000"/>
            </a:spcAft>
          </a:pPr>
          <a:r>
            <a:rPr lang="en-US" b="1" dirty="0" err="1">
              <a:solidFill>
                <a:schemeClr val="tx1">
                  <a:lumMod val="95000"/>
                  <a:lumOff val="5000"/>
                </a:schemeClr>
              </a:solidFill>
            </a:rPr>
            <a:t>Sql</a:t>
          </a:r>
          <a:endParaRPr lang="en-IN" b="1" dirty="0">
            <a:solidFill>
              <a:schemeClr val="tx1">
                <a:lumMod val="95000"/>
                <a:lumOff val="5000"/>
              </a:schemeClr>
            </a:solidFill>
          </a:endParaRPr>
        </a:p>
        <a:p>
          <a:pPr lvl="0">
            <a:lnSpc>
              <a:spcPct val="100000"/>
            </a:lnSpc>
            <a:spcBef>
              <a:spcPct val="0"/>
            </a:spcBef>
            <a:spcAft>
              <a:spcPct val="35000"/>
            </a:spcAft>
          </a:pPr>
          <a:r>
            <a:rPr lang="en-US" b="1" dirty="0">
              <a:solidFill>
                <a:schemeClr val="tx1">
                  <a:lumMod val="95000"/>
                  <a:lumOff val="5000"/>
                </a:schemeClr>
              </a:solidFill>
            </a:rPr>
            <a:t>Bigdata concept</a:t>
          </a:r>
          <a:endParaRPr lang="en-US" b="1" dirty="0">
            <a:solidFill>
              <a:schemeClr val="tx1">
                <a:lumMod val="95000"/>
                <a:lumOff val="5000"/>
              </a:schemeClr>
            </a:solidFill>
          </a:endParaRPr>
        </a:p>
        <a:p>
          <a:pPr lvl="0">
            <a:lnSpc>
              <a:spcPct val="100000"/>
            </a:lnSpc>
            <a:spcBef>
              <a:spcPct val="0"/>
            </a:spcBef>
            <a:spcAft>
              <a:spcPct val="35000"/>
            </a:spcAft>
          </a:pPr>
          <a:r>
            <a:rPr lang="en-US" b="1" dirty="0">
              <a:solidFill>
                <a:schemeClr val="tx1">
                  <a:lumMod val="95000"/>
                  <a:lumOff val="5000"/>
                </a:schemeClr>
              </a:solidFill>
            </a:rPr>
            <a:t>Python</a:t>
          </a:r>
          <a:endParaRPr lang="en-US" b="1" dirty="0">
            <a:solidFill>
              <a:schemeClr val="tx1">
                <a:lumMod val="95000"/>
                <a:lumOff val="5000"/>
              </a:schemeClr>
            </a:solidFill>
          </a:endParaRPr>
        </a:p>
        <a:p>
          <a:pPr lvl="0">
            <a:lnSpc>
              <a:spcPct val="100000"/>
            </a:lnSpc>
            <a:spcBef>
              <a:spcPct val="0"/>
            </a:spcBef>
            <a:spcAft>
              <a:spcPct val="35000"/>
            </a:spcAft>
          </a:pPr>
          <a:r>
            <a:rPr lang="en-US" b="1" dirty="0" err="1">
              <a:solidFill>
                <a:schemeClr val="tx1">
                  <a:lumMod val="95000"/>
                  <a:lumOff val="5000"/>
                </a:schemeClr>
              </a:solidFill>
            </a:rPr>
            <a:t>Pyspark</a:t>
          </a:r>
          <a:r>
            <a:rPr lang="en-US" b="1" dirty="0">
              <a:solidFill>
                <a:schemeClr val="tx1">
                  <a:lumMod val="95000"/>
                  <a:lumOff val="5000"/>
                </a:schemeClr>
              </a:solidFill>
            </a:rPr>
            <a:t> </a:t>
          </a:r>
          <a:endParaRPr lang="en-US" b="1" dirty="0">
            <a:solidFill>
              <a:schemeClr val="tx1">
                <a:lumMod val="95000"/>
                <a:lumOff val="5000"/>
              </a:schemeClr>
            </a:solidFill>
          </a:endParaRPr>
        </a:p>
        <a:p>
          <a:pPr lvl="0">
            <a:lnSpc>
              <a:spcPct val="100000"/>
            </a:lnSpc>
            <a:spcBef>
              <a:spcPct val="0"/>
            </a:spcBef>
            <a:spcAft>
              <a:spcPct val="35000"/>
            </a:spcAft>
          </a:pPr>
          <a:endParaRPr lang="en-IN" dirty="0">
            <a:solidFill>
              <a:schemeClr val="tx1">
                <a:lumMod val="95000"/>
                <a:lumOff val="5000"/>
              </a:schemeClr>
            </a:solidFill>
          </a:endParaRPr>
        </a:p>
      </dsp:txBody>
      <dsp:txXfrm>
        <a:off x="2258999" y="2921302"/>
        <a:ext cx="2466692" cy="1436328"/>
      </dsp:txXfrm>
    </dsp:sp>
    <dsp:sp modelId="{F6119593-881A-4AC9-8C43-B1DD77AD97FC}">
      <dsp:nvSpPr>
        <dsp:cNvPr id="15" name="Rectangles 14"/>
        <dsp:cNvSpPr/>
      </dsp:nvSpPr>
      <dsp:spPr bwMode="white">
        <a:xfrm>
          <a:off x="5167132" y="2906867"/>
          <a:ext cx="2872656" cy="1436328"/>
        </a:xfrm>
        <a:prstGeom prst="rect">
          <a:avLst/>
        </a:prstGeom>
      </dsp:spPr>
      <dsp:style>
        <a:lnRef idx="2">
          <a:schemeClr val="lt1"/>
        </a:lnRef>
        <a:fillRef idx="1">
          <a:schemeClr val="accent1"/>
        </a:fillRef>
        <a:effectRef idx="0">
          <a:scrgbClr r="0" g="0" b="0"/>
        </a:effectRef>
        <a:fontRef idx="minor">
          <a:schemeClr val="lt1"/>
        </a:fontRef>
      </dsp:style>
      <dsp:txBody>
        <a:bodyPr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buFont typeface="Arial" panose="020B0604020202020204" pitchFamily="34" charset="0"/>
            <a:buChar char="•"/>
          </a:pPr>
          <a:r>
            <a:rPr lang="en-US" b="1" dirty="0">
              <a:solidFill>
                <a:schemeClr val="tx1">
                  <a:lumMod val="95000"/>
                  <a:lumOff val="5000"/>
                </a:schemeClr>
              </a:solidFill>
            </a:rPr>
            <a:t>Machine Learning engineering</a:t>
          </a:r>
          <a:endParaRPr lang="en-US" b="1" dirty="0">
            <a:solidFill>
              <a:schemeClr val="tx1">
                <a:lumMod val="95000"/>
                <a:lumOff val="5000"/>
              </a:schemeClr>
            </a:solidFill>
          </a:endParaRPr>
        </a:p>
        <a:p>
          <a:pPr lvl="0">
            <a:lnSpc>
              <a:spcPct val="100000"/>
            </a:lnSpc>
            <a:spcBef>
              <a:spcPct val="0"/>
            </a:spcBef>
            <a:spcAft>
              <a:spcPct val="35000"/>
            </a:spcAft>
            <a:buFont typeface="Arial" panose="020B0604020202020204" pitchFamily="34" charset="0"/>
            <a:buChar char="•"/>
          </a:pPr>
          <a:r>
            <a:rPr lang="en-US" b="1" dirty="0" err="1">
              <a:solidFill>
                <a:schemeClr val="tx1">
                  <a:lumMod val="95000"/>
                  <a:lumOff val="5000"/>
                </a:schemeClr>
              </a:solidFill>
            </a:rPr>
            <a:t>Sql</a:t>
          </a:r>
          <a:endParaRPr lang="en-US" b="1" dirty="0">
            <a:solidFill>
              <a:schemeClr val="tx1">
                <a:lumMod val="95000"/>
                <a:lumOff val="5000"/>
              </a:schemeClr>
            </a:solidFill>
          </a:endParaRPr>
        </a:p>
        <a:p>
          <a:pPr lvl="0">
            <a:lnSpc>
              <a:spcPct val="100000"/>
            </a:lnSpc>
            <a:spcBef>
              <a:spcPct val="0"/>
            </a:spcBef>
            <a:spcAft>
              <a:spcPct val="35000"/>
            </a:spcAft>
            <a:buFont typeface="Arial" panose="020B0604020202020204" pitchFamily="34" charset="0"/>
            <a:buChar char="•"/>
          </a:pPr>
          <a:r>
            <a:rPr lang="en-US" b="1" dirty="0">
              <a:solidFill>
                <a:schemeClr val="tx1">
                  <a:lumMod val="95000"/>
                  <a:lumOff val="5000"/>
                </a:schemeClr>
              </a:solidFill>
            </a:rPr>
            <a:t>Basic </a:t>
          </a:r>
          <a:r>
            <a:rPr lang="en-US" b="1" dirty="0" err="1">
              <a:solidFill>
                <a:schemeClr val="tx1">
                  <a:lumMod val="95000"/>
                  <a:lumOff val="5000"/>
                </a:schemeClr>
              </a:solidFill>
            </a:rPr>
            <a:t>maths</a:t>
          </a:r>
          <a:endParaRPr lang="en-US" b="1" dirty="0">
            <a:solidFill>
              <a:schemeClr val="tx1">
                <a:lumMod val="95000"/>
                <a:lumOff val="5000"/>
              </a:schemeClr>
            </a:solidFill>
          </a:endParaRPr>
        </a:p>
        <a:p>
          <a:pPr lvl="0">
            <a:lnSpc>
              <a:spcPct val="100000"/>
            </a:lnSpc>
            <a:spcBef>
              <a:spcPct val="0"/>
            </a:spcBef>
            <a:spcAft>
              <a:spcPct val="35000"/>
            </a:spcAft>
            <a:buFont typeface="Arial" panose="020B0604020202020204" pitchFamily="34" charset="0"/>
            <a:buChar char="•"/>
          </a:pPr>
          <a:r>
            <a:rPr lang="en-US" b="1" dirty="0">
              <a:solidFill>
                <a:schemeClr val="tx1">
                  <a:lumMod val="95000"/>
                  <a:lumOff val="5000"/>
                </a:schemeClr>
              </a:solidFill>
            </a:rPr>
            <a:t>Python </a:t>
          </a:r>
          <a:endParaRPr lang="en-IN" dirty="0">
            <a:solidFill>
              <a:schemeClr val="tx1">
                <a:lumMod val="95000"/>
                <a:lumOff val="5000"/>
              </a:schemeClr>
            </a:solidFill>
          </a:endParaRPr>
        </a:p>
      </dsp:txBody>
      <dsp:txXfrm>
        <a:off x="5167132" y="2906867"/>
        <a:ext cx="2872656" cy="1436328"/>
      </dsp:txXfrm>
    </dsp:sp>
    <dsp:sp modelId="{5A92EC27-3928-41BF-854A-8F4D3DAC9541}">
      <dsp:nvSpPr>
        <dsp:cNvPr id="4" name="Rectangles 3" hidden="1"/>
        <dsp:cNvSpPr/>
      </dsp:nvSpPr>
      <dsp:spPr>
        <a:xfrm>
          <a:off x="4374365" y="847158"/>
          <a:ext cx="574531" cy="1436328"/>
        </a:xfrm>
        <a:prstGeom prst="rect">
          <a:avLst/>
        </a:prstGeom>
      </dsp:spPr>
      <dsp:txXfrm>
        <a:off x="4374365" y="847158"/>
        <a:ext cx="574531" cy="1436328"/>
      </dsp:txXfrm>
    </dsp:sp>
    <dsp:sp modelId="{F21E44C3-E3F8-418F-B096-ADB0505C82BA}">
      <dsp:nvSpPr>
        <dsp:cNvPr id="7" name="Rectangles 6" hidden="1"/>
        <dsp:cNvSpPr/>
      </dsp:nvSpPr>
      <dsp:spPr>
        <a:xfrm>
          <a:off x="0" y="2886744"/>
          <a:ext cx="472977" cy="1450849"/>
        </a:xfrm>
        <a:prstGeom prst="rect">
          <a:avLst/>
        </a:prstGeom>
      </dsp:spPr>
      <dsp:txXfrm>
        <a:off x="0" y="2886744"/>
        <a:ext cx="472977" cy="1450849"/>
      </dsp:txXfrm>
    </dsp:sp>
    <dsp:sp modelId="{3894F13B-19EC-40A1-AF40-FECEDEC0010F}">
      <dsp:nvSpPr>
        <dsp:cNvPr id="10" name="Rectangles 9" hidden="1"/>
        <dsp:cNvSpPr/>
      </dsp:nvSpPr>
      <dsp:spPr>
        <a:xfrm>
          <a:off x="8392636" y="2939701"/>
          <a:ext cx="421476" cy="1437017"/>
        </a:xfrm>
        <a:prstGeom prst="rect">
          <a:avLst/>
        </a:prstGeom>
      </dsp:spPr>
      <dsp:txXfrm>
        <a:off x="8392636" y="2939701"/>
        <a:ext cx="421476" cy="1437017"/>
      </dsp:txXfrm>
    </dsp:sp>
    <dsp:sp modelId="{C0914D93-69FF-4331-987B-16F8FA022995}">
      <dsp:nvSpPr>
        <dsp:cNvPr id="13" name="Rectangles 12" hidden="1"/>
        <dsp:cNvSpPr/>
      </dsp:nvSpPr>
      <dsp:spPr>
        <a:xfrm>
          <a:off x="2258999" y="2921302"/>
          <a:ext cx="493338" cy="1436328"/>
        </a:xfrm>
        <a:prstGeom prst="rect">
          <a:avLst/>
        </a:prstGeom>
      </dsp:spPr>
      <dsp:txXfrm>
        <a:off x="2258999" y="2921302"/>
        <a:ext cx="493338" cy="1436328"/>
      </dsp:txXfrm>
    </dsp:sp>
    <dsp:sp modelId="{D27C81C4-06FB-4AE6-AF8E-453DE4D80EC6}">
      <dsp:nvSpPr>
        <dsp:cNvPr id="16" name="Rectangles 15" hidden="1"/>
        <dsp:cNvSpPr/>
      </dsp:nvSpPr>
      <dsp:spPr>
        <a:xfrm>
          <a:off x="5167132" y="2906867"/>
          <a:ext cx="574531" cy="1436328"/>
        </a:xfrm>
        <a:prstGeom prst="rect">
          <a:avLst/>
        </a:prstGeom>
      </dsp:spPr>
      <dsp:txXfrm>
        <a:off x="5167132" y="2906867"/>
        <a:ext cx="574531" cy="14363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2032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Linear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728" y="241387"/>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Data Normalization or Scaling</a:t>
            </a:r>
            <a:endParaRPr lang="en-IN" b="0" i="0" dirty="0">
              <a:solidFill>
                <a:srgbClr val="333333"/>
              </a:solidFill>
              <a:effectLst/>
              <a:latin typeface="Tomorrow"/>
            </a:endParaRPr>
          </a:p>
        </p:txBody>
      </p:sp>
      <p:sp>
        <p:nvSpPr>
          <p:cNvPr id="5" name="TextBox 4"/>
          <p:cNvSpPr txBox="1"/>
          <p:nvPr/>
        </p:nvSpPr>
        <p:spPr>
          <a:xfrm>
            <a:off x="342900" y="1080116"/>
            <a:ext cx="4622505" cy="5047536"/>
          </a:xfrm>
          <a:prstGeom prst="rect">
            <a:avLst/>
          </a:prstGeom>
          <a:noFill/>
        </p:spPr>
        <p:txBody>
          <a:bodyPr wrap="square">
            <a:spAutoFit/>
          </a:bodyPr>
          <a:lstStyle/>
          <a:p>
            <a:r>
              <a:rPr lang="en-IN" sz="1400" b="0" dirty="0">
                <a:effectLst/>
                <a:latin typeface="Consolas" panose="020B0609020204030204" pitchFamily="49" charset="0"/>
              </a:rPr>
              <a:t>### A function to normalize numerical columns</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dataframe</a:t>
            </a:r>
            <a:r>
              <a:rPr lang="en-IN" sz="1400" b="0" dirty="0">
                <a:effectLst/>
                <a:latin typeface="Consolas" panose="020B0609020204030204" pitchFamily="49" charset="0"/>
              </a:rPr>
              <a:t>, 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data =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mini = min(data)</a:t>
            </a:r>
            <a:endParaRPr lang="en-IN" sz="1400" b="0" dirty="0">
              <a:effectLst/>
              <a:latin typeface="Consolas" panose="020B0609020204030204" pitchFamily="49" charset="0"/>
            </a:endParaRPr>
          </a:p>
          <a:p>
            <a:r>
              <a:rPr lang="en-IN" sz="1400" b="0" dirty="0">
                <a:effectLst/>
                <a:latin typeface="Consolas" panose="020B0609020204030204" pitchFamily="49" charset="0"/>
              </a:rPr>
              <a:t>    maxi = max(data)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t>
            </a:r>
            <a:r>
              <a:rPr lang="en-IN" sz="1400" b="0" dirty="0">
                <a:effectLst/>
                <a:latin typeface="Consolas" panose="020B0609020204030204" pitchFamily="49" charset="0"/>
              </a:rPr>
              <a:t> = []</a:t>
            </a:r>
            <a:endParaRPr lang="en-IN" sz="1400" b="0" dirty="0">
              <a:effectLst/>
              <a:latin typeface="Consolas" panose="020B0609020204030204" pitchFamily="49" charset="0"/>
            </a:endParaRPr>
          </a:p>
          <a:p>
            <a:r>
              <a:rPr lang="en-IN" sz="1400" b="0" dirty="0">
                <a:effectLst/>
                <a:latin typeface="Consolas" panose="020B0609020204030204" pitchFamily="49" charset="0"/>
              </a:rPr>
              <a:t>    for value in 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new_data.append</a:t>
            </a:r>
            <a:r>
              <a:rPr lang="en-IN" sz="1400" b="0" dirty="0">
                <a:effectLst/>
                <a:latin typeface="Consolas" panose="020B0609020204030204" pitchFamily="49" charset="0"/>
              </a:rPr>
              <a:t>((value - mini)/(maxi - mini))</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 = </a:t>
            </a:r>
            <a:r>
              <a:rPr lang="en-IN" sz="1400" b="0" dirty="0" err="1">
                <a:effectLst/>
                <a:latin typeface="Consolas" panose="020B0609020204030204" pitchFamily="49" charset="0"/>
              </a:rPr>
              <a:t>new_data</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 = ['</a:t>
            </a:r>
            <a:r>
              <a:rPr lang="en-IN" sz="1400" b="0" dirty="0" err="1">
                <a:effectLst/>
                <a:latin typeface="Consolas" panose="020B0609020204030204" pitchFamily="49" charset="0"/>
              </a:rPr>
              <a:t>Sales_in_thousands</a:t>
            </a:r>
            <a:r>
              <a:rPr lang="en-IN" sz="1400" b="0" dirty="0">
                <a:effectLst/>
                <a:latin typeface="Consolas" panose="020B0609020204030204" pitchFamily="49" charset="0"/>
              </a:rPr>
              <a:t>', '__</a:t>
            </a:r>
            <a:r>
              <a:rPr lang="en-IN" sz="1400" b="0" dirty="0" err="1">
                <a:effectLst/>
                <a:latin typeface="Consolas" panose="020B0609020204030204" pitchFamily="49" charset="0"/>
              </a:rPr>
              <a:t>year_resale_value</a:t>
            </a:r>
            <a:r>
              <a:rPr lang="en-IN" sz="1400" b="0" dirty="0">
                <a:effectLst/>
                <a:latin typeface="Consolas" panose="020B0609020204030204" pitchFamily="49" charset="0"/>
              </a:rPr>
              <a:t>', '</a:t>
            </a:r>
            <a:r>
              <a:rPr lang="en-IN" sz="1400" b="0" dirty="0" err="1">
                <a:effectLst/>
                <a:latin typeface="Consolas" panose="020B0609020204030204" pitchFamily="49" charset="0"/>
              </a:rPr>
              <a:t>Engine_size</a:t>
            </a:r>
            <a:r>
              <a:rPr lang="en-IN" sz="1400" b="0" dirty="0">
                <a:effectLst/>
                <a:latin typeface="Consolas" panose="020B0609020204030204" pitchFamily="49" charset="0"/>
              </a:rPr>
              <a:t>', 'Horsepower', 'Wheelbase', 'Width',</a:t>
            </a:r>
            <a:endParaRPr lang="en-IN" sz="1400" b="0" dirty="0">
              <a:effectLst/>
              <a:latin typeface="Consolas" panose="020B0609020204030204" pitchFamily="49" charset="0"/>
            </a:endParaRPr>
          </a:p>
          <a:p>
            <a:r>
              <a:rPr lang="en-IN" sz="1400" b="0" dirty="0">
                <a:effectLst/>
                <a:latin typeface="Consolas" panose="020B0609020204030204" pitchFamily="49" charset="0"/>
              </a:rPr>
              <a:t>                    'Length', '</a:t>
            </a:r>
            <a:r>
              <a:rPr lang="en-IN" sz="1400" b="0" dirty="0" err="1">
                <a:effectLst/>
                <a:latin typeface="Consolas" panose="020B0609020204030204" pitchFamily="49" charset="0"/>
              </a:rPr>
              <a:t>Curb_weight</a:t>
            </a:r>
            <a:r>
              <a:rPr lang="en-IN" sz="1400" b="0" dirty="0">
                <a:effectLst/>
                <a:latin typeface="Consolas" panose="020B0609020204030204" pitchFamily="49" charset="0"/>
              </a:rPr>
              <a:t>', '</a:t>
            </a:r>
            <a:r>
              <a:rPr lang="en-IN" sz="1400" b="0" dirty="0" err="1">
                <a:effectLst/>
                <a:latin typeface="Consolas" panose="020B0609020204030204" pitchFamily="49" charset="0"/>
              </a:rPr>
              <a:t>Fuel_capacity</a:t>
            </a:r>
            <a:r>
              <a:rPr lang="en-IN" sz="1400" b="0" dirty="0">
                <a:effectLst/>
                <a:latin typeface="Consolas" panose="020B0609020204030204" pitchFamily="49" charset="0"/>
              </a:rPr>
              <a:t>', '</a:t>
            </a:r>
            <a:r>
              <a:rPr lang="en-IN" sz="1400" b="0" dirty="0" err="1">
                <a:effectLst/>
                <a:latin typeface="Consolas" panose="020B0609020204030204" pitchFamily="49" charset="0"/>
              </a:rPr>
              <a:t>Fuel_efficiency</a:t>
            </a:r>
            <a:r>
              <a:rPr lang="en-IN" sz="1400" b="0" dirty="0">
                <a:effectLst/>
                <a:latin typeface="Consolas" panose="020B0609020204030204" pitchFamily="49" charset="0"/>
              </a:rPr>
              <a:t>', '</a:t>
            </a:r>
            <a:r>
              <a:rPr lang="en-IN" sz="1400" b="0" dirty="0" err="1">
                <a:effectLst/>
                <a:latin typeface="Consolas" panose="020B0609020204030204" pitchFamily="49" charset="0"/>
              </a:rPr>
              <a:t>Power_perf_factor</a:t>
            </a:r>
            <a:r>
              <a:rPr lang="en-IN" sz="1400" b="0" dirty="0">
                <a:effectLst/>
                <a:latin typeface="Consolas" panose="020B0609020204030204" pitchFamily="49" charset="0"/>
              </a:rPr>
              <a:t>', 'Age']</a:t>
            </a:r>
            <a:endParaRPr lang="en-IN" sz="1400" b="0" dirty="0">
              <a:effectLst/>
              <a:latin typeface="Consolas" panose="020B0609020204030204" pitchFamily="49" charset="0"/>
            </a:endParaRPr>
          </a:p>
          <a:p>
            <a:r>
              <a:rPr lang="en-IN" sz="1400" b="0" dirty="0">
                <a:effectLst/>
                <a:latin typeface="Consolas" panose="020B0609020204030204" pitchFamily="49" charset="0"/>
              </a:rPr>
              <a:t>for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 in </a:t>
            </a: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modified_dataset</a:t>
            </a:r>
            <a:r>
              <a:rPr lang="en-IN" sz="1400" b="0" dirty="0">
                <a:effectLst/>
                <a:latin typeface="Consolas" panose="020B0609020204030204" pitchFamily="49" charset="0"/>
              </a:rPr>
              <a:t>,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a:t>
            </a:r>
            <a:endParaRPr lang="en-IN" sz="1400" b="0" dirty="0">
              <a:effectLst/>
              <a:latin typeface="Consolas" panose="020B0609020204030204" pitchFamily="49" charset="0"/>
            </a:endParaRPr>
          </a:p>
        </p:txBody>
      </p:sp>
      <p:sp>
        <p:nvSpPr>
          <p:cNvPr id="15" name="TextBox 14"/>
          <p:cNvSpPr txBox="1"/>
          <p:nvPr/>
        </p:nvSpPr>
        <p:spPr>
          <a:xfrm>
            <a:off x="5784112" y="44592"/>
            <a:ext cx="6600160" cy="2031325"/>
          </a:xfrm>
          <a:prstGeom prst="rect">
            <a:avLst/>
          </a:prstGeom>
          <a:noFill/>
        </p:spPr>
        <p:txBody>
          <a:bodyPr wrap="square">
            <a:spAutoFit/>
          </a:bodyPr>
          <a:lstStyle/>
          <a:p>
            <a:r>
              <a:rPr lang="en-IN" dirty="0"/>
              <a:t>from </a:t>
            </a:r>
            <a:r>
              <a:rPr lang="en-IN" dirty="0" err="1"/>
              <a:t>sklearn</a:t>
            </a:r>
            <a:r>
              <a:rPr lang="en-IN" dirty="0"/>
              <a:t> import preprocessing</a:t>
            </a:r>
            <a:endParaRPr lang="en-IN" dirty="0"/>
          </a:p>
          <a:p>
            <a:r>
              <a:rPr lang="en-IN" dirty="0"/>
              <a:t>import </a:t>
            </a:r>
            <a:r>
              <a:rPr lang="en-IN" dirty="0" err="1"/>
              <a:t>numpy</a:t>
            </a:r>
            <a:r>
              <a:rPr lang="en-IN" dirty="0"/>
              <a:t> as np</a:t>
            </a:r>
            <a:endParaRPr lang="en-IN" dirty="0"/>
          </a:p>
          <a:p>
            <a:endParaRPr lang="en-IN" dirty="0"/>
          </a:p>
          <a:p>
            <a:r>
              <a:rPr lang="en-IN" dirty="0" err="1"/>
              <a:t>x_array</a:t>
            </a:r>
            <a:r>
              <a:rPr lang="en-IN" dirty="0"/>
              <a:t> = </a:t>
            </a:r>
            <a:r>
              <a:rPr lang="en-IN" dirty="0" err="1"/>
              <a:t>np.array</a:t>
            </a:r>
            <a:r>
              <a:rPr lang="en-IN" dirty="0"/>
              <a:t>([2,3,5,6,7,4,8,7,6])</a:t>
            </a:r>
            <a:endParaRPr lang="en-IN" dirty="0"/>
          </a:p>
          <a:p>
            <a:endParaRPr lang="en-IN" dirty="0"/>
          </a:p>
          <a:p>
            <a:r>
              <a:rPr lang="en-IN" dirty="0" err="1"/>
              <a:t>normalized_arr</a:t>
            </a:r>
            <a:r>
              <a:rPr lang="en-IN" dirty="0"/>
              <a:t> = </a:t>
            </a:r>
            <a:r>
              <a:rPr lang="en-IN" dirty="0" err="1"/>
              <a:t>preprocessing.normalize</a:t>
            </a:r>
            <a:r>
              <a:rPr lang="en-IN" dirty="0"/>
              <a:t>([</a:t>
            </a:r>
            <a:r>
              <a:rPr lang="en-IN" dirty="0" err="1"/>
              <a:t>x_array</a:t>
            </a:r>
            <a:r>
              <a:rPr lang="en-IN" dirty="0"/>
              <a:t>])</a:t>
            </a:r>
            <a:endParaRPr lang="en-IN" dirty="0"/>
          </a:p>
          <a:p>
            <a:r>
              <a:rPr lang="en-IN" dirty="0"/>
              <a:t>print(</a:t>
            </a:r>
            <a:r>
              <a:rPr lang="en-IN" dirty="0" err="1"/>
              <a:t>normalized_arr</a:t>
            </a:r>
            <a:r>
              <a:rPr lang="en-IN" dirty="0"/>
              <a:t>)</a:t>
            </a:r>
            <a:endParaRPr lang="en-IN" dirty="0"/>
          </a:p>
        </p:txBody>
      </p:sp>
      <p:sp>
        <p:nvSpPr>
          <p:cNvPr id="18" name="TextBox 17"/>
          <p:cNvSpPr txBox="1"/>
          <p:nvPr/>
        </p:nvSpPr>
        <p:spPr>
          <a:xfrm>
            <a:off x="5784112" y="1915014"/>
            <a:ext cx="5905499" cy="923330"/>
          </a:xfrm>
          <a:prstGeom prst="rect">
            <a:avLst/>
          </a:prstGeom>
          <a:noFill/>
        </p:spPr>
        <p:txBody>
          <a:bodyPr wrap="square">
            <a:spAutoFit/>
          </a:bodyPr>
          <a:lstStyle/>
          <a:p>
            <a:endParaRPr lang="en-IN" dirty="0"/>
          </a:p>
          <a:p>
            <a:r>
              <a:rPr lang="en-IN" dirty="0"/>
              <a:t>scaler = </a:t>
            </a:r>
            <a:r>
              <a:rPr lang="en-IN" dirty="0" err="1"/>
              <a:t>preprocessing.MinMaxScaler</a:t>
            </a:r>
            <a:r>
              <a:rPr lang="en-IN" dirty="0"/>
              <a:t>()</a:t>
            </a:r>
            <a:endParaRPr lang="en-IN" dirty="0"/>
          </a:p>
          <a:p>
            <a:r>
              <a:rPr lang="en-IN" dirty="0"/>
              <a:t>d = </a:t>
            </a:r>
            <a:r>
              <a:rPr lang="en-IN" dirty="0" err="1"/>
              <a:t>scaler.fit_transform</a:t>
            </a:r>
            <a:r>
              <a:rPr lang="en-IN" dirty="0"/>
              <a:t>(</a:t>
            </a:r>
            <a:r>
              <a:rPr lang="en-IN" dirty="0" err="1"/>
              <a:t>california_housing.data</a:t>
            </a:r>
            <a:r>
              <a:rPr lang="en-IN" dirty="0"/>
              <a:t>)</a:t>
            </a:r>
            <a:endParaRPr lang="en-IN" dirty="0"/>
          </a:p>
        </p:txBody>
      </p:sp>
      <p:pic>
        <p:nvPicPr>
          <p:cNvPr id="1027" name="Picture 3" descr="image4_11zon (1).web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4334" y="2930676"/>
            <a:ext cx="4054273" cy="20313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5167423" y="4833022"/>
            <a:ext cx="6964330" cy="1569660"/>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scales vectors individually to a unit norm so that the vector has a length of one.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The default norm for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is L2, also known as the Euclidean norm.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L2 norm formula is the square root of the sum of the squares of each value.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Although using 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results in values between 0 and 1,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it’s not the same as simply scaling the values to fall between 0 and 1.</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5928" y="380163"/>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Feature Engineering</a:t>
            </a:r>
            <a:endParaRPr lang="en-IN" b="0" i="0" dirty="0">
              <a:solidFill>
                <a:srgbClr val="333333"/>
              </a:solidFill>
              <a:effectLst/>
              <a:latin typeface="Tomorrow"/>
            </a:endParaRPr>
          </a:p>
        </p:txBody>
      </p:sp>
      <p:sp>
        <p:nvSpPr>
          <p:cNvPr id="5" name="TextBox 4"/>
          <p:cNvSpPr txBox="1"/>
          <p:nvPr/>
        </p:nvSpPr>
        <p:spPr>
          <a:xfrm>
            <a:off x="1124392" y="948908"/>
            <a:ext cx="10421679" cy="646331"/>
          </a:xfrm>
          <a:prstGeom prst="rect">
            <a:avLst/>
          </a:prstGeom>
          <a:noFill/>
        </p:spPr>
        <p:txBody>
          <a:bodyPr wrap="square">
            <a:spAutoFit/>
          </a:bodyPr>
          <a:lstStyle/>
          <a:p>
            <a:r>
              <a:rPr lang="en-US" sz="1200" b="0" dirty="0">
                <a:effectLst/>
                <a:latin typeface="Consolas" panose="020B0609020204030204" pitchFamily="49" charset="0"/>
              </a:rPr>
              <a:t>Feature selection is the process of reducing the number of input variables when developing a predictive model. It is desirable to reduce the number of input variables to both reduce the computational cost of modeling and, in some cases, to improve the performance of the model.</a:t>
            </a:r>
            <a:endParaRPr lang="en-US" sz="1200" b="0" dirty="0">
              <a:effectLst/>
              <a:latin typeface="Consolas" panose="020B0609020204030204" pitchFamily="49" charset="0"/>
            </a:endParaRPr>
          </a:p>
        </p:txBody>
      </p:sp>
      <p:sp>
        <p:nvSpPr>
          <p:cNvPr id="9" name="TextBox 8"/>
          <p:cNvSpPr txBox="1"/>
          <p:nvPr/>
        </p:nvSpPr>
        <p:spPr>
          <a:xfrm>
            <a:off x="1124392" y="1518781"/>
            <a:ext cx="6097772" cy="646331"/>
          </a:xfrm>
          <a:prstGeom prst="rect">
            <a:avLst/>
          </a:prstGeom>
          <a:noFill/>
        </p:spPr>
        <p:txBody>
          <a:bodyPr wrap="square">
            <a:spAutoFit/>
          </a:bodyPr>
          <a:lstStyle/>
          <a:p>
            <a:r>
              <a:rPr lang="en-US" b="1" dirty="0">
                <a:solidFill>
                  <a:srgbClr val="569CD6"/>
                </a:solidFill>
                <a:effectLst/>
                <a:latin typeface="Consolas" panose="020B0609020204030204" pitchFamily="49" charset="0"/>
              </a:rPr>
              <a:t># 4.6.1 Plotting the correlation matrix for the numerical columns</a:t>
            </a:r>
            <a:endParaRPr lang="en-US" b="0" dirty="0">
              <a:solidFill>
                <a:srgbClr val="CCCCCC"/>
              </a:solidFill>
              <a:effectLst/>
              <a:latin typeface="Consolas" panose="020B0609020204030204" pitchFamily="49" charset="0"/>
            </a:endParaRPr>
          </a:p>
        </p:txBody>
      </p:sp>
      <p:sp>
        <p:nvSpPr>
          <p:cNvPr id="11" name="TextBox 10"/>
          <p:cNvSpPr txBox="1"/>
          <p:nvPr/>
        </p:nvSpPr>
        <p:spPr>
          <a:xfrm>
            <a:off x="784151" y="2163984"/>
            <a:ext cx="11660372" cy="1200329"/>
          </a:xfrm>
          <a:prstGeom prst="rect">
            <a:avLst/>
          </a:prstGeom>
          <a:noFill/>
        </p:spPr>
        <p:txBody>
          <a:bodyPr wrap="square">
            <a:spAutoFit/>
          </a:bodyPr>
          <a:lstStyle/>
          <a:p>
            <a:r>
              <a:rPr lang="en-IN" sz="1200" b="0" dirty="0">
                <a:effectLst/>
                <a:latin typeface="Consolas" panose="020B0609020204030204" pitchFamily="49" charset="0"/>
              </a:rPr>
              <a:t>### Creating a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filter_dataset</a:t>
            </a:r>
            <a:r>
              <a:rPr lang="en-IN" sz="1200" b="0" dirty="0">
                <a:effectLst/>
                <a:latin typeface="Consolas" panose="020B0609020204030204" pitchFamily="49" charset="0"/>
              </a:rPr>
              <a:t> = </a:t>
            </a:r>
            <a:r>
              <a:rPr lang="en-IN" sz="1200" b="0" dirty="0" err="1">
                <a:effectLst/>
                <a:latin typeface="Consolas" panose="020B0609020204030204" pitchFamily="49" charset="0"/>
              </a:rPr>
              <a:t>encoded_dataset</a:t>
            </a:r>
            <a:r>
              <a:rPr lang="en-IN" sz="1200" b="0" dirty="0">
                <a:effectLst/>
                <a:latin typeface="Consolas" panose="020B0609020204030204" pitchFamily="49" charset="0"/>
              </a:rPr>
              <a:t>[['</a:t>
            </a:r>
            <a:r>
              <a:rPr lang="en-IN" sz="1200" b="0" dirty="0" err="1">
                <a:effectLst/>
                <a:latin typeface="Consolas" panose="020B0609020204030204" pitchFamily="49" charset="0"/>
              </a:rPr>
              <a:t>Sales_in_thousands</a:t>
            </a:r>
            <a:r>
              <a:rPr lang="en-IN" sz="1200" b="0" dirty="0">
                <a:effectLst/>
                <a:latin typeface="Consolas" panose="020B0609020204030204" pitchFamily="49" charset="0"/>
              </a:rPr>
              <a:t>', '__</a:t>
            </a:r>
            <a:r>
              <a:rPr lang="en-IN" sz="1200" b="0" dirty="0" err="1">
                <a:effectLst/>
                <a:latin typeface="Consolas" panose="020B0609020204030204" pitchFamily="49" charset="0"/>
              </a:rPr>
              <a:t>year_resale_value</a:t>
            </a:r>
            <a:r>
              <a:rPr lang="en-IN" sz="1200" b="0" dirty="0">
                <a:effectLst/>
                <a:latin typeface="Consolas" panose="020B0609020204030204" pitchFamily="49" charset="0"/>
              </a:rPr>
              <a:t>', '</a:t>
            </a:r>
            <a:r>
              <a:rPr lang="en-IN" sz="1200" b="0" dirty="0" err="1">
                <a:effectLst/>
                <a:latin typeface="Consolas" panose="020B0609020204030204" pitchFamily="49" charset="0"/>
              </a:rPr>
              <a:t>Engine_size</a:t>
            </a:r>
            <a:r>
              <a:rPr lang="en-IN" sz="1200" b="0" dirty="0">
                <a:effectLst/>
                <a:latin typeface="Consolas" panose="020B0609020204030204" pitchFamily="49" charset="0"/>
              </a:rPr>
              <a:t>', 'Horsepower', 'Wheelbase', </a:t>
            </a:r>
            <a:endParaRPr lang="en-IN" sz="1200" b="0" dirty="0">
              <a:effectLst/>
              <a:latin typeface="Consolas" panose="020B0609020204030204" pitchFamily="49" charset="0"/>
            </a:endParaRPr>
          </a:p>
          <a:p>
            <a:r>
              <a:rPr lang="en-IN" sz="1200" b="0" dirty="0">
                <a:effectLst/>
                <a:latin typeface="Consolas" panose="020B0609020204030204" pitchFamily="49" charset="0"/>
              </a:rPr>
              <a:t>                                  'Width', 'Length', '</a:t>
            </a:r>
            <a:r>
              <a:rPr lang="en-IN" sz="1200" b="0" dirty="0" err="1">
                <a:effectLst/>
                <a:latin typeface="Consolas" panose="020B0609020204030204" pitchFamily="49" charset="0"/>
              </a:rPr>
              <a:t>Curb_weight</a:t>
            </a:r>
            <a:r>
              <a:rPr lang="en-IN" sz="1200" b="0" dirty="0">
                <a:effectLst/>
                <a:latin typeface="Consolas" panose="020B0609020204030204" pitchFamily="49" charset="0"/>
              </a:rPr>
              <a:t>', '</a:t>
            </a:r>
            <a:r>
              <a:rPr lang="en-IN" sz="1200" b="0" dirty="0" err="1">
                <a:effectLst/>
                <a:latin typeface="Consolas" panose="020B0609020204030204" pitchFamily="49" charset="0"/>
              </a:rPr>
              <a:t>Fuel_capacity</a:t>
            </a:r>
            <a:r>
              <a:rPr lang="en-IN" sz="1200" b="0" dirty="0">
                <a:effectLst/>
                <a:latin typeface="Consolas" panose="020B0609020204030204" pitchFamily="49" charset="0"/>
              </a:rPr>
              <a:t>', '</a:t>
            </a:r>
            <a:r>
              <a:rPr lang="en-IN" sz="1200" b="0" dirty="0" err="1">
                <a:effectLst/>
                <a:latin typeface="Consolas" panose="020B0609020204030204" pitchFamily="49" charset="0"/>
              </a:rPr>
              <a:t>Fuel_efficiency</a:t>
            </a:r>
            <a:r>
              <a:rPr lang="en-IN" sz="1200" b="0" dirty="0">
                <a:effectLst/>
                <a:latin typeface="Consolas" panose="020B0609020204030204" pitchFamily="49" charset="0"/>
              </a:rPr>
              <a:t>', '</a:t>
            </a:r>
            <a:r>
              <a:rPr lang="en-IN" sz="1200" b="0" dirty="0" err="1">
                <a:effectLst/>
                <a:latin typeface="Consolas" panose="020B0609020204030204" pitchFamily="49" charset="0"/>
              </a:rPr>
              <a:t>Power_perf_factor</a:t>
            </a:r>
            <a:r>
              <a:rPr lang="en-IN" sz="1200" b="0" dirty="0">
                <a:effectLst/>
                <a:latin typeface="Consolas" panose="020B0609020204030204" pitchFamily="49" charset="0"/>
              </a:rPr>
              <a:t>',</a:t>
            </a:r>
            <a:endParaRPr lang="en-IN" sz="1200" b="0" dirty="0">
              <a:effectLst/>
              <a:latin typeface="Consolas" panose="020B0609020204030204" pitchFamily="49" charset="0"/>
            </a:endParaRPr>
          </a:p>
          <a:p>
            <a:r>
              <a:rPr lang="en-IN" sz="1200" b="0" dirty="0">
                <a:effectLst/>
                <a:latin typeface="Consolas" panose="020B0609020204030204" pitchFamily="49" charset="0"/>
              </a:rPr>
              <a:t>                                  'Age']]</a:t>
            </a:r>
            <a:endParaRPr lang="en-IN" sz="1200" b="0" dirty="0">
              <a:effectLst/>
              <a:latin typeface="Consolas" panose="020B0609020204030204" pitchFamily="49" charset="0"/>
            </a:endParaRPr>
          </a:p>
          <a:p>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p:txBody>
      </p:sp>
      <p:sp>
        <p:nvSpPr>
          <p:cNvPr id="13" name="TextBox 12"/>
          <p:cNvSpPr txBox="1"/>
          <p:nvPr/>
        </p:nvSpPr>
        <p:spPr>
          <a:xfrm>
            <a:off x="784151" y="3769559"/>
            <a:ext cx="6097772" cy="1569660"/>
          </a:xfrm>
          <a:prstGeom prst="rect">
            <a:avLst/>
          </a:prstGeom>
          <a:noFill/>
        </p:spPr>
        <p:txBody>
          <a:bodyPr wrap="square">
            <a:spAutoFit/>
          </a:bodyPr>
          <a:lstStyle/>
          <a:p>
            <a:r>
              <a:rPr lang="en-IN" sz="1200" b="0" dirty="0">
                <a:effectLst/>
                <a:latin typeface="Consolas" panose="020B0609020204030204" pitchFamily="49" charset="0"/>
              </a:rPr>
              <a:t>### Plotting the correlation between various columns of the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plt.figure</a:t>
            </a:r>
            <a:r>
              <a:rPr lang="en-IN" sz="1200" b="0" dirty="0">
                <a:effectLst/>
                <a:latin typeface="Consolas" panose="020B0609020204030204" pitchFamily="49" charset="0"/>
              </a:rPr>
              <a:t>(</a:t>
            </a:r>
            <a:r>
              <a:rPr lang="en-IN" sz="1200" b="0" dirty="0" err="1">
                <a:effectLst/>
                <a:latin typeface="Consolas" panose="020B0609020204030204" pitchFamily="49" charset="0"/>
              </a:rPr>
              <a:t>figsize</a:t>
            </a:r>
            <a:r>
              <a:rPr lang="en-IN" sz="1200" b="0" dirty="0">
                <a:effectLst/>
                <a:latin typeface="Consolas" panose="020B0609020204030204" pitchFamily="49" charset="0"/>
              </a:rPr>
              <a:t> = (10, 10))</a:t>
            </a:r>
            <a:endParaRPr lang="en-IN" sz="1200" b="0" dirty="0">
              <a:effectLst/>
              <a:latin typeface="Consolas" panose="020B0609020204030204" pitchFamily="49" charset="0"/>
            </a:endParaRPr>
          </a:p>
          <a:p>
            <a:r>
              <a:rPr lang="en-IN" sz="1200" b="0" dirty="0">
                <a:effectLst/>
                <a:latin typeface="Consolas" panose="020B0609020204030204" pitchFamily="49" charset="0"/>
              </a:rPr>
              <a:t>heatmap = </a:t>
            </a:r>
            <a:r>
              <a:rPr lang="en-IN" sz="1200" b="0" dirty="0" err="1">
                <a:effectLst/>
                <a:latin typeface="Consolas" panose="020B0609020204030204" pitchFamily="49" charset="0"/>
              </a:rPr>
              <a:t>sns.heatmap</a:t>
            </a:r>
            <a:r>
              <a:rPr lang="en-IN" sz="1200" b="0" dirty="0">
                <a:effectLst/>
                <a:latin typeface="Consolas" panose="020B0609020204030204" pitchFamily="49" charset="0"/>
              </a:rPr>
              <a:t>(</a:t>
            </a:r>
            <a:r>
              <a:rPr lang="en-IN" sz="1200" b="0" dirty="0" err="1">
                <a:effectLst/>
                <a:latin typeface="Consolas" panose="020B0609020204030204" pitchFamily="49" charset="0"/>
              </a:rPr>
              <a:t>filter_dataset.corr</a:t>
            </a:r>
            <a:r>
              <a:rPr lang="en-IN" sz="1200" b="0" dirty="0">
                <a:effectLst/>
                <a:latin typeface="Consolas" panose="020B0609020204030204" pitchFamily="49" charset="0"/>
              </a:rPr>
              <a:t>(), </a:t>
            </a:r>
            <a:r>
              <a:rPr lang="en-IN" sz="1200" b="0" dirty="0" err="1">
                <a:effectLst/>
                <a:latin typeface="Consolas" panose="020B0609020204030204" pitchFamily="49" charset="0"/>
              </a:rPr>
              <a:t>vmin</a:t>
            </a:r>
            <a:r>
              <a:rPr lang="en-IN" sz="1200" b="0" dirty="0">
                <a:effectLst/>
                <a:latin typeface="Consolas" panose="020B0609020204030204" pitchFamily="49" charset="0"/>
              </a:rPr>
              <a:t> = -1, </a:t>
            </a:r>
            <a:r>
              <a:rPr lang="en-IN" sz="1200" b="0" dirty="0" err="1">
                <a:effectLst/>
                <a:latin typeface="Consolas" panose="020B0609020204030204" pitchFamily="49" charset="0"/>
              </a:rPr>
              <a:t>vmax</a:t>
            </a:r>
            <a:r>
              <a:rPr lang="en-IN" sz="1200" b="0" dirty="0">
                <a:effectLst/>
                <a:latin typeface="Consolas" panose="020B0609020204030204" pitchFamily="49" charset="0"/>
              </a:rPr>
              <a:t> = 1, </a:t>
            </a:r>
            <a:r>
              <a:rPr lang="en-IN" sz="1200" b="0" dirty="0" err="1">
                <a:effectLst/>
                <a:latin typeface="Consolas" panose="020B0609020204030204" pitchFamily="49" charset="0"/>
              </a:rPr>
              <a:t>annot</a:t>
            </a:r>
            <a:r>
              <a:rPr lang="en-IN" sz="1200" b="0" dirty="0">
                <a:effectLst/>
                <a:latin typeface="Consolas" panose="020B0609020204030204" pitchFamily="49" charset="0"/>
              </a:rPr>
              <a:t> = True)</a:t>
            </a:r>
            <a:endParaRPr lang="en-IN" sz="1200" b="0" dirty="0">
              <a:effectLst/>
              <a:latin typeface="Consolas" panose="020B0609020204030204" pitchFamily="49" charset="0"/>
            </a:endParaRPr>
          </a:p>
          <a:p>
            <a:r>
              <a:rPr lang="en-IN" sz="1200" b="0" dirty="0" err="1">
                <a:effectLst/>
                <a:latin typeface="Consolas" panose="020B0609020204030204" pitchFamily="49" charset="0"/>
              </a:rPr>
              <a:t>heatmap.set_title</a:t>
            </a:r>
            <a:r>
              <a:rPr lang="en-IN" sz="1200" b="0" dirty="0">
                <a:effectLst/>
                <a:latin typeface="Consolas" panose="020B0609020204030204" pitchFamily="49" charset="0"/>
              </a:rPr>
              <a:t>('Correlation Heatmap', </a:t>
            </a:r>
            <a:r>
              <a:rPr lang="en-IN" sz="1200" b="0" dirty="0" err="1">
                <a:effectLst/>
                <a:latin typeface="Consolas" panose="020B0609020204030204" pitchFamily="49" charset="0"/>
              </a:rPr>
              <a:t>fontdict</a:t>
            </a:r>
            <a:r>
              <a:rPr lang="en-IN" sz="1200" b="0" dirty="0">
                <a:effectLst/>
                <a:latin typeface="Consolas" panose="020B0609020204030204" pitchFamily="49" charset="0"/>
              </a:rPr>
              <a:t> = {'</a:t>
            </a:r>
            <a:r>
              <a:rPr lang="en-IN" sz="1200" b="0" dirty="0" err="1">
                <a:effectLst/>
                <a:latin typeface="Consolas" panose="020B0609020204030204" pitchFamily="49" charset="0"/>
              </a:rPr>
              <a:t>fontsize</a:t>
            </a:r>
            <a:r>
              <a:rPr lang="en-IN" sz="1200" b="0" dirty="0">
                <a:effectLst/>
                <a:latin typeface="Consolas" panose="020B0609020204030204" pitchFamily="49" charset="0"/>
              </a:rPr>
              <a:t>' : 12}, pad = 12)</a:t>
            </a:r>
            <a:endParaRPr lang="en-IN" sz="1200" b="0" dirty="0">
              <a:effectLst/>
              <a:latin typeface="Consolas" panose="020B0609020204030204" pitchFamily="49" charset="0"/>
            </a:endParaRPr>
          </a:p>
        </p:txBody>
      </p:sp>
      <p:sp>
        <p:nvSpPr>
          <p:cNvPr id="15" name="TextBox 14"/>
          <p:cNvSpPr txBox="1"/>
          <p:nvPr/>
        </p:nvSpPr>
        <p:spPr>
          <a:xfrm>
            <a:off x="723014" y="5585926"/>
            <a:ext cx="6220046" cy="646331"/>
          </a:xfrm>
          <a:prstGeom prst="rect">
            <a:avLst/>
          </a:prstGeom>
          <a:noFill/>
        </p:spPr>
        <p:txBody>
          <a:bodyPr wrap="square">
            <a:spAutoFit/>
          </a:bodyPr>
          <a:lstStyle/>
          <a:p>
            <a:r>
              <a:rPr lang="en-US" b="1" dirty="0">
                <a:solidFill>
                  <a:srgbClr val="569CD6"/>
                </a:solidFill>
                <a:effectLst/>
                <a:latin typeface="Consolas" panose="020B0609020204030204" pitchFamily="49" charset="0"/>
              </a:rPr>
              <a:t># 4.6.2 Removing the columns that cause multicollinearity using VIF</a:t>
            </a:r>
            <a:endParaRPr lang="en-US" b="0" dirty="0">
              <a:solidFill>
                <a:srgbClr val="CCCCCC"/>
              </a:solidFill>
              <a:effectLst/>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610" y="197346"/>
            <a:ext cx="5061098" cy="5232202"/>
          </a:xfrm>
          <a:prstGeom prst="rect">
            <a:avLst/>
          </a:prstGeom>
          <a:noFill/>
        </p:spPr>
        <p:txBody>
          <a:bodyPr wrap="square">
            <a:spAutoFit/>
          </a:bodyPr>
          <a:lstStyle/>
          <a:p>
            <a:r>
              <a:rPr lang="en-IN" b="0" dirty="0">
                <a:solidFill>
                  <a:srgbClr val="6A9955"/>
                </a:solidFill>
                <a:effectLst/>
                <a:latin typeface="Consolas" panose="020B0609020204030204" pitchFamily="49" charset="0"/>
              </a:rPr>
              <a:t>### Detecting the columns that cause multicollinearity using VIF</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sz="1400" b="0" dirty="0" err="1">
                <a:effectLst/>
                <a:latin typeface="Consolas" panose="020B0609020204030204" pitchFamily="49" charset="0"/>
              </a:rPr>
              <a:t>column_names</a:t>
            </a:r>
            <a:r>
              <a:rPr lang="en-IN" sz="1400" b="0" dirty="0">
                <a:effectLst/>
                <a:latin typeface="Consolas" panose="020B0609020204030204" pitchFamily="49" charset="0"/>
              </a:rPr>
              <a:t> = list(</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for name in </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len</a:t>
            </a:r>
            <a:r>
              <a:rPr lang="en-IN" sz="1400" b="0" dirty="0">
                <a:effectLst/>
                <a:latin typeface="Consolas" panose="020B0609020204030204" pitchFamily="49" charset="0"/>
              </a:rPr>
              <a:t>(</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 &gt;= 2:</a:t>
            </a:r>
            <a:endParaRPr lang="en-IN" sz="1400" b="0" dirty="0">
              <a:effectLst/>
              <a:latin typeface="Consolas" panose="020B0609020204030204" pitchFamily="49" charset="0"/>
            </a:endParaRPr>
          </a:p>
          <a:p>
            <a:r>
              <a:rPr lang="en-IN" sz="1400" b="0" dirty="0">
                <a:effectLst/>
                <a:latin typeface="Consolas" panose="020B0609020204030204" pitchFamily="49" charset="0"/>
              </a:rPr>
              <a:t>        Y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sm.add_constant</a:t>
            </a:r>
            <a:r>
              <a:rPr lang="en-IN" sz="1400" b="0" dirty="0">
                <a:effectLst/>
                <a:latin typeface="Consolas" panose="020B0609020204030204" pitchFamily="49" charset="0"/>
              </a:rPr>
              <a:t>(X)</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linear_model</a:t>
            </a:r>
            <a:r>
              <a:rPr lang="en-IN" sz="1400" b="0" dirty="0">
                <a:effectLst/>
                <a:latin typeface="Consolas" panose="020B0609020204030204" pitchFamily="49" charset="0"/>
              </a:rPr>
              <a:t> = </a:t>
            </a:r>
            <a:r>
              <a:rPr lang="en-IN" sz="1400" b="0" dirty="0" err="1">
                <a:effectLst/>
                <a:latin typeface="Consolas" panose="020B0609020204030204" pitchFamily="49" charset="0"/>
              </a:rPr>
              <a:t>sm.OLS</a:t>
            </a:r>
            <a:r>
              <a:rPr lang="en-IN" sz="1400" b="0" dirty="0">
                <a:effectLst/>
                <a:latin typeface="Consolas" panose="020B0609020204030204" pitchFamily="49" charset="0"/>
              </a:rPr>
              <a:t>(Y, X)</a:t>
            </a:r>
            <a:endParaRPr lang="en-IN" sz="1400" b="0" dirty="0">
              <a:effectLst/>
              <a:latin typeface="Consolas" panose="020B0609020204030204" pitchFamily="49" charset="0"/>
            </a:endParaRPr>
          </a:p>
          <a:p>
            <a:r>
              <a:rPr lang="en-IN" sz="1400" b="0" dirty="0">
                <a:effectLst/>
                <a:latin typeface="Consolas" panose="020B0609020204030204" pitchFamily="49" charset="0"/>
              </a:rPr>
              <a:t>        results = </a:t>
            </a:r>
            <a:r>
              <a:rPr lang="en-IN" sz="1400" b="0" dirty="0" err="1">
                <a:effectLst/>
                <a:latin typeface="Consolas" panose="020B0609020204030204" pitchFamily="49" charset="0"/>
              </a:rPr>
              <a:t>linear_model.fit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 </a:t>
            </a:r>
            <a:r>
              <a:rPr lang="en-IN" sz="1400" b="0" dirty="0" err="1">
                <a:effectLst/>
                <a:latin typeface="Consolas" panose="020B0609020204030204" pitchFamily="49" charset="0"/>
              </a:rPr>
              <a:t>results.rsquared</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 round(1/(1 -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2)</a:t>
            </a:r>
            <a:endParaRPr lang="en-IN" sz="1400" b="0" dirty="0">
              <a:effectLst/>
              <a:latin typeface="Consolas" panose="020B0609020204030204" pitchFamily="49" charset="0"/>
            </a:endParaRPr>
          </a:p>
          <a:p>
            <a:r>
              <a:rPr lang="en-IN" sz="1400" b="0" dirty="0">
                <a:effectLst/>
                <a:latin typeface="Consolas" panose="020B0609020204030204" pitchFamily="49" charset="0"/>
              </a:rPr>
              <a:t>        print("Column: {} and VIF: {}".format(name, </a:t>
            </a:r>
            <a:r>
              <a:rPr lang="en-IN" sz="1400" b="0" dirty="0" err="1">
                <a:effectLst/>
                <a:latin typeface="Consolas" panose="020B0609020204030204" pitchFamily="49" charset="0"/>
              </a:rPr>
              <a:t>vif_value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&gt; 10:</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filter_dataset</a:t>
            </a:r>
            <a:r>
              <a:rPr lang="en-IN" sz="1400" b="0" dirty="0">
                <a:effectLst/>
                <a:latin typeface="Consolas" panose="020B0609020204030204" pitchFamily="49" charset="0"/>
              </a:rPr>
              <a:t> = </a:t>
            </a:r>
            <a:r>
              <a:rPr lang="en-IN" sz="1400" b="0" dirty="0" err="1">
                <a:effectLst/>
                <a:latin typeface="Consolas" panose="020B0609020204030204" pitchFamily="49" charset="0"/>
              </a:rPr>
              <a:t>filter_dataset.drop</a:t>
            </a:r>
            <a:r>
              <a:rPr lang="en-IN" sz="1400" b="0" dirty="0">
                <a:effectLst/>
                <a:latin typeface="Consolas" panose="020B0609020204030204" pitchFamily="49" charset="0"/>
              </a:rPr>
              <a:t>([name], axis = 1)</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column_names.remove</a:t>
            </a:r>
            <a:r>
              <a:rPr lang="en-IN" sz="1400" b="0" dirty="0">
                <a:effectLst/>
                <a:latin typeface="Consolas" panose="020B0609020204030204" pitchFamily="49" charset="0"/>
              </a:rPr>
              <a:t>(name)</a:t>
            </a:r>
            <a:endParaRPr lang="en-IN" b="0" dirty="0">
              <a:effectLst/>
              <a:latin typeface="Consolas" panose="020B0609020204030204" pitchFamily="49" charset="0"/>
            </a:endParaRPr>
          </a:p>
        </p:txBody>
      </p:sp>
      <p:sp>
        <p:nvSpPr>
          <p:cNvPr id="5" name="TextBox 4"/>
          <p:cNvSpPr txBox="1"/>
          <p:nvPr/>
        </p:nvSpPr>
        <p:spPr>
          <a:xfrm>
            <a:off x="5983471" y="197346"/>
            <a:ext cx="6097772" cy="769441"/>
          </a:xfrm>
          <a:prstGeom prst="rect">
            <a:avLst/>
          </a:prstGeom>
          <a:noFill/>
        </p:spPr>
        <p:txBody>
          <a:bodyPr wrap="square">
            <a:spAutoFit/>
          </a:bodyPr>
          <a:lstStyle/>
          <a:p>
            <a:r>
              <a:rPr lang="en-IN" sz="1600" b="0" dirty="0">
                <a:solidFill>
                  <a:srgbClr val="6A9955"/>
                </a:solidFill>
                <a:effectLst/>
                <a:latin typeface="Consolas" panose="020B0609020204030204" pitchFamily="49" charset="0"/>
              </a:rPr>
              <a:t>#clustermap table shows group(cluster ) relationship</a:t>
            </a:r>
            <a:endParaRPr lang="en-IN" sz="1400" b="0" dirty="0">
              <a:effectLst/>
              <a:latin typeface="Consolas" panose="020B0609020204030204" pitchFamily="49" charset="0"/>
            </a:endParaRPr>
          </a:p>
          <a:p>
            <a:r>
              <a:rPr lang="en-IN" sz="1400" b="0" dirty="0" err="1">
                <a:effectLst/>
                <a:latin typeface="Consolas" panose="020B0609020204030204" pitchFamily="49" charset="0"/>
              </a:rPr>
              <a:t>plt.figure</a:t>
            </a:r>
            <a:r>
              <a:rPr lang="en-IN" sz="1400" b="0" dirty="0">
                <a:effectLst/>
                <a:latin typeface="Consolas" panose="020B0609020204030204" pitchFamily="49" charset="0"/>
              </a:rPr>
              <a:t>(</a:t>
            </a:r>
            <a:r>
              <a:rPr lang="en-IN" sz="1400" b="0" dirty="0" err="1">
                <a:effectLst/>
                <a:latin typeface="Consolas" panose="020B0609020204030204" pitchFamily="49" charset="0"/>
              </a:rPr>
              <a:t>figsize</a:t>
            </a:r>
            <a:r>
              <a:rPr lang="en-IN" sz="1400" b="0" dirty="0">
                <a:effectLst/>
                <a:latin typeface="Consolas" panose="020B0609020204030204" pitchFamily="49" charset="0"/>
              </a:rPr>
              <a:t> = (5, 5))</a:t>
            </a:r>
            <a:endParaRPr lang="en-IN" sz="1400" b="0" dirty="0">
              <a:effectLst/>
              <a:latin typeface="Consolas" panose="020B0609020204030204" pitchFamily="49" charset="0"/>
            </a:endParaRPr>
          </a:p>
          <a:p>
            <a:r>
              <a:rPr lang="en-IN" sz="1400" b="0" dirty="0" err="1">
                <a:effectLst/>
                <a:latin typeface="Consolas" panose="020B0609020204030204" pitchFamily="49" charset="0"/>
              </a:rPr>
              <a:t>sns.clustermap</a:t>
            </a:r>
            <a:r>
              <a:rPr lang="en-IN" sz="1400" b="0" dirty="0">
                <a:effectLst/>
                <a:latin typeface="Consolas" panose="020B0609020204030204" pitchFamily="49" charset="0"/>
              </a:rPr>
              <a:t>(</a:t>
            </a:r>
            <a:r>
              <a:rPr lang="en-IN" sz="1400" b="0" dirty="0" err="1">
                <a:effectLst/>
                <a:latin typeface="Consolas" panose="020B0609020204030204" pitchFamily="49" charset="0"/>
              </a:rPr>
              <a:t>df.corr</a:t>
            </a:r>
            <a:r>
              <a:rPr lang="en-IN" sz="1400" b="0" dirty="0">
                <a:effectLst/>
                <a:latin typeface="Consolas" panose="020B0609020204030204" pitchFamily="49" charset="0"/>
              </a:rPr>
              <a:t>(), </a:t>
            </a:r>
            <a:r>
              <a:rPr lang="en-IN" sz="1400" b="0" dirty="0" err="1">
                <a:effectLst/>
                <a:latin typeface="Consolas" panose="020B0609020204030204" pitchFamily="49" charset="0"/>
              </a:rPr>
              <a:t>vmin</a:t>
            </a:r>
            <a:r>
              <a:rPr lang="en-IN" sz="1400" b="0" dirty="0">
                <a:effectLst/>
                <a:latin typeface="Consolas" panose="020B0609020204030204" pitchFamily="49" charset="0"/>
              </a:rPr>
              <a:t> = -1, </a:t>
            </a:r>
            <a:r>
              <a:rPr lang="en-IN" sz="1400" b="0" dirty="0" err="1">
                <a:effectLst/>
                <a:latin typeface="Consolas" panose="020B0609020204030204" pitchFamily="49" charset="0"/>
              </a:rPr>
              <a:t>vmax</a:t>
            </a:r>
            <a:r>
              <a:rPr lang="en-IN" sz="1400" b="0" dirty="0">
                <a:effectLst/>
                <a:latin typeface="Consolas" panose="020B0609020204030204" pitchFamily="49" charset="0"/>
              </a:rPr>
              <a:t> =1, </a:t>
            </a:r>
            <a:r>
              <a:rPr lang="en-IN" sz="1400" b="0" dirty="0" err="1">
                <a:effectLst/>
                <a:latin typeface="Consolas" panose="020B0609020204030204" pitchFamily="49" charset="0"/>
              </a:rPr>
              <a:t>annot</a:t>
            </a:r>
            <a:r>
              <a:rPr lang="en-IN" sz="1400" b="0" dirty="0">
                <a:effectLst/>
                <a:latin typeface="Consolas" panose="020B0609020204030204" pitchFamily="49" charset="0"/>
              </a:rPr>
              <a:t> = True)</a:t>
            </a:r>
            <a:endParaRPr lang="en-IN" sz="1400" b="0" dirty="0">
              <a:effectLst/>
              <a:latin typeface="Consolas" panose="020B0609020204030204" pitchFamily="49" charset="0"/>
            </a:endParaRPr>
          </a:p>
        </p:txBody>
      </p:sp>
      <p:sp>
        <p:nvSpPr>
          <p:cNvPr id="7" name="TextBox 6"/>
          <p:cNvSpPr txBox="1"/>
          <p:nvPr/>
        </p:nvSpPr>
        <p:spPr>
          <a:xfrm>
            <a:off x="5983471" y="1174300"/>
            <a:ext cx="6097772" cy="1384995"/>
          </a:xfrm>
          <a:prstGeom prst="rect">
            <a:avLst/>
          </a:prstGeom>
          <a:noFill/>
        </p:spPr>
        <p:txBody>
          <a:bodyPr wrap="square">
            <a:spAutoFit/>
          </a:bodyPr>
          <a:lstStyle/>
          <a:p>
            <a:r>
              <a:rPr lang="en-IN" sz="1400" b="0" dirty="0">
                <a:effectLst/>
                <a:latin typeface="Consolas" panose="020B0609020204030204" pitchFamily="49" charset="0"/>
              </a:rPr>
              <a:t>from </a:t>
            </a:r>
            <a:r>
              <a:rPr lang="en-IN" sz="1400" b="0" dirty="0" err="1">
                <a:effectLst/>
                <a:latin typeface="Consolas" panose="020B0609020204030204" pitchFamily="49" charset="0"/>
              </a:rPr>
              <a:t>statsmodels.stats.outliers_influence</a:t>
            </a:r>
            <a:r>
              <a:rPr lang="en-IN" sz="1400" b="0" dirty="0">
                <a:effectLst/>
                <a:latin typeface="Consolas" panose="020B0609020204030204" pitchFamily="49" charset="0"/>
              </a:rPr>
              <a:t> import </a:t>
            </a:r>
            <a:r>
              <a:rPr lang="en-IN" sz="1400" b="0" dirty="0" err="1">
                <a:effectLst/>
                <a:latin typeface="Consolas" panose="020B0609020204030204" pitchFamily="49" charset="0"/>
              </a:rPr>
              <a:t>variance_inflation_factor</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vif</a:t>
            </a:r>
            <a:r>
              <a:rPr lang="en-IN" sz="1400" b="0" dirty="0">
                <a:effectLst/>
                <a:latin typeface="Consolas" panose="020B0609020204030204" pitchFamily="49" charset="0"/>
              </a:rPr>
              <a:t> = </a:t>
            </a:r>
            <a:r>
              <a:rPr lang="en-IN" sz="1400" b="0" dirty="0" err="1">
                <a:effectLst/>
                <a:latin typeface="Consolas" panose="020B0609020204030204" pitchFamily="49" charset="0"/>
              </a:rPr>
              <a:t>pd.DataFrame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r>
              <a:rPr lang="en-IN" sz="1400" b="0" dirty="0">
                <a:effectLst/>
                <a:latin typeface="Consolas" panose="020B0609020204030204" pitchFamily="49" charset="0"/>
              </a:rPr>
              <a:t>['Feature'] = </a:t>
            </a:r>
            <a:r>
              <a:rPr lang="en-IN" sz="1400" b="0" dirty="0" err="1">
                <a:effectLst/>
                <a:latin typeface="Consolas" panose="020B0609020204030204" pitchFamily="49" charset="0"/>
              </a:rPr>
              <a:t>df.columns</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endParaRPr lang="en-IN" sz="1400" b="0" dirty="0">
              <a:effectLst/>
              <a:latin typeface="Consolas" panose="020B0609020204030204" pitchFamily="49" charset="0"/>
            </a:endParaRPr>
          </a:p>
        </p:txBody>
      </p:sp>
      <p:sp>
        <p:nvSpPr>
          <p:cNvPr id="9" name="TextBox 8"/>
          <p:cNvSpPr txBox="1"/>
          <p:nvPr/>
        </p:nvSpPr>
        <p:spPr>
          <a:xfrm>
            <a:off x="5764618" y="2844225"/>
            <a:ext cx="6097772" cy="584775"/>
          </a:xfrm>
          <a:prstGeom prst="rect">
            <a:avLst/>
          </a:prstGeom>
          <a:noFill/>
        </p:spPr>
        <p:txBody>
          <a:bodyPr wrap="square">
            <a:spAutoFit/>
          </a:bodyPr>
          <a:lstStyle/>
          <a:p>
            <a:r>
              <a:rPr lang="en-US" sz="1600" b="0" dirty="0" err="1">
                <a:effectLst/>
                <a:latin typeface="Consolas" panose="020B0609020204030204" pitchFamily="49" charset="0"/>
              </a:rPr>
              <a:t>vif</a:t>
            </a:r>
            <a:r>
              <a:rPr lang="en-US" sz="1600" b="0" dirty="0">
                <a:effectLst/>
                <a:latin typeface="Consolas" panose="020B0609020204030204" pitchFamily="49" charset="0"/>
              </a:rPr>
              <a:t>["VIF"] = [</a:t>
            </a:r>
            <a:r>
              <a:rPr lang="en-US" sz="1600" b="0" dirty="0" err="1">
                <a:effectLst/>
                <a:latin typeface="Consolas" panose="020B0609020204030204" pitchFamily="49" charset="0"/>
              </a:rPr>
              <a:t>variance_inflation_factor</a:t>
            </a:r>
            <a:r>
              <a:rPr lang="en-US" sz="1600" b="0" dirty="0">
                <a:effectLst/>
                <a:latin typeface="Consolas" panose="020B0609020204030204" pitchFamily="49" charset="0"/>
              </a:rPr>
              <a:t>(</a:t>
            </a:r>
            <a:r>
              <a:rPr lang="en-US" sz="1600" b="0" dirty="0" err="1">
                <a:effectLst/>
                <a:latin typeface="Consolas" panose="020B0609020204030204" pitchFamily="49" charset="0"/>
              </a:rPr>
              <a:t>df.values</a:t>
            </a:r>
            <a:r>
              <a:rPr lang="en-US" sz="1600" b="0" dirty="0">
                <a:effectLst/>
                <a:latin typeface="Consolas" panose="020B0609020204030204" pitchFamily="49" charset="0"/>
              </a:rPr>
              <a:t>, </a:t>
            </a:r>
            <a:r>
              <a:rPr lang="en-US" sz="1600" b="0" dirty="0" err="1">
                <a:effectLst/>
                <a:latin typeface="Consolas" panose="020B0609020204030204" pitchFamily="49" charset="0"/>
              </a:rPr>
              <a:t>i</a:t>
            </a:r>
            <a:r>
              <a:rPr lang="en-US" sz="1600" b="0" dirty="0">
                <a:effectLst/>
                <a:latin typeface="Consolas" panose="020B0609020204030204" pitchFamily="49" charset="0"/>
              </a:rPr>
              <a:t>) for </a:t>
            </a:r>
            <a:r>
              <a:rPr lang="en-US" sz="1600" b="0" dirty="0" err="1">
                <a:effectLst/>
                <a:latin typeface="Consolas" panose="020B0609020204030204" pitchFamily="49" charset="0"/>
              </a:rPr>
              <a:t>i</a:t>
            </a:r>
            <a:r>
              <a:rPr lang="en-US" sz="1600" b="0" dirty="0">
                <a:effectLst/>
                <a:latin typeface="Consolas" panose="020B0609020204030204" pitchFamily="49" charset="0"/>
              </a:rPr>
              <a:t> in range(</a:t>
            </a:r>
            <a:r>
              <a:rPr lang="en-US" sz="1600" b="0" dirty="0" err="1">
                <a:effectLst/>
                <a:latin typeface="Consolas" panose="020B0609020204030204" pitchFamily="49" charset="0"/>
              </a:rPr>
              <a:t>len</a:t>
            </a:r>
            <a:r>
              <a:rPr lang="en-US" sz="1600" b="0" dirty="0">
                <a:effectLst/>
                <a:latin typeface="Consolas" panose="020B0609020204030204" pitchFamily="49" charset="0"/>
              </a:rPr>
              <a:t>(</a:t>
            </a:r>
            <a:r>
              <a:rPr lang="en-US" sz="1600" b="0" dirty="0" err="1">
                <a:effectLst/>
                <a:latin typeface="Consolas" panose="020B0609020204030204" pitchFamily="49" charset="0"/>
              </a:rPr>
              <a:t>df.columns</a:t>
            </a:r>
            <a:r>
              <a:rPr lang="en-US" sz="1600" b="0" dirty="0">
                <a:effectLst/>
                <a:latin typeface="Consolas" panose="020B0609020204030204" pitchFamily="49" charset="0"/>
              </a:rPr>
              <a:t>))]</a:t>
            </a:r>
            <a:endParaRPr lang="en-US" sz="1600" b="0" dirty="0">
              <a:effectLst/>
              <a:latin typeface="Consolas" panose="020B0609020204030204" pitchFamily="49" charset="0"/>
            </a:endParaRPr>
          </a:p>
        </p:txBody>
      </p:sp>
      <p:sp>
        <p:nvSpPr>
          <p:cNvPr id="11" name="TextBox 10"/>
          <p:cNvSpPr txBox="1"/>
          <p:nvPr/>
        </p:nvSpPr>
        <p:spPr>
          <a:xfrm>
            <a:off x="5764618" y="4252067"/>
            <a:ext cx="6097772" cy="2339102"/>
          </a:xfrm>
          <a:prstGeom prst="rect">
            <a:avLst/>
          </a:prstGeom>
          <a:noFill/>
        </p:spPr>
        <p:txBody>
          <a:bodyPr wrap="square">
            <a:spAutoFit/>
          </a:bodyPr>
          <a:lstStyle/>
          <a:p>
            <a:r>
              <a:rPr lang="en-US" sz="1600" b="0" dirty="0">
                <a:effectLst/>
                <a:latin typeface="Consolas" panose="020B0609020204030204" pitchFamily="49" charset="0"/>
              </a:rPr>
              <a:t>Others methods</a:t>
            </a:r>
            <a:endParaRPr lang="en-US" sz="1600" b="0" dirty="0">
              <a:effectLst/>
              <a:latin typeface="Consolas" panose="020B0609020204030204" pitchFamily="49" charset="0"/>
            </a:endParaRPr>
          </a:p>
          <a:p>
            <a:r>
              <a:rPr lang="en-US" sz="1600" b="0" dirty="0">
                <a:effectLst/>
                <a:latin typeface="Consolas" panose="020B0609020204030204" pitchFamily="49" charset="0"/>
              </a:rPr>
              <a:t>from </a:t>
            </a:r>
            <a:r>
              <a:rPr lang="en-US" sz="1600" b="0" dirty="0" err="1">
                <a:effectLst/>
                <a:latin typeface="Consolas" panose="020B0609020204030204" pitchFamily="49" charset="0"/>
              </a:rPr>
              <a:t>sklearn.feature_selection</a:t>
            </a:r>
            <a:r>
              <a:rPr lang="en-US" sz="1600" b="0" dirty="0">
                <a:effectLst/>
                <a:latin typeface="Consolas" panose="020B0609020204030204" pitchFamily="49" charset="0"/>
              </a:rPr>
              <a:t> import RFE</a:t>
            </a:r>
            <a:endParaRPr lang="en-US" sz="1600" b="0" dirty="0">
              <a:effectLst/>
              <a:latin typeface="Consolas" panose="020B0609020204030204" pitchFamily="49" charset="0"/>
            </a:endParaRPr>
          </a:p>
          <a:p>
            <a:endParaRPr lang="en-US" sz="1400" dirty="0">
              <a:latin typeface="Consolas" panose="020B0609020204030204" pitchFamily="49" charset="0"/>
            </a:endParaRPr>
          </a:p>
          <a:p>
            <a:r>
              <a:rPr lang="en-US" sz="1400" b="0" dirty="0" err="1">
                <a:effectLst/>
                <a:latin typeface="Consolas" panose="020B0609020204030204" pitchFamily="49" charset="0"/>
              </a:rPr>
              <a:t>rfe</a:t>
            </a:r>
            <a:r>
              <a:rPr lang="en-US" sz="1400" b="0" dirty="0">
                <a:effectLst/>
                <a:latin typeface="Consolas" panose="020B0609020204030204" pitchFamily="49" charset="0"/>
              </a:rPr>
              <a:t> = RFE(estimator = </a:t>
            </a:r>
            <a:r>
              <a:rPr lang="en-US" sz="1400" b="0" dirty="0" err="1">
                <a:effectLst/>
                <a:latin typeface="Consolas" panose="020B0609020204030204" pitchFamily="49" charset="0"/>
              </a:rPr>
              <a:t>LinearRegression</a:t>
            </a:r>
            <a:r>
              <a:rPr lang="en-US" sz="1400" b="0" dirty="0">
                <a:effectLst/>
                <a:latin typeface="Consolas" panose="020B0609020204030204" pitchFamily="49" charset="0"/>
              </a:rPr>
              <a:t>(), </a:t>
            </a:r>
            <a:r>
              <a:rPr lang="en-US" sz="1400" b="0" dirty="0" err="1">
                <a:effectLst/>
                <a:latin typeface="Consolas" panose="020B0609020204030204" pitchFamily="49" charset="0"/>
              </a:rPr>
              <a:t>n_features_to_select</a:t>
            </a:r>
            <a:r>
              <a:rPr lang="en-US" sz="1400" b="0" dirty="0">
                <a:effectLst/>
                <a:latin typeface="Consolas" panose="020B0609020204030204" pitchFamily="49" charset="0"/>
              </a:rPr>
              <a:t>=6)</a:t>
            </a:r>
            <a:endParaRPr lang="en-US" sz="1400" b="0" dirty="0">
              <a:effectLst/>
              <a:latin typeface="Consolas" panose="020B0609020204030204" pitchFamily="49" charset="0"/>
            </a:endParaRPr>
          </a:p>
          <a:p>
            <a:endParaRPr lang="en-US" sz="1400" b="0" dirty="0">
              <a:effectLst/>
              <a:latin typeface="Consolas" panose="020B0609020204030204" pitchFamily="49" charset="0"/>
            </a:endParaRPr>
          </a:p>
          <a:p>
            <a:r>
              <a:rPr lang="en-IN" sz="1400" b="0" dirty="0" err="1">
                <a:effectLst/>
                <a:latin typeface="Consolas" panose="020B0609020204030204" pitchFamily="49" charset="0"/>
              </a:rPr>
              <a:t>rfe.fit</a:t>
            </a:r>
            <a:r>
              <a:rPr lang="en-IN" sz="1400" b="0" dirty="0">
                <a:effectLst/>
                <a:latin typeface="Consolas" panose="020B0609020204030204" pitchFamily="49" charset="0"/>
              </a:rPr>
              <a:t>(X, y)</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rfe.support</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rfe.ranking</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endParaRPr lang="en-US" sz="1600" b="0" dirty="0">
              <a:effectLst/>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457200" y="233916"/>
          <a:ext cx="11621386" cy="51847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874" y="0"/>
            <a:ext cx="11727711" cy="6186309"/>
          </a:xfrm>
          <a:prstGeom prst="rect">
            <a:avLst/>
          </a:prstGeom>
          <a:noFill/>
        </p:spPr>
        <p:txBody>
          <a:bodyPr wrap="square" rtlCol="0">
            <a:spAutoFit/>
          </a:bodyPr>
          <a:lstStyle/>
          <a:p>
            <a:r>
              <a:rPr lang="en-US" dirty="0"/>
              <a:t>Linear Regression </a:t>
            </a:r>
            <a:endParaRPr lang="en-US" dirty="0"/>
          </a:p>
          <a:p>
            <a:endParaRPr lang="en-US" dirty="0"/>
          </a:p>
          <a:p>
            <a:pPr marL="285750" indent="-285750">
              <a:buFont typeface="Arial" panose="020B0604020202020204" pitchFamily="34" charset="0"/>
              <a:buChar char="•"/>
            </a:pPr>
            <a:r>
              <a:rPr lang="en-US" dirty="0"/>
              <a:t>Simple linear regression</a:t>
            </a:r>
            <a:endParaRPr lang="en-US" dirty="0"/>
          </a:p>
          <a:p>
            <a:pPr marL="285750" indent="-285750">
              <a:buFont typeface="Arial" panose="020B0604020202020204" pitchFamily="34" charset="0"/>
              <a:buChar char="•"/>
            </a:pPr>
            <a:r>
              <a:rPr lang="en-US" dirty="0"/>
              <a:t>One independent and one dependent (X,Y)</a:t>
            </a:r>
            <a:endParaRPr lang="en-US" dirty="0"/>
          </a:p>
          <a:p>
            <a:pPr marL="742950" lvl="1" indent="-285750">
              <a:buFont typeface="Arial" panose="020B0604020202020204" pitchFamily="34" charset="0"/>
              <a:buChar char="•"/>
            </a:pPr>
            <a:r>
              <a:rPr lang="en-US" dirty="0"/>
              <a:t>Y=</a:t>
            </a:r>
            <a:r>
              <a:rPr lang="en-US" dirty="0" err="1"/>
              <a:t>mx+c</a:t>
            </a:r>
            <a:r>
              <a:rPr lang="en-US" dirty="0"/>
              <a:t> </a:t>
            </a:r>
            <a:endParaRPr lang="en-US" dirty="0"/>
          </a:p>
          <a:p>
            <a:pPr marL="742950" lvl="1" indent="-285750">
              <a:buFont typeface="Arial" panose="020B0604020202020204" pitchFamily="34" charset="0"/>
              <a:buChar char="•"/>
            </a:pPr>
            <a:r>
              <a:rPr lang="en-US" dirty="0"/>
              <a:t>Error </a:t>
            </a:r>
            <a:r>
              <a:rPr lang="en-US" dirty="0">
                <a:sym typeface="Wingdings" panose="05000000000000000000" pitchFamily="2" charset="2"/>
              </a:rPr>
              <a:t> (</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And when we need min error from all line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That is called OLS(ordinary Least square ) first basic model in linear regression</a:t>
            </a:r>
            <a:endParaRPr lang="en-US" dirty="0">
              <a:sym typeface="Wingdings" panose="05000000000000000000" pitchFamily="2" charset="2"/>
            </a:endParaRPr>
          </a:p>
          <a:p>
            <a:pPr marL="1200150" lvl="2" indent="-285750">
              <a:buFont typeface="Arial" panose="020B0604020202020204" pitchFamily="34" charset="0"/>
              <a:buChar char="•"/>
            </a:pP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And when OLS divide by n (datapoints) then it </a:t>
            </a:r>
            <a:r>
              <a:rPr lang="en-US" dirty="0" err="1">
                <a:sym typeface="Wingdings" panose="05000000000000000000" pitchFamily="2" charset="2"/>
              </a:rPr>
              <a:t>it</a:t>
            </a:r>
            <a:r>
              <a:rPr lang="en-US" dirty="0">
                <a:sym typeface="Wingdings" panose="05000000000000000000" pitchFamily="2" charset="2"/>
              </a:rPr>
              <a:t> average of </a:t>
            </a:r>
            <a:r>
              <a:rPr lang="en-US" dirty="0" err="1">
                <a:sym typeface="Wingdings" panose="05000000000000000000" pitchFamily="2" charset="2"/>
              </a:rPr>
              <a:t>ols</a:t>
            </a:r>
            <a:endParaRPr lang="en-US" dirty="0">
              <a:sym typeface="Wingdings" panose="05000000000000000000" pitchFamily="2" charset="2"/>
            </a:endParaRPr>
          </a:p>
          <a:p>
            <a:pPr marL="1657350" lvl="3" indent="-285750">
              <a:buFont typeface="Arial" panose="020B0604020202020204" pitchFamily="34" charset="0"/>
              <a:buChar char="•"/>
            </a:pPr>
            <a:r>
              <a:rPr lang="en-US" dirty="0">
                <a:sym typeface="Wingdings" panose="05000000000000000000" pitchFamily="2" charset="2"/>
              </a:rPr>
              <a:t>And called it as cost </a:t>
            </a:r>
            <a:r>
              <a:rPr lang="en-US" dirty="0" err="1">
                <a:sym typeface="Wingdings" panose="05000000000000000000" pitchFamily="2" charset="2"/>
              </a:rPr>
              <a:t>funtions</a:t>
            </a:r>
            <a:r>
              <a:rPr lang="en-US" dirty="0">
                <a:sym typeface="Wingdings" panose="05000000000000000000" pitchFamily="2" charset="2"/>
              </a:rPr>
              <a:t>    MSE</a:t>
            </a:r>
            <a:endParaRPr lang="en-US" dirty="0"/>
          </a:p>
          <a:p>
            <a:pPr marL="285750" indent="-285750">
              <a:buFont typeface="Arial" panose="020B0604020202020204" pitchFamily="34" charset="0"/>
              <a:buChar char="•"/>
            </a:pPr>
            <a:r>
              <a:rPr lang="en-US" dirty="0"/>
              <a:t>So we </a:t>
            </a:r>
            <a:r>
              <a:rPr lang="en-US" dirty="0" err="1"/>
              <a:t>optimiz</a:t>
            </a:r>
            <a:r>
              <a:rPr lang="en-US" dirty="0"/>
              <a:t> the process of  find MSE </a:t>
            </a:r>
            <a:r>
              <a:rPr lang="en-US" dirty="0">
                <a:sym typeface="Wingdings" panose="05000000000000000000" pitchFamily="2" charset="2"/>
              </a:rPr>
              <a:t>using gradient descent</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For Least error  use 2 approach </a:t>
            </a: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1. Close form ax2+bx+c =0  (alfa ,beta)</a:t>
            </a: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2. </a:t>
            </a:r>
            <a:r>
              <a:rPr lang="en-US" dirty="0" err="1">
                <a:sym typeface="Wingdings" panose="05000000000000000000" pitchFamily="2" charset="2"/>
              </a:rPr>
              <a:t>itrative</a:t>
            </a:r>
            <a:r>
              <a:rPr lang="en-US" dirty="0">
                <a:sym typeface="Wingdings" panose="05000000000000000000" pitchFamily="2" charset="2"/>
              </a:rPr>
              <a:t> form (gradient solution)</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observe  increase m or decrease m error will change so we can say slope increase  total error increase and slope decrease also total error increase.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want least error so slope =0 for minima in differentiation .</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Using convergence algorithms  </a:t>
            </a:r>
            <a:endParaRPr lang="en-US" dirty="0">
              <a:sym typeface="Wingdings" panose="05000000000000000000" pitchFamily="2" charset="2"/>
            </a:endParaRPr>
          </a:p>
          <a:p>
            <a:pPr marL="1657350" lvl="3" indent="-285750">
              <a:buFont typeface="Arial" panose="020B0604020202020204" pitchFamily="34" charset="0"/>
              <a:buChar char="•"/>
            </a:pPr>
            <a:r>
              <a:rPr lang="en-US" b="0" i="0" dirty="0">
                <a:solidFill>
                  <a:srgbClr val="001D35"/>
                </a:solidFill>
                <a:effectLst/>
                <a:latin typeface="Google Sans"/>
              </a:rPr>
              <a:t>In machine learning, convergence is when a model's predictions stop improving and the error rate becomes constant. This means that the model has reached a stable state where it can make accurate predictions. </a:t>
            </a:r>
            <a:r>
              <a:rPr lang="en-US" dirty="0" err="1">
                <a:solidFill>
                  <a:srgbClr val="001D35"/>
                </a:solidFill>
                <a:latin typeface="Google Sans"/>
              </a:rPr>
              <a:t>Mnew</a:t>
            </a:r>
            <a:r>
              <a:rPr lang="en-US" dirty="0">
                <a:solidFill>
                  <a:srgbClr val="001D35"/>
                </a:solidFill>
                <a:latin typeface="Google Sans"/>
              </a:rPr>
              <a:t> =Mold –eta(or alpha rate /learning rate)D(CF)/</a:t>
            </a:r>
            <a:r>
              <a:rPr lang="en-US" dirty="0" err="1">
                <a:solidFill>
                  <a:srgbClr val="001D35"/>
                </a:solidFill>
                <a:latin typeface="Google Sans"/>
              </a:rPr>
              <a:t>Dold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360" y="532130"/>
            <a:ext cx="4064000" cy="3969385"/>
          </a:xfrm>
          <a:prstGeom prst="rect">
            <a:avLst/>
          </a:prstGeom>
          <a:noFill/>
        </p:spPr>
        <p:txBody>
          <a:bodyPr wrap="square" rtlCol="0">
            <a:spAutoFit/>
          </a:bodyPr>
          <a:p>
            <a:r>
              <a:rPr lang="en-US"/>
              <a:t>Overfitting</a:t>
            </a:r>
            <a:endParaRPr lang="en-US"/>
          </a:p>
          <a:p>
            <a:r>
              <a:rPr lang="en-US"/>
              <a:t>underfitting</a:t>
            </a:r>
            <a:endParaRPr lang="en-US"/>
          </a:p>
          <a:p>
            <a:endParaRPr lang="en-US"/>
          </a:p>
          <a:p>
            <a:r>
              <a:rPr lang="en-US"/>
              <a:t>train test and validate</a:t>
            </a:r>
            <a:endParaRPr lang="en-US"/>
          </a:p>
          <a:p>
            <a:r>
              <a:rPr lang="en-US"/>
              <a:t>validations for improve learning</a:t>
            </a:r>
            <a:endParaRPr lang="en-US"/>
          </a:p>
          <a:p>
            <a:endParaRPr lang="en-US"/>
          </a:p>
          <a:p>
            <a:r>
              <a:rPr lang="en-US"/>
              <a:t>Bias </a:t>
            </a:r>
            <a:endParaRPr lang="en-US"/>
          </a:p>
          <a:p>
            <a:r>
              <a:rPr lang="en-US"/>
              <a:t>Variance</a:t>
            </a:r>
            <a:endParaRPr lang="en-US"/>
          </a:p>
          <a:p>
            <a:r>
              <a:rPr lang="en-US"/>
              <a:t>bias-variance trade-off</a:t>
            </a:r>
            <a:endParaRPr lang="en-US"/>
          </a:p>
          <a:p>
            <a:endParaRPr lang="en-US"/>
          </a:p>
          <a:p>
            <a:r>
              <a:rPr lang="en-US"/>
              <a:t>Genralized model</a:t>
            </a:r>
            <a:endParaRPr lang="en-US"/>
          </a:p>
          <a:p>
            <a:endParaRPr lang="en-US"/>
          </a:p>
          <a:p>
            <a:r>
              <a:rPr lang="en-US"/>
              <a:t>Linear regression </a:t>
            </a:r>
            <a:endParaRPr lang="en-US"/>
          </a:p>
          <a:p>
            <a:pPr indent="457200"/>
            <a:r>
              <a:rPr lang="en-US"/>
              <a:t>yactual -y predict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097772" cy="369332"/>
          </a:xfrm>
          <a:prstGeom prst="rect">
            <a:avLst/>
          </a:prstGeom>
          <a:noFill/>
        </p:spPr>
        <p:txBody>
          <a:bodyPr wrap="square">
            <a:spAutoFit/>
          </a:bodyPr>
          <a:lstStyle/>
          <a:p>
            <a:pPr algn="l"/>
            <a:r>
              <a:rPr lang="en-US" b="0" i="0" dirty="0">
                <a:solidFill>
                  <a:srgbClr val="333333"/>
                </a:solidFill>
                <a:effectLst/>
                <a:latin typeface="Tomorrow"/>
              </a:rPr>
              <a:t>Regression Evaluation Metrics</a:t>
            </a:r>
            <a:endParaRPr lang="en-US" b="0" i="0" dirty="0">
              <a:solidFill>
                <a:srgbClr val="333333"/>
              </a:solidFill>
              <a:effectLst/>
              <a:latin typeface="Tomorrow"/>
            </a:endParaRPr>
          </a:p>
        </p:txBody>
      </p:sp>
      <p:sp>
        <p:nvSpPr>
          <p:cNvPr id="4" name="TextBox 3"/>
          <p:cNvSpPr txBox="1"/>
          <p:nvPr/>
        </p:nvSpPr>
        <p:spPr>
          <a:xfrm>
            <a:off x="233916" y="606056"/>
            <a:ext cx="9069572" cy="5632311"/>
          </a:xfrm>
          <a:prstGeom prst="rect">
            <a:avLst/>
          </a:prstGeom>
          <a:noFill/>
        </p:spPr>
        <p:txBody>
          <a:bodyPr wrap="square" rtlCol="0">
            <a:spAutoFit/>
          </a:bodyPr>
          <a:lstStyle/>
          <a:p>
            <a:pPr marL="285750" indent="-285750">
              <a:buFont typeface="Arial" panose="020B0604020202020204" pitchFamily="34" charset="0"/>
              <a:buChar char="•"/>
            </a:pPr>
            <a:r>
              <a:rPr lang="en-US" dirty="0"/>
              <a:t>R –square: =1- SSE/TSS </a:t>
            </a:r>
            <a:r>
              <a:rPr lang="en-US" dirty="0">
                <a:sym typeface="Wingdings" panose="05000000000000000000" pitchFamily="2" charset="2"/>
              </a:rPr>
              <a:t> </a:t>
            </a:r>
            <a:r>
              <a:rPr lang="en-US" dirty="0" err="1">
                <a:sym typeface="Wingdings" panose="05000000000000000000" pitchFamily="2" charset="2"/>
              </a:rPr>
              <a:t>sse</a:t>
            </a:r>
            <a:r>
              <a:rPr lang="en-US" dirty="0">
                <a:sym typeface="Wingdings" panose="05000000000000000000" pitchFamily="2" charset="2"/>
              </a:rPr>
              <a:t>(</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p>
          <a:p>
            <a:pPr marL="742950" lvl="1" indent="-285750">
              <a:buFont typeface="Arial" panose="020B0604020202020204" pitchFamily="34" charset="0"/>
              <a:buChar char="•"/>
            </a:pPr>
            <a:r>
              <a:rPr lang="en-US" dirty="0"/>
              <a:t>R2 is the % variation in y explained by x.</a:t>
            </a:r>
            <a:endParaRPr lang="en-US" dirty="0"/>
          </a:p>
          <a:p>
            <a:pPr marL="285750" indent="-285750">
              <a:buFont typeface="Arial" panose="020B0604020202020204" pitchFamily="34" charset="0"/>
              <a:buChar char="•"/>
            </a:pPr>
            <a:r>
              <a:rPr lang="en-US" dirty="0" err="1"/>
              <a:t>Adjecent</a:t>
            </a:r>
            <a:r>
              <a:rPr lang="en-US" dirty="0"/>
              <a:t> R-square</a:t>
            </a:r>
            <a:endParaRPr lang="en-US" dirty="0"/>
          </a:p>
          <a:p>
            <a:pPr marL="742950" lvl="1" indent="-285750">
              <a:buFont typeface="Arial" panose="020B0604020202020204" pitchFamily="34" charset="0"/>
              <a:buChar char="•"/>
            </a:pPr>
            <a:r>
              <a:rPr lang="en-US" dirty="0"/>
              <a:t>It penalize the r2 as we added more new feature </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We add feature when the model diff in r2 and Adjusted r2  not more than 2-5%.</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MSE</a:t>
            </a:r>
            <a:endParaRPr lang="en-US" dirty="0"/>
          </a:p>
          <a:p>
            <a:pPr marL="742950" lvl="1" indent="-285750">
              <a:buFont typeface="Arial" panose="020B0604020202020204" pitchFamily="34" charset="0"/>
              <a:buChar char="•"/>
            </a:pPr>
            <a:r>
              <a:rPr lang="en-US" dirty="0"/>
              <a:t>Error is quantifiable.</a:t>
            </a:r>
            <a:endParaRPr lang="en-US" dirty="0"/>
          </a:p>
          <a:p>
            <a:pPr marL="742950" lvl="1" indent="-285750">
              <a:buFont typeface="Arial" panose="020B0604020202020204" pitchFamily="34" charset="0"/>
              <a:buChar char="•"/>
            </a:pPr>
            <a:r>
              <a:rPr lang="en-US" dirty="0"/>
              <a:t>Lower the MSE better the model.</a:t>
            </a:r>
            <a:endParaRPr lang="en-US" dirty="0"/>
          </a:p>
          <a:p>
            <a:pPr marL="742950" lvl="1" indent="-285750">
              <a:buFont typeface="Arial" panose="020B0604020202020204" pitchFamily="34" charset="0"/>
              <a:buChar char="•"/>
            </a:pPr>
            <a:r>
              <a:rPr lang="en-US" dirty="0"/>
              <a:t>Advantage</a:t>
            </a:r>
            <a:endParaRPr lang="en-US" dirty="0"/>
          </a:p>
          <a:p>
            <a:pPr marL="742950" lvl="1" indent="-285750">
              <a:buFont typeface="Arial" panose="020B0604020202020204" pitchFamily="34" charset="0"/>
              <a:buChar char="•"/>
            </a:pPr>
            <a:r>
              <a:rPr lang="en-US" dirty="0"/>
              <a:t>disadvantage</a:t>
            </a:r>
            <a:endParaRPr lang="en-US" dirty="0"/>
          </a:p>
          <a:p>
            <a:pPr marL="285750" indent="-285750">
              <a:buFont typeface="Arial" panose="020B0604020202020204" pitchFamily="34" charset="0"/>
              <a:buChar char="•"/>
            </a:pPr>
            <a:r>
              <a:rPr lang="en-US" dirty="0"/>
              <a:t>RMSE</a:t>
            </a:r>
            <a:endParaRPr lang="en-US" dirty="0"/>
          </a:p>
          <a:p>
            <a:pPr marL="742950" lvl="1" indent="-285750">
              <a:buFont typeface="Arial" panose="020B0604020202020204" pitchFamily="34" charset="0"/>
              <a:buChar char="•"/>
            </a:pPr>
            <a:r>
              <a:rPr lang="en-US" dirty="0"/>
              <a:t>Root mean square </a:t>
            </a:r>
            <a:r>
              <a:rPr lang="en-US" dirty="0" err="1"/>
              <a:t>errror</a:t>
            </a:r>
            <a:endParaRPr lang="en-US" dirty="0"/>
          </a:p>
          <a:p>
            <a:pPr marL="285750" indent="-285750">
              <a:buFont typeface="Arial" panose="020B0604020202020204" pitchFamily="34" charset="0"/>
              <a:buChar char="•"/>
            </a:pPr>
            <a:r>
              <a:rPr lang="en-US" dirty="0"/>
              <a:t>MAE</a:t>
            </a:r>
            <a:endParaRPr lang="en-US" dirty="0"/>
          </a:p>
          <a:p>
            <a:pPr marL="742950" lvl="1" indent="-285750">
              <a:buFont typeface="Arial" panose="020B0604020202020204" pitchFamily="34" charset="0"/>
              <a:buChar char="•"/>
            </a:pPr>
            <a:r>
              <a:rPr lang="en-US" dirty="0"/>
              <a:t>Less sensitive to outlier</a:t>
            </a:r>
            <a:endParaRPr lang="en-US" dirty="0"/>
          </a:p>
          <a:p>
            <a:pPr marL="742950" lvl="1" indent="-285750">
              <a:buFont typeface="Arial" panose="020B0604020202020204" pitchFamily="34" charset="0"/>
              <a:buChar char="•"/>
            </a:pPr>
            <a:r>
              <a:rPr lang="en-US" dirty="0"/>
              <a:t>More interpretable</a:t>
            </a:r>
            <a:endParaRPr lang="en-US" dirty="0"/>
          </a:p>
          <a:p>
            <a:pPr marL="742950" lvl="1" indent="-285750">
              <a:buFont typeface="Arial" panose="020B0604020202020204" pitchFamily="34" charset="0"/>
              <a:buChar char="•"/>
            </a:pPr>
            <a:r>
              <a:rPr lang="en-US" dirty="0"/>
              <a:t>It is same unit</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7193" y="128994"/>
            <a:ext cx="6097772" cy="369332"/>
          </a:xfrm>
          <a:prstGeom prst="rect">
            <a:avLst/>
          </a:prstGeom>
          <a:noFill/>
        </p:spPr>
        <p:txBody>
          <a:bodyPr wrap="square">
            <a:spAutoFit/>
          </a:bodyPr>
          <a:lstStyle/>
          <a:p>
            <a:r>
              <a:rPr lang="en-US" b="1" dirty="0"/>
              <a:t>Multiple  linear regression</a:t>
            </a:r>
            <a:endParaRPr lang="en-US" b="1" dirty="0"/>
          </a:p>
        </p:txBody>
      </p:sp>
      <p:sp>
        <p:nvSpPr>
          <p:cNvPr id="4" name="TextBox 3"/>
          <p:cNvSpPr txBox="1"/>
          <p:nvPr/>
        </p:nvSpPr>
        <p:spPr>
          <a:xfrm>
            <a:off x="667193" y="882502"/>
            <a:ext cx="69988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More the 1 independent x variable.</a:t>
            </a:r>
            <a:endParaRPr lang="en-US" dirty="0"/>
          </a:p>
          <a:p>
            <a:pPr marL="285750" indent="-285750">
              <a:buFont typeface="Arial" panose="020B0604020202020204" pitchFamily="34" charset="0"/>
              <a:buChar char="•"/>
            </a:pPr>
            <a:r>
              <a:rPr lang="en-IN" dirty="0"/>
              <a:t>Y not much extract all information from x so more accurate the data need more x’s require. </a:t>
            </a:r>
            <a:endParaRPr lang="en-IN" dirty="0"/>
          </a:p>
          <a:p>
            <a:pPr marL="285750" indent="-285750">
              <a:buFont typeface="Arial" panose="020B0604020202020204" pitchFamily="34" charset="0"/>
              <a:buChar char="•"/>
            </a:pPr>
            <a:r>
              <a:rPr lang="en-IN" dirty="0"/>
              <a:t>Equations</a:t>
            </a:r>
            <a:endParaRPr lang="en-IN" dirty="0"/>
          </a:p>
          <a:p>
            <a:pPr marL="285750" indent="-285750">
              <a:buFont typeface="Arial" panose="020B0604020202020204" pitchFamily="34" charset="0"/>
              <a:buChar char="•"/>
            </a:pPr>
            <a:r>
              <a:rPr lang="en-IN" dirty="0"/>
              <a:t>Cost </a:t>
            </a:r>
            <a:r>
              <a:rPr lang="en-IN" dirty="0" err="1"/>
              <a:t>funtions</a:t>
            </a: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439" y="256309"/>
            <a:ext cx="6097772" cy="369332"/>
          </a:xfrm>
          <a:prstGeom prst="rect">
            <a:avLst/>
          </a:prstGeom>
          <a:noFill/>
        </p:spPr>
        <p:txBody>
          <a:bodyPr wrap="square">
            <a:spAutoFit/>
          </a:bodyPr>
          <a:lstStyle/>
          <a:p>
            <a:pPr algn="l"/>
            <a:r>
              <a:rPr lang="en-US" b="0" i="0" dirty="0">
                <a:solidFill>
                  <a:srgbClr val="333333"/>
                </a:solidFill>
                <a:effectLst/>
                <a:latin typeface="Tomorrow"/>
              </a:rPr>
              <a:t>Assumptions of Machine Learning</a:t>
            </a:r>
            <a:endParaRPr lang="en-US" b="0" i="0" dirty="0">
              <a:solidFill>
                <a:srgbClr val="333333"/>
              </a:solidFill>
              <a:effectLst/>
              <a:latin typeface="Tomorrow"/>
            </a:endParaRPr>
          </a:p>
        </p:txBody>
      </p:sp>
      <p:sp>
        <p:nvSpPr>
          <p:cNvPr id="5" name="TextBox 4"/>
          <p:cNvSpPr txBox="1"/>
          <p:nvPr/>
        </p:nvSpPr>
        <p:spPr>
          <a:xfrm>
            <a:off x="720356" y="1415534"/>
            <a:ext cx="10815970" cy="1754326"/>
          </a:xfrm>
          <a:prstGeom prst="rect">
            <a:avLst/>
          </a:prstGeom>
          <a:noFill/>
        </p:spPr>
        <p:txBody>
          <a:bodyPr wrap="square">
            <a:spAutoFit/>
          </a:bodyPr>
          <a:lstStyle/>
          <a:p>
            <a:pPr marL="285750" indent="-285750">
              <a:buFont typeface="Arial" panose="020B0604020202020204" pitchFamily="34" charset="0"/>
              <a:buChar char="•"/>
            </a:pPr>
            <a:r>
              <a:rPr lang="en-US" dirty="0"/>
              <a:t>Assumptions for Linear Regression </a:t>
            </a:r>
            <a:endParaRPr lang="en-US" dirty="0"/>
          </a:p>
          <a:p>
            <a:pPr marL="800100" lvl="1" indent="-342900">
              <a:buFont typeface="+mj-lt"/>
              <a:buAutoNum type="arabicPeriod"/>
            </a:pPr>
            <a:r>
              <a:rPr lang="en-US" dirty="0"/>
              <a:t>Linearity – x &amp; Y should be linear in relationship</a:t>
            </a:r>
            <a:endParaRPr lang="en-US" dirty="0"/>
          </a:p>
          <a:p>
            <a:pPr marL="800100" lvl="1" indent="-342900">
              <a:buFont typeface="+mj-lt"/>
              <a:buAutoNum type="arabicPeriod"/>
            </a:pPr>
            <a:r>
              <a:rPr lang="en-US" dirty="0"/>
              <a:t>Observation  are independents</a:t>
            </a:r>
            <a:endParaRPr lang="en-US" dirty="0"/>
          </a:p>
          <a:p>
            <a:pPr marL="800100" lvl="1" indent="-342900">
              <a:buFont typeface="+mj-lt"/>
              <a:buAutoNum type="arabicPeriod"/>
            </a:pPr>
            <a:r>
              <a:rPr lang="en-US" dirty="0"/>
              <a:t>Homoscedasticity </a:t>
            </a:r>
            <a:r>
              <a:rPr lang="en-US" dirty="0">
                <a:sym typeface="Wingdings" panose="05000000000000000000" pitchFamily="2" charset="2"/>
              </a:rPr>
              <a:t> also know as constant variations , the variation of error is constant.</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Normality in error error will be normality distributed.</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The feature should not be related  not among relations</a:t>
            </a:r>
            <a:r>
              <a:rPr lang="en-US" dirty="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6319" y="0"/>
            <a:ext cx="6097772" cy="369332"/>
          </a:xfrm>
          <a:prstGeom prst="rect">
            <a:avLst/>
          </a:prstGeom>
          <a:noFill/>
        </p:spPr>
        <p:txBody>
          <a:bodyPr wrap="square">
            <a:spAutoFit/>
          </a:bodyPr>
          <a:lstStyle/>
          <a:p>
            <a:pPr algn="l"/>
            <a:r>
              <a:rPr lang="en-US" b="0" i="0" dirty="0">
                <a:solidFill>
                  <a:srgbClr val="333333"/>
                </a:solidFill>
                <a:effectLst/>
                <a:latin typeface="Tomorrow"/>
              </a:rPr>
              <a:t>Polynomial Regression</a:t>
            </a:r>
            <a:endParaRPr lang="en-US" b="0" i="0" dirty="0">
              <a:solidFill>
                <a:srgbClr val="333333"/>
              </a:solidFill>
              <a:effectLst/>
              <a:latin typeface="Tomorrow"/>
            </a:endParaRPr>
          </a:p>
        </p:txBody>
      </p:sp>
      <p:sp>
        <p:nvSpPr>
          <p:cNvPr id="4" name="TextBox 3"/>
          <p:cNvSpPr txBox="1"/>
          <p:nvPr/>
        </p:nvSpPr>
        <p:spPr>
          <a:xfrm>
            <a:off x="616688" y="946298"/>
            <a:ext cx="563525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 polynomial regression </a:t>
            </a:r>
            <a:endParaRPr lang="en-US" dirty="0"/>
          </a:p>
          <a:p>
            <a:pPr marL="742950" lvl="1" indent="-285750">
              <a:buFont typeface="Arial" panose="020B0604020202020204" pitchFamily="34" charset="0"/>
              <a:buChar char="•"/>
            </a:pPr>
            <a:r>
              <a:rPr lang="en-IN" dirty="0"/>
              <a:t>Linear regression</a:t>
            </a:r>
            <a:endParaRPr lang="en-IN" dirty="0"/>
          </a:p>
          <a:p>
            <a:pPr marL="1200150" lvl="2" indent="-285750">
              <a:buFont typeface="Arial" panose="020B0604020202020204" pitchFamily="34" charset="0"/>
              <a:buChar char="•"/>
            </a:pPr>
            <a:r>
              <a:rPr lang="en-IN" dirty="0"/>
              <a:t>1 independent and 1 dependent variable</a:t>
            </a:r>
            <a:endParaRPr lang="en-IN" dirty="0"/>
          </a:p>
        </p:txBody>
      </p:sp>
      <p:sp>
        <p:nvSpPr>
          <p:cNvPr id="6" name="TextBox 5"/>
          <p:cNvSpPr txBox="1"/>
          <p:nvPr/>
        </p:nvSpPr>
        <p:spPr>
          <a:xfrm>
            <a:off x="340242" y="2420864"/>
            <a:ext cx="6097772" cy="1754326"/>
          </a:xfrm>
          <a:prstGeom prst="rect">
            <a:avLst/>
          </a:prstGeom>
          <a:noFill/>
        </p:spPr>
        <p:txBody>
          <a:bodyPr wrap="square">
            <a:spAutoFit/>
          </a:bodyPr>
          <a:lstStyle/>
          <a:p>
            <a:pPr marL="285750" indent="-285750">
              <a:buFont typeface="Arial" panose="020B0604020202020204" pitchFamily="34" charset="0"/>
              <a:buChar char="•"/>
            </a:pPr>
            <a:r>
              <a:rPr lang="en-US" dirty="0"/>
              <a:t>polynomial Degree when 0</a:t>
            </a:r>
            <a:endParaRPr lang="en-US" dirty="0"/>
          </a:p>
          <a:p>
            <a:pPr marL="285750" indent="-285750">
              <a:buFont typeface="Arial" panose="020B0604020202020204" pitchFamily="34" charset="0"/>
              <a:buChar char="•"/>
            </a:pPr>
            <a:r>
              <a:rPr lang="en-US" dirty="0"/>
              <a:t>polynomial Degree when 1</a:t>
            </a:r>
            <a:endParaRPr lang="en-US" dirty="0"/>
          </a:p>
          <a:p>
            <a:pPr marL="285750" indent="-285750">
              <a:buFont typeface="Arial" panose="020B0604020202020204" pitchFamily="34" charset="0"/>
              <a:buChar char="•"/>
            </a:pPr>
            <a:r>
              <a:rPr lang="en-US" dirty="0"/>
              <a:t>polynomial Degree when 2</a:t>
            </a:r>
            <a:endParaRPr lang="en-US" dirty="0"/>
          </a:p>
          <a:p>
            <a:pPr marL="285750" indent="-285750">
              <a:buFont typeface="Arial" panose="020B0604020202020204" pitchFamily="34" charset="0"/>
              <a:buChar char="•"/>
            </a:pPr>
            <a:r>
              <a:rPr lang="en-US" dirty="0"/>
              <a:t>polynomial Degree when 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385430" y="3986889"/>
            <a:ext cx="6097772" cy="1477328"/>
          </a:xfrm>
          <a:prstGeom prst="rect">
            <a:avLst/>
          </a:prstGeom>
          <a:noFill/>
        </p:spPr>
        <p:txBody>
          <a:bodyPr wrap="square">
            <a:spAutoFit/>
          </a:bodyPr>
          <a:lstStyle/>
          <a:p>
            <a:pPr marL="285750" indent="-285750">
              <a:buFont typeface="Arial" panose="020B0604020202020204" pitchFamily="34" charset="0"/>
              <a:buChar char="•"/>
            </a:pPr>
            <a:r>
              <a:rPr lang="en-US" dirty="0"/>
              <a:t>Use when the non linear relationship in variables (also another non linear models use like decision tree).</a:t>
            </a:r>
            <a:endParaRPr lang="en-US" dirty="0"/>
          </a:p>
          <a:p>
            <a:pPr marL="285750" indent="-285750">
              <a:buFont typeface="Arial" panose="020B0604020202020204" pitchFamily="34" charset="0"/>
              <a:buChar char="•"/>
            </a:pPr>
            <a:r>
              <a:rPr lang="en-US" dirty="0"/>
              <a:t>But as you increase the Degree, you might get an overfitting the model.</a:t>
            </a:r>
            <a:endParaRPr lang="en-US" dirty="0"/>
          </a:p>
          <a:p>
            <a:pPr marL="285750" indent="-285750">
              <a:buFont typeface="Arial" panose="020B0604020202020204" pitchFamily="34" charset="0"/>
              <a:buChar char="•"/>
            </a:pPr>
            <a:endParaRPr lang="en-US" dirty="0"/>
          </a:p>
        </p:txBody>
      </p:sp>
      <p:sp>
        <p:nvSpPr>
          <p:cNvPr id="10" name="TextBox 9"/>
          <p:cNvSpPr txBox="1"/>
          <p:nvPr/>
        </p:nvSpPr>
        <p:spPr>
          <a:xfrm>
            <a:off x="507705" y="5529946"/>
            <a:ext cx="6097772" cy="646331"/>
          </a:xfrm>
          <a:prstGeom prst="rect">
            <a:avLst/>
          </a:prstGeom>
          <a:noFill/>
        </p:spPr>
        <p:txBody>
          <a:bodyPr wrap="square">
            <a:spAutoFit/>
          </a:bodyPr>
          <a:lstStyle/>
          <a:p>
            <a:pPr marL="285750" indent="-285750">
              <a:buFont typeface="Arial" panose="020B0604020202020204" pitchFamily="34" charset="0"/>
              <a:buChar char="•"/>
            </a:pPr>
            <a:r>
              <a:rPr lang="en-US" dirty="0"/>
              <a:t>Dis advantage </a:t>
            </a:r>
            <a:endParaRPr lang="en-US" dirty="0"/>
          </a:p>
          <a:p>
            <a:pPr marL="742950" lvl="1" indent="-285750">
              <a:buFont typeface="Arial" panose="020B0604020202020204" pitchFamily="34" charset="0"/>
              <a:buChar char="•"/>
            </a:pPr>
            <a:r>
              <a:rPr lang="en-US" dirty="0"/>
              <a:t>Model will be </a:t>
            </a:r>
            <a:r>
              <a:rPr lang="en-US" dirty="0" err="1"/>
              <a:t>be</a:t>
            </a:r>
            <a:r>
              <a:rPr lang="en-US" dirty="0"/>
              <a:t> overfitting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026" y="606288"/>
            <a:ext cx="7682948" cy="6186309"/>
          </a:xfrm>
          <a:prstGeom prst="rect">
            <a:avLst/>
          </a:prstGeom>
          <a:noFill/>
        </p:spPr>
        <p:txBody>
          <a:bodyPr wrap="square" rtlCol="0">
            <a:spAutoFit/>
          </a:bodyPr>
          <a:lstStyle/>
          <a:p>
            <a:r>
              <a:rPr lang="en-US" dirty="0"/>
              <a:t>Recap</a:t>
            </a:r>
            <a:endParaRPr lang="en-US" dirty="0"/>
          </a:p>
          <a:p>
            <a:endParaRPr lang="en-US" dirty="0"/>
          </a:p>
          <a:p>
            <a:pPr marL="285750" indent="-285750">
              <a:buFont typeface="Arial" panose="020B0604020202020204" pitchFamily="34" charset="0"/>
              <a:buChar char="•"/>
            </a:pPr>
            <a:r>
              <a:rPr lang="en-US" dirty="0"/>
              <a:t>Equation of line</a:t>
            </a:r>
            <a:endParaRPr lang="en-US" dirty="0"/>
          </a:p>
          <a:p>
            <a:pPr marL="285750" indent="-285750">
              <a:buFont typeface="Arial" panose="020B0604020202020204" pitchFamily="34" charset="0"/>
              <a:buChar char="•"/>
            </a:pPr>
            <a:r>
              <a:rPr lang="en-US" dirty="0"/>
              <a:t>Slop</a:t>
            </a:r>
            <a:endParaRPr lang="en-US" dirty="0"/>
          </a:p>
          <a:p>
            <a:pPr marL="285750" indent="-285750">
              <a:buFont typeface="Arial" panose="020B0604020202020204" pitchFamily="34" charset="0"/>
              <a:buChar char="•"/>
            </a:pPr>
            <a:r>
              <a:rPr lang="en-US" dirty="0"/>
              <a:t>Basic integration </a:t>
            </a:r>
            <a:r>
              <a:rPr lang="en-US" dirty="0" err="1"/>
              <a:t>xsn</a:t>
            </a:r>
            <a:endParaRPr lang="en-US" dirty="0"/>
          </a:p>
          <a:p>
            <a:pPr marL="285750" indent="-285750">
              <a:buFont typeface="Arial" panose="020B0604020202020204" pitchFamily="34" charset="0"/>
              <a:buChar char="•"/>
            </a:pPr>
            <a:r>
              <a:rPr lang="en-US" dirty="0"/>
              <a:t>Gradient descent</a:t>
            </a:r>
            <a:endParaRPr lang="en-US" dirty="0"/>
          </a:p>
          <a:p>
            <a:pPr marL="285750" indent="-285750">
              <a:buFont typeface="Arial" panose="020B0604020202020204" pitchFamily="34" charset="0"/>
              <a:buChar char="•"/>
            </a:pPr>
            <a:r>
              <a:rPr lang="en-US" dirty="0"/>
              <a:t>Differentiations</a:t>
            </a:r>
            <a:endParaRPr lang="en-US" dirty="0"/>
          </a:p>
          <a:p>
            <a:pPr marL="742950" lvl="1" indent="-285750">
              <a:buFont typeface="Arial" panose="020B0604020202020204" pitchFamily="34" charset="0"/>
              <a:buChar char="•"/>
            </a:pPr>
            <a:r>
              <a:rPr lang="en-US" dirty="0"/>
              <a:t>Maxima</a:t>
            </a:r>
            <a:endParaRPr lang="en-US" dirty="0"/>
          </a:p>
          <a:p>
            <a:pPr marL="742950" lvl="1" indent="-285750">
              <a:buFont typeface="Arial" panose="020B0604020202020204" pitchFamily="34" charset="0"/>
              <a:buChar char="•"/>
            </a:pPr>
            <a:r>
              <a:rPr lang="en-US" dirty="0"/>
              <a:t>Minima</a:t>
            </a:r>
            <a:endParaRPr lang="en-US" dirty="0"/>
          </a:p>
          <a:p>
            <a:pPr lvl="1"/>
            <a:r>
              <a:rPr lang="en-US" dirty="0"/>
              <a:t>Basic of ML</a:t>
            </a:r>
            <a:endParaRPr lang="en-US" dirty="0"/>
          </a:p>
          <a:p>
            <a:pPr lvl="1"/>
            <a:r>
              <a:rPr lang="en-US" dirty="0"/>
              <a:t>Vector</a:t>
            </a:r>
            <a:endParaRPr lang="en-US" dirty="0"/>
          </a:p>
          <a:p>
            <a:pPr lvl="1"/>
            <a:r>
              <a:rPr lang="en-US" dirty="0"/>
              <a:t>Operations in vector</a:t>
            </a:r>
            <a:endParaRPr lang="en-US" dirty="0"/>
          </a:p>
          <a:p>
            <a:pPr lvl="1"/>
            <a:r>
              <a:rPr lang="en-US" dirty="0"/>
              <a:t>	projections(optional )</a:t>
            </a:r>
            <a:endParaRPr lang="en-US" dirty="0"/>
          </a:p>
          <a:p>
            <a:pPr lvl="1"/>
            <a:endParaRPr lang="en-US" dirty="0"/>
          </a:p>
          <a:p>
            <a:pPr lvl="1"/>
            <a:r>
              <a:rPr lang="en-US" dirty="0"/>
              <a:t>Linear algebra </a:t>
            </a:r>
            <a:endParaRPr lang="en-US" dirty="0"/>
          </a:p>
          <a:p>
            <a:pPr lvl="1"/>
            <a:r>
              <a:rPr lang="en-US" dirty="0"/>
              <a:t>	matrix additions</a:t>
            </a:r>
            <a:endParaRPr lang="en-US" dirty="0"/>
          </a:p>
          <a:p>
            <a:pPr lvl="1"/>
            <a:r>
              <a:rPr lang="en-US" dirty="0"/>
              <a:t>	transpose</a:t>
            </a:r>
            <a:endParaRPr lang="en-US" dirty="0"/>
          </a:p>
          <a:p>
            <a:pPr lvl="1"/>
            <a:r>
              <a:rPr lang="en-US" dirty="0"/>
              <a:t>	dot product</a:t>
            </a:r>
            <a:endParaRPr lang="en-US" dirty="0"/>
          </a:p>
          <a:p>
            <a:pPr lvl="1"/>
            <a:endParaRPr lang="en-US" dirty="0"/>
          </a:p>
          <a:p>
            <a:pPr lvl="1"/>
            <a:endParaRPr lang="en-US" dirty="0"/>
          </a:p>
          <a:p>
            <a:pPr lvl="1"/>
            <a:r>
              <a:rPr lang="en-US" dirty="0"/>
              <a:t>		</a:t>
            </a:r>
            <a:endParaRPr lang="en-US"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567" y="212651"/>
            <a:ext cx="10962168" cy="5078313"/>
          </a:xfrm>
          <a:prstGeom prst="rect">
            <a:avLst/>
          </a:prstGeom>
          <a:noFill/>
        </p:spPr>
        <p:txBody>
          <a:bodyPr wrap="square" rtlCol="0">
            <a:spAutoFit/>
          </a:bodyPr>
          <a:lstStyle/>
          <a:p>
            <a:r>
              <a:rPr lang="en-US" dirty="0"/>
              <a:t>Multi- </a:t>
            </a:r>
            <a:r>
              <a:rPr lang="en-US" dirty="0" err="1"/>
              <a:t>coliniarity</a:t>
            </a:r>
            <a:endParaRPr lang="en-US" dirty="0"/>
          </a:p>
          <a:p>
            <a:pPr marL="285750" indent="-285750">
              <a:buFont typeface="Arial" panose="020B0604020202020204" pitchFamily="34" charset="0"/>
              <a:buChar char="•"/>
            </a:pPr>
            <a:r>
              <a:rPr lang="en-US" dirty="0"/>
              <a:t>Where a feature exhibits a linear relationship </a:t>
            </a:r>
            <a:r>
              <a:rPr lang="en-US" dirty="0" err="1"/>
              <a:t>withmore</a:t>
            </a:r>
            <a:r>
              <a:rPr lang="en-US" dirty="0"/>
              <a:t> then one variable.</a:t>
            </a:r>
            <a:endParaRPr lang="en-US" dirty="0"/>
          </a:p>
          <a:p>
            <a:pPr marL="285750" indent="-285750">
              <a:buFont typeface="Arial" panose="020B0604020202020204" pitchFamily="34" charset="0"/>
              <a:buChar char="•"/>
            </a:pPr>
            <a:r>
              <a:rPr lang="en-US" dirty="0"/>
              <a:t>It never talk about </a:t>
            </a:r>
            <a:r>
              <a:rPr lang="en-US" dirty="0" err="1"/>
              <a:t>x</a:t>
            </a:r>
            <a:r>
              <a:rPr lang="en-US" dirty="0" err="1">
                <a:sym typeface="Wingdings" panose="05000000000000000000" pitchFamily="2" charset="2"/>
              </a:rPr>
              <a:t>y</a:t>
            </a:r>
            <a:r>
              <a:rPr lang="en-US" dirty="0">
                <a:sym typeface="Wingdings" panose="05000000000000000000" pitchFamily="2" charset="2"/>
              </a:rPr>
              <a:t>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x1 explain by x2 and x3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What  one feature explain by other feature.</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Why  you can not intercept correctly what is the  contributions of each </a:t>
            </a:r>
            <a:r>
              <a:rPr lang="en-US" dirty="0" err="1">
                <a:sym typeface="Wingdings" panose="05000000000000000000" pitchFamily="2" charset="2"/>
              </a:rPr>
              <a:t>indivisual</a:t>
            </a:r>
            <a:r>
              <a:rPr lang="en-US" dirty="0">
                <a:sym typeface="Wingdings" panose="05000000000000000000" pitchFamily="2" charset="2"/>
              </a:rPr>
              <a:t> feature w.r.t Y</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no necessary  no affect on prediction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But it reduce complexity and </a:t>
            </a:r>
            <a:r>
              <a:rPr lang="en-US" dirty="0" err="1">
                <a:sym typeface="Wingdings" panose="05000000000000000000" pitchFamily="2" charset="2"/>
              </a:rPr>
              <a:t>computition</a:t>
            </a:r>
            <a:r>
              <a:rPr lang="en-US" dirty="0">
                <a:sym typeface="Wingdings" panose="05000000000000000000" pitchFamily="2" charset="2"/>
              </a:rPr>
              <a:t> time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Solution find </a:t>
            </a:r>
            <a:r>
              <a:rPr lang="en-US" dirty="0" err="1">
                <a:sym typeface="Wingdings" panose="05000000000000000000" pitchFamily="2" charset="2"/>
              </a:rPr>
              <a:t>Mulit</a:t>
            </a:r>
            <a:r>
              <a:rPr lang="en-US" dirty="0">
                <a:sym typeface="Wingdings" panose="05000000000000000000" pitchFamily="2" charset="2"/>
              </a:rPr>
              <a:t> </a:t>
            </a:r>
            <a:r>
              <a:rPr lang="en-US" dirty="0" err="1">
                <a:sym typeface="Wingdings" panose="05000000000000000000" pitchFamily="2" charset="2"/>
              </a:rPr>
              <a:t>coliniarirt</a:t>
            </a:r>
            <a:r>
              <a:rPr lang="en-US" dirty="0">
                <a:sym typeface="Wingdings" panose="05000000000000000000" pitchFamily="2" charset="2"/>
              </a:rPr>
              <a:t> by  (VIF) variance </a:t>
            </a:r>
            <a:r>
              <a:rPr lang="en-US" dirty="0" err="1">
                <a:sym typeface="Wingdings" panose="05000000000000000000" pitchFamily="2" charset="2"/>
              </a:rPr>
              <a:t>Inflaction</a:t>
            </a:r>
            <a:r>
              <a:rPr lang="en-US" dirty="0">
                <a:sym typeface="Wingdings" panose="05000000000000000000" pitchFamily="2" charset="2"/>
              </a:rPr>
              <a:t> factor </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 1/ 1-Ri-square  % variation in  y explained by X</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0 to infinite</a:t>
            </a:r>
            <a:endParaRPr lang="en-US" dirty="0">
              <a:sym typeface="Wingdings" panose="05000000000000000000" pitchFamily="2" charset="2"/>
            </a:endParaRP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2</a:t>
            </a:r>
            <a:r>
              <a:rPr lang="en-US" baseline="30000" dirty="0">
                <a:sym typeface="Wingdings" panose="05000000000000000000" pitchFamily="2" charset="2"/>
              </a:rPr>
              <a:t>nd</a:t>
            </a:r>
            <a:r>
              <a:rPr lang="en-US" dirty="0">
                <a:sym typeface="Wingdings" panose="05000000000000000000" pitchFamily="2" charset="2"/>
              </a:rPr>
              <a:t> option  RFE(Recursive Feature </a:t>
            </a:r>
            <a:r>
              <a:rPr lang="en-US" dirty="0" err="1">
                <a:sym typeface="Wingdings" panose="05000000000000000000" pitchFamily="2" charset="2"/>
              </a:rPr>
              <a:t>Elimanations</a:t>
            </a:r>
            <a:r>
              <a:rPr lang="en-US" dirty="0">
                <a:sym typeface="Wingdings" panose="05000000000000000000" pitchFamily="2" charset="2"/>
              </a:rPr>
              <a:t> ) when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3518" y="329632"/>
            <a:ext cx="10348138" cy="4247317"/>
          </a:xfrm>
          <a:prstGeom prst="rect">
            <a:avLst/>
          </a:prstGeom>
          <a:noFill/>
        </p:spPr>
        <p:txBody>
          <a:bodyPr wrap="square">
            <a:spAutoFit/>
          </a:bodyPr>
          <a:lstStyle/>
          <a:p>
            <a:r>
              <a:rPr lang="en-IN" dirty="0"/>
              <a:t>Regularization </a:t>
            </a:r>
            <a:endParaRPr lang="en-IN" dirty="0"/>
          </a:p>
          <a:p>
            <a:pPr marL="285750" indent="-285750">
              <a:buFont typeface="Arial" panose="020B0604020202020204" pitchFamily="34" charset="0"/>
              <a:buChar char="•"/>
            </a:pPr>
            <a:r>
              <a:rPr lang="en-IN" dirty="0"/>
              <a:t>To Add Some thing  to regularisation / to penalize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Cost function </a:t>
            </a:r>
            <a:endParaRPr lang="en-IN" dirty="0"/>
          </a:p>
          <a:p>
            <a:pPr marL="742950" lvl="1" indent="-285750">
              <a:buFont typeface="Arial" panose="020B0604020202020204" pitchFamily="34" charset="0"/>
              <a:buChar char="•"/>
            </a:pPr>
            <a:r>
              <a:rPr lang="en-IN" dirty="0">
                <a:sym typeface="Wingdings" panose="05000000000000000000" pitchFamily="2" charset="2"/>
              </a:rPr>
              <a:t> when m=0 ,</a:t>
            </a:r>
            <a:r>
              <a:rPr lang="en-IN" dirty="0" err="1">
                <a:sym typeface="Wingdings" panose="05000000000000000000" pitchFamily="2" charset="2"/>
              </a:rPr>
              <a:t>yconstant</a:t>
            </a:r>
            <a:r>
              <a:rPr lang="en-IN" dirty="0">
                <a:sym typeface="Wingdings" panose="05000000000000000000" pitchFamily="2" charset="2"/>
              </a:rPr>
              <a:t> underfitting</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 when m is infinite  memorize the model and overfitting</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So what we do   m not 0 or not infinite so we find middle some so add some error</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By</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1. Ridge regression = </a:t>
            </a:r>
            <a:r>
              <a:rPr lang="en-IN" dirty="0" err="1">
                <a:sym typeface="Wingdings" panose="05000000000000000000" pitchFamily="2" charset="2"/>
              </a:rPr>
              <a:t>CF+lambda</a:t>
            </a:r>
            <a:r>
              <a:rPr lang="en-IN" dirty="0">
                <a:sym typeface="Wingdings" panose="05000000000000000000" pitchFamily="2" charset="2"/>
              </a:rPr>
              <a:t>*m-square</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2. Lasso Regression</a:t>
            </a:r>
            <a:endParaRPr lang="en-IN" dirty="0">
              <a:sym typeface="Wingdings" panose="05000000000000000000" pitchFamily="2" charset="2"/>
            </a:endParaRPr>
          </a:p>
          <a:p>
            <a:pPr marL="742950" lvl="1" indent="-285750">
              <a:buFont typeface="Arial" panose="020B0604020202020204" pitchFamily="34" charset="0"/>
              <a:buChar char="•"/>
            </a:pPr>
            <a:r>
              <a:rPr lang="en-IN" dirty="0" err="1">
                <a:sym typeface="Wingdings" panose="05000000000000000000" pitchFamily="2" charset="2"/>
              </a:rPr>
              <a:t>ElasticNet</a:t>
            </a:r>
            <a:r>
              <a:rPr lang="en-IN" dirty="0">
                <a:sym typeface="Wingdings" panose="05000000000000000000" pitchFamily="2" charset="2"/>
              </a:rPr>
              <a:t> = Ridge + lasso </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6385" y="277850"/>
            <a:ext cx="6097904" cy="646331"/>
          </a:xfrm>
          <a:prstGeom prst="rect">
            <a:avLst/>
          </a:prstGeom>
          <a:noFill/>
        </p:spPr>
        <p:txBody>
          <a:bodyPr wrap="square">
            <a:spAutoFit/>
          </a:bodyPr>
          <a:lstStyle/>
          <a:p>
            <a:r>
              <a:rPr lang="en-IN" dirty="0" err="1"/>
              <a:t>CrossValidation</a:t>
            </a:r>
            <a:r>
              <a:rPr lang="en-IN" dirty="0"/>
              <a:t> </a:t>
            </a:r>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1116" y="467833"/>
            <a:ext cx="865490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Train test split</a:t>
            </a:r>
            <a:endParaRPr lang="en-US" dirty="0"/>
          </a:p>
          <a:p>
            <a:pPr marL="742950" lvl="1" indent="-285750">
              <a:buFont typeface="Arial" panose="020B0604020202020204" pitchFamily="34" charset="0"/>
              <a:buChar char="•"/>
            </a:pPr>
            <a:r>
              <a:rPr lang="en-IN" dirty="0"/>
              <a:t>Train (train , validation) , why validations</a:t>
            </a:r>
            <a:endParaRPr lang="en-IN" dirty="0"/>
          </a:p>
          <a:p>
            <a:pPr marL="742950" lvl="1" indent="-285750">
              <a:buFont typeface="Arial" panose="020B0604020202020204" pitchFamily="34" charset="0"/>
              <a:buChar char="•"/>
            </a:pPr>
            <a:r>
              <a:rPr lang="en-IN" dirty="0"/>
              <a:t>Test</a:t>
            </a:r>
            <a:endParaRPr lang="en-IN" dirty="0"/>
          </a:p>
          <a:p>
            <a:pPr marL="742950" lvl="1" indent="-285750">
              <a:buFont typeface="Arial" panose="020B0604020202020204" pitchFamily="34" charset="0"/>
              <a:buChar char="•"/>
            </a:pPr>
            <a:r>
              <a:rPr lang="en-IN" dirty="0"/>
              <a:t>Data leakage</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4" name="TextBox 3"/>
          <p:cNvSpPr txBox="1"/>
          <p:nvPr/>
        </p:nvSpPr>
        <p:spPr>
          <a:xfrm>
            <a:off x="964905" y="2434730"/>
            <a:ext cx="6097772" cy="2862322"/>
          </a:xfrm>
          <a:prstGeom prst="rect">
            <a:avLst/>
          </a:prstGeom>
          <a:noFill/>
        </p:spPr>
        <p:txBody>
          <a:bodyPr wrap="square">
            <a:spAutoFit/>
          </a:bodyPr>
          <a:lstStyle/>
          <a:p>
            <a:pPr marL="742950" lvl="1" indent="-285750">
              <a:buFont typeface="Arial" panose="020B0604020202020204" pitchFamily="34" charset="0"/>
              <a:buChar char="•"/>
            </a:pPr>
            <a:r>
              <a:rPr lang="en-IN" dirty="0" err="1"/>
              <a:t>Ml</a:t>
            </a:r>
            <a:endParaRPr lang="en-IN" dirty="0"/>
          </a:p>
          <a:p>
            <a:pPr marL="742950" lvl="1" indent="-285750">
              <a:buFont typeface="Arial" panose="020B0604020202020204" pitchFamily="34" charset="0"/>
              <a:buChar char="•"/>
            </a:pPr>
            <a:r>
              <a:rPr lang="en-IN" dirty="0"/>
              <a:t>Overfitting </a:t>
            </a:r>
            <a:endParaRPr lang="en-IN" dirty="0"/>
          </a:p>
          <a:p>
            <a:pPr marL="742950" lvl="1" indent="-285750">
              <a:buFont typeface="Arial" panose="020B0604020202020204" pitchFamily="34" charset="0"/>
              <a:buChar char="•"/>
            </a:pPr>
            <a:r>
              <a:rPr lang="en-IN" dirty="0"/>
              <a:t>Underfitting</a:t>
            </a:r>
            <a:endParaRPr lang="en-IN" dirty="0"/>
          </a:p>
          <a:p>
            <a:pPr marL="742950" lvl="1" indent="-285750">
              <a:buFont typeface="Arial" panose="020B0604020202020204" pitchFamily="34" charset="0"/>
              <a:buChar char="•"/>
            </a:pPr>
            <a:r>
              <a:rPr lang="en-IN" dirty="0" err="1"/>
              <a:t>Genralized</a:t>
            </a:r>
            <a:r>
              <a:rPr lang="en-IN" dirty="0"/>
              <a:t> model</a:t>
            </a:r>
            <a:endParaRPr lang="en-IN" dirty="0"/>
          </a:p>
          <a:p>
            <a:pPr marL="742950" lvl="1" indent="-285750">
              <a:buFont typeface="Arial" panose="020B0604020202020204" pitchFamily="34" charset="0"/>
              <a:buChar char="•"/>
            </a:pPr>
            <a:r>
              <a:rPr lang="en-IN" dirty="0"/>
              <a:t>Bias- variance trade-off</a:t>
            </a:r>
            <a:endParaRPr lang="en-IN" dirty="0"/>
          </a:p>
          <a:p>
            <a:pPr marL="742950" lvl="1" indent="-285750">
              <a:buFont typeface="Arial" panose="020B0604020202020204" pitchFamily="34" charset="0"/>
              <a:buChar char="•"/>
            </a:pPr>
            <a:r>
              <a:rPr lang="en-IN" dirty="0"/>
              <a:t>Variance </a:t>
            </a:r>
            <a:endParaRPr lang="en-IN" dirty="0"/>
          </a:p>
          <a:p>
            <a:pPr marL="742950" lvl="1" indent="-285750">
              <a:buFont typeface="Arial" panose="020B0604020202020204" pitchFamily="34" charset="0"/>
              <a:buChar char="•"/>
            </a:pPr>
            <a:r>
              <a:rPr lang="en-IN" dirty="0"/>
              <a:t>Bias</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6" name="TextBox 5"/>
          <p:cNvSpPr txBox="1"/>
          <p:nvPr/>
        </p:nvSpPr>
        <p:spPr>
          <a:xfrm>
            <a:off x="5962207" y="1265022"/>
            <a:ext cx="6097772" cy="2031325"/>
          </a:xfrm>
          <a:prstGeom prst="rect">
            <a:avLst/>
          </a:prstGeom>
          <a:noFill/>
        </p:spPr>
        <p:txBody>
          <a:bodyPr wrap="square">
            <a:spAutoFit/>
          </a:bodyPr>
          <a:lstStyle/>
          <a:p>
            <a:pPr lvl="1"/>
            <a:r>
              <a:rPr lang="en-US" dirty="0"/>
              <a:t>Data Preparation and data preprocessing</a:t>
            </a:r>
            <a:endParaRPr lang="en-US" dirty="0"/>
          </a:p>
          <a:p>
            <a:pPr marL="742950" lvl="1" indent="-285750">
              <a:buFont typeface="Arial" panose="020B0604020202020204" pitchFamily="34" charset="0"/>
              <a:buChar char="•"/>
            </a:pPr>
            <a:r>
              <a:rPr lang="en-US" dirty="0"/>
              <a:t>Duplicate values</a:t>
            </a:r>
            <a:endParaRPr lang="en-US" dirty="0"/>
          </a:p>
          <a:p>
            <a:pPr marL="742950" lvl="1" indent="-285750">
              <a:buFont typeface="Arial" panose="020B0604020202020204" pitchFamily="34" charset="0"/>
              <a:buChar char="•"/>
            </a:pPr>
            <a:r>
              <a:rPr lang="en-US" dirty="0"/>
              <a:t>Missing values</a:t>
            </a:r>
            <a:endParaRPr lang="en-US" dirty="0"/>
          </a:p>
          <a:p>
            <a:pPr marL="742950" lvl="1" indent="-285750">
              <a:buFont typeface="Arial" panose="020B0604020202020204" pitchFamily="34" charset="0"/>
              <a:buChar char="•"/>
            </a:pPr>
            <a:r>
              <a:rPr lang="en-US" dirty="0"/>
              <a:t>Outliers</a:t>
            </a:r>
            <a:endParaRPr lang="en-US" dirty="0"/>
          </a:p>
          <a:p>
            <a:pPr marL="742950" lvl="1" indent="-285750">
              <a:buFont typeface="Arial" panose="020B0604020202020204" pitchFamily="34" charset="0"/>
              <a:buChar char="•"/>
            </a:pPr>
            <a:r>
              <a:rPr lang="en-US" dirty="0"/>
              <a:t>Feature engineering</a:t>
            </a:r>
            <a:endParaRPr lang="en-US" dirty="0"/>
          </a:p>
          <a:p>
            <a:pPr marL="742950" lvl="1" indent="-285750">
              <a:buFont typeface="Arial" panose="020B0604020202020204" pitchFamily="34" charset="0"/>
              <a:buChar char="•"/>
            </a:pPr>
            <a:r>
              <a:rPr lang="en-US" dirty="0"/>
              <a:t>Data encoding</a:t>
            </a:r>
            <a:endParaRPr lang="en-US" dirty="0"/>
          </a:p>
          <a:p>
            <a:pPr marL="742950" lvl="1" indent="-285750">
              <a:buFont typeface="Arial" panose="020B0604020202020204"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0094" y="850605"/>
            <a:ext cx="7955811" cy="4262064"/>
          </a:xfrm>
          <a:prstGeom prst="rect">
            <a:avLst/>
          </a:prstGeom>
          <a:noFill/>
        </p:spPr>
        <p:txBody>
          <a:bodyPr wrap="square">
            <a:spAutoFit/>
          </a:bodyPr>
          <a:lstStyle/>
          <a:p>
            <a:pPr algn="l"/>
            <a:r>
              <a:rPr lang="en-IN" sz="2400" b="1" i="0" dirty="0">
                <a:solidFill>
                  <a:srgbClr val="333333"/>
                </a:solidFill>
                <a:effectLst/>
                <a:latin typeface="Tomorrow"/>
              </a:rPr>
              <a:t>EDA and Preprocessing - AUTOMOBILE CARS</a:t>
            </a:r>
            <a:endParaRPr lang="en-IN" sz="2400" b="1"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Missing Values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Outliers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Skewness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Data Normalization or Scaling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Feature Engineering</a:t>
            </a:r>
            <a:endParaRPr lang="en-IN" b="0" i="0" dirty="0">
              <a:solidFill>
                <a:srgbClr val="333333"/>
              </a:solidFill>
              <a:effectLst/>
              <a:latin typeface="Tomo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4393" y="358898"/>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p:txBody>
      </p:sp>
      <p:sp>
        <p:nvSpPr>
          <p:cNvPr id="5" name="TextBox 4"/>
          <p:cNvSpPr txBox="1"/>
          <p:nvPr/>
        </p:nvSpPr>
        <p:spPr>
          <a:xfrm>
            <a:off x="3048886" y="3244334"/>
            <a:ext cx="6097772" cy="923330"/>
          </a:xfrm>
          <a:prstGeom prst="rect">
            <a:avLst/>
          </a:prstGeom>
          <a:noFill/>
        </p:spPr>
        <p:txBody>
          <a:bodyPr wrap="square">
            <a:spAutoFit/>
          </a:bodyPr>
          <a:lstStyle/>
          <a:p>
            <a:r>
              <a:rPr lang="en-IN" b="0" dirty="0">
                <a:effectLst/>
                <a:latin typeface="Consolas" panose="020B0609020204030204" pitchFamily="49" charset="0"/>
              </a:rPr>
              <a:t>df.info()</a:t>
            </a:r>
            <a:endParaRPr lang="en-IN" b="0" dirty="0">
              <a:effectLst/>
              <a:latin typeface="Consolas" panose="020B0609020204030204" pitchFamily="49" charset="0"/>
            </a:endParaRPr>
          </a:p>
          <a:p>
            <a:r>
              <a:rPr lang="en-IN" b="0" dirty="0" err="1">
                <a:solidFill>
                  <a:srgbClr val="9CDCFE"/>
                </a:solidFill>
                <a:effectLst/>
                <a:latin typeface="Consolas" panose="020B0609020204030204" pitchFamily="49" charset="0"/>
              </a:rPr>
              <a:t>df</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describe</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b="0" dirty="0">
              <a:effectLst/>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3909" y="337633"/>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Missing Values</a:t>
            </a:r>
            <a:endParaRPr lang="en-IN" b="0" i="0" dirty="0">
              <a:solidFill>
                <a:srgbClr val="333333"/>
              </a:solidFill>
              <a:effectLst/>
              <a:latin typeface="Tomorrow"/>
            </a:endParaRPr>
          </a:p>
        </p:txBody>
      </p:sp>
      <p:sp>
        <p:nvSpPr>
          <p:cNvPr id="5" name="TextBox 4"/>
          <p:cNvSpPr txBox="1"/>
          <p:nvPr/>
        </p:nvSpPr>
        <p:spPr>
          <a:xfrm>
            <a:off x="1273248" y="1521859"/>
            <a:ext cx="8434278" cy="4801314"/>
          </a:xfrm>
          <a:prstGeom prst="rect">
            <a:avLst/>
          </a:prstGeom>
          <a:noFill/>
        </p:spPr>
        <p:txBody>
          <a:bodyPr wrap="square">
            <a:spAutoFit/>
          </a:bodyPr>
          <a:lstStyle/>
          <a:p>
            <a:r>
              <a:rPr lang="en-US" b="0" dirty="0" err="1">
                <a:effectLst/>
                <a:latin typeface="Consolas" panose="020B0609020204030204" pitchFamily="49" charset="0"/>
              </a:rPr>
              <a:t>df.isna</a:t>
            </a:r>
            <a:r>
              <a:rPr lang="en-US" b="0" dirty="0">
                <a:effectLst/>
                <a:latin typeface="Consolas" panose="020B0609020204030204" pitchFamily="49" charset="0"/>
              </a:rPr>
              <a:t>().sum()  # show the null values</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df.dtypes</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US" b="0" dirty="0">
                <a:effectLst/>
                <a:latin typeface="Consolas" panose="020B0609020204030204" pitchFamily="49" charset="0"/>
              </a:rPr>
              <a:t># replace the null with mean or median or </a:t>
            </a:r>
            <a:r>
              <a:rPr lang="en-US" b="0" dirty="0" err="1">
                <a:effectLst/>
                <a:latin typeface="Consolas" panose="020B0609020204030204" pitchFamily="49" charset="0"/>
              </a:rPr>
              <a:t>anyvalue</a:t>
            </a:r>
            <a:endParaRPr lang="en-US" b="0" dirty="0">
              <a:effectLst/>
              <a:latin typeface="Consolas" panose="020B0609020204030204" pitchFamily="49" charset="0"/>
            </a:endParaRPr>
          </a:p>
          <a:p>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"].mean())</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("Southampton")</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df.dropna</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df.isna</a:t>
            </a:r>
            <a:r>
              <a:rPr lang="en-IN" b="0" dirty="0">
                <a:effectLst/>
                <a:latin typeface="Consolas" panose="020B0609020204030204" pitchFamily="49" charset="0"/>
              </a:rPr>
              <a:t>().sum()</a:t>
            </a:r>
            <a:endParaRPr lang="en-IN" b="0" dirty="0">
              <a:effectLst/>
              <a:latin typeface="Consolas" panose="020B0609020204030204" pitchFamily="49" charset="0"/>
            </a:endParaRPr>
          </a:p>
          <a:p>
            <a:endParaRPr lang="en-US" dirty="0">
              <a:latin typeface="Consolas" panose="020B0609020204030204" pitchFamily="49" charset="0"/>
            </a:endParaRPr>
          </a:p>
          <a:p>
            <a:r>
              <a:rPr lang="en-US" b="0" dirty="0" err="1">
                <a:effectLst/>
                <a:latin typeface="Consolas" panose="020B0609020204030204" pitchFamily="49" charset="0"/>
              </a:rPr>
              <a:t>df.duplicated</a:t>
            </a:r>
            <a:r>
              <a:rPr lang="en-US" b="0" dirty="0">
                <a:effectLst/>
                <a:latin typeface="Consolas" panose="020B0609020204030204" pitchFamily="49" charset="0"/>
              </a:rPr>
              <a:t>().sum() # check duplicate</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 drop duplicate</a:t>
            </a:r>
            <a:endParaRPr lang="en-IN" b="0" dirty="0">
              <a:effectLst/>
              <a:latin typeface="Consolas" panose="020B0609020204030204" pitchFamily="49" charset="0"/>
            </a:endParaRPr>
          </a:p>
          <a:p>
            <a:r>
              <a:rPr lang="en-IN" b="0" dirty="0" err="1">
                <a:effectLst/>
                <a:latin typeface="Consolas" panose="020B0609020204030204" pitchFamily="49" charset="0"/>
              </a:rPr>
              <a:t>df.drop_duplicates</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7314" y="0"/>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Outliers</a:t>
            </a:r>
            <a:endParaRPr lang="en-IN" b="0" i="0" dirty="0">
              <a:solidFill>
                <a:srgbClr val="333333"/>
              </a:solidFill>
              <a:effectLst/>
              <a:latin typeface="Tomorrow"/>
            </a:endParaRPr>
          </a:p>
        </p:txBody>
      </p:sp>
      <p:sp>
        <p:nvSpPr>
          <p:cNvPr id="5" name="TextBox 4"/>
          <p:cNvSpPr txBox="1"/>
          <p:nvPr/>
        </p:nvSpPr>
        <p:spPr>
          <a:xfrm>
            <a:off x="493085" y="756041"/>
            <a:ext cx="6247957" cy="5632311"/>
          </a:xfrm>
          <a:prstGeom prst="rect">
            <a:avLst/>
          </a:prstGeom>
          <a:noFill/>
        </p:spPr>
        <p:txBody>
          <a:bodyPr wrap="square">
            <a:spAutoFit/>
          </a:bodyPr>
          <a:lstStyle/>
          <a:p>
            <a:r>
              <a:rPr lang="en-US" b="0" dirty="0">
                <a:effectLst/>
                <a:latin typeface="Consolas" panose="020B0609020204030204" pitchFamily="49" charset="0"/>
              </a:rPr>
              <a:t>import </a:t>
            </a:r>
            <a:r>
              <a:rPr lang="en-US" b="0" dirty="0" err="1">
                <a:effectLst/>
                <a:latin typeface="Consolas" panose="020B0609020204030204" pitchFamily="49" charset="0"/>
              </a:rPr>
              <a:t>matplotlib.pyplot</a:t>
            </a:r>
            <a:r>
              <a:rPr lang="en-US" b="0" dirty="0">
                <a:effectLst/>
                <a:latin typeface="Consolas" panose="020B0609020204030204" pitchFamily="49" charset="0"/>
              </a:rPr>
              <a:t> as </a:t>
            </a:r>
            <a:r>
              <a:rPr lang="en-US" b="0" dirty="0" err="1">
                <a:effectLst/>
                <a:latin typeface="Consolas" panose="020B0609020204030204" pitchFamily="49" charset="0"/>
              </a:rPr>
              <a:t>plt</a:t>
            </a:r>
            <a:endParaRPr lang="en-US" b="0" dirty="0">
              <a:effectLst/>
              <a:latin typeface="Consolas" panose="020B0609020204030204" pitchFamily="49" charset="0"/>
            </a:endParaRPr>
          </a:p>
          <a:p>
            <a:r>
              <a:rPr lang="en-US" b="0" dirty="0">
                <a:effectLst/>
                <a:latin typeface="Consolas" panose="020B0609020204030204" pitchFamily="49" charset="0"/>
              </a:rPr>
              <a:t>import seaborn as </a:t>
            </a:r>
            <a:r>
              <a:rPr lang="en-US" b="0" dirty="0" err="1">
                <a:effectLst/>
                <a:latin typeface="Consolas" panose="020B0609020204030204" pitchFamily="49" charset="0"/>
              </a:rPr>
              <a:t>sns</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df.columns</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#To check outliers &gt;&gt; </a:t>
            </a:r>
            <a:r>
              <a:rPr lang="en-IN" b="0" dirty="0" err="1">
                <a:effectLst/>
                <a:latin typeface="Consolas" panose="020B0609020204030204" pitchFamily="49" charset="0"/>
              </a:rPr>
              <a:t>distplot</a:t>
            </a:r>
            <a:r>
              <a:rPr lang="en-IN" b="0" dirty="0">
                <a:effectLst/>
                <a:latin typeface="Consolas" panose="020B0609020204030204" pitchFamily="49" charset="0"/>
              </a:rPr>
              <a:t>, boxplot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plt.figure</a:t>
            </a:r>
            <a:r>
              <a:rPr lang="en-IN" b="0" dirty="0">
                <a:effectLst/>
                <a:latin typeface="Consolas" panose="020B0609020204030204" pitchFamily="49" charset="0"/>
              </a:rPr>
              <a:t>(</a:t>
            </a:r>
            <a:r>
              <a:rPr lang="en-IN" b="0" dirty="0" err="1">
                <a:effectLst/>
                <a:latin typeface="Consolas" panose="020B0609020204030204" pitchFamily="49" charset="0"/>
              </a:rPr>
              <a:t>figsize</a:t>
            </a:r>
            <a:r>
              <a:rPr lang="en-IN" b="0" dirty="0">
                <a:effectLst/>
                <a:latin typeface="Consolas" panose="020B0609020204030204" pitchFamily="49" charset="0"/>
              </a:rPr>
              <a:t> = (12, 5))</a:t>
            </a:r>
            <a:endParaRPr lang="en-IN" b="0" dirty="0">
              <a:effectLst/>
              <a:latin typeface="Consolas" panose="020B0609020204030204" pitchFamily="49" charset="0"/>
            </a:endParaRPr>
          </a:p>
          <a:p>
            <a:r>
              <a:rPr lang="en-IN" b="0" dirty="0" err="1">
                <a:effectLst/>
                <a:latin typeface="Consolas" panose="020B0609020204030204" pitchFamily="49" charset="0"/>
              </a:rPr>
              <a:t>plt.subplot</a:t>
            </a:r>
            <a:r>
              <a:rPr lang="en-IN" b="0" dirty="0">
                <a:effectLst/>
                <a:latin typeface="Consolas" panose="020B0609020204030204" pitchFamily="49" charset="0"/>
              </a:rPr>
              <a:t>(1, 2, 1)</a:t>
            </a:r>
            <a:endParaRPr lang="en-IN" b="0" dirty="0">
              <a:effectLst/>
              <a:latin typeface="Consolas" panose="020B0609020204030204" pitchFamily="49" charset="0"/>
            </a:endParaRPr>
          </a:p>
          <a:p>
            <a:r>
              <a:rPr lang="en-IN" b="0" dirty="0" err="1">
                <a:effectLst/>
                <a:latin typeface="Consolas" panose="020B0609020204030204" pitchFamily="49" charset="0"/>
              </a:rPr>
              <a:t>sns.histplot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a:t>
            </a:r>
            <a:r>
              <a:rPr lang="en-IN" b="0" dirty="0" err="1">
                <a:effectLst/>
                <a:latin typeface="Consolas" panose="020B0609020204030204" pitchFamily="49" charset="0"/>
              </a:rPr>
              <a:t>Price_in_thousands</a:t>
            </a:r>
            <a:r>
              <a:rPr lang="en-IN" b="0" dirty="0">
                <a:effectLst/>
                <a:latin typeface="Consolas" panose="020B0609020204030204" pitchFamily="49" charset="0"/>
              </a:rPr>
              <a:t>'], </a:t>
            </a:r>
            <a:r>
              <a:rPr lang="en-IN" b="0" dirty="0" err="1">
                <a:effectLst/>
                <a:latin typeface="Consolas" panose="020B0609020204030204" pitchFamily="49" charset="0"/>
              </a:rPr>
              <a:t>kde</a:t>
            </a:r>
            <a:r>
              <a:rPr lang="en-IN" b="0" dirty="0">
                <a:effectLst/>
                <a:latin typeface="Consolas" panose="020B0609020204030204" pitchFamily="49" charset="0"/>
              </a:rPr>
              <a:t> = True)</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a:t>
            </a:r>
            <a:r>
              <a:rPr lang="en-IN" b="0" dirty="0" err="1">
                <a:effectLst/>
                <a:latin typeface="Consolas" panose="020B0609020204030204" pitchFamily="49" charset="0"/>
              </a:rPr>
              <a:t>Dist</a:t>
            </a:r>
            <a:r>
              <a:rPr lang="en-IN" b="0" dirty="0">
                <a:effectLst/>
                <a:latin typeface="Consolas" panose="020B0609020204030204" pitchFamily="49" charset="0"/>
              </a:rPr>
              <a:t>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plt.subplot</a:t>
            </a:r>
            <a:r>
              <a:rPr lang="en-IN" b="0" dirty="0">
                <a:effectLst/>
                <a:latin typeface="Consolas" panose="020B0609020204030204" pitchFamily="49" charset="0"/>
              </a:rPr>
              <a:t>(1, 2, 2)</a:t>
            </a:r>
            <a:endParaRPr lang="en-IN" b="0" dirty="0">
              <a:effectLst/>
              <a:latin typeface="Consolas" panose="020B0609020204030204" pitchFamily="49" charset="0"/>
            </a:endParaRPr>
          </a:p>
          <a:p>
            <a:r>
              <a:rPr lang="en-IN" b="0" dirty="0" err="1">
                <a:effectLst/>
                <a:latin typeface="Consolas" panose="020B0609020204030204" pitchFamily="49" charset="0"/>
              </a:rPr>
              <a:t>sns.boxplot</a:t>
            </a:r>
            <a:r>
              <a:rPr lang="en-IN" b="0" dirty="0">
                <a:effectLst/>
                <a:latin typeface="Consolas" panose="020B0609020204030204" pitchFamily="49" charset="0"/>
              </a:rPr>
              <a:t>(data = </a:t>
            </a:r>
            <a:r>
              <a:rPr lang="en-IN" b="0" dirty="0" err="1">
                <a:effectLst/>
                <a:latin typeface="Consolas" panose="020B0609020204030204" pitchFamily="49" charset="0"/>
              </a:rPr>
              <a:t>df</a:t>
            </a:r>
            <a:r>
              <a:rPr lang="en-IN" b="0" dirty="0">
                <a:effectLst/>
                <a:latin typeface="Consolas" panose="020B0609020204030204" pitchFamily="49" charset="0"/>
              </a:rPr>
              <a:t>, x  = '</a:t>
            </a:r>
            <a:r>
              <a:rPr lang="en-IN" b="0" dirty="0" err="1">
                <a:effectLst/>
                <a:latin typeface="Consolas" panose="020B0609020204030204" pitchFamily="49" charset="0"/>
              </a:rPr>
              <a:t>Price_in_thousands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("Box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plt.show</a:t>
            </a:r>
            <a:r>
              <a:rPr lang="en-IN" b="0" dirty="0">
                <a:effectLst/>
                <a:latin typeface="Consolas" panose="020B0609020204030204" pitchFamily="49" charset="0"/>
              </a:rPr>
              <a:t>()</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7" name="TextBox 6"/>
          <p:cNvSpPr txBox="1"/>
          <p:nvPr/>
        </p:nvSpPr>
        <p:spPr>
          <a:xfrm>
            <a:off x="6655981" y="594155"/>
            <a:ext cx="5138184" cy="5078313"/>
          </a:xfrm>
          <a:prstGeom prst="rect">
            <a:avLst/>
          </a:prstGeom>
          <a:noFill/>
        </p:spPr>
        <p:txBody>
          <a:bodyPr wrap="square">
            <a:spAutoFit/>
          </a:bodyPr>
          <a:lstStyle/>
          <a:p>
            <a:r>
              <a:rPr lang="en-US" b="0" dirty="0">
                <a:effectLst/>
                <a:latin typeface="Consolas" panose="020B0609020204030204" pitchFamily="49" charset="0"/>
              </a:rPr>
              <a:t>Q1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'].quantile(0.25)</a:t>
            </a:r>
            <a:endParaRPr lang="en-US" b="0" dirty="0">
              <a:effectLst/>
              <a:latin typeface="Consolas" panose="020B0609020204030204" pitchFamily="49" charset="0"/>
            </a:endParaRPr>
          </a:p>
          <a:p>
            <a:r>
              <a:rPr lang="en-US" b="0" dirty="0">
                <a:effectLst/>
                <a:latin typeface="Consolas" panose="020B0609020204030204" pitchFamily="49" charset="0"/>
              </a:rPr>
              <a:t>Q3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'].quantile(0.75)</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a:effectLst/>
                <a:latin typeface="Consolas" panose="020B0609020204030204" pitchFamily="49" charset="0"/>
              </a:rPr>
              <a:t>IQR = Q3-Q1</a:t>
            </a:r>
            <a:endParaRPr lang="en-IN" b="0" dirty="0">
              <a:effectLst/>
              <a:latin typeface="Consolas" panose="020B0609020204030204" pitchFamily="49" charset="0"/>
            </a:endParaRPr>
          </a:p>
          <a:p>
            <a:r>
              <a:rPr lang="en-IN" b="0" dirty="0">
                <a:effectLst/>
                <a:latin typeface="Consolas" panose="020B0609020204030204" pitchFamily="49" charset="0"/>
              </a:rPr>
              <a:t>IQR</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lower_fence</a:t>
            </a:r>
            <a:r>
              <a:rPr lang="en-IN" b="0" dirty="0">
                <a:effectLst/>
                <a:latin typeface="Consolas" panose="020B0609020204030204" pitchFamily="49" charset="0"/>
              </a:rPr>
              <a:t> = Q1-1.5*IQR</a:t>
            </a:r>
            <a:endParaRPr lang="en-IN" b="0" dirty="0">
              <a:effectLst/>
              <a:latin typeface="Consolas" panose="020B0609020204030204" pitchFamily="49" charset="0"/>
            </a:endParaRPr>
          </a:p>
          <a:p>
            <a:r>
              <a:rPr lang="en-IN" b="0" dirty="0" err="1">
                <a:effectLst/>
                <a:latin typeface="Consolas" panose="020B0609020204030204" pitchFamily="49" charset="0"/>
              </a:rPr>
              <a:t>upper_fence</a:t>
            </a:r>
            <a:r>
              <a:rPr lang="en-IN" b="0" dirty="0">
                <a:effectLst/>
                <a:latin typeface="Consolas" panose="020B0609020204030204" pitchFamily="49" charset="0"/>
              </a:rPr>
              <a:t> = Q3+1.5*IQR</a:t>
            </a:r>
            <a:endParaRPr lang="en-IN" b="0" dirty="0">
              <a:effectLst/>
              <a:latin typeface="Consolas" panose="020B0609020204030204" pitchFamily="49" charset="0"/>
            </a:endParaRPr>
          </a:p>
          <a:p>
            <a:endParaRPr lang="en-US" dirty="0">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#dropping the outlier</a:t>
            </a:r>
            <a:endParaRPr lang="en-US" b="0" dirty="0">
              <a:effectLst/>
              <a:latin typeface="Consolas" panose="020B0609020204030204" pitchFamily="49" charset="0"/>
            </a:endParaRPr>
          </a:p>
          <a:p>
            <a:r>
              <a:rPr lang="en-US" b="0" dirty="0" err="1">
                <a:effectLst/>
                <a:latin typeface="Consolas" panose="020B0609020204030204" pitchFamily="49" charset="0"/>
              </a:rPr>
              <a:t>df_filtered</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df.Price_in_thousands</a:t>
            </a:r>
            <a:r>
              <a:rPr lang="en-US" b="0" dirty="0">
                <a:effectLst/>
                <a:latin typeface="Consolas" panose="020B0609020204030204" pitchFamily="49" charset="0"/>
              </a:rPr>
              <a:t> &gt;= </a:t>
            </a:r>
            <a:r>
              <a:rPr lang="en-US" b="0" dirty="0" err="1">
                <a:effectLst/>
                <a:latin typeface="Consolas" panose="020B0609020204030204" pitchFamily="49" charset="0"/>
              </a:rPr>
              <a:t>lower_fence</a:t>
            </a:r>
            <a:r>
              <a:rPr lang="en-US" b="0" dirty="0">
                <a:effectLst/>
                <a:latin typeface="Consolas" panose="020B0609020204030204" pitchFamily="49" charset="0"/>
              </a:rPr>
              <a:t>) &amp; </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df.Price_in_thousands</a:t>
            </a:r>
            <a:r>
              <a:rPr lang="en-US" b="0" dirty="0">
                <a:effectLst/>
                <a:latin typeface="Consolas" panose="020B0609020204030204" pitchFamily="49" charset="0"/>
              </a:rPr>
              <a:t> &lt;= </a:t>
            </a:r>
            <a:r>
              <a:rPr lang="en-US" b="0" dirty="0" err="1">
                <a:effectLst/>
                <a:latin typeface="Consolas" panose="020B0609020204030204" pitchFamily="49" charset="0"/>
              </a:rPr>
              <a:t>upper_fence</a:t>
            </a:r>
            <a:r>
              <a:rPr lang="en-US" b="0" dirty="0">
                <a:effectLst/>
                <a:latin typeface="Consolas" panose="020B0609020204030204" pitchFamily="49" charset="0"/>
              </a:rPr>
              <a:t>)] </a:t>
            </a:r>
            <a:endParaRPr lang="en-US" b="0" dirty="0">
              <a:effectLst/>
              <a:latin typeface="Consolas" panose="020B0609020204030204" pitchFamily="49" charset="0"/>
            </a:endParaRPr>
          </a:p>
          <a:p>
            <a:endParaRPr lang="en-US" b="0" dirty="0">
              <a:effectLst/>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747" y="0"/>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Skewness</a:t>
            </a:r>
            <a:endParaRPr lang="en-IN" b="0" i="0" dirty="0">
              <a:solidFill>
                <a:srgbClr val="333333"/>
              </a:solidFill>
              <a:effectLst/>
              <a:latin typeface="Tomorrow"/>
            </a:endParaRPr>
          </a:p>
        </p:txBody>
      </p:sp>
      <p:sp>
        <p:nvSpPr>
          <p:cNvPr id="5" name="TextBox 4"/>
          <p:cNvSpPr txBox="1"/>
          <p:nvPr/>
        </p:nvSpPr>
        <p:spPr>
          <a:xfrm>
            <a:off x="574158" y="568745"/>
            <a:ext cx="9922835" cy="1754326"/>
          </a:xfrm>
          <a:prstGeom prst="rect">
            <a:avLst/>
          </a:prstGeom>
          <a:noFill/>
        </p:spPr>
        <p:txBody>
          <a:bodyPr wrap="square">
            <a:spAutoFit/>
          </a:bodyPr>
          <a:lstStyle/>
          <a:p>
            <a:r>
              <a:rPr lang="en-IN" b="0" dirty="0">
                <a:effectLst/>
                <a:latin typeface="Consolas" panose="020B0609020204030204" pitchFamily="49" charset="0"/>
              </a:rPr>
              <a:t>### Understanding the distribution of the column - __</a:t>
            </a:r>
            <a:r>
              <a:rPr lang="en-IN" b="0" dirty="0" err="1">
                <a:effectLst/>
                <a:latin typeface="Consolas" panose="020B0609020204030204" pitchFamily="49" charset="0"/>
              </a:rPr>
              <a:t>year_resale_value</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7" name="TextBox 6"/>
          <p:cNvSpPr txBox="1"/>
          <p:nvPr/>
        </p:nvSpPr>
        <p:spPr>
          <a:xfrm>
            <a:off x="574158" y="2372344"/>
            <a:ext cx="6097772" cy="646331"/>
          </a:xfrm>
          <a:prstGeom prst="rect">
            <a:avLst/>
          </a:prstGeom>
          <a:no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statsmodels</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api</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sm</a:t>
            </a:r>
            <a:endParaRPr lang="en-US" b="0" dirty="0">
              <a:solidFill>
                <a:srgbClr val="CCCCCC"/>
              </a:solidFill>
              <a:effectLst/>
              <a:latin typeface="Consolas" panose="020B0609020204030204" pitchFamily="49" charset="0"/>
            </a:endParaRPr>
          </a:p>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scipy</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stats</a:t>
            </a:r>
            <a:endParaRPr lang="en-US" b="0" dirty="0">
              <a:solidFill>
                <a:srgbClr val="CCCCCC"/>
              </a:solidFill>
              <a:effectLst/>
              <a:latin typeface="Consolas" panose="020B0609020204030204" pitchFamily="49" charset="0"/>
            </a:endParaRPr>
          </a:p>
        </p:txBody>
      </p:sp>
      <p:sp>
        <p:nvSpPr>
          <p:cNvPr id="9" name="TextBox 8"/>
          <p:cNvSpPr txBox="1"/>
          <p:nvPr/>
        </p:nvSpPr>
        <p:spPr>
          <a:xfrm>
            <a:off x="669851" y="2942047"/>
            <a:ext cx="11323674"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 Understanding the distribution of the data </a:t>
            </a:r>
            <a:r>
              <a:rPr lang="en-IN" b="0" dirty="0" err="1">
                <a:solidFill>
                  <a:srgbClr val="FF0000"/>
                </a:solidFill>
                <a:effectLst/>
                <a:latin typeface="Consolas" panose="020B0609020204030204" pitchFamily="49" charset="0"/>
              </a:rPr>
              <a:t>Box_Cox</a:t>
            </a:r>
            <a:r>
              <a:rPr lang="en-IN" b="0" dirty="0">
                <a:solidFill>
                  <a:srgbClr val="FF0000"/>
                </a:solidFill>
                <a:effectLst/>
                <a:latin typeface="Consolas" panose="020B0609020204030204" pitchFamily="49" charset="0"/>
              </a:rPr>
              <a:t>(__</a:t>
            </a:r>
            <a:r>
              <a:rPr lang="en-IN" b="0" dirty="0" err="1">
                <a:solidFill>
                  <a:srgbClr val="FF0000"/>
                </a:solidFill>
                <a:effectLst/>
                <a:latin typeface="Consolas" panose="020B0609020204030204" pitchFamily="49" charset="0"/>
              </a:rPr>
              <a:t>year_resale_value</a:t>
            </a:r>
            <a:r>
              <a:rPr lang="en-IN" b="0" dirty="0">
                <a:solidFill>
                  <a:srgbClr val="FF0000"/>
                </a:solidFill>
                <a:effectLst/>
                <a:latin typeface="Consolas" panose="020B0609020204030204" pitchFamily="49" charset="0"/>
              </a:rPr>
              <a:t>)</a:t>
            </a:r>
            <a:endParaRPr lang="en-IN" b="0" dirty="0">
              <a:solidFill>
                <a:srgbClr val="FF0000"/>
              </a:solidFill>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year_data</a:t>
            </a:r>
            <a:r>
              <a:rPr lang="en-IN" b="0" dirty="0">
                <a:effectLst/>
                <a:latin typeface="Consolas" panose="020B0609020204030204" pitchFamily="49" charset="0"/>
              </a:rPr>
              <a:t> = [1 if value == 0 else value for value in </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modified_year</a:t>
            </a:r>
            <a:r>
              <a:rPr lang="en-IN" b="0" dirty="0">
                <a:effectLst/>
                <a:latin typeface="Consolas" panose="020B0609020204030204" pitchFamily="49" charset="0"/>
              </a:rPr>
              <a:t>, _ = </a:t>
            </a:r>
            <a:r>
              <a:rPr lang="en-IN" b="0" dirty="0" err="1">
                <a:effectLst/>
                <a:latin typeface="Consolas" panose="020B0609020204030204" pitchFamily="49" charset="0"/>
              </a:rPr>
              <a:t>stats.boxcox</a:t>
            </a:r>
            <a:r>
              <a:rPr lang="en-IN" b="0" dirty="0">
                <a:effectLst/>
                <a:latin typeface="Consolas" panose="020B0609020204030204" pitchFamily="49" charset="0"/>
              </a:rPr>
              <a:t>(</a:t>
            </a:r>
            <a:r>
              <a:rPr lang="en-IN" b="0" dirty="0" err="1">
                <a:effectLst/>
                <a:latin typeface="Consolas" panose="020B0609020204030204" pitchFamily="49" charset="0"/>
              </a:rPr>
              <a:t>year_data</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 </a:t>
            </a:r>
            <a:r>
              <a:rPr lang="en-IN" b="0" dirty="0" err="1">
                <a:effectLst/>
                <a:latin typeface="Consolas" panose="020B0609020204030204" pitchFamily="49" charset="0"/>
              </a:rPr>
              <a:t>modified_year</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654" y="-101971"/>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endParaRPr lang="en-IN" b="0" i="0" dirty="0">
              <a:solidFill>
                <a:srgbClr val="333333"/>
              </a:solidFill>
              <a:effectLst/>
              <a:latin typeface="Tomorrow"/>
            </a:endParaRPr>
          </a:p>
        </p:txBody>
      </p:sp>
      <p:sp>
        <p:nvSpPr>
          <p:cNvPr id="5" name="TextBox 4"/>
          <p:cNvSpPr txBox="1"/>
          <p:nvPr/>
        </p:nvSpPr>
        <p:spPr>
          <a:xfrm>
            <a:off x="443910" y="540148"/>
            <a:ext cx="5018567" cy="2862322"/>
          </a:xfrm>
          <a:prstGeom prst="rect">
            <a:avLst/>
          </a:prstGeom>
          <a:noFill/>
        </p:spPr>
        <p:txBody>
          <a:bodyPr wrap="square">
            <a:spAutoFit/>
          </a:bodyPr>
          <a:lstStyle/>
          <a:p>
            <a:r>
              <a:rPr lang="en-IN" b="0" dirty="0">
                <a:effectLst/>
                <a:latin typeface="Consolas" panose="020B0609020204030204" pitchFamily="49" charset="0"/>
              </a:rPr>
              <a:t>#code to </a:t>
            </a:r>
            <a:r>
              <a:rPr lang="en-IN" b="0" dirty="0" err="1">
                <a:effectLst/>
                <a:latin typeface="Consolas" panose="020B0609020204030204" pitchFamily="49" charset="0"/>
              </a:rPr>
              <a:t>seprate</a:t>
            </a:r>
            <a:r>
              <a:rPr lang="en-IN" b="0" dirty="0">
                <a:effectLst/>
                <a:latin typeface="Consolas" panose="020B0609020204030204" pitchFamily="49" charset="0"/>
              </a:rPr>
              <a:t> numeric and categorical columns and store in DF.</a:t>
            </a:r>
            <a:endParaRPr lang="en-IN" b="0" dirty="0">
              <a:effectLst/>
              <a:latin typeface="Consolas" panose="020B0609020204030204" pitchFamily="49" charset="0"/>
            </a:endParaRPr>
          </a:p>
          <a:p>
            <a:r>
              <a:rPr lang="en-IN" b="0" dirty="0" err="1">
                <a:effectLst/>
                <a:latin typeface="Consolas" panose="020B0609020204030204" pitchFamily="49" charset="0"/>
              </a:rPr>
              <a:t>cat_cols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r>
              <a:rPr lang="en-IN" b="0" dirty="0" err="1">
                <a:effectLst/>
                <a:latin typeface="Consolas" panose="020B0609020204030204" pitchFamily="49" charset="0"/>
              </a:rPr>
              <a:t>num_cols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r>
              <a:rPr lang="en-IN" b="0" dirty="0">
                <a:effectLst/>
                <a:latin typeface="Consolas" panose="020B0609020204030204" pitchFamily="49" charset="0"/>
              </a:rPr>
              <a:t># [</a:t>
            </a:r>
            <a:r>
              <a:rPr lang="en-IN" b="0" dirty="0" err="1">
                <a:effectLst/>
                <a:latin typeface="Consolas" panose="020B0609020204030204" pitchFamily="49" charset="0"/>
              </a:rPr>
              <a:t>final_val</a:t>
            </a:r>
            <a:r>
              <a:rPr lang="en-IN" b="0" dirty="0">
                <a:effectLst/>
                <a:latin typeface="Consolas" panose="020B0609020204030204" pitchFamily="49" charset="0"/>
              </a:rPr>
              <a:t> for loop conditions ]</a:t>
            </a:r>
            <a:endParaRPr lang="en-IN" b="0" dirty="0">
              <a:effectLst/>
              <a:latin typeface="Consolas" panose="020B0609020204030204" pitchFamily="49" charset="0"/>
            </a:endParaRPr>
          </a:p>
          <a:p>
            <a:r>
              <a:rPr lang="en-IN" b="0" dirty="0">
                <a:effectLst/>
                <a:latin typeface="Consolas" panose="020B0609020204030204" pitchFamily="49" charset="0"/>
              </a:rPr>
              <a:t>for col in </a:t>
            </a:r>
            <a:r>
              <a:rPr lang="en-IN" b="0" dirty="0" err="1">
                <a:effectLst/>
                <a:latin typeface="Consolas" panose="020B0609020204030204" pitchFamily="49" charset="0"/>
              </a:rPr>
              <a:t>cat_cols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    print(f"{col} has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nunique</a:t>
            </a:r>
            <a:r>
              <a:rPr lang="en-IN" b="0" dirty="0">
                <a:effectLst/>
                <a:latin typeface="Consolas" panose="020B0609020204030204" pitchFamily="49" charset="0"/>
              </a:rPr>
              <a:t>()} values\n")</a:t>
            </a:r>
            <a:endParaRPr lang="en-IN" b="0" dirty="0">
              <a:effectLst/>
              <a:latin typeface="Consolas" panose="020B0609020204030204" pitchFamily="49" charset="0"/>
            </a:endParaRPr>
          </a:p>
        </p:txBody>
      </p:sp>
      <p:sp>
        <p:nvSpPr>
          <p:cNvPr id="7" name="TextBox 6"/>
          <p:cNvSpPr txBox="1"/>
          <p:nvPr/>
        </p:nvSpPr>
        <p:spPr>
          <a:xfrm>
            <a:off x="6428710" y="1734873"/>
            <a:ext cx="6097772" cy="2308324"/>
          </a:xfrm>
          <a:prstGeom prst="rect">
            <a:avLst/>
          </a:prstGeom>
          <a:noFill/>
        </p:spPr>
        <p:txBody>
          <a:bodyPr wrap="square">
            <a:spAutoFit/>
          </a:bodyPr>
          <a:lstStyle/>
          <a:p>
            <a:r>
              <a:rPr lang="en-IN" b="0" dirty="0">
                <a:solidFill>
                  <a:srgbClr val="6A9955"/>
                </a:solidFill>
                <a:effectLst/>
                <a:latin typeface="Consolas" panose="020B0609020204030204" pitchFamily="49" charset="0"/>
              </a:rPr>
              <a:t>### One Hot Encoding the columns - Manufacturer, </a:t>
            </a:r>
            <a:r>
              <a:rPr lang="en-IN" b="0" dirty="0" err="1">
                <a:solidFill>
                  <a:srgbClr val="6A9955"/>
                </a:solidFill>
                <a:effectLst/>
                <a:latin typeface="Consolas" panose="020B0609020204030204" pitchFamily="49" charset="0"/>
              </a:rPr>
              <a:t>Vehicle_type</a:t>
            </a:r>
            <a:r>
              <a:rPr lang="en-IN" b="0" dirty="0">
                <a:solidFill>
                  <a:srgbClr val="6A9955"/>
                </a:solidFill>
                <a:effectLst/>
                <a:latin typeface="Consolas" panose="020B0609020204030204" pitchFamily="49" charset="0"/>
              </a:rPr>
              <a:t> of the modified dataset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err="1">
                <a:effectLst/>
                <a:latin typeface="Consolas" panose="020B0609020204030204" pitchFamily="49" charset="0"/>
              </a:rPr>
              <a:t>encoded_dataset</a:t>
            </a:r>
            <a:r>
              <a:rPr lang="en-IN" b="0" dirty="0">
                <a:effectLst/>
                <a:latin typeface="Consolas" panose="020B0609020204030204" pitchFamily="49" charset="0"/>
              </a:rPr>
              <a:t> = </a:t>
            </a:r>
            <a:r>
              <a:rPr lang="en-IN" b="0" dirty="0" err="1">
                <a:effectLst/>
                <a:latin typeface="Consolas" panose="020B0609020204030204" pitchFamily="49" charset="0"/>
              </a:rPr>
              <a:t>pd.get_dummies</a:t>
            </a:r>
            <a:r>
              <a:rPr lang="en-IN" b="0" dirty="0">
                <a:effectLst/>
                <a:latin typeface="Consolas" panose="020B0609020204030204" pitchFamily="49" charset="0"/>
              </a:rPr>
              <a:t>(data = </a:t>
            </a:r>
            <a:r>
              <a:rPr lang="en-IN" b="0" dirty="0" err="1">
                <a:effectLst/>
                <a:latin typeface="Consolas" panose="020B0609020204030204" pitchFamily="49" charset="0"/>
              </a:rPr>
              <a:t>modified_dataset</a:t>
            </a:r>
            <a:r>
              <a:rPr lang="en-IN" b="0" dirty="0">
                <a:effectLst/>
                <a:latin typeface="Consolas" panose="020B0609020204030204" pitchFamily="49" charset="0"/>
              </a:rPr>
              <a:t>, columns = ['Manufacturer', '</a:t>
            </a:r>
            <a:r>
              <a:rPr lang="en-IN" b="0" dirty="0" err="1">
                <a:effectLst/>
                <a:latin typeface="Consolas" panose="020B0609020204030204" pitchFamily="49" charset="0"/>
              </a:rPr>
              <a:t>Vehicle_type</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encoded_dataset</a:t>
            </a:r>
            <a:endParaRPr lang="en-IN" b="0" dirty="0">
              <a:effectLst/>
              <a:latin typeface="Consolas" panose="020B0609020204030204" pitchFamily="49" charset="0"/>
            </a:endParaRPr>
          </a:p>
        </p:txBody>
      </p:sp>
      <p:sp>
        <p:nvSpPr>
          <p:cNvPr id="9" name="TextBox 8"/>
          <p:cNvSpPr txBox="1"/>
          <p:nvPr/>
        </p:nvSpPr>
        <p:spPr>
          <a:xfrm>
            <a:off x="5462477" y="-28597"/>
            <a:ext cx="6267892" cy="2308324"/>
          </a:xfrm>
          <a:prstGeom prst="rect">
            <a:avLst/>
          </a:prstGeom>
          <a:noFill/>
        </p:spPr>
        <p:txBody>
          <a:bodyPr wrap="square">
            <a:spAutoFit/>
          </a:bodyPr>
          <a:lstStyle/>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OneHotEncoder</a:t>
            </a:r>
            <a:endParaRPr lang="en-US" b="0" dirty="0">
              <a:solidFill>
                <a:srgbClr val="4EC9B0"/>
              </a:solidFill>
              <a:effectLst/>
              <a:latin typeface="Consolas" panose="020B0609020204030204" pitchFamily="49" charset="0"/>
            </a:endParaRPr>
          </a:p>
          <a:p>
            <a:r>
              <a:rPr lang="en-IN" dirty="0">
                <a:effectLst/>
                <a:latin typeface="Consolas" panose="020B0609020204030204" pitchFamily="49" charset="0"/>
              </a:rPr>
              <a:t>encoder = </a:t>
            </a:r>
            <a:r>
              <a:rPr lang="en-IN" dirty="0" err="1">
                <a:effectLst/>
                <a:latin typeface="Consolas" panose="020B0609020204030204" pitchFamily="49" charset="0"/>
              </a:rPr>
              <a:t>OneHotEncoder</a:t>
            </a:r>
            <a:r>
              <a:rPr lang="en-IN" dirty="0">
                <a:effectLst/>
                <a:latin typeface="Consolas" panose="020B0609020204030204" pitchFamily="49" charset="0"/>
              </a:rPr>
              <a:t>()</a:t>
            </a:r>
            <a:endParaRPr lang="en-IN" dirty="0">
              <a:effectLst/>
              <a:latin typeface="Consolas" panose="020B0609020204030204" pitchFamily="49" charset="0"/>
            </a:endParaRPr>
          </a:p>
          <a:p>
            <a:r>
              <a:rPr lang="en-IN" dirty="0">
                <a:effectLst/>
                <a:latin typeface="Consolas" panose="020B0609020204030204" pitchFamily="49" charset="0"/>
              </a:rPr>
              <a:t>encoder</a:t>
            </a:r>
            <a:endParaRPr lang="en-IN" dirty="0">
              <a:effectLst/>
              <a:latin typeface="Consolas" panose="020B0609020204030204" pitchFamily="49" charset="0"/>
            </a:endParaRPr>
          </a:p>
          <a:p>
            <a:r>
              <a:rPr lang="en-IN" dirty="0">
                <a:effectLst/>
                <a:latin typeface="Consolas" panose="020B0609020204030204" pitchFamily="49" charset="0"/>
              </a:rPr>
              <a:t>encoded = </a:t>
            </a:r>
            <a:r>
              <a:rPr lang="en-IN" dirty="0" err="1">
                <a:effectLst/>
                <a:latin typeface="Consolas" panose="020B0609020204030204" pitchFamily="49" charset="0"/>
              </a:rPr>
              <a:t>encoder.fit_transform</a:t>
            </a:r>
            <a:r>
              <a:rPr lang="en-IN" dirty="0">
                <a:effectLst/>
                <a:latin typeface="Consolas" panose="020B0609020204030204" pitchFamily="49" charset="0"/>
              </a:rPr>
              <a:t>(</a:t>
            </a:r>
            <a:r>
              <a:rPr lang="en-IN" dirty="0" err="1">
                <a:effectLst/>
                <a:latin typeface="Consolas" panose="020B0609020204030204" pitchFamily="49" charset="0"/>
              </a:rPr>
              <a:t>df</a:t>
            </a:r>
            <a:r>
              <a:rPr lang="en-IN" dirty="0">
                <a:effectLst/>
                <a:latin typeface="Consolas" panose="020B0609020204030204" pitchFamily="49" charset="0"/>
              </a:rPr>
              <a:t>[['status']]).</a:t>
            </a:r>
            <a:r>
              <a:rPr lang="en-IN" dirty="0" err="1">
                <a:effectLst/>
                <a:latin typeface="Consolas" panose="020B0609020204030204" pitchFamily="49" charset="0"/>
              </a:rPr>
              <a:t>toarray</a:t>
            </a:r>
            <a:r>
              <a:rPr lang="en-IN" dirty="0">
                <a:effectLst/>
                <a:latin typeface="Consolas" panose="020B0609020204030204" pitchFamily="49" charset="0"/>
              </a:rPr>
              <a:t>()</a:t>
            </a:r>
            <a:endParaRPr lang="en-IN" dirty="0">
              <a:effectLst/>
              <a:latin typeface="Consolas" panose="020B0609020204030204" pitchFamily="49" charset="0"/>
            </a:endParaRPr>
          </a:p>
          <a:p>
            <a:r>
              <a:rPr lang="en-US" b="0" dirty="0" err="1">
                <a:solidFill>
                  <a:srgbClr val="9CDCFE"/>
                </a:solidFill>
                <a:effectLst/>
                <a:latin typeface="Consolas" panose="020B0609020204030204" pitchFamily="49" charset="0"/>
              </a:rPr>
              <a:t>encoder</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get_feature_names_out</a:t>
            </a:r>
            <a:r>
              <a:rPr lang="en-US" b="0" dirty="0">
                <a:solidFill>
                  <a:srgbClr val="CCCCCC"/>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endParaRPr lang="en-IN" dirty="0">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11" name="TextBox 10"/>
          <p:cNvSpPr txBox="1"/>
          <p:nvPr/>
        </p:nvSpPr>
        <p:spPr>
          <a:xfrm>
            <a:off x="6621426" y="4085928"/>
            <a:ext cx="5712341" cy="923330"/>
          </a:xfrm>
          <a:prstGeom prst="rect">
            <a:avLst/>
          </a:prstGeom>
          <a:noFill/>
        </p:spPr>
        <p:txBody>
          <a:bodyPr wrap="square">
            <a:spAutoFit/>
          </a:bodyPr>
          <a:lstStyle/>
          <a:p>
            <a:r>
              <a:rPr lang="en-IN" b="0" dirty="0">
                <a:solidFill>
                  <a:srgbClr val="6A9955"/>
                </a:solidFill>
                <a:effectLst/>
                <a:latin typeface="Consolas" panose="020B0609020204030204" pitchFamily="49" charset="0"/>
              </a:rPr>
              <a:t>#using pandas</a:t>
            </a:r>
            <a:endParaRPr lang="en-IN" b="0" dirty="0">
              <a:solidFill>
                <a:srgbClr val="CCCCCC"/>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pd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get_dummies</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drop_first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dtype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'int'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p:txBody>
      </p:sp>
      <p:sp>
        <p:nvSpPr>
          <p:cNvPr id="8" name="TextBox 7"/>
          <p:cNvSpPr txBox="1"/>
          <p:nvPr/>
        </p:nvSpPr>
        <p:spPr>
          <a:xfrm>
            <a:off x="0" y="3429000"/>
            <a:ext cx="6262576" cy="1754326"/>
          </a:xfrm>
          <a:prstGeom prst="rect">
            <a:avLst/>
          </a:prstGeom>
          <a:noFill/>
        </p:spPr>
        <p:txBody>
          <a:bodyPr wrap="square">
            <a:spAutoFit/>
          </a:bodyPr>
          <a:lstStyle/>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LabelEncoder</a:t>
            </a:r>
            <a:endParaRPr lang="en-US" b="0" dirty="0">
              <a:solidFill>
                <a:srgbClr val="4EC9B0"/>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LabelEncoder</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fit_transform</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dirty="0">
              <a:solidFill>
                <a:srgbClr val="CCCCCC"/>
              </a:solidFill>
              <a:latin typeface="Consolas" panose="020B0609020204030204" pitchFamily="49" charset="0"/>
            </a:endParaRPr>
          </a:p>
          <a:p>
            <a:endParaRPr lang="en-IN"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12" name="TextBox 11"/>
          <p:cNvSpPr txBox="1"/>
          <p:nvPr/>
        </p:nvSpPr>
        <p:spPr>
          <a:xfrm>
            <a:off x="118286" y="4514005"/>
            <a:ext cx="7802969" cy="2062103"/>
          </a:xfrm>
          <a:prstGeom prst="rect">
            <a:avLst/>
          </a:prstGeom>
          <a:noFill/>
        </p:spPr>
        <p:txBody>
          <a:bodyPr wrap="square">
            <a:spAutoFit/>
          </a:bodyPr>
          <a:lstStyle/>
          <a:p>
            <a:r>
              <a:rPr lang="en-IN" sz="1600" b="0" dirty="0">
                <a:effectLst/>
                <a:latin typeface="Consolas" panose="020B0609020204030204" pitchFamily="49" charset="0"/>
              </a:rPr>
              <a:t>from </a:t>
            </a:r>
            <a:r>
              <a:rPr lang="en-IN" sz="1600" b="0" dirty="0" err="1">
                <a:effectLst/>
                <a:latin typeface="Consolas" panose="020B0609020204030204" pitchFamily="49" charset="0"/>
              </a:rPr>
              <a:t>sklearn.preprocessing</a:t>
            </a:r>
            <a:r>
              <a:rPr lang="en-IN" sz="1600" b="0" dirty="0">
                <a:effectLst/>
                <a:latin typeface="Consolas" panose="020B0609020204030204" pitchFamily="49" charset="0"/>
              </a:rPr>
              <a:t> import </a:t>
            </a:r>
            <a:r>
              <a:rPr lang="en-IN" sz="1600" b="0" dirty="0" err="1">
                <a:effectLst/>
                <a:latin typeface="Consolas" panose="020B0609020204030204" pitchFamily="49" charset="0"/>
              </a:rPr>
              <a:t>OrdinalEncoder</a:t>
            </a:r>
            <a:endParaRPr lang="en-IN" sz="1600" b="0" dirty="0">
              <a:effectLst/>
              <a:latin typeface="Consolas" panose="020B0609020204030204" pitchFamily="49" charset="0"/>
            </a:endParaRPr>
          </a:p>
          <a:p>
            <a:br>
              <a:rPr lang="en-IN" sz="1600" b="0" dirty="0">
                <a:effectLst/>
                <a:latin typeface="Consolas" panose="020B0609020204030204" pitchFamily="49" charset="0"/>
              </a:rPr>
            </a:br>
            <a:r>
              <a:rPr lang="en-IN" sz="1600" b="0" dirty="0" err="1">
                <a:effectLst/>
                <a:latin typeface="Consolas" panose="020B0609020204030204" pitchFamily="49" charset="0"/>
              </a:rPr>
              <a:t>df</a:t>
            </a:r>
            <a:r>
              <a:rPr lang="en-IN" sz="1600" b="0" dirty="0">
                <a:effectLst/>
                <a:latin typeface="Consolas" panose="020B0609020204030204" pitchFamily="49" charset="0"/>
              </a:rPr>
              <a:t> = </a:t>
            </a:r>
            <a:r>
              <a:rPr lang="en-IN" sz="1600" b="0" dirty="0" err="1">
                <a:effectLst/>
                <a:latin typeface="Consolas" panose="020B0609020204030204" pitchFamily="49" charset="0"/>
              </a:rPr>
              <a:t>pd.DataFrame</a:t>
            </a:r>
            <a:r>
              <a:rPr lang="en-IN" sz="1600" b="0" dirty="0">
                <a:effectLst/>
                <a:latin typeface="Consolas" panose="020B0609020204030204" pitchFamily="49" charset="0"/>
              </a:rPr>
              <a:t>({"qualification": ["HS", "PG","GR", "HS", "PhD", "HS", "PG"]})</a:t>
            </a:r>
            <a:endParaRPr lang="en-IN" sz="1600" b="0" dirty="0">
              <a:effectLst/>
              <a:latin typeface="Consolas" panose="020B0609020204030204" pitchFamily="49" charset="0"/>
            </a:endParaRPr>
          </a:p>
          <a:p>
            <a:r>
              <a:rPr lang="fr-FR" sz="1600" b="0" dirty="0">
                <a:effectLst/>
                <a:latin typeface="Consolas" panose="020B0609020204030204" pitchFamily="49" charset="0"/>
              </a:rPr>
              <a:t>encoder = </a:t>
            </a:r>
            <a:r>
              <a:rPr lang="fr-FR" sz="1600" b="0" dirty="0" err="1">
                <a:effectLst/>
                <a:latin typeface="Consolas" panose="020B0609020204030204" pitchFamily="49" charset="0"/>
              </a:rPr>
              <a:t>OrdinalEncoder</a:t>
            </a:r>
            <a:r>
              <a:rPr lang="fr-FR" sz="1600" b="0" dirty="0">
                <a:effectLst/>
                <a:latin typeface="Consolas" panose="020B0609020204030204" pitchFamily="49" charset="0"/>
              </a:rPr>
              <a:t>(</a:t>
            </a:r>
            <a:r>
              <a:rPr lang="fr-FR" sz="1600" b="0" dirty="0" err="1">
                <a:effectLst/>
                <a:latin typeface="Consolas" panose="020B0609020204030204" pitchFamily="49" charset="0"/>
              </a:rPr>
              <a:t>categories</a:t>
            </a:r>
            <a:r>
              <a:rPr lang="fr-FR" sz="1600" b="0" dirty="0">
                <a:effectLst/>
                <a:latin typeface="Consolas" panose="020B0609020204030204" pitchFamily="49" charset="0"/>
              </a:rPr>
              <a:t> = [["HS", "GR", "PG", "PhD"]])</a:t>
            </a:r>
            <a:endParaRPr lang="fr-FR" sz="1600" b="0" dirty="0">
              <a:effectLst/>
              <a:latin typeface="Consolas" panose="020B0609020204030204" pitchFamily="49" charset="0"/>
            </a:endParaRPr>
          </a:p>
          <a:p>
            <a:r>
              <a:rPr lang="fr-FR" sz="1600" b="0" dirty="0" err="1">
                <a:effectLst/>
                <a:latin typeface="Consolas" panose="020B0609020204030204" pitchFamily="49" charset="0"/>
              </a:rPr>
              <a:t>encoder.fit_transform</a:t>
            </a:r>
            <a:r>
              <a:rPr lang="fr-FR" sz="1600" b="0" dirty="0">
                <a:effectLst/>
                <a:latin typeface="Consolas" panose="020B0609020204030204" pitchFamily="49" charset="0"/>
              </a:rPr>
              <a:t>(</a:t>
            </a:r>
            <a:r>
              <a:rPr lang="fr-FR" sz="1600" b="0" dirty="0" err="1">
                <a:effectLst/>
                <a:latin typeface="Consolas" panose="020B0609020204030204" pitchFamily="49" charset="0"/>
              </a:rPr>
              <a:t>df</a:t>
            </a:r>
            <a:r>
              <a:rPr lang="fr-FR" sz="1600" b="0" dirty="0">
                <a:effectLst/>
                <a:latin typeface="Consolas" panose="020B0609020204030204" pitchFamily="49" charset="0"/>
              </a:rPr>
              <a:t>[['qualification']])</a:t>
            </a:r>
            <a:endParaRPr lang="fr-FR" sz="1600" b="0" dirty="0">
              <a:effectLst/>
              <a:latin typeface="Consolas" panose="020B0609020204030204" pitchFamily="49" charset="0"/>
            </a:endParaRPr>
          </a:p>
          <a:p>
            <a:endParaRPr lang="fr-FR" sz="1600" b="0" dirty="0">
              <a:effectLst/>
              <a:latin typeface="Consolas" panose="020B0609020204030204" pitchFamily="49" charset="0"/>
            </a:endParaRPr>
          </a:p>
          <a:p>
            <a:endParaRPr lang="en-IN" sz="1600" b="0" dirty="0">
              <a:effectLst/>
              <a:latin typeface="Consolas" panose="020B0609020204030204" pitchFamily="49" charset="0"/>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datastoreItem>
</file>

<file path=customXml/itemProps2.xml><?xml version="1.0" encoding="utf-8"?>
<ds:datastoreItem xmlns:ds="http://schemas.openxmlformats.org/officeDocument/2006/customXml" ds:itemID="{19DAD249-BF80-48EF-9AFB-36A11BCDC2CE}">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{842606C6-BDB3-42BB-AA8B-0C256F5BA51F}tf56160789_win32</Template>
  <TotalTime>0</TotalTime>
  <Words>10636</Words>
  <Application>WPS Presentation</Application>
  <PresentationFormat>Widescreen</PresentationFormat>
  <Paragraphs>401</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SimSun</vt:lpstr>
      <vt:lpstr>Wingdings</vt:lpstr>
      <vt:lpstr>Calibri</vt:lpstr>
      <vt:lpstr>Tomorrow</vt:lpstr>
      <vt:lpstr>Segoe Print</vt:lpstr>
      <vt:lpstr>Consolas</vt:lpstr>
      <vt:lpstr>__Inter_0d7ac7</vt:lpstr>
      <vt:lpstr>Courier New</vt:lpstr>
      <vt:lpstr>Franklin Gothic Book</vt:lpstr>
      <vt:lpstr>Bookman Old Style</vt:lpstr>
      <vt:lpstr>Microsoft YaHei</vt:lpstr>
      <vt:lpstr>Arial Unicode MS</vt:lpstr>
      <vt:lpstr>Google Sans</vt:lpstr>
      <vt:lpstr>Custom</vt:lpstr>
      <vt:lpstr>Linear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70</cp:revision>
  <dcterms:created xsi:type="dcterms:W3CDTF">2024-10-05T11:12:00Z</dcterms:created>
  <dcterms:modified xsi:type="dcterms:W3CDTF">2024-10-09T09:46:34Z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35A79058FA814C90B0787108429F78E0_12</vt:lpwstr>
  </property>
  <property fmtid="{D5CDD505-2E9C-101B-9397-08002B2CF9AE}" pid="4" name="KSOProductBuildVer">
    <vt:lpwstr>1033-12.2.0.18586</vt:lpwstr>
  </property>
</Properties>
</file>