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1" r:id="rId11"/>
    <p:sldId id="25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45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BBF06-5B1F-4A04-BE25-D940959E4FD8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31034-5206-4DFE-87C2-5154C1E33152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hyperlink" Target="https://pulse.itvedant.com/index.php/topic/preview-subtopic-content?subtopic_id=18871&amp;course_id=214&amp;preview=on" TargetMode="External"/><Relationship Id="rId3" Type="http://schemas.openxmlformats.org/officeDocument/2006/relationships/hyperlink" Target="https://pulse.itvedant.com/index.php/topic/preview-subtopic-content?subtopic_id=18870&amp;course_id=214&amp;preview=on" TargetMode="External"/><Relationship Id="rId2" Type="http://schemas.openxmlformats.org/officeDocument/2006/relationships/hyperlink" Target="https://pulse.itvedant.com/index.php/topic/preview-subtopic-content?subtopic_id=18869&amp;course_id=214&amp;preview=on" TargetMode="External"/><Relationship Id="rId1" Type="http://schemas.openxmlformats.org/officeDocument/2006/relationships/hyperlink" Target="https://pulse.itvedant.com/index.php/topic/update?id=18868&amp;course_id=214" TargetMode="Externa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hyperlink" Target="https://pulse.itvedant.com/index.php/topic/preview-subtopic-content?subtopic_id=18886&amp;course_id=214&amp;preview=on" TargetMode="External"/><Relationship Id="rId4" Type="http://schemas.openxmlformats.org/officeDocument/2006/relationships/hyperlink" Target="https://pulse.itvedant.com/index.php/topic/preview-subtopic-content?subtopic_id=18885&amp;course_id=214&amp;preview=on" TargetMode="External"/><Relationship Id="rId3" Type="http://schemas.openxmlformats.org/officeDocument/2006/relationships/hyperlink" Target="https://pulse.itvedant.com/index.php/topic/preview-subtopic-content?subtopic_id=18884&amp;course_id=214&amp;preview=on" TargetMode="External"/><Relationship Id="rId2" Type="http://schemas.openxmlformats.org/officeDocument/2006/relationships/hyperlink" Target="https://pulse.itvedant.com/index.php/topic/preview-subtopic-content?subtopic_id=18883&amp;course_id=214&amp;preview=on" TargetMode="External"/><Relationship Id="rId1" Type="http://schemas.openxmlformats.org/officeDocument/2006/relationships/hyperlink" Target="https://pulse.itvedant.com/index.php/topic/update?id=18882&amp;course_id=214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hyperlink" Target="https://help.tableau.com/current/pro/desktop/en-us/calculations_calculatedfields_understand_types.htm#Table" TargetMode="External"/><Relationship Id="rId7" Type="http://schemas.openxmlformats.org/officeDocument/2006/relationships/hyperlink" Target="https://help.tableau.com/current/pro/desktop/en-us/calculations_calculatedfields_understand_types.htm#LOD" TargetMode="External"/><Relationship Id="rId6" Type="http://schemas.openxmlformats.org/officeDocument/2006/relationships/hyperlink" Target="https://help.tableau.com/current/pro/desktop/en-us/calculations_calculatedfields_understand_types.htm#Basic" TargetMode="External"/><Relationship Id="rId5" Type="http://schemas.openxmlformats.org/officeDocument/2006/relationships/hyperlink" Target="https://pulse.itvedant.com/index.php/topic/preview-subtopic-content?subtopic_id=18907&amp;course_id=214&amp;preview=on" TargetMode="External"/><Relationship Id="rId4" Type="http://schemas.openxmlformats.org/officeDocument/2006/relationships/hyperlink" Target="https://pulse.itvedant.com/index.php/topic/preview-subtopic-content?subtopic_id=18906&amp;course_id=214&amp;preview=on" TargetMode="External"/><Relationship Id="rId3" Type="http://schemas.openxmlformats.org/officeDocument/2006/relationships/hyperlink" Target="https://pulse.itvedant.com/index.php/topic/preview-subtopic-content?subtopic_id=18905&amp;course_id=214&amp;preview=on" TargetMode="External"/><Relationship Id="rId2" Type="http://schemas.openxmlformats.org/officeDocument/2006/relationships/hyperlink" Target="https://pulse.itvedant.com/index.php/topic/preview-subtopic-content?subtopic_id=18904&amp;course_id=214&amp;preview=on" TargetMode="External"/><Relationship Id="rId1" Type="http://schemas.openxmlformats.org/officeDocument/2006/relationships/hyperlink" Target="https://pulse.itvedant.com/index.php/topic/update?id=18903&amp;course_id=214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KPI’S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946416"/>
            <a:ext cx="10834778" cy="5866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b="1" i="0" dirty="0">
                <a:solidFill>
                  <a:schemeClr val="accent6">
                    <a:lumMod val="60000"/>
                    <a:lumOff val="40000"/>
                  </a:schemeClr>
                </a:solidFill>
                <a:effectLst/>
              </a:rPr>
              <a:t> Total Vehicles:</a:t>
            </a:r>
            <a:endParaRPr lang="en-US" b="0" i="0" dirty="0">
              <a:solidFill>
                <a:schemeClr val="accent6">
                  <a:lumMod val="60000"/>
                  <a:lumOff val="40000"/>
                </a:schemeClr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Understand the overall landscape of electric vehicles, encompassing both BEVs and PHEVs, to assess the market's size and growth.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Average Electric Range: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Determine the average electric range of the electric vehicles in the dataset to gauge the technological advancements and efficiency of the EVs.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Total BEV Vehicles and % of Total BEV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Battery Electric Vehicles (BEVs)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BEVs relative to the total number of electric vehicles, providing insights into the dominance of fully electric models.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PHEV Vehicles and % of Total PHEV Vehicles: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Identify and analyze the total number of Plug-in Hybrid Electric Vehicles (PHEVs) in the dataset.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bg1"/>
                </a:solidFill>
                <a:effectLst/>
              </a:rPr>
              <a:t>Calculate the percentage of PHEVs relative to the total number of electric vehicles, offering insights into the market share of plug-in hybrid models.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0770" y="0"/>
            <a:ext cx="77120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SOFTWARES USED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27804" y="1366935"/>
            <a:ext cx="8648700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1. MS OFFICE/ EXCEL: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VERSION 2021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2. 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</a:t>
            </a:r>
            <a:r>
              <a:rPr lang="en-IN" sz="2500" b="1" dirty="0">
                <a:solidFill>
                  <a:schemeClr val="bg1">
                    <a:lumMod val="95000"/>
                  </a:schemeClr>
                </a:solidFill>
                <a:latin typeface="Century Gothic" panose="020B0502020202020204" pitchFamily="34" charset="0"/>
              </a:rPr>
              <a:t>Dec 2023 Version </a:t>
            </a:r>
            <a:endParaRPr lang="en-IN" sz="2500" b="1" dirty="0">
              <a:solidFill>
                <a:schemeClr val="bg1">
                  <a:lumMod val="95000"/>
                </a:schemeClr>
              </a:solidFill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20770" y="-51756"/>
            <a:ext cx="54087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chemeClr val="bg1"/>
                </a:solidFill>
              </a:rPr>
              <a:t>PROBLEM STATEMENT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9396" y="572705"/>
            <a:ext cx="44771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C000"/>
                </a:solidFill>
              </a:rPr>
              <a:t>Charts Requirement</a:t>
            </a:r>
            <a:endParaRPr lang="en-IN" sz="2000" b="1" dirty="0">
              <a:solidFill>
                <a:srgbClr val="FFC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9396" y="1031228"/>
            <a:ext cx="1083477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Total Vehicles by Model Year (From 2010 Onwards):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Line/ Area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illustrate the distribution of electric vehicles over the years, starting from 2010, providing insights into the growth pattern and adoption trends.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2. Total Vehicles by State: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Map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This chart will showcase the geographical distribution of electric vehicles across different states, allowing for the identification of regions with higher adoption rates.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3. Top 10 Total Vehicles by Make: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Bar Chart 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manufacturers based on the total number of vehicles, providing insights into the market dominance of specific brands.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4. Total Vehicles by CAFV Eligibility: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Pie Chart or Donut Chart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Illustrate the proportion of electric vehicles that are eligible for Clean Alternative Fuel Vehicle (CAFV) incentives, aiding in understanding the impact of incentives on vehicle adoption.</a:t>
            </a:r>
            <a:endParaRPr lang="en-US" b="0" i="0" dirty="0">
              <a:solidFill>
                <a:schemeClr val="bg1"/>
              </a:solidFill>
              <a:effectLst/>
            </a:endParaRPr>
          </a:p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5. Top 10 Total Vehicles by Model:</a:t>
            </a:r>
            <a:endParaRPr lang="en-US" b="1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Visualization: Tree map</a:t>
            </a:r>
            <a:endParaRPr lang="en-US" dirty="0">
              <a:solidFill>
                <a:schemeClr val="bg1"/>
              </a:solidFill>
            </a:endParaRPr>
          </a:p>
          <a:p>
            <a:pPr marL="742950" lvl="1" indent="-285750" algn="l">
              <a:buFont typeface="+mj-lt"/>
              <a:buAutoNum type="arabicPeriod"/>
            </a:pPr>
            <a:r>
              <a:rPr lang="en-US" b="0" i="0" dirty="0">
                <a:solidFill>
                  <a:schemeClr val="bg1"/>
                </a:solidFill>
                <a:effectLst/>
              </a:rPr>
              <a:t>Description: Highlight the top 10 electric vehicle models based on the total number of vehicles, offering insights into consumer preferences and popular models in the market.</a:t>
            </a:r>
            <a:endParaRPr lang="en-US" b="0" i="0" dirty="0">
              <a:solidFill>
                <a:schemeClr val="bg1"/>
              </a:solidFill>
              <a:effectLst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489710" y="605790"/>
            <a:ext cx="8102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dddad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22630" y="1356995"/>
            <a:ext cx="6177280" cy="169672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2800" b="1" i="0">
                <a:solidFill>
                  <a:srgbClr val="1E88E5"/>
                </a:solidFill>
                <a:latin typeface="Tomorrow"/>
                <a:ea typeface="Tomorrow"/>
                <a:hlinkClick r:id="rId1"/>
              </a:rPr>
              <a:t>Introduction to Tableau</a:t>
            </a:r>
            <a:endParaRPr sz="2800" b="1" i="0">
              <a:solidFill>
                <a:srgbClr val="1E88E5"/>
              </a:solidFill>
              <a:latin typeface="Tomorrow"/>
              <a:ea typeface="Tomorrow"/>
              <a:hlinkClick r:id="rId1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b="1" i="0">
                <a:solidFill>
                  <a:srgbClr val="4CAF50"/>
                </a:solidFill>
                <a:latin typeface="Tomorrow"/>
                <a:ea typeface="Tomorrow"/>
                <a:hlinkClick r:id="rId2" tooltip="Add sub topic content"/>
              </a:rPr>
              <a:t>What is Tableau and why Tableau?</a:t>
            </a: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4CAF50"/>
                </a:solidFill>
                <a:latin typeface="Tomorrow"/>
                <a:ea typeface="Tomorrow"/>
                <a:hlinkClick r:id="rId3" tooltip="Add sub topic content"/>
              </a:rPr>
              <a:t>Tableau Architecture</a:t>
            </a: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b="1" i="0">
                <a:solidFill>
                  <a:srgbClr val="4CAF50"/>
                </a:solidFill>
                <a:latin typeface="Tomorrow"/>
                <a:ea typeface="Tomorrow"/>
                <a:hlinkClick r:id="rId4" tooltip="Add sub topic content"/>
              </a:rPr>
              <a:t>Tableau Products</a:t>
            </a:r>
            <a:r>
              <a:rPr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b="1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016000" y="1216025"/>
            <a:ext cx="5080000" cy="231267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2500" b="1" i="0">
                <a:solidFill>
                  <a:srgbClr val="1E88E5"/>
                </a:solidFill>
                <a:latin typeface="Tomorrow"/>
                <a:ea typeface="Tomorrow"/>
                <a:hlinkClick r:id="rId1"/>
              </a:rPr>
              <a:t>Tableau Shelf and Card</a:t>
            </a:r>
            <a:endParaRPr sz="2500" b="1" i="0">
              <a:solidFill>
                <a:srgbClr val="1E88E5"/>
              </a:solidFill>
              <a:latin typeface="Tomorrow"/>
              <a:ea typeface="Tomorrow"/>
              <a:hlinkClick r:id="rId1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2" tooltip="Add sub topic content"/>
              </a:rPr>
              <a:t>Row and Column Shelf</a:t>
            </a:r>
            <a:endParaRPr sz="1600" b="1" i="0">
              <a:solidFill>
                <a:srgbClr val="4CAF50"/>
              </a:solidFill>
              <a:latin typeface="Tomorrow"/>
              <a:ea typeface="Tomorrow"/>
              <a:hlinkClick r:id="rId2" tooltip="Add sub topic content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3" tooltip="Add sub topic content"/>
              </a:rPr>
              <a:t>Page Shelf</a:t>
            </a: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4" tooltip="Add sub topic content"/>
              </a:rPr>
              <a:t>Filter Shelf</a:t>
            </a: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1" i="0">
                <a:solidFill>
                  <a:srgbClr val="4CAF50"/>
                </a:solidFill>
                <a:latin typeface="Tomorrow"/>
                <a:ea typeface="Tomorrow"/>
                <a:hlinkClick r:id="rId5" tooltip="Add sub topic content"/>
              </a:rPr>
              <a:t>Mark Shelf</a:t>
            </a:r>
            <a:r>
              <a:rPr sz="1600" b="1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1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16000" y="2906395"/>
            <a:ext cx="9638665" cy="322707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2200" b="1"/>
              <a:t>Row and Column Shelf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Row and Column Shelf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Purpose: The Row and Column shelves are used to define the structure of your visualization by determining how data is organized and displayed on the axes.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Functionality: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Row Shelf: Data added here will be displayed on the vertical axis (y-axis).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Column Shelf: Data added here will be displayed on the horizontal axis (x-axis).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1208405" y="588391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https://www.guru99.com/download-install-tableau.html  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551180" y="51403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IF SUM([Profit]) &gt; 0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THEN "Profitable"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ELSE "Nonprofitable"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  <a:p>
            <a:pPr marL="0" indent="0" algn="l"/>
            <a:r>
              <a:rPr sz="1600" b="0" i="0">
                <a:solidFill>
                  <a:srgbClr val="333333"/>
                </a:solidFill>
                <a:latin typeface="Courier"/>
                <a:ea typeface="Courier"/>
              </a:rPr>
              <a:t>END</a:t>
            </a:r>
            <a:endParaRPr sz="1600" b="0" i="0">
              <a:solidFill>
                <a:srgbClr val="333333"/>
              </a:solidFill>
              <a:latin typeface="Courier"/>
              <a:ea typeface="Couri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6850" y="271780"/>
            <a:ext cx="11066780" cy="214249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2500" b="0" i="0">
                <a:solidFill>
                  <a:srgbClr val="1E88E5"/>
                </a:solidFill>
                <a:latin typeface="Tomorrow"/>
                <a:ea typeface="Tomorrow"/>
                <a:hlinkClick r:id="rId1"/>
              </a:rPr>
              <a:t>Data Types in Tableau</a:t>
            </a:r>
            <a:endParaRPr sz="2500" b="0" i="0">
              <a:solidFill>
                <a:srgbClr val="1E88E5"/>
              </a:solidFill>
              <a:latin typeface="Tomorrow"/>
              <a:ea typeface="Tomorrow"/>
              <a:hlinkClick r:id="rId1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2" tooltip="Add sub topic content"/>
              </a:rPr>
              <a:t>Tableau Data Types :- Measures &amp; Dimensions</a:t>
            </a:r>
            <a:endParaRPr sz="1600" b="0" i="0">
              <a:solidFill>
                <a:srgbClr val="4CAF50"/>
              </a:solidFill>
              <a:latin typeface="Tomorrow"/>
              <a:ea typeface="Tomorrow"/>
              <a:hlinkClick r:id="rId2" tooltip="Add sub topic content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3" tooltip="Add sub topic content"/>
              </a:rPr>
              <a:t>Understand discrete v. continuous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4CAF50"/>
                </a:solidFill>
                <a:latin typeface="Tomorrow"/>
                <a:ea typeface="Tomorrow"/>
                <a:hlinkClick r:id="rId4" tooltip="Add sub topic content"/>
              </a:rPr>
              <a:t>Understand measure names and measure values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47C37"/>
                </a:solidFill>
                <a:latin typeface="Tomorrow"/>
                <a:ea typeface="Tomorrow"/>
                <a:hlinkClick r:id="rId5" tooltip="Add sub topic content"/>
              </a:rPr>
              <a:t>Understand generated fields - Calculated Fields, Parameters.</a:t>
            </a: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28320" y="34290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https://intellipaat.com/blog/tableau-calculated-fields/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528320" y="4183380"/>
            <a:ext cx="107346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https://help.tableau.com/current/pro/desktop/en-us/calculations_calculatedfields_understand_types.htm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5029835" y="384587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Benton Sans Book"/>
                <a:ea typeface="Benton Sans Book"/>
              </a:rPr>
              <a:t>Types of Calculations</a:t>
            </a:r>
            <a:endParaRPr sz="1600" b="0" i="0">
              <a:solidFill>
                <a:srgbClr val="333333"/>
              </a:solidFill>
              <a:latin typeface="Benton Sans Book"/>
              <a:ea typeface="Benton Sans Book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824865" y="4551363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B5CAB"/>
                </a:solidFill>
                <a:latin typeface="Merriweather"/>
                <a:ea typeface="Merriweather"/>
                <a:hlinkClick r:id="rId6"/>
              </a:rPr>
              <a:t>Basic expressions</a:t>
            </a: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6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B5CAB"/>
                </a:solidFill>
                <a:latin typeface="Merriweather"/>
                <a:ea typeface="Merriweather"/>
                <a:hlinkClick r:id="rId7"/>
              </a:rPr>
              <a:t>Level of Detail (LOD) expressions</a:t>
            </a: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7"/>
            </a:endParaRPr>
          </a:p>
          <a:p>
            <a:pPr marL="0" indent="0">
              <a:buFont typeface="Arial" panose="020B0604020202020204"/>
              <a:buChar char="•"/>
            </a:pPr>
            <a:r>
              <a:rPr sz="1600" b="0" i="0">
                <a:solidFill>
                  <a:srgbClr val="0B5CAB"/>
                </a:solidFill>
                <a:latin typeface="Merriweather"/>
                <a:ea typeface="Merriweather"/>
                <a:hlinkClick r:id="rId8"/>
              </a:rPr>
              <a:t>Table calculations</a:t>
            </a: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8"/>
            </a:endParaRPr>
          </a:p>
          <a:p>
            <a:pPr marL="0" indent="0">
              <a:buFont typeface="Arial" panose="020B0604020202020204"/>
              <a:buChar char="•"/>
            </a:pPr>
            <a:endParaRPr sz="1600" b="0" i="0">
              <a:solidFill>
                <a:srgbClr val="0B5CAB"/>
              </a:solidFill>
              <a:latin typeface="Merriweather"/>
              <a:ea typeface="Merriweather"/>
              <a:hlinkClick r:id="rId8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93395" y="506730"/>
            <a:ext cx="10918190" cy="2771140"/>
          </a:xfrm>
          <a:prstGeom prst="rect">
            <a:avLst/>
          </a:prstGeom>
        </p:spPr>
        <p:txBody>
          <a:bodyPr>
            <a:noAutofit/>
          </a:bodyPr>
          <a:p>
            <a:pPr>
              <a:spcAft>
                <a:spcPct val="60000"/>
              </a:spcAft>
            </a:pPr>
            <a:r>
              <a:rPr sz="1600" b="1"/>
              <a:t>Parameters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Definition: Parameters are dynamic values that can replace a constant value in a calculation or a filter. They allow users to input values that can change the behavior of calculations, filters, or reference lines.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Usage: Parameters provide interactivity to dashboards and reports.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Example:</a:t>
            </a:r>
            <a:endParaRPr sz="1600" b="1"/>
          </a:p>
          <a:p>
            <a:pPr>
              <a:spcAft>
                <a:spcPct val="60000"/>
              </a:spcAft>
            </a:pPr>
            <a:r>
              <a:rPr sz="1600" b="1"/>
              <a:t>A parameter could be created to allow users to select a discount rate that can be applied to the sales calculations, such as:</a:t>
            </a:r>
            <a:endParaRPr sz="16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1140" y="465455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 b="1"/>
              <a:t>Summary of Tableau Data Types</a:t>
            </a:r>
            <a:endParaRPr sz="1600" b="1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231140" y="802640"/>
          <a:ext cx="10485120" cy="471043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495040"/>
                <a:gridCol w="3495040"/>
                <a:gridCol w="3495040"/>
              </a:tblGrid>
              <a:tr h="293370">
                <a:tc>
                  <a:txBody>
                    <a:bodyPr/>
                    <a:p>
                      <a:pPr algn="just"/>
                      <a:r>
                        <a:rPr sz="1400"/>
                        <a:t>Data Type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Definition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Example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4005">
                <a:tc>
                  <a:txBody>
                    <a:bodyPr/>
                    <a:p>
                      <a:pPr algn="just"/>
                      <a:r>
                        <a:rPr sz="1400"/>
                        <a:t>Dimensions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Qualitative fields that categorize data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Product Name, Region, Customer ID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2735">
                <a:tc>
                  <a:txBody>
                    <a:bodyPr/>
                    <a:p>
                      <a:pPr algn="just"/>
                      <a:r>
                        <a:rPr sz="1400"/>
                        <a:t>Measures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Quantitative fields that can be aggregated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Sales, Profit, Quantity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4005">
                <a:tc>
                  <a:txBody>
                    <a:bodyPr/>
                    <a:p>
                      <a:pPr algn="just"/>
                      <a:r>
                        <a:rPr sz="1400"/>
                        <a:t>Discrete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Distinct values that can be counted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Number of Orders, Customer Segments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3370">
                <a:tc>
                  <a:txBody>
                    <a:bodyPr/>
                    <a:p>
                      <a:pPr algn="just"/>
                      <a:r>
                        <a:rPr sz="1400"/>
                        <a:t>Continuous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Values that can take any number within a range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Sales Revenue, Temperature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3370">
                <a:tc>
                  <a:txBody>
                    <a:bodyPr/>
                    <a:p>
                      <a:pPr algn="just"/>
                      <a:r>
                        <a:rPr sz="1400"/>
                        <a:t>Measure Names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Names of all measures in the data source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Sales, Profit, Quantity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462280">
                <a:tc>
                  <a:txBody>
                    <a:bodyPr/>
                    <a:p>
                      <a:pPr algn="just"/>
                      <a:r>
                        <a:rPr sz="1400"/>
                        <a:t>Measure Values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Actual values of measures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Actual sales amounts corresponding to Measure Names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94005">
                <a:tc>
                  <a:txBody>
                    <a:bodyPr/>
                    <a:p>
                      <a:pPr algn="just"/>
                      <a:r>
                        <a:rPr sz="1400"/>
                        <a:t>Calculated Fields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Custom fields created from existing data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Profit Margin Calculation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  <a:tr h="2193290">
                <a:tc>
                  <a:txBody>
                    <a:bodyPr/>
                    <a:p>
                      <a:pPr algn="just"/>
                      <a:r>
                        <a:rPr sz="1400"/>
                        <a:t>Parameters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Dynamic values that can replace constants</a:t>
                      </a:r>
                      <a:endParaRPr sz="1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pPr algn="just"/>
                      <a:r>
                        <a:rPr sz="1400"/>
                        <a:t>User-selected discount rate</a:t>
                      </a:r>
                      <a:endParaRPr sz="14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C451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825*370"/>
  <p:tag name="TABLE_ENDDRAG_RECT" val="18*63*825*37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4498</Words>
  <Application>WPS Presentation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6" baseType="lpstr">
      <vt:lpstr>Arial</vt:lpstr>
      <vt:lpstr>SimSun</vt:lpstr>
      <vt:lpstr>Wingdings</vt:lpstr>
      <vt:lpstr>Century Gothic</vt:lpstr>
      <vt:lpstr>Calibri</vt:lpstr>
      <vt:lpstr>Microsoft YaHei</vt:lpstr>
      <vt:lpstr>Arial Unicode MS</vt:lpstr>
      <vt:lpstr>Calibri Light</vt:lpstr>
      <vt:lpstr>Tomorrow</vt:lpstr>
      <vt:lpstr>Segoe Print</vt:lpstr>
      <vt:lpstr>Arial</vt:lpstr>
      <vt:lpstr>Courier</vt:lpstr>
      <vt:lpstr>Courier New</vt:lpstr>
      <vt:lpstr>Benton Sans Book</vt:lpstr>
      <vt:lpstr>Merriweather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Sahil</cp:lastModifiedBy>
  <cp:revision>24</cp:revision>
  <dcterms:created xsi:type="dcterms:W3CDTF">2024-02-05T09:30:00Z</dcterms:created>
  <dcterms:modified xsi:type="dcterms:W3CDTF">2024-10-08T09:34:18Z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10D57EB560FC4E45BD2550F71ADF921E_12</vt:lpwstr>
  </property>
  <property fmtid="{D5CDD505-2E9C-101B-9397-08002B2CF9AE}" pid="3" name="KSOProductBuildVer">
    <vt:lpwstr>1033-12.2.0.18586</vt:lpwstr>
  </property>
</Properties>
</file>