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sldIdLst>
    <p:sldId id="257" r:id="rId5"/>
    <p:sldId id="258" r:id="rId6"/>
    <p:sldId id="259" r:id="rId7"/>
    <p:sldId id="260" r:id="rId8"/>
    <p:sldId id="261" r:id="rId9"/>
    <p:sldId id="262" r:id="rId10"/>
    <p:sldId id="263" r:id="rId11"/>
    <p:sldId id="264" r:id="rId12"/>
    <p:sldId id="265" r:id="rId13"/>
    <p:sldId id="266" r:id="rId14"/>
    <p:sldId id="267" r:id="rId15"/>
    <p:sldId id="293" r:id="rId16"/>
    <p:sldId id="268" r:id="rId17"/>
    <p:sldId id="269" r:id="rId18"/>
    <p:sldId id="270" r:id="rId19"/>
    <p:sldId id="294" r:id="rId20"/>
    <p:sldId id="295" r:id="rId21"/>
    <p:sldId id="297" r:id="rId22"/>
    <p:sldId id="296" r:id="rId23"/>
    <p:sldId id="298" r:id="rId24"/>
    <p:sldId id="280" r:id="rId25"/>
    <p:sldId id="288" r:id="rId26"/>
    <p:sldId id="290" r:id="rId27"/>
    <p:sldId id="300" r:id="rId28"/>
    <p:sldId id="289" r:id="rId29"/>
    <p:sldId id="291" r:id="rId30"/>
    <p:sldId id="292" r:id="rId31"/>
    <p:sldId id="271" r:id="rId32"/>
    <p:sldId id="274" r:id="rId33"/>
    <p:sldId id="299" r:id="rId34"/>
    <p:sldId id="273" r:id="rId35"/>
    <p:sldId id="275" r:id="rId36"/>
    <p:sldId id="276" r:id="rId37"/>
    <p:sldId id="301" r:id="rId38"/>
    <p:sldId id="277"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557" autoAdjust="0"/>
  </p:normalViewPr>
  <p:slideViewPr>
    <p:cSldViewPr snapToGrid="0">
      <p:cViewPr varScale="1">
        <p:scale>
          <a:sx n="60" d="100"/>
          <a:sy n="60" d="100"/>
        </p:scale>
        <p:origin x="908" y="48"/>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1_2#3">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F2FCF7B-DCAD-4BBF-8939-452D9C4F77AC}" type="doc">
      <dgm:prSet loTypeId="urn:microsoft.com/office/officeart/2005/8/layout/orgChart1#3" loCatId="hierarchy" qsTypeId="urn:microsoft.com/office/officeart/2005/8/quickstyle/simple5#1" qsCatId="simple" csTypeId="urn:microsoft.com/office/officeart/2005/8/colors/accent1_2#3" csCatId="accent1" phldr="1"/>
      <dgm:spPr/>
      <dgm:t>
        <a:bodyPr/>
        <a:lstStyle/>
        <a:p>
          <a:endParaRPr lang="en-IN"/>
        </a:p>
      </dgm:t>
    </dgm:pt>
    <dgm:pt modelId="{58670ED7-60B2-4884-A356-236297BD1B80}">
      <dgm:prSet phldrT="[Text]" custT="1"/>
      <dgm:spPr/>
      <dgm:t>
        <a:bodyPr/>
        <a:lstStyle/>
        <a:p>
          <a:r>
            <a:rPr lang="en-US" sz="2800" b="1" dirty="0"/>
            <a:t>Data Science</a:t>
          </a:r>
          <a:endParaRPr lang="en-IN" sz="2800" dirty="0"/>
        </a:p>
      </dgm:t>
    </dgm:pt>
    <dgm:pt modelId="{CA5CAFFE-1D55-495C-88C2-D11743C93B92}" type="parTrans" cxnId="{4CDA1DB3-A2F3-4C64-AD0E-7535F69C2F45}">
      <dgm:prSet/>
      <dgm:spPr/>
      <dgm:t>
        <a:bodyPr/>
        <a:lstStyle/>
        <a:p>
          <a:endParaRPr lang="en-IN"/>
        </a:p>
      </dgm:t>
    </dgm:pt>
    <dgm:pt modelId="{F25D0ADF-4BFA-4C86-90E8-8747B6A24ED9}" type="sibTrans" cxnId="{4CDA1DB3-A2F3-4C64-AD0E-7535F69C2F45}">
      <dgm:prSet/>
      <dgm:spPr/>
      <dgm:t>
        <a:bodyPr/>
        <a:lstStyle/>
        <a:p>
          <a:endParaRPr lang="en-IN"/>
        </a:p>
      </dgm:t>
    </dgm:pt>
    <dgm:pt modelId="{F2D33125-715F-4887-ACB4-85242921A52E}">
      <dgm:prSet phldrT="[Text]" custT="1"/>
      <dgm:spPr/>
      <dgm:t>
        <a:bodyPr/>
        <a:lstStyle/>
        <a:p>
          <a:pPr algn="l"/>
          <a:r>
            <a:rPr lang="en-US" sz="1050" b="1" dirty="0"/>
            <a:t>Data Analyst</a:t>
          </a:r>
        </a:p>
        <a:p>
          <a:pPr algn="l"/>
          <a:r>
            <a:rPr lang="en-US" sz="1050" b="1" dirty="0"/>
            <a:t>Excel </a:t>
          </a:r>
          <a:endParaRPr lang="en-IN" sz="1050" b="1" dirty="0"/>
        </a:p>
        <a:p>
          <a:pPr algn="l"/>
          <a:r>
            <a:rPr lang="en-IN" sz="1050" b="1" dirty="0"/>
            <a:t>Power BI/Tableau</a:t>
          </a:r>
        </a:p>
        <a:p>
          <a:pPr algn="l"/>
          <a:r>
            <a:rPr lang="en-US" sz="1050" b="1" dirty="0" err="1"/>
            <a:t>Sql</a:t>
          </a:r>
          <a:endParaRPr lang="en-US" sz="1050" b="1" dirty="0"/>
        </a:p>
        <a:p>
          <a:pPr algn="l"/>
          <a:r>
            <a:rPr lang="en-US" sz="1050" b="1" dirty="0"/>
            <a:t>Python</a:t>
          </a:r>
        </a:p>
        <a:p>
          <a:pPr algn="l"/>
          <a:endParaRPr lang="en-IN" sz="1050" dirty="0"/>
        </a:p>
      </dgm:t>
    </dgm:pt>
    <dgm:pt modelId="{B398146D-7DC8-46E6-910F-9E3C85E92017}" type="parTrans" cxnId="{339BB77D-3E92-4151-ADA5-164A93B3A642}">
      <dgm:prSet/>
      <dgm:spPr/>
      <dgm:t>
        <a:bodyPr/>
        <a:lstStyle/>
        <a:p>
          <a:endParaRPr lang="en-IN"/>
        </a:p>
      </dgm:t>
    </dgm:pt>
    <dgm:pt modelId="{A7A83760-54A8-4C68-B2A0-E07DE35638BB}" type="sibTrans" cxnId="{339BB77D-3E92-4151-ADA5-164A93B3A642}">
      <dgm:prSet/>
      <dgm:spPr/>
      <dgm:t>
        <a:bodyPr/>
        <a:lstStyle/>
        <a:p>
          <a:endParaRPr lang="en-IN"/>
        </a:p>
      </dgm:t>
    </dgm:pt>
    <dgm:pt modelId="{3E5459B1-02C4-4E33-896B-834BEB925B3B}">
      <dgm:prSet phldrT="[Text]"/>
      <dgm:spPr/>
      <dgm:t>
        <a:bodyPr/>
        <a:lstStyle/>
        <a:p>
          <a:r>
            <a:rPr lang="en-US" b="1" dirty="0"/>
            <a:t>Data Engineer</a:t>
          </a:r>
        </a:p>
        <a:p>
          <a:r>
            <a:rPr lang="en-US" b="1" dirty="0" err="1"/>
            <a:t>Sql</a:t>
          </a:r>
          <a:endParaRPr lang="en-IN" b="1" dirty="0"/>
        </a:p>
        <a:p>
          <a:r>
            <a:rPr lang="en-US" b="1" dirty="0"/>
            <a:t>Bigdata concept</a:t>
          </a:r>
        </a:p>
        <a:p>
          <a:r>
            <a:rPr lang="en-US" b="1" dirty="0"/>
            <a:t>Python</a:t>
          </a:r>
        </a:p>
        <a:p>
          <a:r>
            <a:rPr lang="en-US" b="1" dirty="0" err="1"/>
            <a:t>Pyspark</a:t>
          </a:r>
          <a:r>
            <a:rPr lang="en-US" b="1" dirty="0"/>
            <a:t> </a:t>
          </a:r>
        </a:p>
        <a:p>
          <a:endParaRPr lang="en-IN" dirty="0"/>
        </a:p>
      </dgm:t>
    </dgm:pt>
    <dgm:pt modelId="{564FEAC4-4CDE-4795-8FC2-CD1FD5F6AEDB}" type="parTrans" cxnId="{B533A360-481C-4AE0-B375-73F4FD0DF0F5}">
      <dgm:prSet/>
      <dgm:spPr/>
      <dgm:t>
        <a:bodyPr/>
        <a:lstStyle/>
        <a:p>
          <a:endParaRPr lang="en-IN"/>
        </a:p>
      </dgm:t>
    </dgm:pt>
    <dgm:pt modelId="{AEDFC7D5-0E68-46A5-8981-9E6EF9392A06}" type="sibTrans" cxnId="{B533A360-481C-4AE0-B375-73F4FD0DF0F5}">
      <dgm:prSet/>
      <dgm:spPr/>
      <dgm:t>
        <a:bodyPr/>
        <a:lstStyle/>
        <a:p>
          <a:endParaRPr lang="en-IN"/>
        </a:p>
      </dgm:t>
    </dgm:pt>
    <dgm:pt modelId="{7B8CC50A-AA91-414F-AB11-DD9C733EC1BB}">
      <dgm:prSet phldrT="[Text]"/>
      <dgm:spPr/>
      <dgm:t>
        <a:bodyPr/>
        <a:lstStyle/>
        <a:p>
          <a:pPr>
            <a:buFont typeface="Arial" panose="020B0604020202020204" pitchFamily="34" charset="0"/>
            <a:buChar char="•"/>
          </a:pPr>
          <a:r>
            <a:rPr lang="en-US" b="1" dirty="0"/>
            <a:t>Machine Learning engineering</a:t>
          </a:r>
        </a:p>
        <a:p>
          <a:pPr>
            <a:buFont typeface="Arial" panose="020B0604020202020204" pitchFamily="34" charset="0"/>
            <a:buChar char="•"/>
          </a:pPr>
          <a:r>
            <a:rPr lang="en-US" b="1" dirty="0" err="1"/>
            <a:t>Sql</a:t>
          </a:r>
          <a:endParaRPr lang="en-US" b="1" dirty="0"/>
        </a:p>
        <a:p>
          <a:pPr>
            <a:buFont typeface="Arial" panose="020B0604020202020204" pitchFamily="34" charset="0"/>
            <a:buChar char="•"/>
          </a:pPr>
          <a:r>
            <a:rPr lang="en-US" b="1" dirty="0"/>
            <a:t>Basic </a:t>
          </a:r>
          <a:r>
            <a:rPr lang="en-US" b="1" dirty="0" err="1"/>
            <a:t>maths</a:t>
          </a:r>
          <a:endParaRPr lang="en-US" b="1" dirty="0"/>
        </a:p>
        <a:p>
          <a:pPr>
            <a:buFont typeface="Arial" panose="020B0604020202020204" pitchFamily="34" charset="0"/>
            <a:buChar char="•"/>
          </a:pPr>
          <a:r>
            <a:rPr lang="en-US" b="1" dirty="0"/>
            <a:t>Python </a:t>
          </a:r>
          <a:endParaRPr lang="en-IN" dirty="0"/>
        </a:p>
      </dgm:t>
    </dgm:pt>
    <dgm:pt modelId="{3CBD181D-F8AC-482B-8FA4-5C6A7956674D}" type="parTrans" cxnId="{ADDDCF7F-6A7B-4635-BB4A-A0A355CEB4E8}">
      <dgm:prSet/>
      <dgm:spPr/>
      <dgm:t>
        <a:bodyPr/>
        <a:lstStyle/>
        <a:p>
          <a:endParaRPr lang="en-IN"/>
        </a:p>
      </dgm:t>
    </dgm:pt>
    <dgm:pt modelId="{C3C2977C-0AB5-4A11-8A80-41B4A9A901E1}" type="sibTrans" cxnId="{ADDDCF7F-6A7B-4635-BB4A-A0A355CEB4E8}">
      <dgm:prSet/>
      <dgm:spPr/>
      <dgm:t>
        <a:bodyPr/>
        <a:lstStyle/>
        <a:p>
          <a:endParaRPr lang="en-IN"/>
        </a:p>
      </dgm:t>
    </dgm:pt>
    <dgm:pt modelId="{B2BA6D16-1AF5-42C3-933C-957AF345D8C6}">
      <dgm:prSet phldrT="[Text]"/>
      <dgm:spPr/>
      <dgm:t>
        <a:bodyPr/>
        <a:lstStyle/>
        <a:p>
          <a:r>
            <a:rPr lang="en-US" b="1" dirty="0"/>
            <a:t>DL engineering</a:t>
          </a:r>
        </a:p>
        <a:p>
          <a:pPr>
            <a:buFont typeface="Arial" panose="020B0604020202020204" pitchFamily="34" charset="0"/>
            <a:buChar char="•"/>
          </a:pPr>
          <a:r>
            <a:rPr lang="en-US" b="1" dirty="0" err="1"/>
            <a:t>Sql</a:t>
          </a:r>
          <a:endParaRPr lang="en-US" b="1" dirty="0"/>
        </a:p>
        <a:p>
          <a:pPr>
            <a:buFont typeface="Arial" panose="020B0604020202020204" pitchFamily="34" charset="0"/>
            <a:buChar char="•"/>
          </a:pPr>
          <a:r>
            <a:rPr lang="en-US" b="1" dirty="0"/>
            <a:t>Basic </a:t>
          </a:r>
          <a:r>
            <a:rPr lang="en-US" b="1" dirty="0" err="1"/>
            <a:t>maths</a:t>
          </a:r>
          <a:endParaRPr lang="en-US" b="1" dirty="0"/>
        </a:p>
        <a:p>
          <a:pPr>
            <a:buFont typeface="Arial" panose="020B0604020202020204" pitchFamily="34" charset="0"/>
            <a:buChar char="•"/>
          </a:pPr>
          <a:r>
            <a:rPr lang="en-US" b="1" dirty="0"/>
            <a:t>Python </a:t>
          </a:r>
        </a:p>
        <a:p>
          <a:endParaRPr lang="en-IN" dirty="0"/>
        </a:p>
      </dgm:t>
    </dgm:pt>
    <dgm:pt modelId="{07E60D67-71E4-4BFB-88EC-127FF6F36FBC}" type="parTrans" cxnId="{9FF9B2EF-1DA4-4A15-B690-B92DAA84FB9D}">
      <dgm:prSet/>
      <dgm:spPr/>
      <dgm:t>
        <a:bodyPr/>
        <a:lstStyle/>
        <a:p>
          <a:endParaRPr lang="en-IN"/>
        </a:p>
      </dgm:t>
    </dgm:pt>
    <dgm:pt modelId="{A950055A-6492-4E7D-9845-03B1A77865CB}" type="sibTrans" cxnId="{9FF9B2EF-1DA4-4A15-B690-B92DAA84FB9D}">
      <dgm:prSet/>
      <dgm:spPr/>
      <dgm:t>
        <a:bodyPr/>
        <a:lstStyle/>
        <a:p>
          <a:endParaRPr lang="en-IN"/>
        </a:p>
      </dgm:t>
    </dgm:pt>
    <dgm:pt modelId="{09A146E5-2E5E-41F5-98E5-9F86CE068C64}" type="pres">
      <dgm:prSet presAssocID="{8F2FCF7B-DCAD-4BBF-8939-452D9C4F77AC}" presName="hierChild1" presStyleCnt="0">
        <dgm:presLayoutVars>
          <dgm:orgChart val="1"/>
          <dgm:chPref val="1"/>
          <dgm:dir/>
          <dgm:animOne val="branch"/>
          <dgm:animLvl val="lvl"/>
          <dgm:resizeHandles/>
        </dgm:presLayoutVars>
      </dgm:prSet>
      <dgm:spPr/>
    </dgm:pt>
    <dgm:pt modelId="{303A556C-94F3-4EE2-A60E-E91868C2B997}" type="pres">
      <dgm:prSet presAssocID="{58670ED7-60B2-4884-A356-236297BD1B80}" presName="hierRoot1" presStyleCnt="0">
        <dgm:presLayoutVars>
          <dgm:hierBranch val="init"/>
        </dgm:presLayoutVars>
      </dgm:prSet>
      <dgm:spPr/>
    </dgm:pt>
    <dgm:pt modelId="{25250DCD-8C30-40FC-982C-173706A6567B}" type="pres">
      <dgm:prSet presAssocID="{58670ED7-60B2-4884-A356-236297BD1B80}" presName="rootComposite1" presStyleCnt="0"/>
      <dgm:spPr/>
    </dgm:pt>
    <dgm:pt modelId="{46C8FB84-C2C2-4131-B927-6526DAE0547A}" type="pres">
      <dgm:prSet presAssocID="{58670ED7-60B2-4884-A356-236297BD1B80}" presName="rootText1" presStyleLbl="node0" presStyleIdx="0" presStyleCnt="1">
        <dgm:presLayoutVars>
          <dgm:chPref val="3"/>
        </dgm:presLayoutVars>
      </dgm:prSet>
      <dgm:spPr/>
    </dgm:pt>
    <dgm:pt modelId="{5A92EC27-3928-41BF-854A-8F4D3DAC9541}" type="pres">
      <dgm:prSet presAssocID="{58670ED7-60B2-4884-A356-236297BD1B80}" presName="rootConnector1" presStyleLbl="node1" presStyleIdx="0" presStyleCnt="0"/>
      <dgm:spPr/>
    </dgm:pt>
    <dgm:pt modelId="{7D56B980-42B1-4E48-8FDD-E842F8E0EC64}" type="pres">
      <dgm:prSet presAssocID="{58670ED7-60B2-4884-A356-236297BD1B80}" presName="hierChild2" presStyleCnt="0"/>
      <dgm:spPr/>
    </dgm:pt>
    <dgm:pt modelId="{5B6E287C-2216-4A46-839F-0B96AB14FBE8}" type="pres">
      <dgm:prSet presAssocID="{B398146D-7DC8-46E6-910F-9E3C85E92017}" presName="Name37" presStyleLbl="parChTrans1D2" presStyleIdx="0" presStyleCnt="4"/>
      <dgm:spPr/>
    </dgm:pt>
    <dgm:pt modelId="{EA24F674-C1AD-4CEC-8E92-413CD422FCC5}" type="pres">
      <dgm:prSet presAssocID="{F2D33125-715F-4887-ACB4-85242921A52E}" presName="hierRoot2" presStyleCnt="0">
        <dgm:presLayoutVars>
          <dgm:hierBranch val="init"/>
        </dgm:presLayoutVars>
      </dgm:prSet>
      <dgm:spPr/>
    </dgm:pt>
    <dgm:pt modelId="{5EEE59F1-C027-4C44-B1BF-B0DEADCB979B}" type="pres">
      <dgm:prSet presAssocID="{F2D33125-715F-4887-ACB4-85242921A52E}" presName="rootComposite" presStyleCnt="0"/>
      <dgm:spPr/>
    </dgm:pt>
    <dgm:pt modelId="{DBFD57EE-96D4-434E-B25E-A5BE27574960}" type="pres">
      <dgm:prSet presAssocID="{F2D33125-715F-4887-ACB4-85242921A52E}" presName="rootText" presStyleLbl="node2" presStyleIdx="0" presStyleCnt="4" custScaleX="64277" custScaleY="101011" custLinFactNeighborX="5278" custLinFactNeighborY="-1340">
        <dgm:presLayoutVars>
          <dgm:chPref val="3"/>
        </dgm:presLayoutVars>
      </dgm:prSet>
      <dgm:spPr/>
    </dgm:pt>
    <dgm:pt modelId="{F21E44C3-E3F8-418F-B096-ADB0505C82BA}" type="pres">
      <dgm:prSet presAssocID="{F2D33125-715F-4887-ACB4-85242921A52E}" presName="rootConnector" presStyleLbl="node2" presStyleIdx="0" presStyleCnt="4"/>
      <dgm:spPr/>
    </dgm:pt>
    <dgm:pt modelId="{A0108305-5FE6-4A0D-A6F3-1136815E5556}" type="pres">
      <dgm:prSet presAssocID="{F2D33125-715F-4887-ACB4-85242921A52E}" presName="hierChild4" presStyleCnt="0"/>
      <dgm:spPr/>
    </dgm:pt>
    <dgm:pt modelId="{25E0D3B8-FBE0-48BA-AD26-DB2C7235CEDC}" type="pres">
      <dgm:prSet presAssocID="{F2D33125-715F-4887-ACB4-85242921A52E}" presName="hierChild5" presStyleCnt="0"/>
      <dgm:spPr/>
    </dgm:pt>
    <dgm:pt modelId="{D5B93247-B569-4A7D-9FA7-39FB1FF599A1}" type="pres">
      <dgm:prSet presAssocID="{07E60D67-71E4-4BFB-88EC-127FF6F36FBC}" presName="Name37" presStyleLbl="parChTrans1D2" presStyleIdx="1" presStyleCnt="4"/>
      <dgm:spPr/>
    </dgm:pt>
    <dgm:pt modelId="{42BE67B5-94C0-4933-8BDE-47FD73F1EF5F}" type="pres">
      <dgm:prSet presAssocID="{B2BA6D16-1AF5-42C3-933C-957AF345D8C6}" presName="hierRoot2" presStyleCnt="0">
        <dgm:presLayoutVars>
          <dgm:hierBranch val="init"/>
        </dgm:presLayoutVars>
      </dgm:prSet>
      <dgm:spPr/>
    </dgm:pt>
    <dgm:pt modelId="{074651E3-F981-44D2-B308-7193ABE4A00D}" type="pres">
      <dgm:prSet presAssocID="{B2BA6D16-1AF5-42C3-933C-957AF345D8C6}" presName="rootComposite" presStyleCnt="0"/>
      <dgm:spPr/>
    </dgm:pt>
    <dgm:pt modelId="{32E2EC7A-9F22-49AE-AB88-16A0ECCDA824}" type="pres">
      <dgm:prSet presAssocID="{B2BA6D16-1AF5-42C3-933C-957AF345D8C6}" presName="rootText" presStyleLbl="node2" presStyleIdx="1" presStyleCnt="4" custScaleX="73360" custScaleY="100048" custLinFactX="88832" custLinFactNeighborX="100000" custLinFactNeighborY="3687">
        <dgm:presLayoutVars>
          <dgm:chPref val="3"/>
        </dgm:presLayoutVars>
      </dgm:prSet>
      <dgm:spPr/>
    </dgm:pt>
    <dgm:pt modelId="{3894F13B-19EC-40A1-AF40-FECEDEC0010F}" type="pres">
      <dgm:prSet presAssocID="{B2BA6D16-1AF5-42C3-933C-957AF345D8C6}" presName="rootConnector" presStyleLbl="node2" presStyleIdx="1" presStyleCnt="4"/>
      <dgm:spPr/>
    </dgm:pt>
    <dgm:pt modelId="{E424F0F0-ACFA-4485-96E6-B0E8EFF89FD2}" type="pres">
      <dgm:prSet presAssocID="{B2BA6D16-1AF5-42C3-933C-957AF345D8C6}" presName="hierChild4" presStyleCnt="0"/>
      <dgm:spPr/>
    </dgm:pt>
    <dgm:pt modelId="{6F8B51F9-6835-4594-92CF-29CE6DCA2D43}" type="pres">
      <dgm:prSet presAssocID="{B2BA6D16-1AF5-42C3-933C-957AF345D8C6}" presName="hierChild5" presStyleCnt="0"/>
      <dgm:spPr/>
    </dgm:pt>
    <dgm:pt modelId="{8DBCD85B-8CF4-4001-B691-9C7C2986916A}" type="pres">
      <dgm:prSet presAssocID="{564FEAC4-4CDE-4795-8FC2-CD1FD5F6AEDB}" presName="Name37" presStyleLbl="parChTrans1D2" presStyleIdx="2" presStyleCnt="4"/>
      <dgm:spPr/>
    </dgm:pt>
    <dgm:pt modelId="{6CDD98B5-A36E-4611-89DB-BCFAF79E58C3}" type="pres">
      <dgm:prSet presAssocID="{3E5459B1-02C4-4E33-896B-834BEB925B3B}" presName="hierRoot2" presStyleCnt="0">
        <dgm:presLayoutVars>
          <dgm:hierBranch val="init"/>
        </dgm:presLayoutVars>
      </dgm:prSet>
      <dgm:spPr/>
    </dgm:pt>
    <dgm:pt modelId="{C69BF4F4-03D7-4A0E-83C4-D8A2F8284DA1}" type="pres">
      <dgm:prSet presAssocID="{3E5459B1-02C4-4E33-896B-834BEB925B3B}" presName="rootComposite" presStyleCnt="0"/>
      <dgm:spPr/>
    </dgm:pt>
    <dgm:pt modelId="{B4D4D195-A38A-4DB5-99C4-EE1CF12BBC1B}" type="pres">
      <dgm:prSet presAssocID="{3E5459B1-02C4-4E33-896B-834BEB925B3B}" presName="rootText" presStyleLbl="node2" presStyleIdx="2" presStyleCnt="4" custScaleX="72230" custLinFactX="-9139" custLinFactNeighborX="-100000" custLinFactNeighborY="2405">
        <dgm:presLayoutVars>
          <dgm:chPref val="3"/>
        </dgm:presLayoutVars>
      </dgm:prSet>
      <dgm:spPr/>
    </dgm:pt>
    <dgm:pt modelId="{C0914D93-69FF-4331-987B-16F8FA022995}" type="pres">
      <dgm:prSet presAssocID="{3E5459B1-02C4-4E33-896B-834BEB925B3B}" presName="rootConnector" presStyleLbl="node2" presStyleIdx="2" presStyleCnt="4"/>
      <dgm:spPr/>
    </dgm:pt>
    <dgm:pt modelId="{3FF3929E-817B-41F8-853D-DE7AEC3A0C8C}" type="pres">
      <dgm:prSet presAssocID="{3E5459B1-02C4-4E33-896B-834BEB925B3B}" presName="hierChild4" presStyleCnt="0"/>
      <dgm:spPr/>
    </dgm:pt>
    <dgm:pt modelId="{6FA88733-9A24-449D-84BD-BCD82215FD42}" type="pres">
      <dgm:prSet presAssocID="{3E5459B1-02C4-4E33-896B-834BEB925B3B}" presName="hierChild5" presStyleCnt="0"/>
      <dgm:spPr/>
    </dgm:pt>
    <dgm:pt modelId="{DDBB8DB7-A4DB-46C6-B300-A29681A5490F}" type="pres">
      <dgm:prSet presAssocID="{3CBD181D-F8AC-482B-8FA4-5C6A7956674D}" presName="Name37" presStyleLbl="parChTrans1D2" presStyleIdx="3" presStyleCnt="4"/>
      <dgm:spPr/>
    </dgm:pt>
    <dgm:pt modelId="{33CF638A-72E1-46D2-8892-7486D1059877}" type="pres">
      <dgm:prSet presAssocID="{7B8CC50A-AA91-414F-AB11-DD9C733EC1BB}" presName="hierRoot2" presStyleCnt="0">
        <dgm:presLayoutVars>
          <dgm:hierBranch val="init"/>
        </dgm:presLayoutVars>
      </dgm:prSet>
      <dgm:spPr/>
    </dgm:pt>
    <dgm:pt modelId="{290D3806-A01C-45D7-A32A-5664B7FBC2B0}" type="pres">
      <dgm:prSet presAssocID="{7B8CC50A-AA91-414F-AB11-DD9C733EC1BB}" presName="rootComposite" presStyleCnt="0"/>
      <dgm:spPr/>
    </dgm:pt>
    <dgm:pt modelId="{F6119593-881A-4AC9-8C43-B1DD77AD97FC}" type="pres">
      <dgm:prSet presAssocID="{7B8CC50A-AA91-414F-AB11-DD9C733EC1BB}" presName="rootText" presStyleLbl="node2" presStyleIdx="3" presStyleCnt="4" custLinFactX="-24679" custLinFactNeighborX="-100000" custLinFactNeighborY="1401">
        <dgm:presLayoutVars>
          <dgm:chPref val="3"/>
        </dgm:presLayoutVars>
      </dgm:prSet>
      <dgm:spPr/>
    </dgm:pt>
    <dgm:pt modelId="{D27C81C4-06FB-4AE6-AF8E-453DE4D80EC6}" type="pres">
      <dgm:prSet presAssocID="{7B8CC50A-AA91-414F-AB11-DD9C733EC1BB}" presName="rootConnector" presStyleLbl="node2" presStyleIdx="3" presStyleCnt="4"/>
      <dgm:spPr/>
    </dgm:pt>
    <dgm:pt modelId="{21443557-822B-4B7B-ACF5-E2332F5CC841}" type="pres">
      <dgm:prSet presAssocID="{7B8CC50A-AA91-414F-AB11-DD9C733EC1BB}" presName="hierChild4" presStyleCnt="0"/>
      <dgm:spPr/>
    </dgm:pt>
    <dgm:pt modelId="{1F76E95E-6A03-4DE5-B278-600F04241E14}" type="pres">
      <dgm:prSet presAssocID="{7B8CC50A-AA91-414F-AB11-DD9C733EC1BB}" presName="hierChild5" presStyleCnt="0"/>
      <dgm:spPr/>
    </dgm:pt>
    <dgm:pt modelId="{8AA41F0B-141B-43B4-AB35-5768CC02C777}" type="pres">
      <dgm:prSet presAssocID="{58670ED7-60B2-4884-A356-236297BD1B80}" presName="hierChild3" presStyleCnt="0"/>
      <dgm:spPr/>
    </dgm:pt>
  </dgm:ptLst>
  <dgm:cxnLst>
    <dgm:cxn modelId="{A4070F00-12DA-400C-AF1A-2218070E5DF8}" type="presOf" srcId="{F2D33125-715F-4887-ACB4-85242921A52E}" destId="{F21E44C3-E3F8-418F-B096-ADB0505C82BA}" srcOrd="1" destOrd="0" presId="urn:microsoft.com/office/officeart/2005/8/layout/orgChart1#3"/>
    <dgm:cxn modelId="{D2831415-3BC4-4CBC-99FD-AF12025687FD}" type="presOf" srcId="{B2BA6D16-1AF5-42C3-933C-957AF345D8C6}" destId="{32E2EC7A-9F22-49AE-AB88-16A0ECCDA824}" srcOrd="0" destOrd="0" presId="urn:microsoft.com/office/officeart/2005/8/layout/orgChart1#3"/>
    <dgm:cxn modelId="{DB2DA81F-A0ED-436C-9B39-683F0CD422D7}" type="presOf" srcId="{B2BA6D16-1AF5-42C3-933C-957AF345D8C6}" destId="{3894F13B-19EC-40A1-AF40-FECEDEC0010F}" srcOrd="1" destOrd="0" presId="urn:microsoft.com/office/officeart/2005/8/layout/orgChart1#3"/>
    <dgm:cxn modelId="{2EC1FD3B-3F52-4965-981D-3B6F9C79FDAB}" type="presOf" srcId="{564FEAC4-4CDE-4795-8FC2-CD1FD5F6AEDB}" destId="{8DBCD85B-8CF4-4001-B691-9C7C2986916A}" srcOrd="0" destOrd="0" presId="urn:microsoft.com/office/officeart/2005/8/layout/orgChart1#3"/>
    <dgm:cxn modelId="{CB22413C-77C6-40F3-B24E-7A1056E77F05}" type="presOf" srcId="{3E5459B1-02C4-4E33-896B-834BEB925B3B}" destId="{B4D4D195-A38A-4DB5-99C4-EE1CF12BBC1B}" srcOrd="0" destOrd="0" presId="urn:microsoft.com/office/officeart/2005/8/layout/orgChart1#3"/>
    <dgm:cxn modelId="{CC52135C-9C9F-4DD4-8E0C-976B36D2E924}" type="presOf" srcId="{F2D33125-715F-4887-ACB4-85242921A52E}" destId="{DBFD57EE-96D4-434E-B25E-A5BE27574960}" srcOrd="0" destOrd="0" presId="urn:microsoft.com/office/officeart/2005/8/layout/orgChart1#3"/>
    <dgm:cxn modelId="{B533A360-481C-4AE0-B375-73F4FD0DF0F5}" srcId="{58670ED7-60B2-4884-A356-236297BD1B80}" destId="{3E5459B1-02C4-4E33-896B-834BEB925B3B}" srcOrd="2" destOrd="0" parTransId="{564FEAC4-4CDE-4795-8FC2-CD1FD5F6AEDB}" sibTransId="{AEDFC7D5-0E68-46A5-8981-9E6EF9392A06}"/>
    <dgm:cxn modelId="{339BB77D-3E92-4151-ADA5-164A93B3A642}" srcId="{58670ED7-60B2-4884-A356-236297BD1B80}" destId="{F2D33125-715F-4887-ACB4-85242921A52E}" srcOrd="0" destOrd="0" parTransId="{B398146D-7DC8-46E6-910F-9E3C85E92017}" sibTransId="{A7A83760-54A8-4C68-B2A0-E07DE35638BB}"/>
    <dgm:cxn modelId="{ADDDCF7F-6A7B-4635-BB4A-A0A355CEB4E8}" srcId="{58670ED7-60B2-4884-A356-236297BD1B80}" destId="{7B8CC50A-AA91-414F-AB11-DD9C733EC1BB}" srcOrd="3" destOrd="0" parTransId="{3CBD181D-F8AC-482B-8FA4-5C6A7956674D}" sibTransId="{C3C2977C-0AB5-4A11-8A80-41B4A9A901E1}"/>
    <dgm:cxn modelId="{C6EDEC8E-3F7E-4C19-8022-057C70AC8DB9}" type="presOf" srcId="{58670ED7-60B2-4884-A356-236297BD1B80}" destId="{5A92EC27-3928-41BF-854A-8F4D3DAC9541}" srcOrd="1" destOrd="0" presId="urn:microsoft.com/office/officeart/2005/8/layout/orgChart1#3"/>
    <dgm:cxn modelId="{29A4F58F-19E9-4596-A14F-22A949CA4670}" type="presOf" srcId="{7B8CC50A-AA91-414F-AB11-DD9C733EC1BB}" destId="{D27C81C4-06FB-4AE6-AF8E-453DE4D80EC6}" srcOrd="1" destOrd="0" presId="urn:microsoft.com/office/officeart/2005/8/layout/orgChart1#3"/>
    <dgm:cxn modelId="{ABD38A95-B892-4B97-A020-924EFCF45EFF}" type="presOf" srcId="{B398146D-7DC8-46E6-910F-9E3C85E92017}" destId="{5B6E287C-2216-4A46-839F-0B96AB14FBE8}" srcOrd="0" destOrd="0" presId="urn:microsoft.com/office/officeart/2005/8/layout/orgChart1#3"/>
    <dgm:cxn modelId="{DAC401A3-B180-4B18-AEDE-0FF0A495677E}" type="presOf" srcId="{58670ED7-60B2-4884-A356-236297BD1B80}" destId="{46C8FB84-C2C2-4131-B927-6526DAE0547A}" srcOrd="0" destOrd="0" presId="urn:microsoft.com/office/officeart/2005/8/layout/orgChart1#3"/>
    <dgm:cxn modelId="{CB1BC6B2-54A9-4B86-90CF-6A79C139C7F1}" type="presOf" srcId="{3E5459B1-02C4-4E33-896B-834BEB925B3B}" destId="{C0914D93-69FF-4331-987B-16F8FA022995}" srcOrd="1" destOrd="0" presId="urn:microsoft.com/office/officeart/2005/8/layout/orgChart1#3"/>
    <dgm:cxn modelId="{4CDA1DB3-A2F3-4C64-AD0E-7535F69C2F45}" srcId="{8F2FCF7B-DCAD-4BBF-8939-452D9C4F77AC}" destId="{58670ED7-60B2-4884-A356-236297BD1B80}" srcOrd="0" destOrd="0" parTransId="{CA5CAFFE-1D55-495C-88C2-D11743C93B92}" sibTransId="{F25D0ADF-4BFA-4C86-90E8-8747B6A24ED9}"/>
    <dgm:cxn modelId="{CCDCF9BF-F60F-4588-AD9C-F6D5163649D6}" type="presOf" srcId="{7B8CC50A-AA91-414F-AB11-DD9C733EC1BB}" destId="{F6119593-881A-4AC9-8C43-B1DD77AD97FC}" srcOrd="0" destOrd="0" presId="urn:microsoft.com/office/officeart/2005/8/layout/orgChart1#3"/>
    <dgm:cxn modelId="{291CEDD1-716A-4875-9741-E6EED90A2559}" type="presOf" srcId="{8F2FCF7B-DCAD-4BBF-8939-452D9C4F77AC}" destId="{09A146E5-2E5E-41F5-98E5-9F86CE068C64}" srcOrd="0" destOrd="0" presId="urn:microsoft.com/office/officeart/2005/8/layout/orgChart1#3"/>
    <dgm:cxn modelId="{AB0576DC-5941-4C8A-A28E-E2A4617AE301}" type="presOf" srcId="{3CBD181D-F8AC-482B-8FA4-5C6A7956674D}" destId="{DDBB8DB7-A4DB-46C6-B300-A29681A5490F}" srcOrd="0" destOrd="0" presId="urn:microsoft.com/office/officeart/2005/8/layout/orgChart1#3"/>
    <dgm:cxn modelId="{9FF9B2EF-1DA4-4A15-B690-B92DAA84FB9D}" srcId="{58670ED7-60B2-4884-A356-236297BD1B80}" destId="{B2BA6D16-1AF5-42C3-933C-957AF345D8C6}" srcOrd="1" destOrd="0" parTransId="{07E60D67-71E4-4BFB-88EC-127FF6F36FBC}" sibTransId="{A950055A-6492-4E7D-9845-03B1A77865CB}"/>
    <dgm:cxn modelId="{4250ECF4-A749-498D-8B57-3C88AA9AB2FA}" type="presOf" srcId="{07E60D67-71E4-4BFB-88EC-127FF6F36FBC}" destId="{D5B93247-B569-4A7D-9FA7-39FB1FF599A1}" srcOrd="0" destOrd="0" presId="urn:microsoft.com/office/officeart/2005/8/layout/orgChart1#3"/>
    <dgm:cxn modelId="{B91CD929-F7C9-4732-AFB5-2872440A3C47}" type="presParOf" srcId="{09A146E5-2E5E-41F5-98E5-9F86CE068C64}" destId="{303A556C-94F3-4EE2-A60E-E91868C2B997}" srcOrd="0" destOrd="0" presId="urn:microsoft.com/office/officeart/2005/8/layout/orgChart1#3"/>
    <dgm:cxn modelId="{78DB7B2C-7CC9-490D-980D-03C5EC9BB783}" type="presParOf" srcId="{303A556C-94F3-4EE2-A60E-E91868C2B997}" destId="{25250DCD-8C30-40FC-982C-173706A6567B}" srcOrd="0" destOrd="0" presId="urn:microsoft.com/office/officeart/2005/8/layout/orgChart1#3"/>
    <dgm:cxn modelId="{7B30318B-0595-4A60-A029-C06C5AAB207B}" type="presParOf" srcId="{25250DCD-8C30-40FC-982C-173706A6567B}" destId="{46C8FB84-C2C2-4131-B927-6526DAE0547A}" srcOrd="0" destOrd="0" presId="urn:microsoft.com/office/officeart/2005/8/layout/orgChart1#3"/>
    <dgm:cxn modelId="{753410A1-7652-4F34-A4F7-D27E26302C71}" type="presParOf" srcId="{25250DCD-8C30-40FC-982C-173706A6567B}" destId="{5A92EC27-3928-41BF-854A-8F4D3DAC9541}" srcOrd="1" destOrd="0" presId="urn:microsoft.com/office/officeart/2005/8/layout/orgChart1#3"/>
    <dgm:cxn modelId="{7D33B084-AFF3-49CD-9163-F3FAE58C86BC}" type="presParOf" srcId="{303A556C-94F3-4EE2-A60E-E91868C2B997}" destId="{7D56B980-42B1-4E48-8FDD-E842F8E0EC64}" srcOrd="1" destOrd="0" presId="urn:microsoft.com/office/officeart/2005/8/layout/orgChart1#3"/>
    <dgm:cxn modelId="{6C5FD158-37DB-4B9C-B888-BA6E80B480C8}" type="presParOf" srcId="{7D56B980-42B1-4E48-8FDD-E842F8E0EC64}" destId="{5B6E287C-2216-4A46-839F-0B96AB14FBE8}" srcOrd="0" destOrd="0" presId="urn:microsoft.com/office/officeart/2005/8/layout/orgChart1#3"/>
    <dgm:cxn modelId="{B9126A9F-52D8-4099-8DD2-4424E4AE56A3}" type="presParOf" srcId="{7D56B980-42B1-4E48-8FDD-E842F8E0EC64}" destId="{EA24F674-C1AD-4CEC-8E92-413CD422FCC5}" srcOrd="1" destOrd="0" presId="urn:microsoft.com/office/officeart/2005/8/layout/orgChart1#3"/>
    <dgm:cxn modelId="{B9DD146B-2F06-4F53-B875-D0F9FF23D5A3}" type="presParOf" srcId="{EA24F674-C1AD-4CEC-8E92-413CD422FCC5}" destId="{5EEE59F1-C027-4C44-B1BF-B0DEADCB979B}" srcOrd="0" destOrd="0" presId="urn:microsoft.com/office/officeart/2005/8/layout/orgChart1#3"/>
    <dgm:cxn modelId="{C8BDE3F9-8699-4417-A1DD-042F0020C409}" type="presParOf" srcId="{5EEE59F1-C027-4C44-B1BF-B0DEADCB979B}" destId="{DBFD57EE-96D4-434E-B25E-A5BE27574960}" srcOrd="0" destOrd="0" presId="urn:microsoft.com/office/officeart/2005/8/layout/orgChart1#3"/>
    <dgm:cxn modelId="{9213FFE5-CE93-45B1-9A98-288407D1BB22}" type="presParOf" srcId="{5EEE59F1-C027-4C44-B1BF-B0DEADCB979B}" destId="{F21E44C3-E3F8-418F-B096-ADB0505C82BA}" srcOrd="1" destOrd="0" presId="urn:microsoft.com/office/officeart/2005/8/layout/orgChart1#3"/>
    <dgm:cxn modelId="{6BE9E9AF-84B8-4BBC-A151-6F4A14893F33}" type="presParOf" srcId="{EA24F674-C1AD-4CEC-8E92-413CD422FCC5}" destId="{A0108305-5FE6-4A0D-A6F3-1136815E5556}" srcOrd="1" destOrd="0" presId="urn:microsoft.com/office/officeart/2005/8/layout/orgChart1#3"/>
    <dgm:cxn modelId="{F058B4F7-AB44-46A3-807C-9CDE530DD4CA}" type="presParOf" srcId="{EA24F674-C1AD-4CEC-8E92-413CD422FCC5}" destId="{25E0D3B8-FBE0-48BA-AD26-DB2C7235CEDC}" srcOrd="2" destOrd="0" presId="urn:microsoft.com/office/officeart/2005/8/layout/orgChart1#3"/>
    <dgm:cxn modelId="{37E830FA-C349-4E3C-9BF9-A1A688AB46AE}" type="presParOf" srcId="{7D56B980-42B1-4E48-8FDD-E842F8E0EC64}" destId="{D5B93247-B569-4A7D-9FA7-39FB1FF599A1}" srcOrd="2" destOrd="0" presId="urn:microsoft.com/office/officeart/2005/8/layout/orgChart1#3"/>
    <dgm:cxn modelId="{DFA6F74C-3DD7-411F-9930-9F7A9DE2F6FB}" type="presParOf" srcId="{7D56B980-42B1-4E48-8FDD-E842F8E0EC64}" destId="{42BE67B5-94C0-4933-8BDE-47FD73F1EF5F}" srcOrd="3" destOrd="0" presId="urn:microsoft.com/office/officeart/2005/8/layout/orgChart1#3"/>
    <dgm:cxn modelId="{2C6F9705-7FB2-48A3-8BAD-0CCBD0FFC100}" type="presParOf" srcId="{42BE67B5-94C0-4933-8BDE-47FD73F1EF5F}" destId="{074651E3-F981-44D2-B308-7193ABE4A00D}" srcOrd="0" destOrd="0" presId="urn:microsoft.com/office/officeart/2005/8/layout/orgChart1#3"/>
    <dgm:cxn modelId="{6342F12C-F095-448C-B6BF-6A120856D6FB}" type="presParOf" srcId="{074651E3-F981-44D2-B308-7193ABE4A00D}" destId="{32E2EC7A-9F22-49AE-AB88-16A0ECCDA824}" srcOrd="0" destOrd="0" presId="urn:microsoft.com/office/officeart/2005/8/layout/orgChart1#3"/>
    <dgm:cxn modelId="{1538AC49-A922-4F86-A7D1-374869406556}" type="presParOf" srcId="{074651E3-F981-44D2-B308-7193ABE4A00D}" destId="{3894F13B-19EC-40A1-AF40-FECEDEC0010F}" srcOrd="1" destOrd="0" presId="urn:microsoft.com/office/officeart/2005/8/layout/orgChart1#3"/>
    <dgm:cxn modelId="{2BC9664A-A587-4625-8752-E985992EBED4}" type="presParOf" srcId="{42BE67B5-94C0-4933-8BDE-47FD73F1EF5F}" destId="{E424F0F0-ACFA-4485-96E6-B0E8EFF89FD2}" srcOrd="1" destOrd="0" presId="urn:microsoft.com/office/officeart/2005/8/layout/orgChart1#3"/>
    <dgm:cxn modelId="{92398057-1B81-43F1-9DE3-2102498BEF72}" type="presParOf" srcId="{42BE67B5-94C0-4933-8BDE-47FD73F1EF5F}" destId="{6F8B51F9-6835-4594-92CF-29CE6DCA2D43}" srcOrd="2" destOrd="0" presId="urn:microsoft.com/office/officeart/2005/8/layout/orgChart1#3"/>
    <dgm:cxn modelId="{B5B68632-3EB9-4ECE-B86A-2A6FC951DA23}" type="presParOf" srcId="{7D56B980-42B1-4E48-8FDD-E842F8E0EC64}" destId="{8DBCD85B-8CF4-4001-B691-9C7C2986916A}" srcOrd="4" destOrd="0" presId="urn:microsoft.com/office/officeart/2005/8/layout/orgChart1#3"/>
    <dgm:cxn modelId="{AFAC3F43-E522-4437-9EDF-AD2A1E31B015}" type="presParOf" srcId="{7D56B980-42B1-4E48-8FDD-E842F8E0EC64}" destId="{6CDD98B5-A36E-4611-89DB-BCFAF79E58C3}" srcOrd="5" destOrd="0" presId="urn:microsoft.com/office/officeart/2005/8/layout/orgChart1#3"/>
    <dgm:cxn modelId="{3BA4C2C8-7B21-4488-BCF6-F1AC52F3C5D2}" type="presParOf" srcId="{6CDD98B5-A36E-4611-89DB-BCFAF79E58C3}" destId="{C69BF4F4-03D7-4A0E-83C4-D8A2F8284DA1}" srcOrd="0" destOrd="0" presId="urn:microsoft.com/office/officeart/2005/8/layout/orgChart1#3"/>
    <dgm:cxn modelId="{FCA66FDD-207C-4F85-BA60-F749D42F71EF}" type="presParOf" srcId="{C69BF4F4-03D7-4A0E-83C4-D8A2F8284DA1}" destId="{B4D4D195-A38A-4DB5-99C4-EE1CF12BBC1B}" srcOrd="0" destOrd="0" presId="urn:microsoft.com/office/officeart/2005/8/layout/orgChart1#3"/>
    <dgm:cxn modelId="{3E13955D-94FE-4E63-8302-9BB0914DD7F9}" type="presParOf" srcId="{C69BF4F4-03D7-4A0E-83C4-D8A2F8284DA1}" destId="{C0914D93-69FF-4331-987B-16F8FA022995}" srcOrd="1" destOrd="0" presId="urn:microsoft.com/office/officeart/2005/8/layout/orgChart1#3"/>
    <dgm:cxn modelId="{282AA2E9-10FA-46C3-89BB-ED7DB5B2039A}" type="presParOf" srcId="{6CDD98B5-A36E-4611-89DB-BCFAF79E58C3}" destId="{3FF3929E-817B-41F8-853D-DE7AEC3A0C8C}" srcOrd="1" destOrd="0" presId="urn:microsoft.com/office/officeart/2005/8/layout/orgChart1#3"/>
    <dgm:cxn modelId="{70F7C570-73B1-482B-BC5A-362BB8FF5F17}" type="presParOf" srcId="{6CDD98B5-A36E-4611-89DB-BCFAF79E58C3}" destId="{6FA88733-9A24-449D-84BD-BCD82215FD42}" srcOrd="2" destOrd="0" presId="urn:microsoft.com/office/officeart/2005/8/layout/orgChart1#3"/>
    <dgm:cxn modelId="{E4109FAC-1153-4122-A108-9296F1E57D32}" type="presParOf" srcId="{7D56B980-42B1-4E48-8FDD-E842F8E0EC64}" destId="{DDBB8DB7-A4DB-46C6-B300-A29681A5490F}" srcOrd="6" destOrd="0" presId="urn:microsoft.com/office/officeart/2005/8/layout/orgChart1#3"/>
    <dgm:cxn modelId="{B9FADF99-3DD9-4398-AFEC-8BB1FA339087}" type="presParOf" srcId="{7D56B980-42B1-4E48-8FDD-E842F8E0EC64}" destId="{33CF638A-72E1-46D2-8892-7486D1059877}" srcOrd="7" destOrd="0" presId="urn:microsoft.com/office/officeart/2005/8/layout/orgChart1#3"/>
    <dgm:cxn modelId="{CADD637A-35A9-401C-8E42-833F49CCCD73}" type="presParOf" srcId="{33CF638A-72E1-46D2-8892-7486D1059877}" destId="{290D3806-A01C-45D7-A32A-5664B7FBC2B0}" srcOrd="0" destOrd="0" presId="urn:microsoft.com/office/officeart/2005/8/layout/orgChart1#3"/>
    <dgm:cxn modelId="{AE4D1C37-4F53-4DE0-A5C9-53FEBAC116A1}" type="presParOf" srcId="{290D3806-A01C-45D7-A32A-5664B7FBC2B0}" destId="{F6119593-881A-4AC9-8C43-B1DD77AD97FC}" srcOrd="0" destOrd="0" presId="urn:microsoft.com/office/officeart/2005/8/layout/orgChart1#3"/>
    <dgm:cxn modelId="{C45B561C-87B6-472A-AA6D-8897926890F1}" type="presParOf" srcId="{290D3806-A01C-45D7-A32A-5664B7FBC2B0}" destId="{D27C81C4-06FB-4AE6-AF8E-453DE4D80EC6}" srcOrd="1" destOrd="0" presId="urn:microsoft.com/office/officeart/2005/8/layout/orgChart1#3"/>
    <dgm:cxn modelId="{D3060F66-07DB-4F2C-874B-802C3862373D}" type="presParOf" srcId="{33CF638A-72E1-46D2-8892-7486D1059877}" destId="{21443557-822B-4B7B-ACF5-E2332F5CC841}" srcOrd="1" destOrd="0" presId="urn:microsoft.com/office/officeart/2005/8/layout/orgChart1#3"/>
    <dgm:cxn modelId="{2003A528-D378-4A33-AB78-8399DF82E4BC}" type="presParOf" srcId="{33CF638A-72E1-46D2-8892-7486D1059877}" destId="{1F76E95E-6A03-4DE5-B278-600F04241E14}" srcOrd="2" destOrd="0" presId="urn:microsoft.com/office/officeart/2005/8/layout/orgChart1#3"/>
    <dgm:cxn modelId="{4E0F794C-248E-45EB-A2D3-4939775E0931}" type="presParOf" srcId="{303A556C-94F3-4EE2-A60E-E91868C2B997}" destId="{8AA41F0B-141B-43B4-AB35-5768CC02C777}" srcOrd="2" destOrd="0" presId="urn:microsoft.com/office/officeart/2005/8/layout/orgChart1#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BB8DB7-A4DB-46C6-B300-A29681A5490F}">
      <dsp:nvSpPr>
        <dsp:cNvPr id="0" name=""/>
        <dsp:cNvSpPr/>
      </dsp:nvSpPr>
      <dsp:spPr>
        <a:xfrm>
          <a:off x="5810693" y="2257547"/>
          <a:ext cx="366021" cy="675728"/>
        </a:xfrm>
        <a:custGeom>
          <a:avLst/>
          <a:gdLst/>
          <a:ahLst/>
          <a:cxnLst/>
          <a:rect l="0" t="0" r="0" b="0"/>
          <a:pathLst>
            <a:path>
              <a:moveTo>
                <a:pt x="0" y="0"/>
              </a:moveTo>
              <a:lnTo>
                <a:pt x="0" y="348770"/>
              </a:lnTo>
              <a:lnTo>
                <a:pt x="366021" y="348770"/>
              </a:lnTo>
              <a:lnTo>
                <a:pt x="366021" y="67572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BCD85B-8CF4-4001-B691-9C7C2986916A}">
      <dsp:nvSpPr>
        <dsp:cNvPr id="0" name=""/>
        <dsp:cNvSpPr/>
      </dsp:nvSpPr>
      <dsp:spPr>
        <a:xfrm>
          <a:off x="3325174" y="2257547"/>
          <a:ext cx="2485518" cy="691360"/>
        </a:xfrm>
        <a:custGeom>
          <a:avLst/>
          <a:gdLst/>
          <a:ahLst/>
          <a:cxnLst/>
          <a:rect l="0" t="0" r="0" b="0"/>
          <a:pathLst>
            <a:path>
              <a:moveTo>
                <a:pt x="2485518" y="0"/>
              </a:moveTo>
              <a:lnTo>
                <a:pt x="2485518" y="364402"/>
              </a:lnTo>
              <a:lnTo>
                <a:pt x="0" y="364402"/>
              </a:lnTo>
              <a:lnTo>
                <a:pt x="0" y="69136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5B93247-B569-4A7D-9FA7-39FB1FF599A1}">
      <dsp:nvSpPr>
        <dsp:cNvPr id="0" name=""/>
        <dsp:cNvSpPr/>
      </dsp:nvSpPr>
      <dsp:spPr>
        <a:xfrm>
          <a:off x="5810693" y="2257547"/>
          <a:ext cx="3872286" cy="711320"/>
        </a:xfrm>
        <a:custGeom>
          <a:avLst/>
          <a:gdLst/>
          <a:ahLst/>
          <a:cxnLst/>
          <a:rect l="0" t="0" r="0" b="0"/>
          <a:pathLst>
            <a:path>
              <a:moveTo>
                <a:pt x="0" y="0"/>
              </a:moveTo>
              <a:lnTo>
                <a:pt x="0" y="384362"/>
              </a:lnTo>
              <a:lnTo>
                <a:pt x="3872286" y="384362"/>
              </a:lnTo>
              <a:lnTo>
                <a:pt x="3872286" y="71132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6E287C-2216-4A46-839F-0B96AB14FBE8}">
      <dsp:nvSpPr>
        <dsp:cNvPr id="0" name=""/>
        <dsp:cNvSpPr/>
      </dsp:nvSpPr>
      <dsp:spPr>
        <a:xfrm>
          <a:off x="1170475" y="2257547"/>
          <a:ext cx="4640217" cy="633052"/>
        </a:xfrm>
        <a:custGeom>
          <a:avLst/>
          <a:gdLst/>
          <a:ahLst/>
          <a:cxnLst/>
          <a:rect l="0" t="0" r="0" b="0"/>
          <a:pathLst>
            <a:path>
              <a:moveTo>
                <a:pt x="4640217" y="0"/>
              </a:moveTo>
              <a:lnTo>
                <a:pt x="4640217" y="306094"/>
              </a:lnTo>
              <a:lnTo>
                <a:pt x="0" y="306094"/>
              </a:lnTo>
              <a:lnTo>
                <a:pt x="0" y="633052"/>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C8FB84-C2C2-4131-B927-6526DAE0547A}">
      <dsp:nvSpPr>
        <dsp:cNvPr id="0" name=""/>
        <dsp:cNvSpPr/>
      </dsp:nvSpPr>
      <dsp:spPr>
        <a:xfrm>
          <a:off x="4253750" y="700605"/>
          <a:ext cx="3113884" cy="1556942"/>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t>Data Science</a:t>
          </a:r>
          <a:endParaRPr lang="en-IN" sz="2800" kern="1200" dirty="0"/>
        </a:p>
      </dsp:txBody>
      <dsp:txXfrm>
        <a:off x="4253750" y="700605"/>
        <a:ext cx="3113884" cy="1556942"/>
      </dsp:txXfrm>
    </dsp:sp>
    <dsp:sp modelId="{DBFD57EE-96D4-434E-B25E-A5BE27574960}">
      <dsp:nvSpPr>
        <dsp:cNvPr id="0" name=""/>
        <dsp:cNvSpPr/>
      </dsp:nvSpPr>
      <dsp:spPr>
        <a:xfrm>
          <a:off x="169719" y="2890600"/>
          <a:ext cx="2001511" cy="1572682"/>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6985" tIns="6985" rIns="6985" bIns="6985" numCol="1" spcCol="1270" anchor="ctr" anchorCtr="0">
          <a:noAutofit/>
        </a:bodyPr>
        <a:lstStyle/>
        <a:p>
          <a:pPr marL="0" lvl="0" indent="0" algn="l" defTabSz="466725">
            <a:lnSpc>
              <a:spcPct val="90000"/>
            </a:lnSpc>
            <a:spcBef>
              <a:spcPct val="0"/>
            </a:spcBef>
            <a:spcAft>
              <a:spcPct val="35000"/>
            </a:spcAft>
            <a:buNone/>
          </a:pPr>
          <a:r>
            <a:rPr lang="en-US" sz="1050" b="1" kern="1200" dirty="0"/>
            <a:t>Data Analyst</a:t>
          </a:r>
        </a:p>
        <a:p>
          <a:pPr marL="0" lvl="0" indent="0" algn="l" defTabSz="466725">
            <a:lnSpc>
              <a:spcPct val="90000"/>
            </a:lnSpc>
            <a:spcBef>
              <a:spcPct val="0"/>
            </a:spcBef>
            <a:spcAft>
              <a:spcPct val="35000"/>
            </a:spcAft>
            <a:buNone/>
          </a:pPr>
          <a:r>
            <a:rPr lang="en-US" sz="1050" b="1" kern="1200" dirty="0"/>
            <a:t>Excel </a:t>
          </a:r>
          <a:endParaRPr lang="en-IN" sz="1050" b="1" kern="1200" dirty="0"/>
        </a:p>
        <a:p>
          <a:pPr marL="0" lvl="0" indent="0" algn="l" defTabSz="466725">
            <a:lnSpc>
              <a:spcPct val="90000"/>
            </a:lnSpc>
            <a:spcBef>
              <a:spcPct val="0"/>
            </a:spcBef>
            <a:spcAft>
              <a:spcPct val="35000"/>
            </a:spcAft>
            <a:buNone/>
          </a:pPr>
          <a:r>
            <a:rPr lang="en-IN" sz="1050" b="1" kern="1200" dirty="0"/>
            <a:t>Power BI/Tableau</a:t>
          </a:r>
        </a:p>
        <a:p>
          <a:pPr marL="0" lvl="0" indent="0" algn="l" defTabSz="466725">
            <a:lnSpc>
              <a:spcPct val="90000"/>
            </a:lnSpc>
            <a:spcBef>
              <a:spcPct val="0"/>
            </a:spcBef>
            <a:spcAft>
              <a:spcPct val="35000"/>
            </a:spcAft>
            <a:buNone/>
          </a:pPr>
          <a:r>
            <a:rPr lang="en-US" sz="1050" b="1" kern="1200" dirty="0" err="1"/>
            <a:t>Sql</a:t>
          </a:r>
          <a:endParaRPr lang="en-US" sz="1050" b="1" kern="1200" dirty="0"/>
        </a:p>
        <a:p>
          <a:pPr marL="0" lvl="0" indent="0" algn="l" defTabSz="466725">
            <a:lnSpc>
              <a:spcPct val="90000"/>
            </a:lnSpc>
            <a:spcBef>
              <a:spcPct val="0"/>
            </a:spcBef>
            <a:spcAft>
              <a:spcPct val="35000"/>
            </a:spcAft>
            <a:buNone/>
          </a:pPr>
          <a:r>
            <a:rPr lang="en-US" sz="1050" b="1" kern="1200" dirty="0"/>
            <a:t>Python</a:t>
          </a:r>
        </a:p>
        <a:p>
          <a:pPr marL="0" lvl="0" indent="0" algn="l" defTabSz="466725">
            <a:lnSpc>
              <a:spcPct val="90000"/>
            </a:lnSpc>
            <a:spcBef>
              <a:spcPct val="0"/>
            </a:spcBef>
            <a:spcAft>
              <a:spcPct val="35000"/>
            </a:spcAft>
            <a:buNone/>
          </a:pPr>
          <a:endParaRPr lang="en-IN" sz="1050" kern="1200" dirty="0"/>
        </a:p>
      </dsp:txBody>
      <dsp:txXfrm>
        <a:off x="169719" y="2890600"/>
        <a:ext cx="2001511" cy="1572682"/>
      </dsp:txXfrm>
    </dsp:sp>
    <dsp:sp modelId="{32E2EC7A-9F22-49AE-AB88-16A0ECCDA824}">
      <dsp:nvSpPr>
        <dsp:cNvPr id="0" name=""/>
        <dsp:cNvSpPr/>
      </dsp:nvSpPr>
      <dsp:spPr>
        <a:xfrm>
          <a:off x="8540806" y="2968867"/>
          <a:ext cx="2284345" cy="1557689"/>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DL engineering</a:t>
          </a:r>
        </a:p>
        <a:p>
          <a:pPr marL="0" lvl="0" indent="0" algn="ctr" defTabSz="622300">
            <a:lnSpc>
              <a:spcPct val="90000"/>
            </a:lnSpc>
            <a:spcBef>
              <a:spcPct val="0"/>
            </a:spcBef>
            <a:spcAft>
              <a:spcPct val="35000"/>
            </a:spcAft>
            <a:buFont typeface="Arial" panose="020B0604020202020204" pitchFamily="34" charset="0"/>
            <a:buNone/>
          </a:pPr>
          <a:r>
            <a:rPr lang="en-US" sz="1400" b="1" kern="1200" dirty="0" err="1"/>
            <a:t>Sql</a:t>
          </a:r>
          <a:endParaRPr lang="en-US" sz="1400" b="1" kern="1200" dirty="0"/>
        </a:p>
        <a:p>
          <a:pPr marL="0" lvl="0" indent="0" algn="ctr" defTabSz="622300">
            <a:lnSpc>
              <a:spcPct val="90000"/>
            </a:lnSpc>
            <a:spcBef>
              <a:spcPct val="0"/>
            </a:spcBef>
            <a:spcAft>
              <a:spcPct val="35000"/>
            </a:spcAft>
            <a:buFont typeface="Arial" panose="020B0604020202020204" pitchFamily="34" charset="0"/>
            <a:buNone/>
          </a:pPr>
          <a:r>
            <a:rPr lang="en-US" sz="1400" b="1" kern="1200" dirty="0"/>
            <a:t>Basic </a:t>
          </a:r>
          <a:r>
            <a:rPr lang="en-US" sz="1400" b="1" kern="1200" dirty="0" err="1"/>
            <a:t>maths</a:t>
          </a:r>
          <a:endParaRPr lang="en-US" sz="1400" b="1" kern="1200" dirty="0"/>
        </a:p>
        <a:p>
          <a:pPr marL="0" lvl="0" indent="0" algn="ctr" defTabSz="622300">
            <a:lnSpc>
              <a:spcPct val="90000"/>
            </a:lnSpc>
            <a:spcBef>
              <a:spcPct val="0"/>
            </a:spcBef>
            <a:spcAft>
              <a:spcPct val="35000"/>
            </a:spcAft>
            <a:buFont typeface="Arial" panose="020B0604020202020204" pitchFamily="34" charset="0"/>
            <a:buNone/>
          </a:pPr>
          <a:r>
            <a:rPr lang="en-US" sz="1400" b="1" kern="1200" dirty="0"/>
            <a:t>Python </a:t>
          </a:r>
        </a:p>
        <a:p>
          <a:pPr marL="0" lvl="0" indent="0" algn="ctr" defTabSz="622300">
            <a:lnSpc>
              <a:spcPct val="90000"/>
            </a:lnSpc>
            <a:spcBef>
              <a:spcPct val="0"/>
            </a:spcBef>
            <a:spcAft>
              <a:spcPct val="35000"/>
            </a:spcAft>
            <a:buNone/>
          </a:pPr>
          <a:endParaRPr lang="en-IN" sz="1400" kern="1200" dirty="0"/>
        </a:p>
      </dsp:txBody>
      <dsp:txXfrm>
        <a:off x="8540806" y="2968867"/>
        <a:ext cx="2284345" cy="1557689"/>
      </dsp:txXfrm>
    </dsp:sp>
    <dsp:sp modelId="{B4D4D195-A38A-4DB5-99C4-EE1CF12BBC1B}">
      <dsp:nvSpPr>
        <dsp:cNvPr id="0" name=""/>
        <dsp:cNvSpPr/>
      </dsp:nvSpPr>
      <dsp:spPr>
        <a:xfrm>
          <a:off x="2200595" y="2948907"/>
          <a:ext cx="2249158" cy="1556942"/>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b="1" kern="1200" dirty="0"/>
            <a:t>Data Engineer</a:t>
          </a:r>
        </a:p>
        <a:p>
          <a:pPr marL="0" lvl="0" indent="0" algn="ctr" defTabSz="622300">
            <a:lnSpc>
              <a:spcPct val="90000"/>
            </a:lnSpc>
            <a:spcBef>
              <a:spcPct val="0"/>
            </a:spcBef>
            <a:spcAft>
              <a:spcPct val="35000"/>
            </a:spcAft>
            <a:buNone/>
          </a:pPr>
          <a:r>
            <a:rPr lang="en-US" sz="1400" b="1" kern="1200" dirty="0" err="1"/>
            <a:t>Sql</a:t>
          </a:r>
          <a:endParaRPr lang="en-IN" sz="1400" b="1" kern="1200" dirty="0"/>
        </a:p>
        <a:p>
          <a:pPr marL="0" lvl="0" indent="0" algn="ctr" defTabSz="622300">
            <a:lnSpc>
              <a:spcPct val="90000"/>
            </a:lnSpc>
            <a:spcBef>
              <a:spcPct val="0"/>
            </a:spcBef>
            <a:spcAft>
              <a:spcPct val="35000"/>
            </a:spcAft>
            <a:buNone/>
          </a:pPr>
          <a:r>
            <a:rPr lang="en-US" sz="1400" b="1" kern="1200" dirty="0"/>
            <a:t>Bigdata concept</a:t>
          </a:r>
        </a:p>
        <a:p>
          <a:pPr marL="0" lvl="0" indent="0" algn="ctr" defTabSz="622300">
            <a:lnSpc>
              <a:spcPct val="90000"/>
            </a:lnSpc>
            <a:spcBef>
              <a:spcPct val="0"/>
            </a:spcBef>
            <a:spcAft>
              <a:spcPct val="35000"/>
            </a:spcAft>
            <a:buNone/>
          </a:pPr>
          <a:r>
            <a:rPr lang="en-US" sz="1400" b="1" kern="1200" dirty="0"/>
            <a:t>Python</a:t>
          </a:r>
        </a:p>
        <a:p>
          <a:pPr marL="0" lvl="0" indent="0" algn="ctr" defTabSz="622300">
            <a:lnSpc>
              <a:spcPct val="90000"/>
            </a:lnSpc>
            <a:spcBef>
              <a:spcPct val="0"/>
            </a:spcBef>
            <a:spcAft>
              <a:spcPct val="35000"/>
            </a:spcAft>
            <a:buNone/>
          </a:pPr>
          <a:r>
            <a:rPr lang="en-US" sz="1400" b="1" kern="1200" dirty="0" err="1"/>
            <a:t>Pyspark</a:t>
          </a:r>
          <a:r>
            <a:rPr lang="en-US" sz="1400" b="1" kern="1200" dirty="0"/>
            <a:t> </a:t>
          </a:r>
        </a:p>
        <a:p>
          <a:pPr marL="0" lvl="0" indent="0" algn="ctr" defTabSz="622300">
            <a:lnSpc>
              <a:spcPct val="90000"/>
            </a:lnSpc>
            <a:spcBef>
              <a:spcPct val="0"/>
            </a:spcBef>
            <a:spcAft>
              <a:spcPct val="35000"/>
            </a:spcAft>
            <a:buNone/>
          </a:pPr>
          <a:endParaRPr lang="en-IN" sz="1400" kern="1200" dirty="0"/>
        </a:p>
      </dsp:txBody>
      <dsp:txXfrm>
        <a:off x="2200595" y="2948907"/>
        <a:ext cx="2249158" cy="1556942"/>
      </dsp:txXfrm>
    </dsp:sp>
    <dsp:sp modelId="{F6119593-881A-4AC9-8C43-B1DD77AD97FC}">
      <dsp:nvSpPr>
        <dsp:cNvPr id="0" name=""/>
        <dsp:cNvSpPr/>
      </dsp:nvSpPr>
      <dsp:spPr>
        <a:xfrm>
          <a:off x="4619772" y="2933275"/>
          <a:ext cx="3113884" cy="1556942"/>
        </a:xfrm>
        <a:prstGeom prst="rect">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dsp:spPr>
      <dsp:style>
        <a:lnRef idx="0">
          <a:scrgbClr r="0" g="0" b="0"/>
        </a:lnRef>
        <a:fillRef idx="3">
          <a:scrgbClr r="0" g="0" b="0"/>
        </a:fillRef>
        <a:effectRef idx="3">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b="1" kern="1200" dirty="0"/>
            <a:t>Machine Learning engineering</a:t>
          </a:r>
        </a:p>
        <a:p>
          <a:pPr marL="0" lvl="0" indent="0" algn="ctr" defTabSz="622300">
            <a:lnSpc>
              <a:spcPct val="90000"/>
            </a:lnSpc>
            <a:spcBef>
              <a:spcPct val="0"/>
            </a:spcBef>
            <a:spcAft>
              <a:spcPct val="35000"/>
            </a:spcAft>
            <a:buFont typeface="Arial" panose="020B0604020202020204" pitchFamily="34" charset="0"/>
            <a:buNone/>
          </a:pPr>
          <a:r>
            <a:rPr lang="en-US" sz="1400" b="1" kern="1200" dirty="0" err="1"/>
            <a:t>Sql</a:t>
          </a:r>
          <a:endParaRPr lang="en-US" sz="1400" b="1" kern="1200" dirty="0"/>
        </a:p>
        <a:p>
          <a:pPr marL="0" lvl="0" indent="0" algn="ctr" defTabSz="622300">
            <a:lnSpc>
              <a:spcPct val="90000"/>
            </a:lnSpc>
            <a:spcBef>
              <a:spcPct val="0"/>
            </a:spcBef>
            <a:spcAft>
              <a:spcPct val="35000"/>
            </a:spcAft>
            <a:buFont typeface="Arial" panose="020B0604020202020204" pitchFamily="34" charset="0"/>
            <a:buNone/>
          </a:pPr>
          <a:r>
            <a:rPr lang="en-US" sz="1400" b="1" kern="1200" dirty="0"/>
            <a:t>Basic </a:t>
          </a:r>
          <a:r>
            <a:rPr lang="en-US" sz="1400" b="1" kern="1200" dirty="0" err="1"/>
            <a:t>maths</a:t>
          </a:r>
          <a:endParaRPr lang="en-US" sz="1400" b="1" kern="1200" dirty="0"/>
        </a:p>
        <a:p>
          <a:pPr marL="0" lvl="0" indent="0" algn="ctr" defTabSz="622300">
            <a:lnSpc>
              <a:spcPct val="90000"/>
            </a:lnSpc>
            <a:spcBef>
              <a:spcPct val="0"/>
            </a:spcBef>
            <a:spcAft>
              <a:spcPct val="35000"/>
            </a:spcAft>
            <a:buFont typeface="Arial" panose="020B0604020202020204" pitchFamily="34" charset="0"/>
            <a:buNone/>
          </a:pPr>
          <a:r>
            <a:rPr lang="en-US" sz="1400" b="1" kern="1200" dirty="0"/>
            <a:t>Python </a:t>
          </a:r>
          <a:endParaRPr lang="en-IN" sz="1400" kern="1200" dirty="0"/>
        </a:p>
      </dsp:txBody>
      <dsp:txXfrm>
        <a:off x="4619772" y="2933275"/>
        <a:ext cx="3113884" cy="155694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3">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1">
  <dgm:title val=""/>
  <dgm:desc val=""/>
  <dgm:catLst>
    <dgm:cat type="simple" pri="10500"/>
  </dgm:catLst>
  <dgm:scene3d>
    <a:camera prst="orthographicFront"/>
    <a:lightRig rig="threePt" dir="t"/>
  </dgm:scene3d>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t>10/14/2024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t>10/14/2024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t>10/14/2024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t>10/14/2024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t>10/14/2024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t>10/14/2024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t>10/14/2024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t>10/14/2024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2032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8000" dirty="0"/>
              <a:t>Linear Regression</a:t>
            </a:r>
          </a:p>
        </p:txBody>
      </p:sp>
      <p:pic>
        <p:nvPicPr>
          <p:cNvPr id="5" name="Picture 4" descr="A picture containing building, sitting, bench, side&#10;&#10;Description automatically generated"/>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88728" y="241387"/>
            <a:ext cx="6097772" cy="56874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b="0" i="0" dirty="0">
                <a:solidFill>
                  <a:srgbClr val="333333"/>
                </a:solidFill>
                <a:effectLst/>
                <a:latin typeface="Tomorrow"/>
              </a:rPr>
              <a:t>Data Normalization or Scaling</a:t>
            </a:r>
          </a:p>
        </p:txBody>
      </p:sp>
      <p:sp>
        <p:nvSpPr>
          <p:cNvPr id="5" name="TextBox 4"/>
          <p:cNvSpPr txBox="1"/>
          <p:nvPr/>
        </p:nvSpPr>
        <p:spPr>
          <a:xfrm>
            <a:off x="342900" y="1080116"/>
            <a:ext cx="4622505" cy="5047536"/>
          </a:xfrm>
          <a:prstGeom prst="rect">
            <a:avLst/>
          </a:prstGeom>
          <a:noFill/>
        </p:spPr>
        <p:txBody>
          <a:bodyPr wrap="square">
            <a:spAutoFit/>
          </a:bodyPr>
          <a:lstStyle/>
          <a:p>
            <a:r>
              <a:rPr lang="en-IN" sz="1400" b="0" dirty="0">
                <a:effectLst/>
                <a:latin typeface="Consolas" panose="020B0609020204030204" pitchFamily="49" charset="0"/>
              </a:rPr>
              <a:t>### A function to normalize numerical columns</a:t>
            </a:r>
          </a:p>
          <a:p>
            <a:br>
              <a:rPr lang="en-IN" sz="1400" b="0" dirty="0">
                <a:effectLst/>
                <a:latin typeface="Consolas" panose="020B0609020204030204" pitchFamily="49" charset="0"/>
              </a:rPr>
            </a:br>
            <a:r>
              <a:rPr lang="en-IN" sz="1400" b="0" dirty="0">
                <a:effectLst/>
                <a:latin typeface="Consolas" panose="020B0609020204030204" pitchFamily="49" charset="0"/>
              </a:rPr>
              <a:t>def </a:t>
            </a:r>
            <a:r>
              <a:rPr lang="en-IN" sz="1400" b="0" dirty="0" err="1">
                <a:effectLst/>
                <a:latin typeface="Consolas" panose="020B0609020204030204" pitchFamily="49" charset="0"/>
              </a:rPr>
              <a:t>normalize_columns</a:t>
            </a:r>
            <a:r>
              <a:rPr lang="en-IN" sz="1400" b="0" dirty="0">
                <a:effectLst/>
                <a:latin typeface="Consolas" panose="020B0609020204030204" pitchFamily="49" charset="0"/>
              </a:rPr>
              <a:t>(</a:t>
            </a:r>
            <a:r>
              <a:rPr lang="en-IN" sz="1400" b="0" dirty="0" err="1">
                <a:effectLst/>
                <a:latin typeface="Consolas" panose="020B0609020204030204" pitchFamily="49" charset="0"/>
              </a:rPr>
              <a:t>dataframe</a:t>
            </a:r>
            <a:r>
              <a:rPr lang="en-IN" sz="1400" b="0" dirty="0">
                <a:effectLst/>
                <a:latin typeface="Consolas" panose="020B0609020204030204" pitchFamily="49" charset="0"/>
              </a:rPr>
              <a:t>, column):</a:t>
            </a:r>
          </a:p>
          <a:p>
            <a:r>
              <a:rPr lang="en-IN" sz="1400" b="0" dirty="0">
                <a:effectLst/>
                <a:latin typeface="Consolas" panose="020B0609020204030204" pitchFamily="49" charset="0"/>
              </a:rPr>
              <a:t>    data = </a:t>
            </a:r>
            <a:r>
              <a:rPr lang="en-IN" sz="1400" b="0" dirty="0" err="1">
                <a:effectLst/>
                <a:latin typeface="Consolas" panose="020B0609020204030204" pitchFamily="49" charset="0"/>
              </a:rPr>
              <a:t>dataframe</a:t>
            </a:r>
            <a:r>
              <a:rPr lang="en-IN" sz="1400" b="0" dirty="0">
                <a:effectLst/>
                <a:latin typeface="Consolas" panose="020B0609020204030204" pitchFamily="49" charset="0"/>
              </a:rPr>
              <a:t>[column]</a:t>
            </a:r>
          </a:p>
          <a:p>
            <a:r>
              <a:rPr lang="en-IN" sz="1400" b="0" dirty="0">
                <a:effectLst/>
                <a:latin typeface="Consolas" panose="020B0609020204030204" pitchFamily="49" charset="0"/>
              </a:rPr>
              <a:t>    mini = min(data)</a:t>
            </a:r>
          </a:p>
          <a:p>
            <a:r>
              <a:rPr lang="en-IN" sz="1400" b="0" dirty="0">
                <a:effectLst/>
                <a:latin typeface="Consolas" panose="020B0609020204030204" pitchFamily="49" charset="0"/>
              </a:rPr>
              <a:t>    maxi = max(data)</a:t>
            </a:r>
          </a:p>
          <a:p>
            <a:r>
              <a:rPr lang="en-IN" sz="1400" b="0" dirty="0">
                <a:effectLst/>
                <a:latin typeface="Consolas" panose="020B0609020204030204" pitchFamily="49" charset="0"/>
              </a:rPr>
              <a:t>    </a:t>
            </a:r>
          </a:p>
          <a:p>
            <a:r>
              <a:rPr lang="en-IN" sz="1400" b="0" dirty="0">
                <a:effectLst/>
                <a:latin typeface="Consolas" panose="020B0609020204030204" pitchFamily="49" charset="0"/>
              </a:rPr>
              <a:t>    </a:t>
            </a:r>
            <a:r>
              <a:rPr lang="en-IN" sz="1400" b="0" dirty="0" err="1">
                <a:effectLst/>
                <a:latin typeface="Consolas" panose="020B0609020204030204" pitchFamily="49" charset="0"/>
              </a:rPr>
              <a:t>new_data</a:t>
            </a:r>
            <a:r>
              <a:rPr lang="en-IN" sz="1400" b="0" dirty="0">
                <a:effectLst/>
                <a:latin typeface="Consolas" panose="020B0609020204030204" pitchFamily="49" charset="0"/>
              </a:rPr>
              <a:t> = []</a:t>
            </a:r>
          </a:p>
          <a:p>
            <a:r>
              <a:rPr lang="en-IN" sz="1400" b="0" dirty="0">
                <a:effectLst/>
                <a:latin typeface="Consolas" panose="020B0609020204030204" pitchFamily="49" charset="0"/>
              </a:rPr>
              <a:t>    for value in data:</a:t>
            </a:r>
          </a:p>
          <a:p>
            <a:r>
              <a:rPr lang="en-IN" sz="1400" b="0" dirty="0">
                <a:effectLst/>
                <a:latin typeface="Consolas" panose="020B0609020204030204" pitchFamily="49" charset="0"/>
              </a:rPr>
              <a:t>        </a:t>
            </a:r>
            <a:r>
              <a:rPr lang="en-IN" sz="1400" b="0" dirty="0" err="1">
                <a:effectLst/>
                <a:latin typeface="Consolas" panose="020B0609020204030204" pitchFamily="49" charset="0"/>
              </a:rPr>
              <a:t>new_data.append</a:t>
            </a:r>
            <a:r>
              <a:rPr lang="en-IN" sz="1400" b="0" dirty="0">
                <a:effectLst/>
                <a:latin typeface="Consolas" panose="020B0609020204030204" pitchFamily="49" charset="0"/>
              </a:rPr>
              <a:t>((value - mini)/(maxi - mini))</a:t>
            </a:r>
          </a:p>
          <a:p>
            <a:r>
              <a:rPr lang="en-IN" sz="1400" b="0" dirty="0">
                <a:effectLst/>
                <a:latin typeface="Consolas" panose="020B0609020204030204" pitchFamily="49" charset="0"/>
              </a:rPr>
              <a:t>    </a:t>
            </a:r>
          </a:p>
          <a:p>
            <a:r>
              <a:rPr lang="en-IN" sz="1400" b="0" dirty="0">
                <a:effectLst/>
                <a:latin typeface="Consolas" panose="020B0609020204030204" pitchFamily="49" charset="0"/>
              </a:rPr>
              <a:t>    </a:t>
            </a:r>
            <a:r>
              <a:rPr lang="en-IN" sz="1400" b="0" dirty="0" err="1">
                <a:effectLst/>
                <a:latin typeface="Consolas" panose="020B0609020204030204" pitchFamily="49" charset="0"/>
              </a:rPr>
              <a:t>dataframe</a:t>
            </a:r>
            <a:r>
              <a:rPr lang="en-IN" sz="1400" b="0" dirty="0">
                <a:effectLst/>
                <a:latin typeface="Consolas" panose="020B0609020204030204" pitchFamily="49" charset="0"/>
              </a:rPr>
              <a:t>[column] = </a:t>
            </a:r>
            <a:r>
              <a:rPr lang="en-IN" sz="1400" b="0" dirty="0" err="1">
                <a:effectLst/>
                <a:latin typeface="Consolas" panose="020B0609020204030204" pitchFamily="49" charset="0"/>
              </a:rPr>
              <a:t>new_data</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err="1">
                <a:effectLst/>
                <a:latin typeface="Consolas" panose="020B0609020204030204" pitchFamily="49" charset="0"/>
              </a:rPr>
              <a:t>numerical_columns</a:t>
            </a:r>
            <a:r>
              <a:rPr lang="en-IN" sz="1400" b="0" dirty="0">
                <a:effectLst/>
                <a:latin typeface="Consolas" panose="020B0609020204030204" pitchFamily="49" charset="0"/>
              </a:rPr>
              <a:t> = ['</a:t>
            </a:r>
            <a:r>
              <a:rPr lang="en-IN" sz="1400" b="0" dirty="0" err="1">
                <a:effectLst/>
                <a:latin typeface="Consolas" panose="020B0609020204030204" pitchFamily="49" charset="0"/>
              </a:rPr>
              <a:t>Sales_in_thousands</a:t>
            </a:r>
            <a:r>
              <a:rPr lang="en-IN" sz="1400" b="0" dirty="0">
                <a:effectLst/>
                <a:latin typeface="Consolas" panose="020B0609020204030204" pitchFamily="49" charset="0"/>
              </a:rPr>
              <a:t>', '__</a:t>
            </a:r>
            <a:r>
              <a:rPr lang="en-IN" sz="1400" b="0" dirty="0" err="1">
                <a:effectLst/>
                <a:latin typeface="Consolas" panose="020B0609020204030204" pitchFamily="49" charset="0"/>
              </a:rPr>
              <a:t>year_resale_value</a:t>
            </a:r>
            <a:r>
              <a:rPr lang="en-IN" sz="1400" b="0" dirty="0">
                <a:effectLst/>
                <a:latin typeface="Consolas" panose="020B0609020204030204" pitchFamily="49" charset="0"/>
              </a:rPr>
              <a:t>', '</a:t>
            </a:r>
            <a:r>
              <a:rPr lang="en-IN" sz="1400" b="0" dirty="0" err="1">
                <a:effectLst/>
                <a:latin typeface="Consolas" panose="020B0609020204030204" pitchFamily="49" charset="0"/>
              </a:rPr>
              <a:t>Engine_size</a:t>
            </a:r>
            <a:r>
              <a:rPr lang="en-IN" sz="1400" b="0" dirty="0">
                <a:effectLst/>
                <a:latin typeface="Consolas" panose="020B0609020204030204" pitchFamily="49" charset="0"/>
              </a:rPr>
              <a:t>', 'Horsepower', 'Wheelbase', 'Width',</a:t>
            </a:r>
          </a:p>
          <a:p>
            <a:r>
              <a:rPr lang="en-IN" sz="1400" b="0" dirty="0">
                <a:effectLst/>
                <a:latin typeface="Consolas" panose="020B0609020204030204" pitchFamily="49" charset="0"/>
              </a:rPr>
              <a:t>                    'Length', '</a:t>
            </a:r>
            <a:r>
              <a:rPr lang="en-IN" sz="1400" b="0" dirty="0" err="1">
                <a:effectLst/>
                <a:latin typeface="Consolas" panose="020B0609020204030204" pitchFamily="49" charset="0"/>
              </a:rPr>
              <a:t>Curb_weight</a:t>
            </a:r>
            <a:r>
              <a:rPr lang="en-IN" sz="1400" b="0" dirty="0">
                <a:effectLst/>
                <a:latin typeface="Consolas" panose="020B0609020204030204" pitchFamily="49" charset="0"/>
              </a:rPr>
              <a:t>', '</a:t>
            </a:r>
            <a:r>
              <a:rPr lang="en-IN" sz="1400" b="0" dirty="0" err="1">
                <a:effectLst/>
                <a:latin typeface="Consolas" panose="020B0609020204030204" pitchFamily="49" charset="0"/>
              </a:rPr>
              <a:t>Fuel_capacity</a:t>
            </a:r>
            <a:r>
              <a:rPr lang="en-IN" sz="1400" b="0" dirty="0">
                <a:effectLst/>
                <a:latin typeface="Consolas" panose="020B0609020204030204" pitchFamily="49" charset="0"/>
              </a:rPr>
              <a:t>', '</a:t>
            </a:r>
            <a:r>
              <a:rPr lang="en-IN" sz="1400" b="0" dirty="0" err="1">
                <a:effectLst/>
                <a:latin typeface="Consolas" panose="020B0609020204030204" pitchFamily="49" charset="0"/>
              </a:rPr>
              <a:t>Fuel_efficiency</a:t>
            </a:r>
            <a:r>
              <a:rPr lang="en-IN" sz="1400" b="0" dirty="0">
                <a:effectLst/>
                <a:latin typeface="Consolas" panose="020B0609020204030204" pitchFamily="49" charset="0"/>
              </a:rPr>
              <a:t>', '</a:t>
            </a:r>
            <a:r>
              <a:rPr lang="en-IN" sz="1400" b="0" dirty="0" err="1">
                <a:effectLst/>
                <a:latin typeface="Consolas" panose="020B0609020204030204" pitchFamily="49" charset="0"/>
              </a:rPr>
              <a:t>Power_perf_factor</a:t>
            </a:r>
            <a:r>
              <a:rPr lang="en-IN" sz="1400" b="0" dirty="0">
                <a:effectLst/>
                <a:latin typeface="Consolas" panose="020B0609020204030204" pitchFamily="49" charset="0"/>
              </a:rPr>
              <a:t>', 'Age']</a:t>
            </a:r>
          </a:p>
          <a:p>
            <a:r>
              <a:rPr lang="en-IN" sz="1400" b="0" dirty="0">
                <a:effectLst/>
                <a:latin typeface="Consolas" panose="020B0609020204030204" pitchFamily="49" charset="0"/>
              </a:rPr>
              <a:t>for </a:t>
            </a:r>
            <a:r>
              <a:rPr lang="en-IN" sz="1400" b="0" dirty="0" err="1">
                <a:effectLst/>
                <a:latin typeface="Consolas" panose="020B0609020204030204" pitchFamily="49" charset="0"/>
              </a:rPr>
              <a:t>each_column</a:t>
            </a:r>
            <a:r>
              <a:rPr lang="en-IN" sz="1400" b="0" dirty="0">
                <a:effectLst/>
                <a:latin typeface="Consolas" panose="020B0609020204030204" pitchFamily="49" charset="0"/>
              </a:rPr>
              <a:t> in </a:t>
            </a:r>
            <a:r>
              <a:rPr lang="en-IN" sz="1400" b="0" dirty="0" err="1">
                <a:effectLst/>
                <a:latin typeface="Consolas" panose="020B0609020204030204" pitchFamily="49" charset="0"/>
              </a:rPr>
              <a:t>numerical_columns</a:t>
            </a:r>
            <a:r>
              <a:rPr lang="en-IN" sz="1400" b="0" dirty="0">
                <a:effectLst/>
                <a:latin typeface="Consolas" panose="020B0609020204030204" pitchFamily="49" charset="0"/>
              </a:rPr>
              <a:t>:</a:t>
            </a:r>
          </a:p>
          <a:p>
            <a:r>
              <a:rPr lang="en-IN" sz="1400" b="0" dirty="0">
                <a:effectLst/>
                <a:latin typeface="Consolas" panose="020B0609020204030204" pitchFamily="49" charset="0"/>
              </a:rPr>
              <a:t>    </a:t>
            </a:r>
            <a:r>
              <a:rPr lang="en-IN" sz="1400" b="0" dirty="0" err="1">
                <a:effectLst/>
                <a:latin typeface="Consolas" panose="020B0609020204030204" pitchFamily="49" charset="0"/>
              </a:rPr>
              <a:t>normalize_columns</a:t>
            </a:r>
            <a:r>
              <a:rPr lang="en-IN" sz="1400" b="0" dirty="0">
                <a:effectLst/>
                <a:latin typeface="Consolas" panose="020B0609020204030204" pitchFamily="49" charset="0"/>
              </a:rPr>
              <a:t>(</a:t>
            </a:r>
            <a:r>
              <a:rPr lang="en-IN" sz="1400" b="0" dirty="0" err="1">
                <a:effectLst/>
                <a:latin typeface="Consolas" panose="020B0609020204030204" pitchFamily="49" charset="0"/>
              </a:rPr>
              <a:t>modified_dataset</a:t>
            </a:r>
            <a:r>
              <a:rPr lang="en-IN" sz="1400" b="0" dirty="0">
                <a:effectLst/>
                <a:latin typeface="Consolas" panose="020B0609020204030204" pitchFamily="49" charset="0"/>
              </a:rPr>
              <a:t>, </a:t>
            </a:r>
            <a:r>
              <a:rPr lang="en-IN" sz="1400" b="0" dirty="0" err="1">
                <a:effectLst/>
                <a:latin typeface="Consolas" panose="020B0609020204030204" pitchFamily="49" charset="0"/>
              </a:rPr>
              <a:t>each_column</a:t>
            </a:r>
            <a:r>
              <a:rPr lang="en-IN" sz="1400" b="0" dirty="0">
                <a:effectLst/>
                <a:latin typeface="Consolas" panose="020B0609020204030204" pitchFamily="49" charset="0"/>
              </a:rPr>
              <a:t>)</a:t>
            </a:r>
          </a:p>
        </p:txBody>
      </p:sp>
      <p:sp>
        <p:nvSpPr>
          <p:cNvPr id="15" name="TextBox 14"/>
          <p:cNvSpPr txBox="1"/>
          <p:nvPr/>
        </p:nvSpPr>
        <p:spPr>
          <a:xfrm>
            <a:off x="5784112" y="44592"/>
            <a:ext cx="6600160" cy="2031325"/>
          </a:xfrm>
          <a:prstGeom prst="rect">
            <a:avLst/>
          </a:prstGeom>
          <a:noFill/>
        </p:spPr>
        <p:txBody>
          <a:bodyPr wrap="square">
            <a:spAutoFit/>
          </a:bodyPr>
          <a:lstStyle/>
          <a:p>
            <a:r>
              <a:rPr lang="en-IN" dirty="0"/>
              <a:t>from </a:t>
            </a:r>
            <a:r>
              <a:rPr lang="en-IN" dirty="0" err="1"/>
              <a:t>sklearn</a:t>
            </a:r>
            <a:r>
              <a:rPr lang="en-IN" dirty="0"/>
              <a:t> import preprocessing</a:t>
            </a:r>
          </a:p>
          <a:p>
            <a:r>
              <a:rPr lang="en-IN" dirty="0"/>
              <a:t>import </a:t>
            </a:r>
            <a:r>
              <a:rPr lang="en-IN" dirty="0" err="1"/>
              <a:t>numpy</a:t>
            </a:r>
            <a:r>
              <a:rPr lang="en-IN" dirty="0"/>
              <a:t> as np</a:t>
            </a:r>
          </a:p>
          <a:p>
            <a:endParaRPr lang="en-IN" dirty="0"/>
          </a:p>
          <a:p>
            <a:r>
              <a:rPr lang="en-IN" dirty="0" err="1"/>
              <a:t>x_array</a:t>
            </a:r>
            <a:r>
              <a:rPr lang="en-IN" dirty="0"/>
              <a:t> = </a:t>
            </a:r>
            <a:r>
              <a:rPr lang="en-IN" dirty="0" err="1"/>
              <a:t>np.array</a:t>
            </a:r>
            <a:r>
              <a:rPr lang="en-IN" dirty="0"/>
              <a:t>([2,3,5,6,7,4,8,7,6])</a:t>
            </a:r>
          </a:p>
          <a:p>
            <a:endParaRPr lang="en-IN" dirty="0"/>
          </a:p>
          <a:p>
            <a:r>
              <a:rPr lang="en-IN" dirty="0" err="1"/>
              <a:t>normalized_arr</a:t>
            </a:r>
            <a:r>
              <a:rPr lang="en-IN" dirty="0"/>
              <a:t> = </a:t>
            </a:r>
            <a:r>
              <a:rPr lang="en-IN" dirty="0" err="1"/>
              <a:t>preprocessing.normalize</a:t>
            </a:r>
            <a:r>
              <a:rPr lang="en-IN" dirty="0"/>
              <a:t>([</a:t>
            </a:r>
            <a:r>
              <a:rPr lang="en-IN" dirty="0" err="1"/>
              <a:t>x_array</a:t>
            </a:r>
            <a:r>
              <a:rPr lang="en-IN" dirty="0"/>
              <a:t>])</a:t>
            </a:r>
          </a:p>
          <a:p>
            <a:r>
              <a:rPr lang="en-IN" dirty="0"/>
              <a:t>print(</a:t>
            </a:r>
            <a:r>
              <a:rPr lang="en-IN" dirty="0" err="1"/>
              <a:t>normalized_arr</a:t>
            </a:r>
            <a:r>
              <a:rPr lang="en-IN" dirty="0"/>
              <a:t>)</a:t>
            </a:r>
          </a:p>
        </p:txBody>
      </p:sp>
      <p:sp>
        <p:nvSpPr>
          <p:cNvPr id="18" name="TextBox 17"/>
          <p:cNvSpPr txBox="1"/>
          <p:nvPr/>
        </p:nvSpPr>
        <p:spPr>
          <a:xfrm>
            <a:off x="5784112" y="1915014"/>
            <a:ext cx="5905499" cy="923330"/>
          </a:xfrm>
          <a:prstGeom prst="rect">
            <a:avLst/>
          </a:prstGeom>
          <a:noFill/>
        </p:spPr>
        <p:txBody>
          <a:bodyPr wrap="square">
            <a:spAutoFit/>
          </a:bodyPr>
          <a:lstStyle/>
          <a:p>
            <a:endParaRPr lang="en-IN" dirty="0"/>
          </a:p>
          <a:p>
            <a:r>
              <a:rPr lang="en-IN" dirty="0"/>
              <a:t>scaler = </a:t>
            </a:r>
            <a:r>
              <a:rPr lang="en-IN" dirty="0" err="1"/>
              <a:t>preprocessing.MinMaxScaler</a:t>
            </a:r>
            <a:r>
              <a:rPr lang="en-IN" dirty="0"/>
              <a:t>()</a:t>
            </a:r>
          </a:p>
          <a:p>
            <a:r>
              <a:rPr lang="en-IN" dirty="0"/>
              <a:t>d = </a:t>
            </a:r>
            <a:r>
              <a:rPr lang="en-IN" dirty="0" err="1"/>
              <a:t>scaler.fit_transform</a:t>
            </a:r>
            <a:r>
              <a:rPr lang="en-IN" dirty="0"/>
              <a:t>(</a:t>
            </a:r>
            <a:r>
              <a:rPr lang="en-IN" dirty="0" err="1"/>
              <a:t>california_housing.data</a:t>
            </a:r>
            <a:r>
              <a:rPr lang="en-IN" dirty="0"/>
              <a:t>)</a:t>
            </a:r>
          </a:p>
        </p:txBody>
      </p:sp>
      <p:pic>
        <p:nvPicPr>
          <p:cNvPr id="1027" name="Picture 3" descr="image4_11zon (1).web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4334" y="2930676"/>
            <a:ext cx="4054273" cy="2031325"/>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5"/>
          <p:cNvSpPr>
            <a:spLocks noChangeArrowheads="1"/>
          </p:cNvSpPr>
          <p:nvPr/>
        </p:nvSpPr>
        <p:spPr bwMode="auto">
          <a:xfrm>
            <a:off x="5167423" y="4833022"/>
            <a:ext cx="6964330" cy="1569660"/>
          </a:xfrm>
          <a:prstGeom prst="rect">
            <a:avLst/>
          </a:prstGeom>
          <a:solidFill>
            <a:srgbClr val="E3E8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The </a:t>
            </a:r>
            <a:r>
              <a:rPr kumimoji="0" lang="en-US" altLang="en-US" sz="2000" b="0" i="0" u="none" strike="noStrike" cap="none" normalizeH="0" baseline="0" dirty="0">
                <a:ln>
                  <a:noFill/>
                </a:ln>
                <a:solidFill>
                  <a:srgbClr val="24335A"/>
                </a:solidFill>
                <a:effectLst/>
                <a:latin typeface="Courier New" panose="02070309020205020404" pitchFamily="49" charset="0"/>
                <a:cs typeface="Courier New" panose="02070309020205020404" pitchFamily="49" charset="0"/>
              </a:rPr>
              <a:t>normalize()</a:t>
            </a:r>
            <a:r>
              <a:rPr kumimoji="0" lang="en-US" altLang="en-US" sz="1400" b="0" i="0" u="none" strike="noStrike" cap="none" normalizeH="0" baseline="0" dirty="0">
                <a:ln>
                  <a:noFill/>
                </a:ln>
                <a:solidFill>
                  <a:srgbClr val="4D5B7C"/>
                </a:solidFill>
                <a:effectLst/>
                <a:latin typeface="__Inter_0d7ac7"/>
              </a:rPr>
              <a:t> function scales vectors individually to a unit norm so that the vector has a length of one.</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 The default norm for </a:t>
            </a:r>
            <a:r>
              <a:rPr kumimoji="0" lang="en-US" altLang="en-US" sz="2000" b="0" i="0" u="none" strike="noStrike" cap="none" normalizeH="0" baseline="0" dirty="0">
                <a:ln>
                  <a:noFill/>
                </a:ln>
                <a:solidFill>
                  <a:srgbClr val="24335A"/>
                </a:solidFill>
                <a:effectLst/>
                <a:latin typeface="Courier New" panose="02070309020205020404" pitchFamily="49" charset="0"/>
                <a:cs typeface="Courier New" panose="02070309020205020404" pitchFamily="49" charset="0"/>
              </a:rPr>
              <a:t>normalize()</a:t>
            </a:r>
            <a:r>
              <a:rPr kumimoji="0" lang="en-US" altLang="en-US" sz="1400" b="0" i="0" u="none" strike="noStrike" cap="none" normalizeH="0" baseline="0" dirty="0">
                <a:ln>
                  <a:noFill/>
                </a:ln>
                <a:solidFill>
                  <a:srgbClr val="4D5B7C"/>
                </a:solidFill>
                <a:effectLst/>
                <a:latin typeface="__Inter_0d7ac7"/>
              </a:rPr>
              <a:t> is L2, also known as the Euclidean norm.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The L2 norm formula is the square root of the sum of the squares of each value.</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 Although using the </a:t>
            </a:r>
            <a:r>
              <a:rPr kumimoji="0" lang="en-US" altLang="en-US" sz="2000" b="0" i="0" u="none" strike="noStrike" cap="none" normalizeH="0" baseline="0" dirty="0">
                <a:ln>
                  <a:noFill/>
                </a:ln>
                <a:solidFill>
                  <a:srgbClr val="24335A"/>
                </a:solidFill>
                <a:effectLst/>
                <a:latin typeface="Courier New" panose="02070309020205020404" pitchFamily="49" charset="0"/>
                <a:cs typeface="Courier New" panose="02070309020205020404" pitchFamily="49" charset="0"/>
              </a:rPr>
              <a:t>normalize()</a:t>
            </a:r>
            <a:r>
              <a:rPr kumimoji="0" lang="en-US" altLang="en-US" sz="1400" b="0" i="0" u="none" strike="noStrike" cap="none" normalizeH="0" baseline="0" dirty="0">
                <a:ln>
                  <a:noFill/>
                </a:ln>
                <a:solidFill>
                  <a:srgbClr val="4D5B7C"/>
                </a:solidFill>
                <a:effectLst/>
                <a:latin typeface="__Inter_0d7ac7"/>
              </a:rPr>
              <a:t> function results in values between 0 and 1, </a:t>
            </a: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1400" b="0" i="0" u="none" strike="noStrike" cap="none" normalizeH="0" baseline="0" dirty="0">
                <a:ln>
                  <a:noFill/>
                </a:ln>
                <a:solidFill>
                  <a:srgbClr val="4D5B7C"/>
                </a:solidFill>
                <a:effectLst/>
                <a:latin typeface="__Inter_0d7ac7"/>
              </a:rPr>
              <a:t>it’s not the same as simply scaling the values to fall between 0 and 1.</a:t>
            </a:r>
            <a:r>
              <a:rPr kumimoji="0" lang="en-US" altLang="en-US" sz="9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5928" y="380163"/>
            <a:ext cx="6097772" cy="56874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b="0" i="0" dirty="0">
                <a:solidFill>
                  <a:srgbClr val="333333"/>
                </a:solidFill>
                <a:effectLst/>
                <a:latin typeface="Tomorrow"/>
              </a:rPr>
              <a:t>Feature Engineering</a:t>
            </a:r>
          </a:p>
        </p:txBody>
      </p:sp>
      <p:sp>
        <p:nvSpPr>
          <p:cNvPr id="5" name="TextBox 4"/>
          <p:cNvSpPr txBox="1"/>
          <p:nvPr/>
        </p:nvSpPr>
        <p:spPr>
          <a:xfrm>
            <a:off x="1124392" y="948908"/>
            <a:ext cx="10421679" cy="646331"/>
          </a:xfrm>
          <a:prstGeom prst="rect">
            <a:avLst/>
          </a:prstGeom>
          <a:noFill/>
        </p:spPr>
        <p:txBody>
          <a:bodyPr wrap="square">
            <a:spAutoFit/>
          </a:bodyPr>
          <a:lstStyle/>
          <a:p>
            <a:r>
              <a:rPr lang="en-US" sz="1200" b="0" dirty="0">
                <a:effectLst/>
                <a:latin typeface="Consolas" panose="020B0609020204030204" pitchFamily="49" charset="0"/>
              </a:rPr>
              <a:t>Feature selection is the process of reducing the number of input variables when developing a predictive model. It is desirable to reduce the number of input variables to both reduce the computational cost of modeling and, in some cases, to improve the performance of the model.</a:t>
            </a:r>
          </a:p>
        </p:txBody>
      </p:sp>
      <p:sp>
        <p:nvSpPr>
          <p:cNvPr id="9" name="TextBox 8"/>
          <p:cNvSpPr txBox="1"/>
          <p:nvPr/>
        </p:nvSpPr>
        <p:spPr>
          <a:xfrm>
            <a:off x="1124392" y="1518781"/>
            <a:ext cx="6097772" cy="646331"/>
          </a:xfrm>
          <a:prstGeom prst="rect">
            <a:avLst/>
          </a:prstGeom>
          <a:noFill/>
        </p:spPr>
        <p:txBody>
          <a:bodyPr wrap="square">
            <a:spAutoFit/>
          </a:bodyPr>
          <a:lstStyle/>
          <a:p>
            <a:r>
              <a:rPr lang="en-US" b="1" dirty="0">
                <a:solidFill>
                  <a:srgbClr val="569CD6"/>
                </a:solidFill>
                <a:effectLst/>
                <a:latin typeface="Consolas" panose="020B0609020204030204" pitchFamily="49" charset="0"/>
              </a:rPr>
              <a:t># 4.6.1 Plotting the correlation matrix for the numerical columns</a:t>
            </a:r>
            <a:endParaRPr lang="en-US" b="0" dirty="0">
              <a:solidFill>
                <a:srgbClr val="CCCCCC"/>
              </a:solidFill>
              <a:effectLst/>
              <a:latin typeface="Consolas" panose="020B0609020204030204" pitchFamily="49" charset="0"/>
            </a:endParaRPr>
          </a:p>
        </p:txBody>
      </p:sp>
      <p:sp>
        <p:nvSpPr>
          <p:cNvPr id="11" name="TextBox 10"/>
          <p:cNvSpPr txBox="1"/>
          <p:nvPr/>
        </p:nvSpPr>
        <p:spPr>
          <a:xfrm>
            <a:off x="784151" y="2163984"/>
            <a:ext cx="11660372" cy="1200329"/>
          </a:xfrm>
          <a:prstGeom prst="rect">
            <a:avLst/>
          </a:prstGeom>
          <a:noFill/>
        </p:spPr>
        <p:txBody>
          <a:bodyPr wrap="square">
            <a:spAutoFit/>
          </a:bodyPr>
          <a:lstStyle/>
          <a:p>
            <a:r>
              <a:rPr lang="en-IN" sz="1200" b="0" dirty="0">
                <a:effectLst/>
                <a:latin typeface="Consolas" panose="020B0609020204030204" pitchFamily="49" charset="0"/>
              </a:rPr>
              <a:t>### Creating a </a:t>
            </a:r>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a:p>
            <a:br>
              <a:rPr lang="en-IN" sz="1200" b="0" dirty="0">
                <a:effectLst/>
                <a:latin typeface="Consolas" panose="020B0609020204030204" pitchFamily="49" charset="0"/>
              </a:rPr>
            </a:br>
            <a:r>
              <a:rPr lang="en-IN" sz="1200" b="0" dirty="0" err="1">
                <a:effectLst/>
                <a:latin typeface="Consolas" panose="020B0609020204030204" pitchFamily="49" charset="0"/>
              </a:rPr>
              <a:t>filter_dataset</a:t>
            </a:r>
            <a:r>
              <a:rPr lang="en-IN" sz="1200" b="0" dirty="0">
                <a:effectLst/>
                <a:latin typeface="Consolas" panose="020B0609020204030204" pitchFamily="49" charset="0"/>
              </a:rPr>
              <a:t> = </a:t>
            </a:r>
            <a:r>
              <a:rPr lang="en-IN" sz="1200" b="0" dirty="0" err="1">
                <a:effectLst/>
                <a:latin typeface="Consolas" panose="020B0609020204030204" pitchFamily="49" charset="0"/>
              </a:rPr>
              <a:t>encoded_dataset</a:t>
            </a:r>
            <a:r>
              <a:rPr lang="en-IN" sz="1200" b="0" dirty="0">
                <a:effectLst/>
                <a:latin typeface="Consolas" panose="020B0609020204030204" pitchFamily="49" charset="0"/>
              </a:rPr>
              <a:t>[['</a:t>
            </a:r>
            <a:r>
              <a:rPr lang="en-IN" sz="1200" b="0" dirty="0" err="1">
                <a:effectLst/>
                <a:latin typeface="Consolas" panose="020B0609020204030204" pitchFamily="49" charset="0"/>
              </a:rPr>
              <a:t>Sales_in_thousands</a:t>
            </a:r>
            <a:r>
              <a:rPr lang="en-IN" sz="1200" b="0" dirty="0">
                <a:effectLst/>
                <a:latin typeface="Consolas" panose="020B0609020204030204" pitchFamily="49" charset="0"/>
              </a:rPr>
              <a:t>', '__</a:t>
            </a:r>
            <a:r>
              <a:rPr lang="en-IN" sz="1200" b="0" dirty="0" err="1">
                <a:effectLst/>
                <a:latin typeface="Consolas" panose="020B0609020204030204" pitchFamily="49" charset="0"/>
              </a:rPr>
              <a:t>year_resale_value</a:t>
            </a:r>
            <a:r>
              <a:rPr lang="en-IN" sz="1200" b="0" dirty="0">
                <a:effectLst/>
                <a:latin typeface="Consolas" panose="020B0609020204030204" pitchFamily="49" charset="0"/>
              </a:rPr>
              <a:t>', '</a:t>
            </a:r>
            <a:r>
              <a:rPr lang="en-IN" sz="1200" b="0" dirty="0" err="1">
                <a:effectLst/>
                <a:latin typeface="Consolas" panose="020B0609020204030204" pitchFamily="49" charset="0"/>
              </a:rPr>
              <a:t>Engine_size</a:t>
            </a:r>
            <a:r>
              <a:rPr lang="en-IN" sz="1200" b="0" dirty="0">
                <a:effectLst/>
                <a:latin typeface="Consolas" panose="020B0609020204030204" pitchFamily="49" charset="0"/>
              </a:rPr>
              <a:t>', 'Horsepower', 'Wheelbase', </a:t>
            </a:r>
          </a:p>
          <a:p>
            <a:r>
              <a:rPr lang="en-IN" sz="1200" b="0" dirty="0">
                <a:effectLst/>
                <a:latin typeface="Consolas" panose="020B0609020204030204" pitchFamily="49" charset="0"/>
              </a:rPr>
              <a:t>                                  'Width', 'Length', '</a:t>
            </a:r>
            <a:r>
              <a:rPr lang="en-IN" sz="1200" b="0" dirty="0" err="1">
                <a:effectLst/>
                <a:latin typeface="Consolas" panose="020B0609020204030204" pitchFamily="49" charset="0"/>
              </a:rPr>
              <a:t>Curb_weight</a:t>
            </a:r>
            <a:r>
              <a:rPr lang="en-IN" sz="1200" b="0" dirty="0">
                <a:effectLst/>
                <a:latin typeface="Consolas" panose="020B0609020204030204" pitchFamily="49" charset="0"/>
              </a:rPr>
              <a:t>', '</a:t>
            </a:r>
            <a:r>
              <a:rPr lang="en-IN" sz="1200" b="0" dirty="0" err="1">
                <a:effectLst/>
                <a:latin typeface="Consolas" panose="020B0609020204030204" pitchFamily="49" charset="0"/>
              </a:rPr>
              <a:t>Fuel_capacity</a:t>
            </a:r>
            <a:r>
              <a:rPr lang="en-IN" sz="1200" b="0" dirty="0">
                <a:effectLst/>
                <a:latin typeface="Consolas" panose="020B0609020204030204" pitchFamily="49" charset="0"/>
              </a:rPr>
              <a:t>', '</a:t>
            </a:r>
            <a:r>
              <a:rPr lang="en-IN" sz="1200" b="0" dirty="0" err="1">
                <a:effectLst/>
                <a:latin typeface="Consolas" panose="020B0609020204030204" pitchFamily="49" charset="0"/>
              </a:rPr>
              <a:t>Fuel_efficiency</a:t>
            </a:r>
            <a:r>
              <a:rPr lang="en-IN" sz="1200" b="0" dirty="0">
                <a:effectLst/>
                <a:latin typeface="Consolas" panose="020B0609020204030204" pitchFamily="49" charset="0"/>
              </a:rPr>
              <a:t>', '</a:t>
            </a:r>
            <a:r>
              <a:rPr lang="en-IN" sz="1200" b="0" dirty="0" err="1">
                <a:effectLst/>
                <a:latin typeface="Consolas" panose="020B0609020204030204" pitchFamily="49" charset="0"/>
              </a:rPr>
              <a:t>Power_perf_factor</a:t>
            </a:r>
            <a:r>
              <a:rPr lang="en-IN" sz="1200" b="0" dirty="0">
                <a:effectLst/>
                <a:latin typeface="Consolas" panose="020B0609020204030204" pitchFamily="49" charset="0"/>
              </a:rPr>
              <a:t>',</a:t>
            </a:r>
          </a:p>
          <a:p>
            <a:r>
              <a:rPr lang="en-IN" sz="1200" b="0" dirty="0">
                <a:effectLst/>
                <a:latin typeface="Consolas" panose="020B0609020204030204" pitchFamily="49" charset="0"/>
              </a:rPr>
              <a:t>                                  'Age']]</a:t>
            </a:r>
          </a:p>
          <a:p>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p:txBody>
      </p:sp>
      <p:sp>
        <p:nvSpPr>
          <p:cNvPr id="13" name="TextBox 12"/>
          <p:cNvSpPr txBox="1"/>
          <p:nvPr/>
        </p:nvSpPr>
        <p:spPr>
          <a:xfrm>
            <a:off x="784151" y="3769559"/>
            <a:ext cx="6097772" cy="1569660"/>
          </a:xfrm>
          <a:prstGeom prst="rect">
            <a:avLst/>
          </a:prstGeom>
          <a:noFill/>
        </p:spPr>
        <p:txBody>
          <a:bodyPr wrap="square">
            <a:spAutoFit/>
          </a:bodyPr>
          <a:lstStyle/>
          <a:p>
            <a:r>
              <a:rPr lang="en-IN" sz="1200" b="0" dirty="0">
                <a:effectLst/>
                <a:latin typeface="Consolas" panose="020B0609020204030204" pitchFamily="49" charset="0"/>
              </a:rPr>
              <a:t>### Plotting the correlation between various columns of the </a:t>
            </a:r>
            <a:r>
              <a:rPr lang="en-IN" sz="1200" b="0" dirty="0" err="1">
                <a:effectLst/>
                <a:latin typeface="Consolas" panose="020B0609020204030204" pitchFamily="49" charset="0"/>
              </a:rPr>
              <a:t>filter_dataset</a:t>
            </a:r>
            <a:endParaRPr lang="en-IN" sz="1200" b="0" dirty="0">
              <a:effectLst/>
              <a:latin typeface="Consolas" panose="020B0609020204030204" pitchFamily="49" charset="0"/>
            </a:endParaRPr>
          </a:p>
          <a:p>
            <a:br>
              <a:rPr lang="en-IN" sz="1200" b="0" dirty="0">
                <a:effectLst/>
                <a:latin typeface="Consolas" panose="020B0609020204030204" pitchFamily="49" charset="0"/>
              </a:rPr>
            </a:br>
            <a:r>
              <a:rPr lang="en-IN" sz="1200" b="0" dirty="0" err="1">
                <a:effectLst/>
                <a:latin typeface="Consolas" panose="020B0609020204030204" pitchFamily="49" charset="0"/>
              </a:rPr>
              <a:t>plt.figure</a:t>
            </a:r>
            <a:r>
              <a:rPr lang="en-IN" sz="1200" b="0" dirty="0">
                <a:effectLst/>
                <a:latin typeface="Consolas" panose="020B0609020204030204" pitchFamily="49" charset="0"/>
              </a:rPr>
              <a:t>(</a:t>
            </a:r>
            <a:r>
              <a:rPr lang="en-IN" sz="1200" b="0" dirty="0" err="1">
                <a:effectLst/>
                <a:latin typeface="Consolas" panose="020B0609020204030204" pitchFamily="49" charset="0"/>
              </a:rPr>
              <a:t>figsize</a:t>
            </a:r>
            <a:r>
              <a:rPr lang="en-IN" sz="1200" b="0" dirty="0">
                <a:effectLst/>
                <a:latin typeface="Consolas" panose="020B0609020204030204" pitchFamily="49" charset="0"/>
              </a:rPr>
              <a:t> = (10, 10))</a:t>
            </a:r>
          </a:p>
          <a:p>
            <a:r>
              <a:rPr lang="en-IN" sz="1200" b="0" dirty="0">
                <a:effectLst/>
                <a:latin typeface="Consolas" panose="020B0609020204030204" pitchFamily="49" charset="0"/>
              </a:rPr>
              <a:t>heatmap = </a:t>
            </a:r>
            <a:r>
              <a:rPr lang="en-IN" sz="1200" b="0" dirty="0" err="1">
                <a:effectLst/>
                <a:latin typeface="Consolas" panose="020B0609020204030204" pitchFamily="49" charset="0"/>
              </a:rPr>
              <a:t>sns.heatmap</a:t>
            </a:r>
            <a:r>
              <a:rPr lang="en-IN" sz="1200" b="0" dirty="0">
                <a:effectLst/>
                <a:latin typeface="Consolas" panose="020B0609020204030204" pitchFamily="49" charset="0"/>
              </a:rPr>
              <a:t>(</a:t>
            </a:r>
            <a:r>
              <a:rPr lang="en-IN" sz="1200" b="0" dirty="0" err="1">
                <a:effectLst/>
                <a:latin typeface="Consolas" panose="020B0609020204030204" pitchFamily="49" charset="0"/>
              </a:rPr>
              <a:t>filter_dataset.corr</a:t>
            </a:r>
            <a:r>
              <a:rPr lang="en-IN" sz="1200" b="0" dirty="0">
                <a:effectLst/>
                <a:latin typeface="Consolas" panose="020B0609020204030204" pitchFamily="49" charset="0"/>
              </a:rPr>
              <a:t>(), </a:t>
            </a:r>
            <a:r>
              <a:rPr lang="en-IN" sz="1200" b="0" dirty="0" err="1">
                <a:effectLst/>
                <a:latin typeface="Consolas" panose="020B0609020204030204" pitchFamily="49" charset="0"/>
              </a:rPr>
              <a:t>vmin</a:t>
            </a:r>
            <a:r>
              <a:rPr lang="en-IN" sz="1200" b="0" dirty="0">
                <a:effectLst/>
                <a:latin typeface="Consolas" panose="020B0609020204030204" pitchFamily="49" charset="0"/>
              </a:rPr>
              <a:t> = -1, </a:t>
            </a:r>
            <a:r>
              <a:rPr lang="en-IN" sz="1200" b="0" dirty="0" err="1">
                <a:effectLst/>
                <a:latin typeface="Consolas" panose="020B0609020204030204" pitchFamily="49" charset="0"/>
              </a:rPr>
              <a:t>vmax</a:t>
            </a:r>
            <a:r>
              <a:rPr lang="en-IN" sz="1200" b="0" dirty="0">
                <a:effectLst/>
                <a:latin typeface="Consolas" panose="020B0609020204030204" pitchFamily="49" charset="0"/>
              </a:rPr>
              <a:t> = 1, </a:t>
            </a:r>
            <a:r>
              <a:rPr lang="en-IN" sz="1200" b="0" dirty="0" err="1">
                <a:effectLst/>
                <a:latin typeface="Consolas" panose="020B0609020204030204" pitchFamily="49" charset="0"/>
              </a:rPr>
              <a:t>annot</a:t>
            </a:r>
            <a:r>
              <a:rPr lang="en-IN" sz="1200" b="0" dirty="0">
                <a:effectLst/>
                <a:latin typeface="Consolas" panose="020B0609020204030204" pitchFamily="49" charset="0"/>
              </a:rPr>
              <a:t> = True)</a:t>
            </a:r>
          </a:p>
          <a:p>
            <a:r>
              <a:rPr lang="en-IN" sz="1200" b="0" dirty="0" err="1">
                <a:effectLst/>
                <a:latin typeface="Consolas" panose="020B0609020204030204" pitchFamily="49" charset="0"/>
              </a:rPr>
              <a:t>heatmap.set_title</a:t>
            </a:r>
            <a:r>
              <a:rPr lang="en-IN" sz="1200" b="0" dirty="0">
                <a:effectLst/>
                <a:latin typeface="Consolas" panose="020B0609020204030204" pitchFamily="49" charset="0"/>
              </a:rPr>
              <a:t>('Correlation Heatmap', </a:t>
            </a:r>
            <a:r>
              <a:rPr lang="en-IN" sz="1200" b="0" dirty="0" err="1">
                <a:effectLst/>
                <a:latin typeface="Consolas" panose="020B0609020204030204" pitchFamily="49" charset="0"/>
              </a:rPr>
              <a:t>fontdict</a:t>
            </a:r>
            <a:r>
              <a:rPr lang="en-IN" sz="1200" b="0" dirty="0">
                <a:effectLst/>
                <a:latin typeface="Consolas" panose="020B0609020204030204" pitchFamily="49" charset="0"/>
              </a:rPr>
              <a:t> = {'</a:t>
            </a:r>
            <a:r>
              <a:rPr lang="en-IN" sz="1200" b="0" dirty="0" err="1">
                <a:effectLst/>
                <a:latin typeface="Consolas" panose="020B0609020204030204" pitchFamily="49" charset="0"/>
              </a:rPr>
              <a:t>fontsize</a:t>
            </a:r>
            <a:r>
              <a:rPr lang="en-IN" sz="1200" b="0" dirty="0">
                <a:effectLst/>
                <a:latin typeface="Consolas" panose="020B0609020204030204" pitchFamily="49" charset="0"/>
              </a:rPr>
              <a:t>' : 12}, pad = 12)</a:t>
            </a:r>
          </a:p>
        </p:txBody>
      </p:sp>
      <p:sp>
        <p:nvSpPr>
          <p:cNvPr id="15" name="TextBox 14"/>
          <p:cNvSpPr txBox="1"/>
          <p:nvPr/>
        </p:nvSpPr>
        <p:spPr>
          <a:xfrm>
            <a:off x="723014" y="5585926"/>
            <a:ext cx="6220046" cy="645160"/>
          </a:xfrm>
          <a:prstGeom prst="rect">
            <a:avLst/>
          </a:prstGeom>
          <a:noFill/>
        </p:spPr>
        <p:txBody>
          <a:bodyPr wrap="square">
            <a:spAutoFit/>
          </a:bodyPr>
          <a:lstStyle/>
          <a:p>
            <a:r>
              <a:rPr lang="en-US" b="1" dirty="0">
                <a:solidFill>
                  <a:srgbClr val="569CD6"/>
                </a:solidFill>
                <a:effectLst/>
                <a:latin typeface="Consolas" panose="020B0609020204030204" pitchFamily="49" charset="0"/>
              </a:rPr>
              <a:t># 4.6.2 Removing the columns that cause multicollinearity using VIF  (optional)</a:t>
            </a:r>
            <a:endParaRPr lang="en-US" b="0" dirty="0">
              <a:solidFill>
                <a:srgbClr val="CCCCCC"/>
              </a:solidFill>
              <a:effectLst/>
              <a:latin typeface="Consolas" panose="020B06090202040302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487045" y="335915"/>
            <a:ext cx="8656955" cy="5354320"/>
          </a:xfrm>
          <a:prstGeom prst="rect">
            <a:avLst/>
          </a:prstGeom>
          <a:noFill/>
        </p:spPr>
        <p:txBody>
          <a:bodyPr wrap="square" rtlCol="0" anchor="t">
            <a:spAutoFit/>
          </a:bodyPr>
          <a:lstStyle/>
          <a:p>
            <a:r>
              <a:rPr lang="en-US" b="1" dirty="0">
                <a:sym typeface="+mn-ea"/>
              </a:rPr>
              <a:t>Multi- </a:t>
            </a:r>
            <a:r>
              <a:rPr lang="en-US" b="1" dirty="0" err="1">
                <a:sym typeface="+mn-ea"/>
              </a:rPr>
              <a:t>coliniarity (Optional)</a:t>
            </a:r>
            <a:endParaRPr lang="en-US" b="1" dirty="0"/>
          </a:p>
          <a:p>
            <a:pPr marL="285750" indent="-285750">
              <a:buFont typeface="Arial" panose="020B0604020202020204" pitchFamily="34" charset="0"/>
              <a:buChar char="•"/>
            </a:pPr>
            <a:r>
              <a:rPr lang="en-US" dirty="0">
                <a:sym typeface="+mn-ea"/>
              </a:rPr>
              <a:t>Where a feature exhibits a linear relationship </a:t>
            </a:r>
            <a:r>
              <a:rPr lang="en-US" dirty="0" err="1">
                <a:sym typeface="+mn-ea"/>
              </a:rPr>
              <a:t>withmore</a:t>
            </a:r>
            <a:r>
              <a:rPr lang="en-US" dirty="0">
                <a:sym typeface="+mn-ea"/>
              </a:rPr>
              <a:t> then one variable.</a:t>
            </a:r>
            <a:endParaRPr lang="en-US" dirty="0"/>
          </a:p>
          <a:p>
            <a:pPr marL="285750" indent="-285750">
              <a:buFont typeface="Arial" panose="020B0604020202020204" pitchFamily="34" charset="0"/>
              <a:buChar char="•"/>
            </a:pPr>
            <a:r>
              <a:rPr lang="en-US" dirty="0">
                <a:sym typeface="+mn-ea"/>
              </a:rPr>
              <a:t>It never talk about </a:t>
            </a:r>
            <a:r>
              <a:rPr lang="en-US" dirty="0" err="1">
                <a:sym typeface="+mn-ea"/>
              </a:rPr>
              <a:t>x</a:t>
            </a:r>
            <a:r>
              <a:rPr lang="en-US" dirty="0" err="1">
                <a:sym typeface="Wingdings" panose="05000000000000000000" pitchFamily="2" charset="2"/>
              </a:rPr>
              <a:t>y</a:t>
            </a:r>
            <a:r>
              <a:rPr lang="en-US" dirty="0">
                <a:sym typeface="Wingdings" panose="05000000000000000000" pitchFamily="2" charset="2"/>
              </a:rPr>
              <a:t>   </a:t>
            </a:r>
          </a:p>
          <a:p>
            <a:pPr marL="285750" indent="-285750">
              <a:buFont typeface="Arial" panose="020B0604020202020204" pitchFamily="34" charset="0"/>
              <a:buChar char="•"/>
            </a:pPr>
            <a:r>
              <a:rPr lang="en-US" dirty="0">
                <a:sym typeface="Wingdings" panose="05000000000000000000" pitchFamily="2" charset="2"/>
              </a:rPr>
              <a:t>It is  x1 explain by x2 and x3 </a:t>
            </a: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What  one feature explain by other feature.</a:t>
            </a:r>
          </a:p>
          <a:p>
            <a:pPr marL="285750" indent="-285750">
              <a:buFont typeface="Arial" panose="020B0604020202020204" pitchFamily="34" charset="0"/>
              <a:buChar char="•"/>
            </a:pPr>
            <a:r>
              <a:rPr lang="en-US" dirty="0">
                <a:sym typeface="Wingdings" panose="05000000000000000000" pitchFamily="2" charset="2"/>
              </a:rPr>
              <a:t>Why  you can not intercept correctly what is the  contributions of each </a:t>
            </a:r>
            <a:r>
              <a:rPr lang="en-US" dirty="0" err="1">
                <a:sym typeface="Wingdings" panose="05000000000000000000" pitchFamily="2" charset="2"/>
              </a:rPr>
              <a:t>indivisual</a:t>
            </a:r>
            <a:r>
              <a:rPr lang="en-US" dirty="0">
                <a:sym typeface="Wingdings" panose="05000000000000000000" pitchFamily="2" charset="2"/>
              </a:rPr>
              <a:t> feature w.r.t Y</a:t>
            </a: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It is no necessary  no affect on prediction </a:t>
            </a:r>
          </a:p>
          <a:p>
            <a:pPr marL="285750" indent="-285750">
              <a:buFont typeface="Arial" panose="020B0604020202020204" pitchFamily="34" charset="0"/>
              <a:buChar char="•"/>
            </a:pPr>
            <a:r>
              <a:rPr lang="en-US" dirty="0">
                <a:sym typeface="Wingdings" panose="05000000000000000000" pitchFamily="2" charset="2"/>
              </a:rPr>
              <a:t>But it reduce complexity and </a:t>
            </a:r>
            <a:r>
              <a:rPr lang="en-US" dirty="0" err="1">
                <a:sym typeface="Wingdings" panose="05000000000000000000" pitchFamily="2" charset="2"/>
              </a:rPr>
              <a:t>computition</a:t>
            </a:r>
            <a:r>
              <a:rPr lang="en-US" dirty="0">
                <a:sym typeface="Wingdings" panose="05000000000000000000" pitchFamily="2" charset="2"/>
              </a:rPr>
              <a:t> time </a:t>
            </a: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endParaRPr lang="en-US" dirty="0">
              <a:sym typeface="Wingdings" panose="05000000000000000000" pitchFamily="2" charset="2"/>
            </a:endParaRPr>
          </a:p>
          <a:p>
            <a:pPr marL="285750" indent="-285750">
              <a:buFont typeface="Arial" panose="020B0604020202020204" pitchFamily="34" charset="0"/>
              <a:buChar char="•"/>
            </a:pPr>
            <a:r>
              <a:rPr lang="en-US" dirty="0">
                <a:sym typeface="Wingdings" panose="05000000000000000000" pitchFamily="2" charset="2"/>
              </a:rPr>
              <a:t>Solution find </a:t>
            </a:r>
            <a:r>
              <a:rPr lang="en-US" dirty="0" err="1">
                <a:sym typeface="Wingdings" panose="05000000000000000000" pitchFamily="2" charset="2"/>
              </a:rPr>
              <a:t>Mulit</a:t>
            </a:r>
            <a:r>
              <a:rPr lang="en-US" dirty="0">
                <a:sym typeface="Wingdings" panose="05000000000000000000" pitchFamily="2" charset="2"/>
              </a:rPr>
              <a:t> </a:t>
            </a:r>
            <a:r>
              <a:rPr lang="en-US" dirty="0" err="1">
                <a:sym typeface="Wingdings" panose="05000000000000000000" pitchFamily="2" charset="2"/>
              </a:rPr>
              <a:t>coliniarirt</a:t>
            </a:r>
            <a:r>
              <a:rPr lang="en-US" dirty="0">
                <a:sym typeface="Wingdings" panose="05000000000000000000" pitchFamily="2" charset="2"/>
              </a:rPr>
              <a:t> by </a:t>
            </a:r>
            <a:r>
              <a:rPr lang="en-US" b="1" dirty="0">
                <a:sym typeface="Wingdings" panose="05000000000000000000" pitchFamily="2" charset="2"/>
              </a:rPr>
              <a:t> (VIF) </a:t>
            </a:r>
            <a:r>
              <a:rPr lang="en-US" dirty="0">
                <a:sym typeface="Wingdings" panose="05000000000000000000" pitchFamily="2" charset="2"/>
              </a:rPr>
              <a:t>variance </a:t>
            </a:r>
            <a:r>
              <a:rPr lang="en-US" dirty="0" err="1">
                <a:sym typeface="Wingdings" panose="05000000000000000000" pitchFamily="2" charset="2"/>
              </a:rPr>
              <a:t>Inflaction</a:t>
            </a:r>
            <a:r>
              <a:rPr lang="en-US" dirty="0">
                <a:sym typeface="Wingdings" panose="05000000000000000000" pitchFamily="2" charset="2"/>
              </a:rPr>
              <a:t> factor </a:t>
            </a:r>
          </a:p>
          <a:p>
            <a:pPr marL="742950" lvl="1" indent="-285750">
              <a:buFont typeface="Arial" panose="020B0604020202020204" pitchFamily="34" charset="0"/>
              <a:buChar char="•"/>
            </a:pPr>
            <a:r>
              <a:rPr lang="en-US" dirty="0" err="1">
                <a:sym typeface="Wingdings" panose="05000000000000000000" pitchFamily="2" charset="2"/>
              </a:rPr>
              <a:t>Vif</a:t>
            </a:r>
            <a:r>
              <a:rPr lang="en-US" dirty="0">
                <a:sym typeface="Wingdings" panose="05000000000000000000" pitchFamily="2" charset="2"/>
              </a:rPr>
              <a:t> = 1/ 1-Ri-square  % variation in  y explained by X</a:t>
            </a:r>
          </a:p>
          <a:p>
            <a:pPr marL="742950" lvl="1" indent="-285750">
              <a:buFont typeface="Arial" panose="020B0604020202020204" pitchFamily="34" charset="0"/>
              <a:buChar char="•"/>
            </a:pPr>
            <a:r>
              <a:rPr lang="en-US" dirty="0" err="1">
                <a:sym typeface="Wingdings" panose="05000000000000000000" pitchFamily="2" charset="2"/>
              </a:rPr>
              <a:t>Vif</a:t>
            </a:r>
            <a:r>
              <a:rPr lang="en-US" dirty="0">
                <a:sym typeface="Wingdings" panose="05000000000000000000" pitchFamily="2" charset="2"/>
              </a:rPr>
              <a:t> 0 to infinite</a:t>
            </a:r>
          </a:p>
          <a:p>
            <a:pPr marL="742950" lvl="1" indent="-285750">
              <a:buFont typeface="Arial" panose="020B0604020202020204" pitchFamily="34" charset="0"/>
              <a:buChar char="•"/>
            </a:pPr>
            <a:endParaRPr lang="en-US" dirty="0">
              <a:sym typeface="Wingdings" panose="05000000000000000000" pitchFamily="2" charset="2"/>
            </a:endParaRPr>
          </a:p>
          <a:p>
            <a:pPr marL="742950" lvl="1" indent="-285750">
              <a:buFont typeface="Arial" panose="020B0604020202020204" pitchFamily="34" charset="0"/>
              <a:buChar char="•"/>
            </a:pPr>
            <a:r>
              <a:rPr lang="en-US" dirty="0">
                <a:sym typeface="Wingdings" panose="05000000000000000000" pitchFamily="2" charset="2"/>
              </a:rPr>
              <a:t>2</a:t>
            </a:r>
            <a:r>
              <a:rPr lang="en-US" baseline="30000" dirty="0">
                <a:sym typeface="Wingdings" panose="05000000000000000000" pitchFamily="2" charset="2"/>
              </a:rPr>
              <a:t>nd</a:t>
            </a:r>
            <a:r>
              <a:rPr lang="en-US" dirty="0">
                <a:sym typeface="Wingdings" panose="05000000000000000000" pitchFamily="2" charset="2"/>
              </a:rPr>
              <a:t> option</a:t>
            </a:r>
            <a:r>
              <a:rPr lang="en-US" b="1" dirty="0">
                <a:sym typeface="Wingdings" panose="05000000000000000000" pitchFamily="2" charset="2"/>
              </a:rPr>
              <a:t>  RFE</a:t>
            </a:r>
            <a:r>
              <a:rPr lang="en-US" dirty="0">
                <a:sym typeface="Wingdings" panose="05000000000000000000" pitchFamily="2" charset="2"/>
              </a:rPr>
              <a:t>(Recursive Feature </a:t>
            </a:r>
            <a:r>
              <a:rPr lang="en-US" dirty="0" err="1">
                <a:sym typeface="Wingdings" panose="05000000000000000000" pitchFamily="2" charset="2"/>
              </a:rPr>
              <a:t>Elimanations</a:t>
            </a:r>
            <a:r>
              <a:rPr lang="en-US" dirty="0">
                <a:sym typeface="Wingdings" panose="05000000000000000000" pitchFamily="2" charset="2"/>
              </a:rPr>
              <a:t> ) when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9610" y="197346"/>
            <a:ext cx="5061098" cy="5232202"/>
          </a:xfrm>
          <a:prstGeom prst="rect">
            <a:avLst/>
          </a:prstGeom>
          <a:noFill/>
        </p:spPr>
        <p:txBody>
          <a:bodyPr wrap="square">
            <a:spAutoFit/>
          </a:bodyPr>
          <a:lstStyle/>
          <a:p>
            <a:r>
              <a:rPr lang="en-IN" b="0" dirty="0">
                <a:solidFill>
                  <a:srgbClr val="6A9955"/>
                </a:solidFill>
                <a:effectLst/>
                <a:latin typeface="Consolas" panose="020B0609020204030204" pitchFamily="49" charset="0"/>
              </a:rPr>
              <a:t>### Detecting the columns that cause multicollinearity using VIF</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sz="1400" b="0" dirty="0" err="1">
                <a:effectLst/>
                <a:latin typeface="Consolas" panose="020B0609020204030204" pitchFamily="49" charset="0"/>
              </a:rPr>
              <a:t>column_names</a:t>
            </a:r>
            <a:r>
              <a:rPr lang="en-IN" sz="1400" b="0" dirty="0">
                <a:effectLst/>
                <a:latin typeface="Consolas" panose="020B0609020204030204" pitchFamily="49" charset="0"/>
              </a:rPr>
              <a:t> = list(</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a:t>
            </a:r>
          </a:p>
          <a:p>
            <a:br>
              <a:rPr lang="en-IN" sz="1400" b="0" dirty="0">
                <a:effectLst/>
                <a:latin typeface="Consolas" panose="020B0609020204030204" pitchFamily="49" charset="0"/>
              </a:rPr>
            </a:br>
            <a:r>
              <a:rPr lang="en-IN" sz="1400" b="0" dirty="0">
                <a:effectLst/>
                <a:latin typeface="Consolas" panose="020B0609020204030204" pitchFamily="49" charset="0"/>
              </a:rPr>
              <a:t>for name in </a:t>
            </a:r>
            <a:r>
              <a:rPr lang="en-IN" sz="1400" b="0" dirty="0" err="1">
                <a:effectLst/>
                <a:latin typeface="Consolas" panose="020B0609020204030204" pitchFamily="49" charset="0"/>
              </a:rPr>
              <a:t>column_names</a:t>
            </a:r>
            <a:r>
              <a:rPr lang="en-IN" sz="1400" b="0" dirty="0">
                <a:effectLst/>
                <a:latin typeface="Consolas" panose="020B0609020204030204" pitchFamily="49" charset="0"/>
              </a:rPr>
              <a:t>:</a:t>
            </a:r>
          </a:p>
          <a:p>
            <a:r>
              <a:rPr lang="en-IN" sz="1400" b="0" dirty="0">
                <a:effectLst/>
                <a:latin typeface="Consolas" panose="020B0609020204030204" pitchFamily="49" charset="0"/>
              </a:rPr>
              <a:t>    if </a:t>
            </a:r>
            <a:r>
              <a:rPr lang="en-IN" sz="1400" b="0" dirty="0" err="1">
                <a:effectLst/>
                <a:latin typeface="Consolas" panose="020B0609020204030204" pitchFamily="49" charset="0"/>
              </a:rPr>
              <a:t>len</a:t>
            </a:r>
            <a:r>
              <a:rPr lang="en-IN" sz="1400" b="0" dirty="0">
                <a:effectLst/>
                <a:latin typeface="Consolas" panose="020B0609020204030204" pitchFamily="49" charset="0"/>
              </a:rPr>
              <a:t>(</a:t>
            </a:r>
            <a:r>
              <a:rPr lang="en-IN" sz="1400" b="0" dirty="0" err="1">
                <a:effectLst/>
                <a:latin typeface="Consolas" panose="020B0609020204030204" pitchFamily="49" charset="0"/>
              </a:rPr>
              <a:t>column_names</a:t>
            </a:r>
            <a:r>
              <a:rPr lang="en-IN" sz="1400" b="0" dirty="0">
                <a:effectLst/>
                <a:latin typeface="Consolas" panose="020B0609020204030204" pitchFamily="49" charset="0"/>
              </a:rPr>
              <a:t>) &gt;= 2:</a:t>
            </a:r>
          </a:p>
          <a:p>
            <a:r>
              <a:rPr lang="en-IN" sz="1400" b="0" dirty="0">
                <a:effectLst/>
                <a:latin typeface="Consolas" panose="020B0609020204030204" pitchFamily="49" charset="0"/>
              </a:rPr>
              <a:t>        Y = </a:t>
            </a:r>
            <a:r>
              <a:rPr lang="en-IN" sz="1400" b="0" dirty="0" err="1">
                <a:effectLst/>
                <a:latin typeface="Consolas" panose="020B0609020204030204" pitchFamily="49" charset="0"/>
              </a:rPr>
              <a:t>filter_dataset.loc</a:t>
            </a:r>
            <a:r>
              <a:rPr lang="en-IN" sz="1400" b="0" dirty="0">
                <a:effectLst/>
                <a:latin typeface="Consolas" panose="020B0609020204030204" pitchFamily="49" charset="0"/>
              </a:rPr>
              <a:t>[:, </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 == name]</a:t>
            </a:r>
          </a:p>
          <a:p>
            <a:r>
              <a:rPr lang="en-IN" sz="1400" b="0" dirty="0">
                <a:effectLst/>
                <a:latin typeface="Consolas" panose="020B0609020204030204" pitchFamily="49" charset="0"/>
              </a:rPr>
              <a:t>        X = </a:t>
            </a:r>
            <a:r>
              <a:rPr lang="en-IN" sz="1400" b="0" dirty="0" err="1">
                <a:effectLst/>
                <a:latin typeface="Consolas" panose="020B0609020204030204" pitchFamily="49" charset="0"/>
              </a:rPr>
              <a:t>filter_dataset.loc</a:t>
            </a:r>
            <a:r>
              <a:rPr lang="en-IN" sz="1400" b="0" dirty="0">
                <a:effectLst/>
                <a:latin typeface="Consolas" panose="020B0609020204030204" pitchFamily="49" charset="0"/>
              </a:rPr>
              <a:t>[:, </a:t>
            </a:r>
            <a:r>
              <a:rPr lang="en-IN" sz="1400" b="0" dirty="0" err="1">
                <a:effectLst/>
                <a:latin typeface="Consolas" panose="020B0609020204030204" pitchFamily="49" charset="0"/>
              </a:rPr>
              <a:t>filter_dataset.columns</a:t>
            </a:r>
            <a:r>
              <a:rPr lang="en-IN" sz="1400" b="0" dirty="0">
                <a:effectLst/>
                <a:latin typeface="Consolas" panose="020B0609020204030204" pitchFamily="49" charset="0"/>
              </a:rPr>
              <a:t> != name]</a:t>
            </a:r>
          </a:p>
          <a:p>
            <a:r>
              <a:rPr lang="en-IN" sz="1400" b="0" dirty="0">
                <a:effectLst/>
                <a:latin typeface="Consolas" panose="020B0609020204030204" pitchFamily="49" charset="0"/>
              </a:rPr>
              <a:t>        X = </a:t>
            </a:r>
            <a:r>
              <a:rPr lang="en-IN" sz="1400" b="0" dirty="0" err="1">
                <a:effectLst/>
                <a:latin typeface="Consolas" panose="020B0609020204030204" pitchFamily="49" charset="0"/>
              </a:rPr>
              <a:t>sm.add_constant</a:t>
            </a:r>
            <a:r>
              <a:rPr lang="en-IN" sz="1400" b="0" dirty="0">
                <a:effectLst/>
                <a:latin typeface="Consolas" panose="020B0609020204030204" pitchFamily="49" charset="0"/>
              </a:rPr>
              <a:t>(X)</a:t>
            </a:r>
          </a:p>
          <a:p>
            <a:r>
              <a:rPr lang="en-IN" sz="1400" b="0" dirty="0">
                <a:effectLst/>
                <a:latin typeface="Consolas" panose="020B0609020204030204" pitchFamily="49" charset="0"/>
              </a:rPr>
              <a:t>        </a:t>
            </a:r>
            <a:r>
              <a:rPr lang="en-IN" sz="1400" b="0" dirty="0" err="1">
                <a:effectLst/>
                <a:latin typeface="Consolas" panose="020B0609020204030204" pitchFamily="49" charset="0"/>
              </a:rPr>
              <a:t>linear_model</a:t>
            </a:r>
            <a:r>
              <a:rPr lang="en-IN" sz="1400" b="0" dirty="0">
                <a:effectLst/>
                <a:latin typeface="Consolas" panose="020B0609020204030204" pitchFamily="49" charset="0"/>
              </a:rPr>
              <a:t> = </a:t>
            </a:r>
            <a:r>
              <a:rPr lang="en-IN" sz="1400" b="0" dirty="0" err="1">
                <a:effectLst/>
                <a:latin typeface="Consolas" panose="020B0609020204030204" pitchFamily="49" charset="0"/>
              </a:rPr>
              <a:t>sm.OLS</a:t>
            </a:r>
            <a:r>
              <a:rPr lang="en-IN" sz="1400" b="0" dirty="0">
                <a:effectLst/>
                <a:latin typeface="Consolas" panose="020B0609020204030204" pitchFamily="49" charset="0"/>
              </a:rPr>
              <a:t>(Y, X)</a:t>
            </a:r>
          </a:p>
          <a:p>
            <a:r>
              <a:rPr lang="en-IN" sz="1400" b="0" dirty="0">
                <a:effectLst/>
                <a:latin typeface="Consolas" panose="020B0609020204030204" pitchFamily="49" charset="0"/>
              </a:rPr>
              <a:t>        results = </a:t>
            </a:r>
            <a:r>
              <a:rPr lang="en-IN" sz="1400" b="0" dirty="0" err="1">
                <a:effectLst/>
                <a:latin typeface="Consolas" panose="020B0609020204030204" pitchFamily="49" charset="0"/>
              </a:rPr>
              <a:t>linear_model.fit</a:t>
            </a:r>
            <a:r>
              <a:rPr lang="en-IN" sz="1400" b="0" dirty="0">
                <a:effectLst/>
                <a:latin typeface="Consolas" panose="020B0609020204030204" pitchFamily="49" charset="0"/>
              </a:rPr>
              <a:t>()</a:t>
            </a:r>
          </a:p>
          <a:p>
            <a:r>
              <a:rPr lang="en-IN" sz="1400" b="0" dirty="0">
                <a:effectLst/>
                <a:latin typeface="Consolas" panose="020B0609020204030204" pitchFamily="49" charset="0"/>
              </a:rPr>
              <a:t>        </a:t>
            </a:r>
            <a:r>
              <a:rPr lang="en-IN" sz="1400" b="0" dirty="0" err="1">
                <a:effectLst/>
                <a:latin typeface="Consolas" panose="020B0609020204030204" pitchFamily="49" charset="0"/>
              </a:rPr>
              <a:t>r_squared</a:t>
            </a:r>
            <a:r>
              <a:rPr lang="en-IN" sz="1400" b="0" dirty="0">
                <a:effectLst/>
                <a:latin typeface="Consolas" panose="020B0609020204030204" pitchFamily="49" charset="0"/>
              </a:rPr>
              <a:t> = </a:t>
            </a:r>
            <a:r>
              <a:rPr lang="en-IN" sz="1400" b="0" dirty="0" err="1">
                <a:effectLst/>
                <a:latin typeface="Consolas" panose="020B0609020204030204" pitchFamily="49" charset="0"/>
              </a:rPr>
              <a:t>results.rsquared</a:t>
            </a:r>
            <a:endParaRPr lang="en-IN" sz="1400" b="0" dirty="0">
              <a:effectLst/>
              <a:latin typeface="Consolas" panose="020B0609020204030204" pitchFamily="49" charset="0"/>
            </a:endParaRPr>
          </a:p>
          <a:p>
            <a:r>
              <a:rPr lang="en-IN" sz="1400" b="0" dirty="0">
                <a:effectLst/>
                <a:latin typeface="Consolas" panose="020B0609020204030204" pitchFamily="49" charset="0"/>
              </a:rPr>
              <a:t>        </a:t>
            </a:r>
            <a:r>
              <a:rPr lang="en-IN" sz="1400" b="0" dirty="0" err="1">
                <a:effectLst/>
                <a:latin typeface="Consolas" panose="020B0609020204030204" pitchFamily="49" charset="0"/>
              </a:rPr>
              <a:t>vif_value</a:t>
            </a:r>
            <a:r>
              <a:rPr lang="en-IN" sz="1400" b="0" dirty="0">
                <a:effectLst/>
                <a:latin typeface="Consolas" panose="020B0609020204030204" pitchFamily="49" charset="0"/>
              </a:rPr>
              <a:t> = round(1/(1 - </a:t>
            </a:r>
            <a:r>
              <a:rPr lang="en-IN" sz="1400" b="0" dirty="0" err="1">
                <a:effectLst/>
                <a:latin typeface="Consolas" panose="020B0609020204030204" pitchFamily="49" charset="0"/>
              </a:rPr>
              <a:t>r_squared</a:t>
            </a:r>
            <a:r>
              <a:rPr lang="en-IN" sz="1400" b="0" dirty="0">
                <a:effectLst/>
                <a:latin typeface="Consolas" panose="020B0609020204030204" pitchFamily="49" charset="0"/>
              </a:rPr>
              <a:t>), 2)</a:t>
            </a:r>
          </a:p>
          <a:p>
            <a:r>
              <a:rPr lang="en-IN" sz="1400" b="0" dirty="0">
                <a:effectLst/>
                <a:latin typeface="Consolas" panose="020B0609020204030204" pitchFamily="49" charset="0"/>
              </a:rPr>
              <a:t>        print("Column: {} and VIF: {}".format(name, </a:t>
            </a:r>
            <a:r>
              <a:rPr lang="en-IN" sz="1400" b="0" dirty="0" err="1">
                <a:effectLst/>
                <a:latin typeface="Consolas" panose="020B0609020204030204" pitchFamily="49" charset="0"/>
              </a:rPr>
              <a:t>vif_value</a:t>
            </a:r>
            <a:r>
              <a:rPr lang="en-IN" sz="1400" b="0" dirty="0">
                <a:effectLst/>
                <a:latin typeface="Consolas" panose="020B0609020204030204" pitchFamily="49" charset="0"/>
              </a:rPr>
              <a:t>))</a:t>
            </a:r>
          </a:p>
          <a:p>
            <a:r>
              <a:rPr lang="en-IN" sz="1400" b="0" dirty="0">
                <a:effectLst/>
                <a:latin typeface="Consolas" panose="020B0609020204030204" pitchFamily="49" charset="0"/>
              </a:rPr>
              <a:t>        </a:t>
            </a:r>
          </a:p>
          <a:p>
            <a:r>
              <a:rPr lang="en-IN" sz="1400" b="0" dirty="0">
                <a:effectLst/>
                <a:latin typeface="Consolas" panose="020B0609020204030204" pitchFamily="49" charset="0"/>
              </a:rPr>
              <a:t>        if </a:t>
            </a:r>
            <a:r>
              <a:rPr lang="en-IN" sz="1400" b="0" dirty="0" err="1">
                <a:effectLst/>
                <a:latin typeface="Consolas" panose="020B0609020204030204" pitchFamily="49" charset="0"/>
              </a:rPr>
              <a:t>vif_value</a:t>
            </a:r>
            <a:r>
              <a:rPr lang="en-IN" sz="1400" b="0" dirty="0">
                <a:effectLst/>
                <a:latin typeface="Consolas" panose="020B0609020204030204" pitchFamily="49" charset="0"/>
              </a:rPr>
              <a:t> &gt; 10:</a:t>
            </a:r>
          </a:p>
          <a:p>
            <a:r>
              <a:rPr lang="en-IN" sz="1400" b="0" dirty="0">
                <a:effectLst/>
                <a:latin typeface="Consolas" panose="020B0609020204030204" pitchFamily="49" charset="0"/>
              </a:rPr>
              <a:t>            </a:t>
            </a:r>
            <a:r>
              <a:rPr lang="en-IN" sz="1400" b="0" dirty="0" err="1">
                <a:effectLst/>
                <a:latin typeface="Consolas" panose="020B0609020204030204" pitchFamily="49" charset="0"/>
              </a:rPr>
              <a:t>filter_dataset</a:t>
            </a:r>
            <a:r>
              <a:rPr lang="en-IN" sz="1400" b="0" dirty="0">
                <a:effectLst/>
                <a:latin typeface="Consolas" panose="020B0609020204030204" pitchFamily="49" charset="0"/>
              </a:rPr>
              <a:t> = </a:t>
            </a:r>
            <a:r>
              <a:rPr lang="en-IN" sz="1400" b="0" dirty="0" err="1">
                <a:effectLst/>
                <a:latin typeface="Consolas" panose="020B0609020204030204" pitchFamily="49" charset="0"/>
              </a:rPr>
              <a:t>filter_dataset.drop</a:t>
            </a:r>
            <a:r>
              <a:rPr lang="en-IN" sz="1400" b="0" dirty="0">
                <a:effectLst/>
                <a:latin typeface="Consolas" panose="020B0609020204030204" pitchFamily="49" charset="0"/>
              </a:rPr>
              <a:t>([name], axis = 1)</a:t>
            </a:r>
          </a:p>
          <a:p>
            <a:r>
              <a:rPr lang="en-IN" sz="1400" b="0" dirty="0">
                <a:effectLst/>
                <a:latin typeface="Consolas" panose="020B0609020204030204" pitchFamily="49" charset="0"/>
              </a:rPr>
              <a:t>            </a:t>
            </a:r>
            <a:r>
              <a:rPr lang="en-IN" sz="1400" b="0" dirty="0" err="1">
                <a:effectLst/>
                <a:latin typeface="Consolas" panose="020B0609020204030204" pitchFamily="49" charset="0"/>
              </a:rPr>
              <a:t>column_names.remove</a:t>
            </a:r>
            <a:r>
              <a:rPr lang="en-IN" sz="1400" b="0" dirty="0">
                <a:effectLst/>
                <a:latin typeface="Consolas" panose="020B0609020204030204" pitchFamily="49" charset="0"/>
              </a:rPr>
              <a:t>(name)</a:t>
            </a:r>
            <a:endParaRPr lang="en-IN" b="0" dirty="0">
              <a:effectLst/>
              <a:latin typeface="Consolas" panose="020B0609020204030204" pitchFamily="49" charset="0"/>
            </a:endParaRPr>
          </a:p>
        </p:txBody>
      </p:sp>
      <p:sp>
        <p:nvSpPr>
          <p:cNvPr id="5" name="TextBox 4"/>
          <p:cNvSpPr txBox="1"/>
          <p:nvPr/>
        </p:nvSpPr>
        <p:spPr>
          <a:xfrm>
            <a:off x="5983471" y="197346"/>
            <a:ext cx="6097772" cy="769441"/>
          </a:xfrm>
          <a:prstGeom prst="rect">
            <a:avLst/>
          </a:prstGeom>
          <a:noFill/>
        </p:spPr>
        <p:txBody>
          <a:bodyPr wrap="square">
            <a:spAutoFit/>
          </a:bodyPr>
          <a:lstStyle/>
          <a:p>
            <a:r>
              <a:rPr lang="en-IN" sz="1600" b="0" dirty="0">
                <a:solidFill>
                  <a:srgbClr val="6A9955"/>
                </a:solidFill>
                <a:effectLst/>
                <a:latin typeface="Consolas" panose="020B0609020204030204" pitchFamily="49" charset="0"/>
              </a:rPr>
              <a:t>#clustermap table shows group(cluster ) relationship</a:t>
            </a:r>
            <a:endParaRPr lang="en-IN" sz="1400" b="0" dirty="0">
              <a:effectLst/>
              <a:latin typeface="Consolas" panose="020B0609020204030204" pitchFamily="49" charset="0"/>
            </a:endParaRPr>
          </a:p>
          <a:p>
            <a:r>
              <a:rPr lang="en-IN" sz="1400" b="0" dirty="0" err="1">
                <a:effectLst/>
                <a:latin typeface="Consolas" panose="020B0609020204030204" pitchFamily="49" charset="0"/>
              </a:rPr>
              <a:t>plt.figure</a:t>
            </a:r>
            <a:r>
              <a:rPr lang="en-IN" sz="1400" b="0" dirty="0">
                <a:effectLst/>
                <a:latin typeface="Consolas" panose="020B0609020204030204" pitchFamily="49" charset="0"/>
              </a:rPr>
              <a:t>(</a:t>
            </a:r>
            <a:r>
              <a:rPr lang="en-IN" sz="1400" b="0" dirty="0" err="1">
                <a:effectLst/>
                <a:latin typeface="Consolas" panose="020B0609020204030204" pitchFamily="49" charset="0"/>
              </a:rPr>
              <a:t>figsize</a:t>
            </a:r>
            <a:r>
              <a:rPr lang="en-IN" sz="1400" b="0" dirty="0">
                <a:effectLst/>
                <a:latin typeface="Consolas" panose="020B0609020204030204" pitchFamily="49" charset="0"/>
              </a:rPr>
              <a:t> = (5, 5))</a:t>
            </a:r>
          </a:p>
          <a:p>
            <a:r>
              <a:rPr lang="en-IN" sz="1400" b="0" dirty="0" err="1">
                <a:effectLst/>
                <a:latin typeface="Consolas" panose="020B0609020204030204" pitchFamily="49" charset="0"/>
              </a:rPr>
              <a:t>sns.clustermap</a:t>
            </a:r>
            <a:r>
              <a:rPr lang="en-IN" sz="1400" b="0" dirty="0">
                <a:effectLst/>
                <a:latin typeface="Consolas" panose="020B0609020204030204" pitchFamily="49" charset="0"/>
              </a:rPr>
              <a:t>(</a:t>
            </a:r>
            <a:r>
              <a:rPr lang="en-IN" sz="1400" b="0" dirty="0" err="1">
                <a:effectLst/>
                <a:latin typeface="Consolas" panose="020B0609020204030204" pitchFamily="49" charset="0"/>
              </a:rPr>
              <a:t>df.corr</a:t>
            </a:r>
            <a:r>
              <a:rPr lang="en-IN" sz="1400" b="0" dirty="0">
                <a:effectLst/>
                <a:latin typeface="Consolas" panose="020B0609020204030204" pitchFamily="49" charset="0"/>
              </a:rPr>
              <a:t>(), </a:t>
            </a:r>
            <a:r>
              <a:rPr lang="en-IN" sz="1400" b="0" dirty="0" err="1">
                <a:effectLst/>
                <a:latin typeface="Consolas" panose="020B0609020204030204" pitchFamily="49" charset="0"/>
              </a:rPr>
              <a:t>vmin</a:t>
            </a:r>
            <a:r>
              <a:rPr lang="en-IN" sz="1400" b="0" dirty="0">
                <a:effectLst/>
                <a:latin typeface="Consolas" panose="020B0609020204030204" pitchFamily="49" charset="0"/>
              </a:rPr>
              <a:t> = -1, </a:t>
            </a:r>
            <a:r>
              <a:rPr lang="en-IN" sz="1400" b="0" dirty="0" err="1">
                <a:effectLst/>
                <a:latin typeface="Consolas" panose="020B0609020204030204" pitchFamily="49" charset="0"/>
              </a:rPr>
              <a:t>vmax</a:t>
            </a:r>
            <a:r>
              <a:rPr lang="en-IN" sz="1400" b="0" dirty="0">
                <a:effectLst/>
                <a:latin typeface="Consolas" panose="020B0609020204030204" pitchFamily="49" charset="0"/>
              </a:rPr>
              <a:t> =1, </a:t>
            </a:r>
            <a:r>
              <a:rPr lang="en-IN" sz="1400" b="0" dirty="0" err="1">
                <a:effectLst/>
                <a:latin typeface="Consolas" panose="020B0609020204030204" pitchFamily="49" charset="0"/>
              </a:rPr>
              <a:t>annot</a:t>
            </a:r>
            <a:r>
              <a:rPr lang="en-IN" sz="1400" b="0" dirty="0">
                <a:effectLst/>
                <a:latin typeface="Consolas" panose="020B0609020204030204" pitchFamily="49" charset="0"/>
              </a:rPr>
              <a:t> = True)</a:t>
            </a:r>
          </a:p>
        </p:txBody>
      </p:sp>
      <p:sp>
        <p:nvSpPr>
          <p:cNvPr id="7" name="TextBox 6"/>
          <p:cNvSpPr txBox="1"/>
          <p:nvPr/>
        </p:nvSpPr>
        <p:spPr>
          <a:xfrm>
            <a:off x="5983471" y="1174300"/>
            <a:ext cx="6097772" cy="1384995"/>
          </a:xfrm>
          <a:prstGeom prst="rect">
            <a:avLst/>
          </a:prstGeom>
          <a:noFill/>
        </p:spPr>
        <p:txBody>
          <a:bodyPr wrap="square">
            <a:spAutoFit/>
          </a:bodyPr>
          <a:lstStyle/>
          <a:p>
            <a:r>
              <a:rPr lang="en-IN" sz="1400" b="0" dirty="0">
                <a:effectLst/>
                <a:latin typeface="Consolas" panose="020B0609020204030204" pitchFamily="49" charset="0"/>
              </a:rPr>
              <a:t>from </a:t>
            </a:r>
            <a:r>
              <a:rPr lang="en-IN" sz="1400" b="0" dirty="0" err="1">
                <a:effectLst/>
                <a:latin typeface="Consolas" panose="020B0609020204030204" pitchFamily="49" charset="0"/>
              </a:rPr>
              <a:t>statsmodels.stats.outliers_influence</a:t>
            </a:r>
            <a:r>
              <a:rPr lang="en-IN" sz="1400" b="0" dirty="0">
                <a:effectLst/>
                <a:latin typeface="Consolas" panose="020B0609020204030204" pitchFamily="49" charset="0"/>
              </a:rPr>
              <a:t> import </a:t>
            </a:r>
            <a:r>
              <a:rPr lang="en-IN" sz="1400" b="0" dirty="0" err="1">
                <a:effectLst/>
                <a:latin typeface="Consolas" panose="020B0609020204030204" pitchFamily="49" charset="0"/>
              </a:rPr>
              <a:t>variance_inflation_factor</a:t>
            </a:r>
            <a:endParaRPr lang="en-IN" sz="1400" b="0" dirty="0">
              <a:effectLst/>
              <a:latin typeface="Consolas" panose="020B0609020204030204" pitchFamily="49" charset="0"/>
            </a:endParaRPr>
          </a:p>
          <a:p>
            <a:br>
              <a:rPr lang="en-IN" sz="1400" b="0" dirty="0">
                <a:effectLst/>
                <a:latin typeface="Consolas" panose="020B0609020204030204" pitchFamily="49" charset="0"/>
              </a:rPr>
            </a:br>
            <a:r>
              <a:rPr lang="en-IN" sz="1400" b="0" dirty="0" err="1">
                <a:effectLst/>
                <a:latin typeface="Consolas" panose="020B0609020204030204" pitchFamily="49" charset="0"/>
              </a:rPr>
              <a:t>vif</a:t>
            </a:r>
            <a:r>
              <a:rPr lang="en-IN" sz="1400" b="0" dirty="0">
                <a:effectLst/>
                <a:latin typeface="Consolas" panose="020B0609020204030204" pitchFamily="49" charset="0"/>
              </a:rPr>
              <a:t> = </a:t>
            </a:r>
            <a:r>
              <a:rPr lang="en-IN" sz="1400" b="0" dirty="0" err="1">
                <a:effectLst/>
                <a:latin typeface="Consolas" panose="020B0609020204030204" pitchFamily="49" charset="0"/>
              </a:rPr>
              <a:t>pd.DataFrame</a:t>
            </a:r>
            <a:r>
              <a:rPr lang="en-IN" sz="1400" b="0" dirty="0">
                <a:effectLst/>
                <a:latin typeface="Consolas" panose="020B0609020204030204" pitchFamily="49" charset="0"/>
              </a:rPr>
              <a:t>()</a:t>
            </a:r>
          </a:p>
          <a:p>
            <a:r>
              <a:rPr lang="en-IN" sz="1400" b="0" dirty="0" err="1">
                <a:effectLst/>
                <a:latin typeface="Consolas" panose="020B0609020204030204" pitchFamily="49" charset="0"/>
              </a:rPr>
              <a:t>vif</a:t>
            </a:r>
            <a:r>
              <a:rPr lang="en-IN" sz="1400" b="0" dirty="0">
                <a:effectLst/>
                <a:latin typeface="Consolas" panose="020B0609020204030204" pitchFamily="49" charset="0"/>
              </a:rPr>
              <a:t>['Feature'] = </a:t>
            </a:r>
            <a:r>
              <a:rPr lang="en-IN" sz="1400" b="0" dirty="0" err="1">
                <a:effectLst/>
                <a:latin typeface="Consolas" panose="020B0609020204030204" pitchFamily="49" charset="0"/>
              </a:rPr>
              <a:t>df.columns</a:t>
            </a:r>
            <a:endParaRPr lang="en-IN" sz="1400" b="0" dirty="0">
              <a:effectLst/>
              <a:latin typeface="Consolas" panose="020B0609020204030204" pitchFamily="49" charset="0"/>
            </a:endParaRPr>
          </a:p>
          <a:p>
            <a:r>
              <a:rPr lang="en-IN" sz="1400" b="0" dirty="0" err="1">
                <a:effectLst/>
                <a:latin typeface="Consolas" panose="020B0609020204030204" pitchFamily="49" charset="0"/>
              </a:rPr>
              <a:t>vif</a:t>
            </a:r>
            <a:endParaRPr lang="en-IN" sz="1400" b="0" dirty="0">
              <a:effectLst/>
              <a:latin typeface="Consolas" panose="020B0609020204030204" pitchFamily="49" charset="0"/>
            </a:endParaRPr>
          </a:p>
        </p:txBody>
      </p:sp>
      <p:sp>
        <p:nvSpPr>
          <p:cNvPr id="9" name="TextBox 8"/>
          <p:cNvSpPr txBox="1"/>
          <p:nvPr/>
        </p:nvSpPr>
        <p:spPr>
          <a:xfrm>
            <a:off x="5764618" y="2844225"/>
            <a:ext cx="6097772" cy="584775"/>
          </a:xfrm>
          <a:prstGeom prst="rect">
            <a:avLst/>
          </a:prstGeom>
          <a:noFill/>
        </p:spPr>
        <p:txBody>
          <a:bodyPr wrap="square">
            <a:spAutoFit/>
          </a:bodyPr>
          <a:lstStyle/>
          <a:p>
            <a:r>
              <a:rPr lang="en-US" sz="1600" b="0" dirty="0" err="1">
                <a:effectLst/>
                <a:latin typeface="Consolas" panose="020B0609020204030204" pitchFamily="49" charset="0"/>
              </a:rPr>
              <a:t>vif</a:t>
            </a:r>
            <a:r>
              <a:rPr lang="en-US" sz="1600" b="0" dirty="0">
                <a:effectLst/>
                <a:latin typeface="Consolas" panose="020B0609020204030204" pitchFamily="49" charset="0"/>
              </a:rPr>
              <a:t>["VIF"] = [</a:t>
            </a:r>
            <a:r>
              <a:rPr lang="en-US" sz="1600" b="0" dirty="0" err="1">
                <a:effectLst/>
                <a:latin typeface="Consolas" panose="020B0609020204030204" pitchFamily="49" charset="0"/>
              </a:rPr>
              <a:t>variance_inflation_factor</a:t>
            </a:r>
            <a:r>
              <a:rPr lang="en-US" sz="1600" b="0" dirty="0">
                <a:effectLst/>
                <a:latin typeface="Consolas" panose="020B0609020204030204" pitchFamily="49" charset="0"/>
              </a:rPr>
              <a:t>(</a:t>
            </a:r>
            <a:r>
              <a:rPr lang="en-US" sz="1600" b="0" dirty="0" err="1">
                <a:effectLst/>
                <a:latin typeface="Consolas" panose="020B0609020204030204" pitchFamily="49" charset="0"/>
              </a:rPr>
              <a:t>df.values</a:t>
            </a:r>
            <a:r>
              <a:rPr lang="en-US" sz="1600" b="0" dirty="0">
                <a:effectLst/>
                <a:latin typeface="Consolas" panose="020B0609020204030204" pitchFamily="49" charset="0"/>
              </a:rPr>
              <a:t>, </a:t>
            </a:r>
            <a:r>
              <a:rPr lang="en-US" sz="1600" b="0" dirty="0" err="1">
                <a:effectLst/>
                <a:latin typeface="Consolas" panose="020B0609020204030204" pitchFamily="49" charset="0"/>
              </a:rPr>
              <a:t>i</a:t>
            </a:r>
            <a:r>
              <a:rPr lang="en-US" sz="1600" b="0" dirty="0">
                <a:effectLst/>
                <a:latin typeface="Consolas" panose="020B0609020204030204" pitchFamily="49" charset="0"/>
              </a:rPr>
              <a:t>) for </a:t>
            </a:r>
            <a:r>
              <a:rPr lang="en-US" sz="1600" b="0" dirty="0" err="1">
                <a:effectLst/>
                <a:latin typeface="Consolas" panose="020B0609020204030204" pitchFamily="49" charset="0"/>
              </a:rPr>
              <a:t>i</a:t>
            </a:r>
            <a:r>
              <a:rPr lang="en-US" sz="1600" b="0" dirty="0">
                <a:effectLst/>
                <a:latin typeface="Consolas" panose="020B0609020204030204" pitchFamily="49" charset="0"/>
              </a:rPr>
              <a:t> in range(</a:t>
            </a:r>
            <a:r>
              <a:rPr lang="en-US" sz="1600" b="0" dirty="0" err="1">
                <a:effectLst/>
                <a:latin typeface="Consolas" panose="020B0609020204030204" pitchFamily="49" charset="0"/>
              </a:rPr>
              <a:t>len</a:t>
            </a:r>
            <a:r>
              <a:rPr lang="en-US" sz="1600" b="0" dirty="0">
                <a:effectLst/>
                <a:latin typeface="Consolas" panose="020B0609020204030204" pitchFamily="49" charset="0"/>
              </a:rPr>
              <a:t>(</a:t>
            </a:r>
            <a:r>
              <a:rPr lang="en-US" sz="1600" b="0" dirty="0" err="1">
                <a:effectLst/>
                <a:latin typeface="Consolas" panose="020B0609020204030204" pitchFamily="49" charset="0"/>
              </a:rPr>
              <a:t>df.columns</a:t>
            </a:r>
            <a:r>
              <a:rPr lang="en-US" sz="1600" b="0" dirty="0">
                <a:effectLst/>
                <a:latin typeface="Consolas" panose="020B0609020204030204" pitchFamily="49" charset="0"/>
              </a:rPr>
              <a:t>))]</a:t>
            </a:r>
          </a:p>
        </p:txBody>
      </p:sp>
      <p:sp>
        <p:nvSpPr>
          <p:cNvPr id="11" name="TextBox 10"/>
          <p:cNvSpPr txBox="1"/>
          <p:nvPr/>
        </p:nvSpPr>
        <p:spPr>
          <a:xfrm>
            <a:off x="5764618" y="4252067"/>
            <a:ext cx="6097772" cy="2339102"/>
          </a:xfrm>
          <a:prstGeom prst="rect">
            <a:avLst/>
          </a:prstGeom>
          <a:noFill/>
        </p:spPr>
        <p:txBody>
          <a:bodyPr wrap="square">
            <a:spAutoFit/>
          </a:bodyPr>
          <a:lstStyle/>
          <a:p>
            <a:r>
              <a:rPr lang="en-US" sz="1600" b="0" dirty="0">
                <a:effectLst/>
                <a:latin typeface="Consolas" panose="020B0609020204030204" pitchFamily="49" charset="0"/>
              </a:rPr>
              <a:t>Others methods</a:t>
            </a:r>
          </a:p>
          <a:p>
            <a:r>
              <a:rPr lang="en-US" sz="1600" b="0" dirty="0">
                <a:effectLst/>
                <a:latin typeface="Consolas" panose="020B0609020204030204" pitchFamily="49" charset="0"/>
              </a:rPr>
              <a:t>from </a:t>
            </a:r>
            <a:r>
              <a:rPr lang="en-US" sz="1600" b="0" dirty="0" err="1">
                <a:effectLst/>
                <a:latin typeface="Consolas" panose="020B0609020204030204" pitchFamily="49" charset="0"/>
              </a:rPr>
              <a:t>sklearn.feature_selection</a:t>
            </a:r>
            <a:r>
              <a:rPr lang="en-US" sz="1600" b="0" dirty="0">
                <a:effectLst/>
                <a:latin typeface="Consolas" panose="020B0609020204030204" pitchFamily="49" charset="0"/>
              </a:rPr>
              <a:t> import RFE</a:t>
            </a:r>
          </a:p>
          <a:p>
            <a:endParaRPr lang="en-US" sz="1400" dirty="0">
              <a:latin typeface="Consolas" panose="020B0609020204030204" pitchFamily="49" charset="0"/>
            </a:endParaRPr>
          </a:p>
          <a:p>
            <a:r>
              <a:rPr lang="en-US" sz="1400" b="0" dirty="0" err="1">
                <a:effectLst/>
                <a:latin typeface="Consolas" panose="020B0609020204030204" pitchFamily="49" charset="0"/>
              </a:rPr>
              <a:t>rfe</a:t>
            </a:r>
            <a:r>
              <a:rPr lang="en-US" sz="1400" b="0" dirty="0">
                <a:effectLst/>
                <a:latin typeface="Consolas" panose="020B0609020204030204" pitchFamily="49" charset="0"/>
              </a:rPr>
              <a:t> = RFE(estimator = </a:t>
            </a:r>
            <a:r>
              <a:rPr lang="en-US" sz="1400" b="0" dirty="0" err="1">
                <a:effectLst/>
                <a:latin typeface="Consolas" panose="020B0609020204030204" pitchFamily="49" charset="0"/>
              </a:rPr>
              <a:t>LinearRegression</a:t>
            </a:r>
            <a:r>
              <a:rPr lang="en-US" sz="1400" b="0" dirty="0">
                <a:effectLst/>
                <a:latin typeface="Consolas" panose="020B0609020204030204" pitchFamily="49" charset="0"/>
              </a:rPr>
              <a:t>(), </a:t>
            </a:r>
            <a:r>
              <a:rPr lang="en-US" sz="1400" b="0" dirty="0" err="1">
                <a:effectLst/>
                <a:latin typeface="Consolas" panose="020B0609020204030204" pitchFamily="49" charset="0"/>
              </a:rPr>
              <a:t>n_features_to_select</a:t>
            </a:r>
            <a:r>
              <a:rPr lang="en-US" sz="1400" b="0" dirty="0">
                <a:effectLst/>
                <a:latin typeface="Consolas" panose="020B0609020204030204" pitchFamily="49" charset="0"/>
              </a:rPr>
              <a:t>=6)</a:t>
            </a:r>
          </a:p>
          <a:p>
            <a:endParaRPr lang="en-US" sz="1400" b="0" dirty="0">
              <a:effectLst/>
              <a:latin typeface="Consolas" panose="020B0609020204030204" pitchFamily="49" charset="0"/>
            </a:endParaRPr>
          </a:p>
          <a:p>
            <a:r>
              <a:rPr lang="en-IN" sz="1400" b="0" dirty="0" err="1">
                <a:effectLst/>
                <a:latin typeface="Consolas" panose="020B0609020204030204" pitchFamily="49" charset="0"/>
              </a:rPr>
              <a:t>rfe.fit</a:t>
            </a:r>
            <a:r>
              <a:rPr lang="en-IN" sz="1400" b="0" dirty="0">
                <a:effectLst/>
                <a:latin typeface="Consolas" panose="020B0609020204030204" pitchFamily="49" charset="0"/>
              </a:rPr>
              <a:t>(X, y)</a:t>
            </a:r>
          </a:p>
          <a:p>
            <a:r>
              <a:rPr lang="en-IN" sz="1400" b="0" dirty="0" err="1">
                <a:effectLst/>
                <a:latin typeface="Consolas" panose="020B0609020204030204" pitchFamily="49" charset="0"/>
              </a:rPr>
              <a:t>rfe.support</a:t>
            </a:r>
            <a:r>
              <a:rPr lang="en-IN" sz="1400" b="0" dirty="0">
                <a:effectLst/>
                <a:latin typeface="Consolas" panose="020B0609020204030204" pitchFamily="49" charset="0"/>
              </a:rPr>
              <a:t>_</a:t>
            </a:r>
          </a:p>
          <a:p>
            <a:r>
              <a:rPr lang="en-IN" sz="1400" b="0" dirty="0" err="1">
                <a:effectLst/>
                <a:latin typeface="Consolas" panose="020B0609020204030204" pitchFamily="49" charset="0"/>
              </a:rPr>
              <a:t>rfe.ranking</a:t>
            </a:r>
            <a:r>
              <a:rPr lang="en-IN" sz="1400" b="0" dirty="0">
                <a:effectLst/>
                <a:latin typeface="Consolas" panose="020B0609020204030204" pitchFamily="49" charset="0"/>
              </a:rPr>
              <a:t>_</a:t>
            </a:r>
          </a:p>
          <a:p>
            <a:endParaRPr lang="en-US" sz="1600" b="0" dirty="0">
              <a:effectLst/>
              <a:latin typeface="Consolas" panose="020B0609020204030204" pitchFamily="49"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Diagram 8"/>
          <p:cNvGraphicFramePr/>
          <p:nvPr/>
        </p:nvGraphicFramePr>
        <p:xfrm>
          <a:off x="457200" y="233916"/>
          <a:ext cx="11621386" cy="5184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50874" y="0"/>
            <a:ext cx="11727711" cy="6492875"/>
          </a:xfrm>
          <a:prstGeom prst="rect">
            <a:avLst/>
          </a:prstGeom>
          <a:noFill/>
        </p:spPr>
        <p:txBody>
          <a:bodyPr wrap="square" rtlCol="0">
            <a:spAutoFit/>
          </a:bodyPr>
          <a:lstStyle/>
          <a:p>
            <a:r>
              <a:rPr lang="en-US" sz="2000" b="1" dirty="0">
                <a:solidFill>
                  <a:srgbClr val="C00000"/>
                </a:solidFill>
              </a:rPr>
              <a:t>Linear Regression </a:t>
            </a:r>
          </a:p>
          <a:p>
            <a:endParaRPr lang="en-US" dirty="0"/>
          </a:p>
          <a:p>
            <a:pPr marL="285750" indent="-285750">
              <a:buFont typeface="Arial" panose="020B0604020202020204" pitchFamily="34" charset="0"/>
              <a:buChar char="•"/>
            </a:pPr>
            <a:r>
              <a:rPr lang="en-US" b="1" dirty="0"/>
              <a:t>Simple linear regression</a:t>
            </a:r>
          </a:p>
          <a:p>
            <a:pPr marL="285750" indent="-285750">
              <a:buFont typeface="Arial" panose="020B0604020202020204" pitchFamily="34" charset="0"/>
              <a:buChar char="•"/>
            </a:pPr>
            <a:r>
              <a:rPr lang="en-US" dirty="0"/>
              <a:t>One independent and one dependent (X,Y)</a:t>
            </a:r>
          </a:p>
          <a:p>
            <a:pPr marL="742950" lvl="1" indent="-285750">
              <a:buFont typeface="Arial" panose="020B0604020202020204" pitchFamily="34" charset="0"/>
              <a:buChar char="•"/>
            </a:pPr>
            <a:r>
              <a:rPr lang="en-US" dirty="0"/>
              <a:t>Y=</a:t>
            </a:r>
            <a:r>
              <a:rPr lang="en-US" dirty="0" err="1"/>
              <a:t>mx+c</a:t>
            </a:r>
            <a:r>
              <a:rPr lang="en-US" dirty="0"/>
              <a:t> </a:t>
            </a:r>
          </a:p>
          <a:p>
            <a:pPr marL="742950" lvl="1" indent="-285750">
              <a:buFont typeface="Arial" panose="020B0604020202020204" pitchFamily="34" charset="0"/>
              <a:buChar char="•"/>
            </a:pPr>
            <a:r>
              <a:rPr lang="en-US" dirty="0"/>
              <a:t>Error </a:t>
            </a:r>
            <a:r>
              <a:rPr lang="en-US" dirty="0">
                <a:sym typeface="Wingdings" panose="05000000000000000000" pitchFamily="2" charset="2"/>
              </a:rPr>
              <a:t> (</a:t>
            </a:r>
            <a:r>
              <a:rPr lang="en-US" dirty="0" err="1">
                <a:sym typeface="Wingdings" panose="05000000000000000000" pitchFamily="2" charset="2"/>
              </a:rPr>
              <a:t>yactual</a:t>
            </a:r>
            <a:r>
              <a:rPr lang="en-US" dirty="0">
                <a:sym typeface="Wingdings" panose="05000000000000000000" pitchFamily="2" charset="2"/>
              </a:rPr>
              <a:t> – </a:t>
            </a:r>
            <a:r>
              <a:rPr lang="en-US" dirty="0" err="1">
                <a:sym typeface="Wingdings" panose="05000000000000000000" pitchFamily="2" charset="2"/>
              </a:rPr>
              <a:t>ypredicted</a:t>
            </a:r>
            <a:r>
              <a:rPr lang="en-US" dirty="0">
                <a:sym typeface="Wingdings" panose="05000000000000000000" pitchFamily="2" charset="2"/>
              </a:rPr>
              <a:t>)2</a:t>
            </a:r>
          </a:p>
          <a:p>
            <a:pPr marL="742950" lvl="1" indent="-285750">
              <a:buFont typeface="Arial" panose="020B0604020202020204" pitchFamily="34" charset="0"/>
              <a:buChar char="•"/>
            </a:pPr>
            <a:r>
              <a:rPr lang="en-US" dirty="0">
                <a:sym typeface="Wingdings" panose="05000000000000000000" pitchFamily="2" charset="2"/>
              </a:rPr>
              <a:t>And when we need min error from all line</a:t>
            </a:r>
          </a:p>
          <a:p>
            <a:pPr marL="1200150" lvl="2" indent="-285750">
              <a:buFont typeface="Arial" panose="020B0604020202020204" pitchFamily="34" charset="0"/>
              <a:buChar char="•"/>
            </a:pPr>
            <a:r>
              <a:rPr lang="en-US" dirty="0">
                <a:sym typeface="Wingdings" panose="05000000000000000000" pitchFamily="2" charset="2"/>
              </a:rPr>
              <a:t>That is called </a:t>
            </a:r>
            <a:r>
              <a:rPr lang="en-US" b="1" dirty="0">
                <a:sym typeface="Wingdings" panose="05000000000000000000" pitchFamily="2" charset="2"/>
              </a:rPr>
              <a:t>OLS(ordinary Least square </a:t>
            </a:r>
            <a:r>
              <a:rPr lang="en-US" dirty="0">
                <a:sym typeface="Wingdings" panose="05000000000000000000" pitchFamily="2" charset="2"/>
              </a:rPr>
              <a:t>) first basic model in linear regression</a:t>
            </a:r>
          </a:p>
          <a:p>
            <a:pPr marL="1200150" lvl="2" indent="-285750">
              <a:buFont typeface="Arial" panose="020B0604020202020204" pitchFamily="34" charset="0"/>
              <a:buChar char="•"/>
            </a:pPr>
            <a:endParaRPr lang="en-US" dirty="0">
              <a:sym typeface="Wingdings" panose="05000000000000000000" pitchFamily="2" charset="2"/>
            </a:endParaRPr>
          </a:p>
          <a:p>
            <a:pPr marL="1200150" lvl="2" indent="-285750">
              <a:buFont typeface="Arial" panose="020B0604020202020204" pitchFamily="34" charset="0"/>
              <a:buChar char="•"/>
            </a:pPr>
            <a:r>
              <a:rPr lang="en-US" dirty="0">
                <a:sym typeface="Wingdings" panose="05000000000000000000" pitchFamily="2" charset="2"/>
              </a:rPr>
              <a:t>And when OLS divide by n (datapoints) then it </a:t>
            </a:r>
            <a:r>
              <a:rPr lang="en-US" dirty="0" err="1">
                <a:sym typeface="Wingdings" panose="05000000000000000000" pitchFamily="2" charset="2"/>
              </a:rPr>
              <a:t>it</a:t>
            </a:r>
            <a:r>
              <a:rPr lang="en-US" dirty="0">
                <a:sym typeface="Wingdings" panose="05000000000000000000" pitchFamily="2" charset="2"/>
              </a:rPr>
              <a:t> average of </a:t>
            </a:r>
            <a:r>
              <a:rPr lang="en-US" dirty="0" err="1">
                <a:sym typeface="Wingdings" panose="05000000000000000000" pitchFamily="2" charset="2"/>
              </a:rPr>
              <a:t>ols</a:t>
            </a:r>
            <a:endParaRPr lang="en-US" dirty="0">
              <a:sym typeface="Wingdings" panose="05000000000000000000" pitchFamily="2" charset="2"/>
            </a:endParaRPr>
          </a:p>
          <a:p>
            <a:pPr marL="1657350" lvl="3" indent="-285750">
              <a:buFont typeface="Arial" panose="020B0604020202020204" pitchFamily="34" charset="0"/>
              <a:buChar char="•"/>
            </a:pPr>
            <a:r>
              <a:rPr lang="en-US" dirty="0">
                <a:sym typeface="Wingdings" panose="05000000000000000000" pitchFamily="2" charset="2"/>
              </a:rPr>
              <a:t>And called it as cost </a:t>
            </a:r>
            <a:r>
              <a:rPr lang="en-US" dirty="0" err="1">
                <a:sym typeface="Wingdings" panose="05000000000000000000" pitchFamily="2" charset="2"/>
              </a:rPr>
              <a:t>funtions</a:t>
            </a:r>
            <a:r>
              <a:rPr lang="en-US" dirty="0">
                <a:sym typeface="Wingdings" panose="05000000000000000000" pitchFamily="2" charset="2"/>
              </a:rPr>
              <a:t>    MSE</a:t>
            </a:r>
            <a:endParaRPr lang="en-US" dirty="0"/>
          </a:p>
          <a:p>
            <a:pPr marL="285750" indent="-285750">
              <a:buFont typeface="Arial" panose="020B0604020202020204" pitchFamily="34" charset="0"/>
              <a:buChar char="•"/>
            </a:pPr>
            <a:r>
              <a:rPr lang="en-US" dirty="0"/>
              <a:t>So we </a:t>
            </a:r>
            <a:r>
              <a:rPr lang="en-US" dirty="0" err="1"/>
              <a:t>optimiz</a:t>
            </a:r>
            <a:r>
              <a:rPr lang="en-US" dirty="0"/>
              <a:t> the process of  find MSE </a:t>
            </a:r>
            <a:r>
              <a:rPr lang="en-US" dirty="0">
                <a:sym typeface="Wingdings" panose="05000000000000000000" pitchFamily="2" charset="2"/>
              </a:rPr>
              <a:t>using gradient descent</a:t>
            </a:r>
          </a:p>
          <a:p>
            <a:pPr marL="285750" indent="-285750">
              <a:buFont typeface="Arial" panose="020B0604020202020204" pitchFamily="34" charset="0"/>
              <a:buChar char="•"/>
            </a:pPr>
            <a:r>
              <a:rPr lang="en-US" b="1" dirty="0">
                <a:sym typeface="Wingdings" panose="05000000000000000000" pitchFamily="2" charset="2"/>
              </a:rPr>
              <a:t>For Least error  use 2 approach </a:t>
            </a:r>
          </a:p>
          <a:p>
            <a:pPr marL="742950" lvl="1" indent="-285750">
              <a:buFont typeface="Arial" panose="020B0604020202020204" pitchFamily="34" charset="0"/>
              <a:buChar char="•"/>
            </a:pPr>
            <a:r>
              <a:rPr lang="en-US" dirty="0">
                <a:sym typeface="Wingdings" panose="05000000000000000000" pitchFamily="2" charset="2"/>
              </a:rPr>
              <a:t>1. </a:t>
            </a:r>
            <a:r>
              <a:rPr lang="en-US" b="1" dirty="0">
                <a:sym typeface="Wingdings" panose="05000000000000000000" pitchFamily="2" charset="2"/>
              </a:rPr>
              <a:t>Close form ax2+bx+c =0  (alfa ,beta)</a:t>
            </a:r>
            <a:endParaRPr lang="en-US" dirty="0">
              <a:sym typeface="Wingdings" panose="05000000000000000000" pitchFamily="2" charset="2"/>
            </a:endParaRPr>
          </a:p>
          <a:p>
            <a:pPr marL="742950" lvl="1" indent="-285750">
              <a:buFont typeface="Arial" panose="020B0604020202020204" pitchFamily="34" charset="0"/>
              <a:buChar char="•"/>
            </a:pPr>
            <a:r>
              <a:rPr lang="en-US" b="1" dirty="0">
                <a:sym typeface="Wingdings" panose="05000000000000000000" pitchFamily="2" charset="2"/>
              </a:rPr>
              <a:t>2. </a:t>
            </a:r>
            <a:r>
              <a:rPr lang="en-US" b="1" dirty="0" err="1">
                <a:sym typeface="Wingdings" panose="05000000000000000000" pitchFamily="2" charset="2"/>
              </a:rPr>
              <a:t>itrative</a:t>
            </a:r>
            <a:r>
              <a:rPr lang="en-US" b="1" dirty="0">
                <a:sym typeface="Wingdings" panose="05000000000000000000" pitchFamily="2" charset="2"/>
              </a:rPr>
              <a:t> form (gradient solution)</a:t>
            </a:r>
          </a:p>
          <a:p>
            <a:pPr marL="1200150" lvl="2" indent="-285750">
              <a:buFont typeface="Arial" panose="020B0604020202020204" pitchFamily="34" charset="0"/>
              <a:buChar char="•"/>
            </a:pPr>
            <a:r>
              <a:rPr lang="en-US" dirty="0">
                <a:sym typeface="Wingdings" panose="05000000000000000000" pitchFamily="2" charset="2"/>
              </a:rPr>
              <a:t>So we observe  increase m or decrease m error will change so we can say slope increase  total error increase and slope decrease also total error increase.</a:t>
            </a:r>
          </a:p>
          <a:p>
            <a:pPr marL="1200150" lvl="2" indent="-285750">
              <a:buFont typeface="Arial" panose="020B0604020202020204" pitchFamily="34" charset="0"/>
              <a:buChar char="•"/>
            </a:pPr>
            <a:r>
              <a:rPr lang="en-US" dirty="0">
                <a:sym typeface="Wingdings" panose="05000000000000000000" pitchFamily="2" charset="2"/>
              </a:rPr>
              <a:t>So we want least error so slope =0 for minima in differentiation .</a:t>
            </a:r>
          </a:p>
          <a:p>
            <a:pPr marL="1200150" lvl="2" indent="-285750">
              <a:buFont typeface="Arial" panose="020B0604020202020204" pitchFamily="34" charset="0"/>
              <a:buChar char="•"/>
            </a:pPr>
            <a:r>
              <a:rPr lang="en-US" dirty="0">
                <a:sym typeface="Wingdings" panose="05000000000000000000" pitchFamily="2" charset="2"/>
              </a:rPr>
              <a:t>Using convergence algorithms  </a:t>
            </a:r>
          </a:p>
          <a:p>
            <a:pPr marL="1657350" lvl="3" indent="-285750">
              <a:buFont typeface="Arial" panose="020B0604020202020204" pitchFamily="34" charset="0"/>
              <a:buChar char="•"/>
            </a:pPr>
            <a:r>
              <a:rPr lang="en-US" b="0" i="0" dirty="0">
                <a:solidFill>
                  <a:srgbClr val="001D35"/>
                </a:solidFill>
                <a:effectLst/>
                <a:latin typeface="Google Sans"/>
              </a:rPr>
              <a:t>In machine learning, convergence is when a model's predictions stop improving and the error rate becomes constant. This means that the model has reached a stable state where it can make accurate predictions. </a:t>
            </a:r>
            <a:r>
              <a:rPr lang="en-US" dirty="0" err="1">
                <a:solidFill>
                  <a:srgbClr val="001D35"/>
                </a:solidFill>
                <a:latin typeface="Google Sans"/>
              </a:rPr>
              <a:t>Mnew</a:t>
            </a:r>
            <a:r>
              <a:rPr lang="en-US" dirty="0">
                <a:solidFill>
                  <a:srgbClr val="001D35"/>
                </a:solidFill>
                <a:latin typeface="Google Sans"/>
              </a:rPr>
              <a:t> =Mold –eta(or alpha rate /learning rate)D(CF)/</a:t>
            </a:r>
            <a:r>
              <a:rPr lang="en-US" dirty="0" err="1">
                <a:solidFill>
                  <a:srgbClr val="001D35"/>
                </a:solidFill>
                <a:latin typeface="Google Sans"/>
              </a:rPr>
              <a:t>Dold</a:t>
            </a:r>
            <a:endParaRPr lang="en-US" dirty="0"/>
          </a:p>
        </p:txBody>
      </p:sp>
      <p:sp>
        <p:nvSpPr>
          <p:cNvPr id="3" name="Text Box 2"/>
          <p:cNvSpPr txBox="1"/>
          <p:nvPr/>
        </p:nvSpPr>
        <p:spPr>
          <a:xfrm>
            <a:off x="5850255" y="147955"/>
            <a:ext cx="6096000" cy="645160"/>
          </a:xfrm>
          <a:prstGeom prst="rect">
            <a:avLst/>
          </a:prstGeom>
          <a:noFill/>
        </p:spPr>
        <p:txBody>
          <a:bodyPr wrap="square" rtlCol="0" anchor="t">
            <a:spAutoFit/>
          </a:bodyPr>
          <a:lstStyle/>
          <a:p>
            <a:r>
              <a:rPr lang="en-US"/>
              <a:t>https://www.analyticsvidhya.com/blog/2021/10/everything-you-need-to-know-about-linear-regression/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504180" y="3037840"/>
            <a:ext cx="6869430" cy="3415030"/>
          </a:xfrm>
          <a:prstGeom prst="rect">
            <a:avLst/>
          </a:prstGeom>
          <a:noFill/>
        </p:spPr>
        <p:txBody>
          <a:bodyPr wrap="square" rtlCol="0" anchor="t">
            <a:spAutoFit/>
          </a:bodyPr>
          <a:lstStyle/>
          <a:p>
            <a:endParaRPr lang="en-US"/>
          </a:p>
          <a:p>
            <a:r>
              <a:rPr lang="en-US"/>
              <a:t>from sklearn.metrics import mean_squared_error, mean_absolute_error, r2_score</a:t>
            </a:r>
          </a:p>
          <a:p>
            <a:endParaRPr lang="en-US"/>
          </a:p>
          <a:p>
            <a:r>
              <a:rPr lang="en-US"/>
              <a:t>mean_squared_error(y_test, y_pred)</a:t>
            </a:r>
          </a:p>
          <a:p>
            <a:endParaRPr lang="en-US"/>
          </a:p>
          <a:p>
            <a:r>
              <a:rPr lang="en-US"/>
              <a:t>mean_absolute_error(y_test, y_pred)</a:t>
            </a:r>
          </a:p>
          <a:p>
            <a:endParaRPr lang="en-US"/>
          </a:p>
          <a:p>
            <a:r>
              <a:rPr lang="en-US"/>
              <a:t>r2_score(y_test, y_pred)#31% of y is explained by X, rquare 0 to 1</a:t>
            </a:r>
          </a:p>
          <a:p>
            <a:endParaRPr lang="en-US"/>
          </a:p>
          <a:p>
            <a:r>
              <a:rPr lang="en-US"/>
              <a:t>#adj rsquare = 1-(1-rsq)*N-1/n-p-1</a:t>
            </a:r>
          </a:p>
          <a:p>
            <a:r>
              <a:rPr lang="en-US"/>
              <a:t>score = r2_score(y_test, y_pred)</a:t>
            </a:r>
          </a:p>
        </p:txBody>
      </p:sp>
      <p:sp>
        <p:nvSpPr>
          <p:cNvPr id="4" name="Text Box 3"/>
          <p:cNvSpPr txBox="1"/>
          <p:nvPr/>
        </p:nvSpPr>
        <p:spPr>
          <a:xfrm>
            <a:off x="152400" y="305435"/>
            <a:ext cx="5072380" cy="2296160"/>
          </a:xfrm>
          <a:prstGeom prst="rect">
            <a:avLst/>
          </a:prstGeom>
          <a:noFill/>
        </p:spPr>
        <p:txBody>
          <a:bodyPr wrap="square" rtlCol="0" anchor="t">
            <a:noAutofit/>
          </a:bodyPr>
          <a:lstStyle/>
          <a:p>
            <a:r>
              <a:rPr lang="en-US">
                <a:sym typeface="+mn-ea"/>
              </a:rPr>
              <a:t>from sklearn.model_selection import train_test_split</a:t>
            </a:r>
            <a:endParaRPr lang="en-US"/>
          </a:p>
          <a:p>
            <a:endParaRPr lang="en-US"/>
          </a:p>
          <a:p>
            <a:r>
              <a:rPr lang="en-US">
                <a:sym typeface="+mn-ea"/>
              </a:rPr>
              <a:t>X_train, X_test, y_train, y_test = train_test_split(X, y, test_size = 0.20, random_state = 111)</a:t>
            </a:r>
            <a:endParaRPr lang="en-US"/>
          </a:p>
          <a:p>
            <a:r>
              <a:rPr lang="en-US">
                <a:sym typeface="+mn-ea"/>
              </a:rPr>
              <a:t>X_train</a:t>
            </a:r>
            <a:endParaRPr lang="en-US"/>
          </a:p>
          <a:p>
            <a:endParaRPr lang="en-US"/>
          </a:p>
          <a:p>
            <a:r>
              <a:rPr lang="en-US">
                <a:sym typeface="+mn-ea"/>
              </a:rPr>
              <a:t>y_train</a:t>
            </a:r>
            <a:endParaRPr lang="en-US"/>
          </a:p>
          <a:p>
            <a:endParaRPr lang="en-US"/>
          </a:p>
          <a:p>
            <a:endParaRPr lang="en-US">
              <a:sym typeface="+mn-ea"/>
            </a:endParaRPr>
          </a:p>
        </p:txBody>
      </p:sp>
      <p:sp>
        <p:nvSpPr>
          <p:cNvPr id="5" name="Text Box 4"/>
          <p:cNvSpPr txBox="1"/>
          <p:nvPr/>
        </p:nvSpPr>
        <p:spPr>
          <a:xfrm>
            <a:off x="246380" y="2682875"/>
            <a:ext cx="6096000" cy="3692525"/>
          </a:xfrm>
          <a:prstGeom prst="rect">
            <a:avLst/>
          </a:prstGeom>
          <a:noFill/>
        </p:spPr>
        <p:txBody>
          <a:bodyPr wrap="square" rtlCol="0" anchor="t">
            <a:spAutoFit/>
          </a:bodyPr>
          <a:lstStyle/>
          <a:p>
            <a:r>
              <a:rPr lang="en-US">
                <a:sym typeface="+mn-ea"/>
              </a:rPr>
              <a:t>#model training</a:t>
            </a:r>
            <a:endParaRPr lang="en-US"/>
          </a:p>
          <a:p>
            <a:r>
              <a:rPr lang="en-US">
                <a:sym typeface="+mn-ea"/>
              </a:rPr>
              <a:t>from sklearn.linear_model import LinearRegression</a:t>
            </a:r>
            <a:endParaRPr lang="en-US"/>
          </a:p>
          <a:p>
            <a:endParaRPr lang="en-US"/>
          </a:p>
          <a:p>
            <a:r>
              <a:rPr lang="en-US">
                <a:sym typeface="+mn-ea"/>
              </a:rPr>
              <a:t>model = LinearRegression()</a:t>
            </a:r>
            <a:endParaRPr lang="en-US"/>
          </a:p>
          <a:p>
            <a:r>
              <a:rPr lang="en-US">
                <a:sym typeface="+mn-ea"/>
              </a:rPr>
              <a:t>model</a:t>
            </a:r>
            <a:endParaRPr lang="en-US"/>
          </a:p>
          <a:p>
            <a:endParaRPr lang="en-US"/>
          </a:p>
          <a:p>
            <a:r>
              <a:rPr lang="en-US">
                <a:sym typeface="+mn-ea"/>
              </a:rPr>
              <a:t>model.fit(X_train, y_train)</a:t>
            </a:r>
            <a:endParaRPr lang="en-US"/>
          </a:p>
          <a:p>
            <a:r>
              <a:rPr lang="en-US">
                <a:sym typeface="+mn-ea"/>
              </a:rPr>
              <a:t>model.coef_ #m, beta1</a:t>
            </a:r>
            <a:endParaRPr lang="en-US"/>
          </a:p>
          <a:p>
            <a:r>
              <a:rPr lang="en-US">
                <a:sym typeface="+mn-ea"/>
              </a:rPr>
              <a:t>model.intercept_ #c, betanot</a:t>
            </a:r>
            <a:endParaRPr lang="en-US"/>
          </a:p>
          <a:p>
            <a:endParaRPr lang="en-US"/>
          </a:p>
          <a:p>
            <a:r>
              <a:rPr lang="en-US">
                <a:sym typeface="+mn-ea"/>
              </a:rPr>
              <a:t>y_pred = model.predict(X_test)</a:t>
            </a:r>
            <a:endParaRPr lang="en-US"/>
          </a:p>
          <a:p>
            <a:r>
              <a:rPr lang="en-US">
                <a:sym typeface="+mn-ea"/>
              </a:rPr>
              <a:t>X_test</a:t>
            </a:r>
            <a:endParaRPr lang="en-US"/>
          </a:p>
          <a:p>
            <a:r>
              <a:rPr lang="en-US">
                <a:sym typeface="+mn-ea"/>
              </a:rPr>
              <a:t>y_pred</a:t>
            </a:r>
          </a:p>
        </p:txBody>
      </p:sp>
      <p:sp>
        <p:nvSpPr>
          <p:cNvPr id="6" name="Text Box 5"/>
          <p:cNvSpPr txBox="1"/>
          <p:nvPr/>
        </p:nvSpPr>
        <p:spPr>
          <a:xfrm>
            <a:off x="5767070" y="375920"/>
            <a:ext cx="6096000" cy="2861310"/>
          </a:xfrm>
          <a:prstGeom prst="rect">
            <a:avLst/>
          </a:prstGeom>
          <a:noFill/>
        </p:spPr>
        <p:txBody>
          <a:bodyPr wrap="square" rtlCol="0" anchor="t">
            <a:spAutoFit/>
          </a:bodyPr>
          <a:lstStyle/>
          <a:p>
            <a:endParaRPr lang="en-US"/>
          </a:p>
          <a:p>
            <a:r>
              <a:rPr lang="en-US">
                <a:sym typeface="+mn-ea"/>
              </a:rPr>
              <a:t>#visualised the result</a:t>
            </a:r>
            <a:endParaRPr lang="en-US"/>
          </a:p>
          <a:p>
            <a:r>
              <a:rPr lang="en-US">
                <a:sym typeface="+mn-ea"/>
              </a:rPr>
              <a:t>plt.scatter(X_test, y_test, color = 'black', label = "Actual data")</a:t>
            </a:r>
            <a:endParaRPr lang="en-US"/>
          </a:p>
          <a:p>
            <a:r>
              <a:rPr lang="en-US">
                <a:sym typeface="+mn-ea"/>
              </a:rPr>
              <a:t>plt.plot(X_test, y_pred, color = 'red', linewidth = 3, label = "linear regression line")</a:t>
            </a:r>
            <a:endParaRPr lang="en-US"/>
          </a:p>
          <a:p>
            <a:r>
              <a:rPr lang="en-US">
                <a:sym typeface="+mn-ea"/>
              </a:rPr>
              <a:t>plt.xlabel("BMI")</a:t>
            </a:r>
            <a:endParaRPr lang="en-US"/>
          </a:p>
          <a:p>
            <a:r>
              <a:rPr lang="en-US">
                <a:sym typeface="+mn-ea"/>
              </a:rPr>
              <a:t>plt.ylabel("One year preogression-target")</a:t>
            </a:r>
            <a:endParaRPr lang="en-US"/>
          </a:p>
          <a:p>
            <a:r>
              <a:rPr lang="en-US">
                <a:sym typeface="+mn-ea"/>
              </a:rPr>
              <a:t>plt.title("My first linear regression model")</a:t>
            </a:r>
            <a:endParaRPr lang="en-US"/>
          </a:p>
          <a:p>
            <a:r>
              <a:rPr lang="en-US">
                <a:sym typeface="+mn-ea"/>
              </a:rPr>
              <a:t>plt.legend()</a:t>
            </a:r>
            <a:endParaRPr lang="en-US"/>
          </a:p>
          <a:p>
            <a:r>
              <a:rPr lang="en-US">
                <a:sym typeface="+mn-ea"/>
              </a:rPr>
              <a:t>plt.show()</a:t>
            </a:r>
          </a:p>
        </p:txBody>
      </p:sp>
      <p:cxnSp>
        <p:nvCxnSpPr>
          <p:cNvPr id="7" name="Straight Connector 6"/>
          <p:cNvCxnSpPr/>
          <p:nvPr/>
        </p:nvCxnSpPr>
        <p:spPr>
          <a:xfrm>
            <a:off x="5365115" y="145415"/>
            <a:ext cx="10160" cy="6419215"/>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67193" y="128994"/>
            <a:ext cx="6097772" cy="369332"/>
          </a:xfrm>
          <a:prstGeom prst="rect">
            <a:avLst/>
          </a:prstGeom>
          <a:noFill/>
        </p:spPr>
        <p:txBody>
          <a:bodyPr wrap="square">
            <a:spAutoFit/>
          </a:bodyPr>
          <a:lstStyle/>
          <a:p>
            <a:r>
              <a:rPr lang="en-US" b="1" dirty="0"/>
              <a:t>Multiple  linear regression</a:t>
            </a:r>
          </a:p>
        </p:txBody>
      </p:sp>
      <p:sp>
        <p:nvSpPr>
          <p:cNvPr id="4" name="TextBox 3"/>
          <p:cNvSpPr txBox="1"/>
          <p:nvPr/>
        </p:nvSpPr>
        <p:spPr>
          <a:xfrm>
            <a:off x="667193" y="882502"/>
            <a:ext cx="6998881" cy="1754326"/>
          </a:xfrm>
          <a:prstGeom prst="rect">
            <a:avLst/>
          </a:prstGeom>
          <a:noFill/>
        </p:spPr>
        <p:txBody>
          <a:bodyPr wrap="square" rtlCol="0">
            <a:spAutoFit/>
          </a:bodyPr>
          <a:lstStyle/>
          <a:p>
            <a:pPr marL="285750" indent="-285750">
              <a:buFont typeface="Arial" panose="020B0604020202020204" pitchFamily="34" charset="0"/>
              <a:buChar char="•"/>
            </a:pPr>
            <a:r>
              <a:rPr lang="en-US" dirty="0"/>
              <a:t>More the 1 independent x variable.</a:t>
            </a:r>
          </a:p>
          <a:p>
            <a:pPr marL="285750" indent="-285750">
              <a:buFont typeface="Arial" panose="020B0604020202020204" pitchFamily="34" charset="0"/>
              <a:buChar char="•"/>
            </a:pPr>
            <a:r>
              <a:rPr lang="en-IN" dirty="0"/>
              <a:t>Y not much extract all information from x so more accurate the data need more x’s require. </a:t>
            </a:r>
          </a:p>
          <a:p>
            <a:pPr marL="285750" indent="-285750">
              <a:buFont typeface="Arial" panose="020B0604020202020204" pitchFamily="34" charset="0"/>
              <a:buChar char="•"/>
            </a:pPr>
            <a:r>
              <a:rPr lang="en-IN" dirty="0"/>
              <a:t>Equations</a:t>
            </a:r>
          </a:p>
          <a:p>
            <a:pPr marL="285750" indent="-285750">
              <a:buFont typeface="Arial" panose="020B0604020202020204" pitchFamily="34" charset="0"/>
              <a:buChar char="•"/>
            </a:pPr>
            <a:r>
              <a:rPr lang="en-IN" dirty="0"/>
              <a:t>Cost </a:t>
            </a:r>
            <a:r>
              <a:rPr lang="en-IN" dirty="0" err="1"/>
              <a:t>funtions</a:t>
            </a:r>
            <a:endParaRPr lang="en-IN" dirty="0"/>
          </a:p>
          <a:p>
            <a:pPr marL="285750" indent="-285750">
              <a:buFont typeface="Arial" panose="020B0604020202020204" pitchFamily="34" charset="0"/>
              <a:buChar char="•"/>
            </a:pPr>
            <a:endParaRPr lang="en-IN" dirty="0"/>
          </a:p>
        </p:txBody>
      </p:sp>
      <p:sp>
        <p:nvSpPr>
          <p:cNvPr id="2" name="Text Box 1"/>
          <p:cNvSpPr txBox="1"/>
          <p:nvPr/>
        </p:nvSpPr>
        <p:spPr>
          <a:xfrm>
            <a:off x="988695" y="3429000"/>
            <a:ext cx="6096000" cy="645160"/>
          </a:xfrm>
          <a:prstGeom prst="rect">
            <a:avLst/>
          </a:prstGeom>
          <a:noFill/>
        </p:spPr>
        <p:txBody>
          <a:bodyPr wrap="square" rtlCol="0" anchor="t">
            <a:spAutoFit/>
          </a:bodyPr>
          <a:lstStyle/>
          <a:p>
            <a:r>
              <a:rPr lang="en-US" b="1"/>
              <a:t>Do same as simple regression no change </a:t>
            </a:r>
          </a:p>
          <a:p>
            <a:r>
              <a:rPr lang="en-US" b="1">
                <a:sym typeface="+mn-ea"/>
              </a:rPr>
              <a:t>except  you add more than one feature only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316319" y="0"/>
            <a:ext cx="6097772" cy="521970"/>
          </a:xfrm>
          <a:prstGeom prst="rect">
            <a:avLst/>
          </a:prstGeom>
          <a:noFill/>
        </p:spPr>
        <p:txBody>
          <a:bodyPr wrap="square">
            <a:spAutoFit/>
          </a:bodyPr>
          <a:lstStyle/>
          <a:p>
            <a:pPr algn="l"/>
            <a:r>
              <a:rPr lang="en-US" sz="2800" b="1" i="0" dirty="0">
                <a:solidFill>
                  <a:srgbClr val="C00000"/>
                </a:solidFill>
                <a:effectLst/>
                <a:latin typeface="Tomorrow"/>
              </a:rPr>
              <a:t>Polynomial Regression</a:t>
            </a:r>
          </a:p>
        </p:txBody>
      </p:sp>
      <p:sp>
        <p:nvSpPr>
          <p:cNvPr id="5" name="TextBox 3"/>
          <p:cNvSpPr txBox="1"/>
          <p:nvPr/>
        </p:nvSpPr>
        <p:spPr>
          <a:xfrm>
            <a:off x="616688" y="946298"/>
            <a:ext cx="5635256" cy="923330"/>
          </a:xfrm>
          <a:prstGeom prst="rect">
            <a:avLst/>
          </a:prstGeom>
          <a:noFill/>
        </p:spPr>
        <p:txBody>
          <a:bodyPr wrap="square" rtlCol="0">
            <a:spAutoFit/>
          </a:bodyPr>
          <a:lstStyle/>
          <a:p>
            <a:pPr marL="285750" indent="-285750">
              <a:buFont typeface="Arial" panose="020B0604020202020204" pitchFamily="34" charset="0"/>
              <a:buChar char="•"/>
            </a:pPr>
            <a:r>
              <a:rPr lang="en-US" dirty="0"/>
              <a:t>Simple polynomial regression </a:t>
            </a:r>
          </a:p>
          <a:p>
            <a:pPr marL="742950" lvl="1" indent="-285750">
              <a:buFont typeface="Arial" panose="020B0604020202020204" pitchFamily="34" charset="0"/>
              <a:buChar char="•"/>
            </a:pPr>
            <a:r>
              <a:rPr lang="en-IN" dirty="0"/>
              <a:t>Linear regression</a:t>
            </a:r>
          </a:p>
          <a:p>
            <a:pPr marL="1200150" lvl="2" indent="-285750">
              <a:buFont typeface="Arial" panose="020B0604020202020204" pitchFamily="34" charset="0"/>
              <a:buChar char="•"/>
            </a:pPr>
            <a:r>
              <a:rPr lang="en-IN" dirty="0"/>
              <a:t>1 independent and 1 dependent variable</a:t>
            </a:r>
          </a:p>
        </p:txBody>
      </p:sp>
      <p:sp>
        <p:nvSpPr>
          <p:cNvPr id="6" name="TextBox 5"/>
          <p:cNvSpPr txBox="1"/>
          <p:nvPr/>
        </p:nvSpPr>
        <p:spPr>
          <a:xfrm>
            <a:off x="340242" y="2420864"/>
            <a:ext cx="6097772" cy="1754326"/>
          </a:xfrm>
          <a:prstGeom prst="rect">
            <a:avLst/>
          </a:prstGeom>
          <a:noFill/>
        </p:spPr>
        <p:txBody>
          <a:bodyPr wrap="square">
            <a:spAutoFit/>
          </a:bodyPr>
          <a:lstStyle/>
          <a:p>
            <a:pPr marL="285750" indent="-285750">
              <a:buFont typeface="Arial" panose="020B0604020202020204" pitchFamily="34" charset="0"/>
              <a:buChar char="•"/>
            </a:pPr>
            <a:r>
              <a:rPr lang="en-US" dirty="0"/>
              <a:t>polynomial Degree when 0</a:t>
            </a:r>
          </a:p>
          <a:p>
            <a:pPr marL="285750" indent="-285750">
              <a:buFont typeface="Arial" panose="020B0604020202020204" pitchFamily="34" charset="0"/>
              <a:buChar char="•"/>
            </a:pPr>
            <a:r>
              <a:rPr lang="en-US" dirty="0"/>
              <a:t>polynomial Degree when 1</a:t>
            </a:r>
          </a:p>
          <a:p>
            <a:pPr marL="285750" indent="-285750">
              <a:buFont typeface="Arial" panose="020B0604020202020204" pitchFamily="34" charset="0"/>
              <a:buChar char="•"/>
            </a:pPr>
            <a:r>
              <a:rPr lang="en-US" dirty="0"/>
              <a:t>polynomial Degree when 2</a:t>
            </a:r>
          </a:p>
          <a:p>
            <a:pPr marL="285750" indent="-285750">
              <a:buFont typeface="Arial" panose="020B0604020202020204" pitchFamily="34" charset="0"/>
              <a:buChar char="•"/>
            </a:pPr>
            <a:r>
              <a:rPr lang="en-US" dirty="0"/>
              <a:t>polynomial Degree when 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
        <p:nvSpPr>
          <p:cNvPr id="8" name="TextBox 7"/>
          <p:cNvSpPr txBox="1"/>
          <p:nvPr/>
        </p:nvSpPr>
        <p:spPr>
          <a:xfrm>
            <a:off x="385430" y="3986889"/>
            <a:ext cx="6097772" cy="1477328"/>
          </a:xfrm>
          <a:prstGeom prst="rect">
            <a:avLst/>
          </a:prstGeom>
          <a:noFill/>
        </p:spPr>
        <p:txBody>
          <a:bodyPr wrap="square">
            <a:spAutoFit/>
          </a:bodyPr>
          <a:lstStyle/>
          <a:p>
            <a:pPr marL="285750" indent="-285750">
              <a:buFont typeface="Arial" panose="020B0604020202020204" pitchFamily="34" charset="0"/>
              <a:buChar char="•"/>
            </a:pPr>
            <a:r>
              <a:rPr lang="en-US" dirty="0"/>
              <a:t>Use when the non linear relationship in variables (also another non linear models use like decision tree).</a:t>
            </a:r>
          </a:p>
          <a:p>
            <a:pPr marL="285750" indent="-285750">
              <a:buFont typeface="Arial" panose="020B0604020202020204" pitchFamily="34" charset="0"/>
              <a:buChar char="•"/>
            </a:pPr>
            <a:r>
              <a:rPr lang="en-US" dirty="0"/>
              <a:t>But as you increase the Degree, you might get an overfitting the model.</a:t>
            </a:r>
          </a:p>
          <a:p>
            <a:pPr marL="285750" indent="-285750">
              <a:buFont typeface="Arial" panose="020B0604020202020204" pitchFamily="34" charset="0"/>
              <a:buChar char="•"/>
            </a:pPr>
            <a:endParaRPr lang="en-US" dirty="0"/>
          </a:p>
        </p:txBody>
      </p:sp>
      <p:sp>
        <p:nvSpPr>
          <p:cNvPr id="10" name="TextBox 9"/>
          <p:cNvSpPr txBox="1"/>
          <p:nvPr/>
        </p:nvSpPr>
        <p:spPr>
          <a:xfrm>
            <a:off x="507705" y="5529946"/>
            <a:ext cx="6097772" cy="646331"/>
          </a:xfrm>
          <a:prstGeom prst="rect">
            <a:avLst/>
          </a:prstGeom>
          <a:noFill/>
        </p:spPr>
        <p:txBody>
          <a:bodyPr wrap="square">
            <a:spAutoFit/>
          </a:bodyPr>
          <a:lstStyle/>
          <a:p>
            <a:pPr marL="285750" indent="-285750">
              <a:buFont typeface="Arial" panose="020B0604020202020204" pitchFamily="34" charset="0"/>
              <a:buChar char="•"/>
            </a:pPr>
            <a:r>
              <a:rPr lang="en-US" dirty="0"/>
              <a:t>Dis advantage </a:t>
            </a:r>
          </a:p>
          <a:p>
            <a:pPr marL="742950" lvl="1" indent="-285750">
              <a:buFont typeface="Arial" panose="020B0604020202020204" pitchFamily="34" charset="0"/>
              <a:buChar char="•"/>
            </a:pPr>
            <a:r>
              <a:rPr lang="en-US" dirty="0"/>
              <a:t>Model will be </a:t>
            </a:r>
            <a:r>
              <a:rPr lang="en-US" dirty="0" err="1"/>
              <a:t>be</a:t>
            </a:r>
            <a:r>
              <a:rPr lang="en-US" dirty="0"/>
              <a:t> overfitting</a:t>
            </a:r>
          </a:p>
        </p:txBody>
      </p:sp>
      <p:pic>
        <p:nvPicPr>
          <p:cNvPr id="7" name="Picture 6"/>
          <p:cNvPicPr/>
          <p:nvPr/>
        </p:nvPicPr>
        <p:blipFill>
          <a:blip r:embed="rId2"/>
          <a:stretch>
            <a:fillRect/>
          </a:stretch>
        </p:blipFill>
        <p:spPr>
          <a:xfrm>
            <a:off x="6096000" y="1443990"/>
            <a:ext cx="5715000" cy="2857500"/>
          </a:xfrm>
          <a:prstGeom prst="rect">
            <a:avLst/>
          </a:prstGeom>
        </p:spPr>
      </p:pic>
      <p:sp>
        <p:nvSpPr>
          <p:cNvPr id="9" name="Text Box 8"/>
          <p:cNvSpPr txBox="1"/>
          <p:nvPr/>
        </p:nvSpPr>
        <p:spPr>
          <a:xfrm>
            <a:off x="5887085" y="4484370"/>
            <a:ext cx="6072505" cy="1322070"/>
          </a:xfrm>
          <a:prstGeom prst="rect">
            <a:avLst/>
          </a:prstGeom>
        </p:spPr>
        <p:txBody>
          <a:bodyPr wrap="square">
            <a:spAutoFit/>
          </a:bodyPr>
          <a:lstStyle/>
          <a:p>
            <a:pPr marL="0" indent="0">
              <a:spcBef>
                <a:spcPct val="0"/>
              </a:spcBef>
              <a:spcAft>
                <a:spcPct val="0"/>
              </a:spcAft>
              <a:buNone/>
            </a:pPr>
            <a:r>
              <a:rPr sz="1600" b="1" i="0">
                <a:solidFill>
                  <a:srgbClr val="2B2A29"/>
                </a:solidFill>
                <a:latin typeface="montserrat"/>
                <a:ea typeface="montserrat"/>
              </a:rPr>
              <a:t>from sklearn.preprocessing </a:t>
            </a:r>
            <a:r>
              <a:rPr sz="1600" b="1" i="0">
                <a:solidFill>
                  <a:srgbClr val="006699"/>
                </a:solidFill>
                <a:latin typeface="montserrat"/>
                <a:ea typeface="montserrat"/>
              </a:rPr>
              <a:t>import</a:t>
            </a:r>
            <a:r>
              <a:rPr sz="1600" b="1" i="0">
                <a:solidFill>
                  <a:srgbClr val="2B2A29"/>
                </a:solidFill>
                <a:latin typeface="montserrat"/>
                <a:ea typeface="montserrat"/>
              </a:rPr>
              <a:t> PolynomialFeatures  </a:t>
            </a:r>
          </a:p>
          <a:p>
            <a:pPr marL="0" indent="0">
              <a:spcBef>
                <a:spcPct val="0"/>
              </a:spcBef>
              <a:spcAft>
                <a:spcPct val="0"/>
              </a:spcAft>
              <a:buNone/>
            </a:pPr>
            <a:r>
              <a:rPr sz="1600" b="1" i="0">
                <a:solidFill>
                  <a:srgbClr val="2B2A29"/>
                </a:solidFill>
                <a:latin typeface="montserrat"/>
                <a:ea typeface="montserrat"/>
              </a:rPr>
              <a:t>poly_regs= PolynomialFeatures(degree= </a:t>
            </a:r>
            <a:r>
              <a:rPr sz="1600" b="1" i="0">
                <a:solidFill>
                  <a:srgbClr val="C00000"/>
                </a:solidFill>
                <a:latin typeface="montserrat"/>
                <a:ea typeface="montserrat"/>
              </a:rPr>
              <a:t>2</a:t>
            </a:r>
            <a:r>
              <a:rPr sz="1600" b="1" i="0">
                <a:solidFill>
                  <a:srgbClr val="2B2A29"/>
                </a:solidFill>
                <a:latin typeface="montserrat"/>
                <a:ea typeface="montserrat"/>
              </a:rPr>
              <a:t>)  </a:t>
            </a:r>
          </a:p>
          <a:p>
            <a:pPr marL="0" indent="0">
              <a:spcBef>
                <a:spcPct val="0"/>
              </a:spcBef>
              <a:spcAft>
                <a:spcPct val="0"/>
              </a:spcAft>
              <a:buNone/>
            </a:pPr>
            <a:r>
              <a:rPr sz="1600" b="1" i="0">
                <a:solidFill>
                  <a:srgbClr val="2B2A29"/>
                </a:solidFill>
                <a:latin typeface="montserrat"/>
                <a:ea typeface="montserrat"/>
              </a:rPr>
              <a:t>x_poly= poly_regs.fit_transform(x)  </a:t>
            </a:r>
          </a:p>
          <a:p>
            <a:pPr marL="0" indent="0">
              <a:spcBef>
                <a:spcPct val="0"/>
              </a:spcBef>
              <a:spcAft>
                <a:spcPct val="0"/>
              </a:spcAft>
              <a:buNone/>
            </a:pPr>
            <a:r>
              <a:rPr sz="1600" b="1" i="0">
                <a:solidFill>
                  <a:srgbClr val="2B2A29"/>
                </a:solidFill>
                <a:latin typeface="montserrat"/>
                <a:ea typeface="montserrat"/>
              </a:rPr>
              <a:t>lin_reg_2 =LinearRegression()  </a:t>
            </a:r>
          </a:p>
          <a:p>
            <a:pPr marL="0" indent="0">
              <a:spcBef>
                <a:spcPct val="0"/>
              </a:spcBef>
              <a:spcAft>
                <a:spcPct val="0"/>
              </a:spcAft>
              <a:buNone/>
            </a:pPr>
            <a:r>
              <a:rPr sz="1600" b="1" i="0">
                <a:solidFill>
                  <a:srgbClr val="2B2A29"/>
                </a:solidFill>
                <a:latin typeface="montserrat"/>
                <a:ea typeface="montserrat"/>
              </a:rPr>
              <a:t>lin_reg_2.fit(x_poly, y)  </a:t>
            </a:r>
          </a:p>
        </p:txBody>
      </p:sp>
      <p:sp>
        <p:nvSpPr>
          <p:cNvPr id="11" name="Text Box 10"/>
          <p:cNvSpPr txBox="1"/>
          <p:nvPr/>
        </p:nvSpPr>
        <p:spPr>
          <a:xfrm>
            <a:off x="5140325" y="5989320"/>
            <a:ext cx="6818630" cy="368300"/>
          </a:xfrm>
          <a:prstGeom prst="rect">
            <a:avLst/>
          </a:prstGeom>
          <a:noFill/>
        </p:spPr>
        <p:txBody>
          <a:bodyPr wrap="square" rtlCol="0" anchor="t">
            <a:spAutoFit/>
          </a:bodyPr>
          <a:lstStyle/>
          <a:p>
            <a:r>
              <a:rPr lang="en-US">
                <a:solidFill>
                  <a:srgbClr val="00B050"/>
                </a:solidFill>
              </a:rPr>
              <a:t>https://www.javatpoint.com/machine-learning-polynomial-regression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6097772" cy="368300"/>
          </a:xfrm>
          <a:prstGeom prst="rect">
            <a:avLst/>
          </a:prstGeom>
          <a:noFill/>
        </p:spPr>
        <p:txBody>
          <a:bodyPr wrap="square">
            <a:spAutoFit/>
          </a:bodyPr>
          <a:lstStyle/>
          <a:p>
            <a:pPr algn="l"/>
            <a:r>
              <a:rPr lang="en-US" b="1" i="0" dirty="0">
                <a:solidFill>
                  <a:srgbClr val="FF0000"/>
                </a:solidFill>
                <a:effectLst/>
                <a:latin typeface="Tomorrow"/>
              </a:rPr>
              <a:t>Regression Evaluation Metrics</a:t>
            </a:r>
          </a:p>
        </p:txBody>
      </p:sp>
      <p:sp>
        <p:nvSpPr>
          <p:cNvPr id="4" name="TextBox 3"/>
          <p:cNvSpPr txBox="1"/>
          <p:nvPr/>
        </p:nvSpPr>
        <p:spPr>
          <a:xfrm>
            <a:off x="233680" y="605790"/>
            <a:ext cx="9069705" cy="5134610"/>
          </a:xfrm>
          <a:prstGeom prst="rect">
            <a:avLst/>
          </a:prstGeom>
          <a:noFill/>
        </p:spPr>
        <p:txBody>
          <a:bodyPr wrap="square" rtlCol="0">
            <a:noAutofit/>
          </a:bodyPr>
          <a:lstStyle/>
          <a:p>
            <a:pPr indent="0">
              <a:buFont typeface="Arial" panose="020B0604020202020204" pitchFamily="34" charset="0"/>
              <a:buNone/>
            </a:pPr>
            <a:r>
              <a:rPr lang="en-US" b="1" dirty="0">
                <a:solidFill>
                  <a:srgbClr val="FF0000"/>
                </a:solidFill>
              </a:rPr>
              <a:t>MSE </a:t>
            </a:r>
            <a:r>
              <a:rPr lang="en-US" dirty="0"/>
              <a:t>(also use as cost function/error function)</a:t>
            </a:r>
          </a:p>
          <a:p>
            <a:pPr marL="742950" lvl="1" indent="-285750">
              <a:buFont typeface="Arial" panose="020B0604020202020204" pitchFamily="34" charset="0"/>
              <a:buChar char="•"/>
            </a:pPr>
            <a:r>
              <a:rPr lang="en-US" dirty="0"/>
              <a:t>Error is quantifiable.</a:t>
            </a:r>
          </a:p>
          <a:p>
            <a:pPr marL="742950" lvl="1" indent="-285750">
              <a:buFont typeface="Arial" panose="020B0604020202020204" pitchFamily="34" charset="0"/>
              <a:buChar char="•"/>
            </a:pPr>
            <a:r>
              <a:rPr lang="en-US" dirty="0"/>
              <a:t>Lower the MSE better the model.</a:t>
            </a:r>
          </a:p>
          <a:p>
            <a:pPr marL="742950" lvl="1" indent="-285750">
              <a:buFont typeface="Arial" panose="020B0604020202020204" pitchFamily="34" charset="0"/>
              <a:buChar char="•"/>
            </a:pPr>
            <a:r>
              <a:rPr lang="en-US" dirty="0"/>
              <a:t>Advantage</a:t>
            </a:r>
          </a:p>
          <a:p>
            <a:pPr marL="742950" lvl="1" indent="-285750">
              <a:buFont typeface="Arial" panose="020B0604020202020204" pitchFamily="34" charset="0"/>
              <a:buChar char="•"/>
            </a:pPr>
            <a:r>
              <a:rPr lang="en-US" dirty="0"/>
              <a:t>disadvantage</a:t>
            </a:r>
          </a:p>
          <a:p>
            <a:pPr marL="285750" indent="-285750">
              <a:buFont typeface="Arial" panose="020B0604020202020204" pitchFamily="34" charset="0"/>
              <a:buChar char="•"/>
            </a:pPr>
            <a:r>
              <a:rPr lang="en-US" b="1" dirty="0">
                <a:solidFill>
                  <a:srgbClr val="FF0000"/>
                </a:solidFill>
              </a:rPr>
              <a:t>RMSE</a:t>
            </a:r>
          </a:p>
          <a:p>
            <a:pPr marL="742950" lvl="1" indent="-285750">
              <a:buFont typeface="Arial" panose="020B0604020202020204" pitchFamily="34" charset="0"/>
              <a:buChar char="•"/>
            </a:pPr>
            <a:r>
              <a:rPr lang="en-US" dirty="0"/>
              <a:t>Root mean square </a:t>
            </a:r>
            <a:r>
              <a:rPr lang="en-US" dirty="0" err="1"/>
              <a:t>errror	</a:t>
            </a:r>
            <a:endParaRPr lang="en-US" dirty="0"/>
          </a:p>
          <a:p>
            <a:pPr marL="285750" indent="-285750">
              <a:buFont typeface="Arial" panose="020B0604020202020204" pitchFamily="34" charset="0"/>
              <a:buChar char="•"/>
            </a:pPr>
            <a:r>
              <a:rPr lang="en-US" b="1" dirty="0">
                <a:solidFill>
                  <a:srgbClr val="FF0000"/>
                </a:solidFill>
              </a:rPr>
              <a:t>MAE</a:t>
            </a:r>
            <a:endParaRPr lang="en-US" b="1" dirty="0"/>
          </a:p>
          <a:p>
            <a:pPr marL="742950" lvl="1" indent="-285750">
              <a:buFont typeface="Arial" panose="020B0604020202020204" pitchFamily="34" charset="0"/>
              <a:buChar char="•"/>
            </a:pPr>
            <a:r>
              <a:rPr lang="en-US" dirty="0"/>
              <a:t>Less sensitive to outlier</a:t>
            </a:r>
          </a:p>
          <a:p>
            <a:pPr marL="742950" lvl="1" indent="-285750">
              <a:buFont typeface="Arial" panose="020B0604020202020204" pitchFamily="34" charset="0"/>
              <a:buChar char="•"/>
            </a:pPr>
            <a:r>
              <a:rPr lang="en-US" dirty="0"/>
              <a:t>More interpretable</a:t>
            </a:r>
          </a:p>
          <a:p>
            <a:pPr marL="742950" lvl="1" indent="-285750">
              <a:buFont typeface="Arial" panose="020B0604020202020204" pitchFamily="34" charset="0"/>
              <a:buChar char="•"/>
            </a:pPr>
            <a:r>
              <a:rPr lang="en-US" dirty="0"/>
              <a:t>It is same unit</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solidFill>
                  <a:srgbClr val="FF0000"/>
                </a:solidFill>
                <a:sym typeface="+mn-ea"/>
              </a:rPr>
              <a:t>R –square:</a:t>
            </a:r>
            <a:r>
              <a:rPr lang="en-US" dirty="0">
                <a:sym typeface="+mn-ea"/>
              </a:rPr>
              <a:t> =1- SSE/TSS </a:t>
            </a:r>
            <a:r>
              <a:rPr lang="en-US" dirty="0">
                <a:sym typeface="Wingdings" panose="05000000000000000000" pitchFamily="2" charset="2"/>
              </a:rPr>
              <a:t> </a:t>
            </a:r>
            <a:r>
              <a:rPr lang="en-US" dirty="0" err="1">
                <a:sym typeface="Wingdings" panose="05000000000000000000" pitchFamily="2" charset="2"/>
              </a:rPr>
              <a:t>sse</a:t>
            </a:r>
            <a:r>
              <a:rPr lang="en-US" dirty="0">
                <a:sym typeface="Wingdings" panose="05000000000000000000" pitchFamily="2" charset="2"/>
              </a:rPr>
              <a:t>(</a:t>
            </a:r>
            <a:r>
              <a:rPr lang="en-US" dirty="0" err="1">
                <a:sym typeface="Wingdings" panose="05000000000000000000" pitchFamily="2" charset="2"/>
              </a:rPr>
              <a:t>Yactual</a:t>
            </a:r>
            <a:r>
              <a:rPr lang="en-US" dirty="0">
                <a:sym typeface="Wingdings" panose="05000000000000000000" pitchFamily="2" charset="2"/>
              </a:rPr>
              <a:t> – </a:t>
            </a:r>
            <a:r>
              <a:rPr lang="en-US" dirty="0" err="1">
                <a:sym typeface="Wingdings" panose="05000000000000000000" pitchFamily="2" charset="2"/>
              </a:rPr>
              <a:t>Ypredicted</a:t>
            </a:r>
            <a:r>
              <a:rPr lang="en-US" dirty="0">
                <a:sym typeface="Wingdings" panose="05000000000000000000" pitchFamily="2" charset="2"/>
              </a:rPr>
              <a:t>)2</a:t>
            </a:r>
            <a:endParaRPr lang="en-US" dirty="0"/>
          </a:p>
          <a:p>
            <a:pPr marL="742950" lvl="1" indent="-285750">
              <a:buFont typeface="Arial" panose="020B0604020202020204" pitchFamily="34" charset="0"/>
              <a:buChar char="•"/>
            </a:pPr>
            <a:r>
              <a:rPr lang="en-US" dirty="0">
                <a:sym typeface="+mn-ea"/>
              </a:rPr>
              <a:t>R2 is the % variation in y explained by x.</a:t>
            </a:r>
            <a:endParaRPr lang="en-US" dirty="0"/>
          </a:p>
          <a:p>
            <a:pPr marL="285750" indent="-285750">
              <a:buFont typeface="Arial" panose="020B0604020202020204" pitchFamily="34" charset="0"/>
              <a:buChar char="•"/>
            </a:pPr>
            <a:r>
              <a:rPr lang="en-US" dirty="0" err="1">
                <a:solidFill>
                  <a:srgbClr val="FF0000"/>
                </a:solidFill>
                <a:sym typeface="+mn-ea"/>
              </a:rPr>
              <a:t>Adjecent</a:t>
            </a:r>
            <a:r>
              <a:rPr lang="en-US" dirty="0">
                <a:solidFill>
                  <a:srgbClr val="FF0000"/>
                </a:solidFill>
                <a:sym typeface="+mn-ea"/>
              </a:rPr>
              <a:t> R-square</a:t>
            </a:r>
            <a:endParaRPr lang="en-US" dirty="0"/>
          </a:p>
          <a:p>
            <a:pPr marL="742950" lvl="1" indent="-285750">
              <a:buFont typeface="Arial" panose="020B0604020202020204" pitchFamily="34" charset="0"/>
              <a:buChar char="•"/>
            </a:pPr>
            <a:r>
              <a:rPr lang="en-US" dirty="0">
                <a:sym typeface="+mn-ea"/>
              </a:rPr>
              <a:t>It penalize the r2 as we added more new feature </a:t>
            </a:r>
            <a:endParaRPr lang="en-US" dirty="0"/>
          </a:p>
          <a:p>
            <a:pPr marL="742950" lvl="1"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sym typeface="+mn-ea"/>
              </a:rPr>
              <a:t>We add feature when the model diff in r2 and Adjusted r2  not more than 2-5%.</a:t>
            </a:r>
            <a:endParaRPr lang="en-US" dirty="0"/>
          </a:p>
          <a:p>
            <a:pPr lvl="1" indent="0">
              <a:buNone/>
            </a:pPr>
            <a:endParaRPr lang="en-US" dirty="0"/>
          </a:p>
          <a:p>
            <a:pPr lvl="1" indent="0">
              <a:buFont typeface="Arial" panose="020B0604020202020204" pitchFamily="34" charset="0"/>
              <a:buNone/>
            </a:pPr>
            <a:r>
              <a:rPr lang="en-US" dirty="0"/>
              <a:t>https://www.analyticsvidhya.com/blog/2021/05/know-the-best-evaluation-metrics-for-your-regression-model/</a:t>
            </a:r>
          </a:p>
          <a:p>
            <a:pPr marL="285750" indent="-285750">
              <a:buFont typeface="Arial" panose="020B0604020202020204" pitchFamily="34" charset="0"/>
              <a:buChar char="•"/>
            </a:pP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9026" y="606288"/>
            <a:ext cx="7682948" cy="5354320"/>
          </a:xfrm>
          <a:prstGeom prst="rect">
            <a:avLst/>
          </a:prstGeom>
          <a:noFill/>
        </p:spPr>
        <p:txBody>
          <a:bodyPr wrap="square" rtlCol="0">
            <a:spAutoFit/>
          </a:bodyPr>
          <a:lstStyle/>
          <a:p>
            <a:r>
              <a:rPr lang="en-US" dirty="0"/>
              <a:t>Recap</a:t>
            </a:r>
          </a:p>
          <a:p>
            <a:endParaRPr lang="en-US" dirty="0"/>
          </a:p>
          <a:p>
            <a:pPr marL="285750" indent="-285750">
              <a:buFont typeface="Arial" panose="020B0604020202020204" pitchFamily="34" charset="0"/>
              <a:buChar char="•"/>
            </a:pPr>
            <a:r>
              <a:rPr lang="en-US" dirty="0"/>
              <a:t>Equation of line</a:t>
            </a:r>
          </a:p>
          <a:p>
            <a:pPr marL="285750" indent="-285750">
              <a:buFont typeface="Arial" panose="020B0604020202020204" pitchFamily="34" charset="0"/>
              <a:buChar char="•"/>
            </a:pPr>
            <a:r>
              <a:rPr lang="en-US" dirty="0"/>
              <a:t>Slop</a:t>
            </a:r>
          </a:p>
          <a:p>
            <a:pPr marL="285750" indent="-285750">
              <a:buFont typeface="Arial" panose="020B0604020202020204" pitchFamily="34" charset="0"/>
              <a:buChar char="•"/>
            </a:pPr>
            <a:r>
              <a:rPr lang="en-US" dirty="0"/>
              <a:t>Basic integration </a:t>
            </a:r>
            <a:r>
              <a:rPr lang="en-US" dirty="0" err="1"/>
              <a:t>xsn</a:t>
            </a:r>
            <a:endParaRPr lang="en-US" dirty="0"/>
          </a:p>
          <a:p>
            <a:pPr marL="285750" indent="-285750">
              <a:buFont typeface="Arial" panose="020B0604020202020204" pitchFamily="34" charset="0"/>
              <a:buChar char="•"/>
            </a:pPr>
            <a:r>
              <a:rPr lang="en-US" dirty="0"/>
              <a:t>Gradient descent</a:t>
            </a:r>
          </a:p>
          <a:p>
            <a:pPr marL="285750" indent="-285750">
              <a:buFont typeface="Arial" panose="020B0604020202020204" pitchFamily="34" charset="0"/>
              <a:buChar char="•"/>
            </a:pPr>
            <a:r>
              <a:rPr lang="en-US" dirty="0"/>
              <a:t>Differentiations</a:t>
            </a:r>
          </a:p>
          <a:p>
            <a:pPr marL="742950" lvl="1" indent="-285750">
              <a:buFont typeface="Arial" panose="020B0604020202020204" pitchFamily="34" charset="0"/>
              <a:buChar char="•"/>
            </a:pPr>
            <a:r>
              <a:rPr lang="en-US" dirty="0"/>
              <a:t>Maxima</a:t>
            </a:r>
          </a:p>
          <a:p>
            <a:pPr marL="742950" lvl="1" indent="-285750">
              <a:buFont typeface="Arial" panose="020B0604020202020204" pitchFamily="34" charset="0"/>
              <a:buChar char="•"/>
            </a:pPr>
            <a:r>
              <a:rPr lang="en-US" dirty="0"/>
              <a:t>Minima</a:t>
            </a:r>
          </a:p>
          <a:p>
            <a:pPr lvl="1"/>
            <a:r>
              <a:rPr lang="en-US" dirty="0"/>
              <a:t>Basic of ML</a:t>
            </a:r>
          </a:p>
          <a:p>
            <a:pPr lvl="1"/>
            <a:r>
              <a:rPr lang="en-US" dirty="0"/>
              <a:t>basic of Vector</a:t>
            </a:r>
          </a:p>
          <a:p>
            <a:pPr lvl="1"/>
            <a:r>
              <a:rPr lang="en-US" dirty="0"/>
              <a:t>basic of Linear algebra </a:t>
            </a:r>
          </a:p>
          <a:p>
            <a:pPr lvl="1"/>
            <a:r>
              <a:rPr lang="en-US" dirty="0"/>
              <a:t>	matrix additions</a:t>
            </a:r>
          </a:p>
          <a:p>
            <a:pPr lvl="1"/>
            <a:r>
              <a:rPr lang="en-US" dirty="0"/>
              <a:t>	transpose</a:t>
            </a:r>
          </a:p>
          <a:p>
            <a:pPr lvl="1"/>
            <a:r>
              <a:rPr lang="en-US" dirty="0"/>
              <a:t>	dot product</a:t>
            </a:r>
          </a:p>
          <a:p>
            <a:pPr lvl="1"/>
            <a:endParaRPr lang="en-US" dirty="0"/>
          </a:p>
          <a:p>
            <a:pPr lvl="1"/>
            <a:endParaRPr lang="en-US" dirty="0"/>
          </a:p>
          <a:p>
            <a:pPr lvl="1"/>
            <a:r>
              <a:rPr lang="en-US" dirty="0"/>
              <a:t>		</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6439" y="256309"/>
            <a:ext cx="6097772" cy="369332"/>
          </a:xfrm>
          <a:prstGeom prst="rect">
            <a:avLst/>
          </a:prstGeom>
          <a:noFill/>
        </p:spPr>
        <p:txBody>
          <a:bodyPr wrap="square">
            <a:spAutoFit/>
          </a:bodyPr>
          <a:lstStyle/>
          <a:p>
            <a:pPr algn="l"/>
            <a:r>
              <a:rPr lang="en-US" b="0" i="0" dirty="0">
                <a:solidFill>
                  <a:srgbClr val="333333"/>
                </a:solidFill>
                <a:effectLst/>
                <a:latin typeface="Tomorrow"/>
              </a:rPr>
              <a:t>Assumptions of Machine Learning</a:t>
            </a:r>
          </a:p>
        </p:txBody>
      </p:sp>
      <p:sp>
        <p:nvSpPr>
          <p:cNvPr id="5" name="TextBox 4"/>
          <p:cNvSpPr txBox="1"/>
          <p:nvPr/>
        </p:nvSpPr>
        <p:spPr>
          <a:xfrm>
            <a:off x="720356" y="1415534"/>
            <a:ext cx="10815970" cy="1754326"/>
          </a:xfrm>
          <a:prstGeom prst="rect">
            <a:avLst/>
          </a:prstGeom>
          <a:noFill/>
        </p:spPr>
        <p:txBody>
          <a:bodyPr wrap="square">
            <a:spAutoFit/>
          </a:bodyPr>
          <a:lstStyle/>
          <a:p>
            <a:pPr marL="285750" indent="-285750">
              <a:buFont typeface="Arial" panose="020B0604020202020204" pitchFamily="34" charset="0"/>
              <a:buChar char="•"/>
            </a:pPr>
            <a:r>
              <a:rPr lang="en-US" dirty="0"/>
              <a:t>Assumptions for Linear Regression </a:t>
            </a:r>
          </a:p>
          <a:p>
            <a:pPr marL="800100" lvl="1" indent="-342900">
              <a:buFont typeface="+mj-lt"/>
              <a:buAutoNum type="arabicPeriod"/>
            </a:pPr>
            <a:r>
              <a:rPr lang="en-US" dirty="0"/>
              <a:t>Linearity – x &amp; Y should be linear in relationship</a:t>
            </a:r>
          </a:p>
          <a:p>
            <a:pPr marL="800100" lvl="1" indent="-342900">
              <a:buFont typeface="+mj-lt"/>
              <a:buAutoNum type="arabicPeriod"/>
            </a:pPr>
            <a:r>
              <a:rPr lang="en-US" dirty="0"/>
              <a:t>Observation  are independents</a:t>
            </a:r>
          </a:p>
          <a:p>
            <a:pPr marL="800100" lvl="1" indent="-342900">
              <a:buFont typeface="+mj-lt"/>
              <a:buAutoNum type="arabicPeriod"/>
            </a:pPr>
            <a:r>
              <a:rPr lang="en-US" dirty="0"/>
              <a:t>Homoscedasticity </a:t>
            </a:r>
            <a:r>
              <a:rPr lang="en-US" dirty="0">
                <a:sym typeface="Wingdings" panose="05000000000000000000" pitchFamily="2" charset="2"/>
              </a:rPr>
              <a:t> also know as constant variations , the variation of error is constant.</a:t>
            </a:r>
          </a:p>
          <a:p>
            <a:pPr marL="800100" lvl="1" indent="-342900">
              <a:buFont typeface="+mj-lt"/>
              <a:buAutoNum type="arabicPeriod"/>
            </a:pPr>
            <a:r>
              <a:rPr lang="en-US" dirty="0">
                <a:sym typeface="Wingdings" panose="05000000000000000000" pitchFamily="2" charset="2"/>
              </a:rPr>
              <a:t>Normality in error error will be normality distributed.</a:t>
            </a:r>
          </a:p>
          <a:p>
            <a:pPr marL="800100" lvl="1" indent="-342900">
              <a:buFont typeface="+mj-lt"/>
              <a:buAutoNum type="arabicPeriod"/>
            </a:pPr>
            <a:r>
              <a:rPr lang="en-US" dirty="0">
                <a:sym typeface="Wingdings" panose="05000000000000000000" pitchFamily="2" charset="2"/>
              </a:rPr>
              <a:t>The feature should not be related  not among relations</a:t>
            </a:r>
            <a:r>
              <a:rPr lang="en-US" dirty="0"/>
              <a:t> </a:t>
            </a:r>
          </a:p>
        </p:txBody>
      </p:sp>
      <p:sp>
        <p:nvSpPr>
          <p:cNvPr id="2" name="Text Box 1"/>
          <p:cNvSpPr txBox="1"/>
          <p:nvPr/>
        </p:nvSpPr>
        <p:spPr>
          <a:xfrm>
            <a:off x="873125" y="5312410"/>
            <a:ext cx="10841990" cy="368300"/>
          </a:xfrm>
          <a:prstGeom prst="rect">
            <a:avLst/>
          </a:prstGeom>
          <a:noFill/>
        </p:spPr>
        <p:txBody>
          <a:bodyPr wrap="square" rtlCol="0" anchor="t">
            <a:spAutoFit/>
          </a:bodyPr>
          <a:lstStyle/>
          <a:p>
            <a:r>
              <a:rPr lang="en-US"/>
              <a:t>https://www.analyticsvidhya.com/blog/2021/10/everything-you-need-to-know-about-linear-regression/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40360" y="532130"/>
            <a:ext cx="4064000" cy="3969385"/>
          </a:xfrm>
          <a:prstGeom prst="rect">
            <a:avLst/>
          </a:prstGeom>
          <a:noFill/>
        </p:spPr>
        <p:txBody>
          <a:bodyPr wrap="square" rtlCol="0">
            <a:spAutoFit/>
          </a:bodyPr>
          <a:lstStyle/>
          <a:p>
            <a:r>
              <a:rPr lang="en-US"/>
              <a:t>Overfitting</a:t>
            </a:r>
          </a:p>
          <a:p>
            <a:r>
              <a:rPr lang="en-US"/>
              <a:t>underfitting</a:t>
            </a:r>
          </a:p>
          <a:p>
            <a:endParaRPr lang="en-US"/>
          </a:p>
          <a:p>
            <a:r>
              <a:rPr lang="en-US"/>
              <a:t>train test and validate</a:t>
            </a:r>
          </a:p>
          <a:p>
            <a:r>
              <a:rPr lang="en-US"/>
              <a:t>validations for improve learning</a:t>
            </a:r>
          </a:p>
          <a:p>
            <a:endParaRPr lang="en-US"/>
          </a:p>
          <a:p>
            <a:r>
              <a:rPr lang="en-US"/>
              <a:t>Bias </a:t>
            </a:r>
          </a:p>
          <a:p>
            <a:r>
              <a:rPr lang="en-US"/>
              <a:t>Variance</a:t>
            </a:r>
          </a:p>
          <a:p>
            <a:r>
              <a:rPr lang="en-US"/>
              <a:t>bias-variance trade-off</a:t>
            </a:r>
          </a:p>
          <a:p>
            <a:endParaRPr lang="en-US"/>
          </a:p>
          <a:p>
            <a:r>
              <a:rPr lang="en-US"/>
              <a:t>Genralized model</a:t>
            </a:r>
          </a:p>
          <a:p>
            <a:endParaRPr lang="en-US"/>
          </a:p>
          <a:p>
            <a:r>
              <a:rPr lang="en-US"/>
              <a:t>Linear regression </a:t>
            </a:r>
          </a:p>
          <a:p>
            <a:pPr indent="457200"/>
            <a:r>
              <a:rPr lang="en-US"/>
              <a:t>yactual -y predict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extLst>
              <a:ext uri="{96DAC541-7B7A-43D3-8B79-37D633B846F1}">
                <asvg:svgBlip xmlns:asvg="http://schemas.microsoft.com/office/drawing/2016/SVG/main" r:embed="rId3"/>
              </a:ext>
            </a:extLst>
          </a:blip>
          <a:stretch>
            <a:fillRect/>
          </a:stretch>
        </p:blipFill>
        <p:spPr>
          <a:xfrm>
            <a:off x="-156845" y="270510"/>
            <a:ext cx="8004810" cy="4163695"/>
          </a:xfrm>
          <a:prstGeom prst="rect">
            <a:avLst/>
          </a:prstGeom>
        </p:spPr>
      </p:pic>
      <p:sp>
        <p:nvSpPr>
          <p:cNvPr id="2" name="Text Box 1"/>
          <p:cNvSpPr txBox="1"/>
          <p:nvPr/>
        </p:nvSpPr>
        <p:spPr>
          <a:xfrm>
            <a:off x="956945" y="64135"/>
            <a:ext cx="6096000" cy="460375"/>
          </a:xfrm>
          <a:prstGeom prst="rect">
            <a:avLst/>
          </a:prstGeom>
          <a:noFill/>
        </p:spPr>
        <p:txBody>
          <a:bodyPr wrap="square" rtlCol="0" anchor="t">
            <a:spAutoFit/>
          </a:bodyPr>
          <a:lstStyle/>
          <a:p>
            <a:r>
              <a:rPr lang="en-US" sz="2400" b="1">
                <a:solidFill>
                  <a:srgbClr val="FF0000"/>
                </a:solidFill>
                <a:sym typeface="+mn-ea"/>
              </a:rPr>
              <a:t>Overfitting underfitting</a:t>
            </a:r>
          </a:p>
        </p:txBody>
      </p:sp>
      <p:pic>
        <p:nvPicPr>
          <p:cNvPr id="4" name="Picture 3" descr="Screenshot (176)"/>
          <p:cNvPicPr>
            <a:picLocks noChangeAspect="1"/>
          </p:cNvPicPr>
          <p:nvPr/>
        </p:nvPicPr>
        <p:blipFill>
          <a:blip r:embed="rId4"/>
          <a:srcRect l="4667" t="37176" r="28453" b="28065"/>
          <a:stretch>
            <a:fillRect/>
          </a:stretch>
        </p:blipFill>
        <p:spPr>
          <a:xfrm>
            <a:off x="875030" y="4002405"/>
            <a:ext cx="8154035" cy="2383790"/>
          </a:xfrm>
          <a:prstGeom prst="rect">
            <a:avLst/>
          </a:prstGeom>
        </p:spPr>
      </p:pic>
      <p:sp>
        <p:nvSpPr>
          <p:cNvPr id="5" name="Text Box 4"/>
          <p:cNvSpPr txBox="1"/>
          <p:nvPr/>
        </p:nvSpPr>
        <p:spPr>
          <a:xfrm>
            <a:off x="7674610" y="479425"/>
            <a:ext cx="4422140" cy="3091815"/>
          </a:xfrm>
          <a:prstGeom prst="rect">
            <a:avLst/>
          </a:prstGeom>
        </p:spPr>
        <p:txBody>
          <a:bodyPr wrap="square">
            <a:spAutoFit/>
          </a:bodyPr>
          <a:lstStyle/>
          <a:p>
            <a:pPr marL="0" indent="0">
              <a:spcBef>
                <a:spcPct val="0"/>
              </a:spcBef>
              <a:spcAft>
                <a:spcPts val="700"/>
              </a:spcAft>
            </a:pPr>
            <a:r>
              <a:rPr sz="1600" b="0" i="0">
                <a:solidFill>
                  <a:srgbClr val="212121"/>
                </a:solidFill>
                <a:latin typeface="Roboto"/>
                <a:ea typeface="Roboto"/>
              </a:rPr>
              <a:t>How to Avoid Overfitting by Reducing Model Complexity</a:t>
            </a:r>
          </a:p>
          <a:p>
            <a:pPr marL="0" indent="0">
              <a:spcBef>
                <a:spcPct val="0"/>
              </a:spcBef>
              <a:spcAft>
                <a:spcPts val="700"/>
              </a:spcAft>
            </a:pPr>
            <a:r>
              <a:rPr lang="en-US" sz="1600" b="0" i="0">
                <a:solidFill>
                  <a:srgbClr val="212121"/>
                </a:solidFill>
                <a:latin typeface="Roboto"/>
                <a:ea typeface="Roboto"/>
              </a:rPr>
              <a:t>1. Model Validation</a:t>
            </a:r>
          </a:p>
          <a:p>
            <a:pPr marL="0" indent="0">
              <a:spcBef>
                <a:spcPct val="0"/>
              </a:spcBef>
              <a:spcAft>
                <a:spcPts val="700"/>
              </a:spcAft>
            </a:pPr>
            <a:r>
              <a:rPr lang="en-US" sz="1600" b="0" i="0">
                <a:solidFill>
                  <a:srgbClr val="212121"/>
                </a:solidFill>
                <a:latin typeface="Roboto"/>
                <a:ea typeface="Roboto"/>
              </a:rPr>
              <a:t>2. Regularization</a:t>
            </a:r>
          </a:p>
          <a:p>
            <a:pPr marL="0" indent="0">
              <a:spcBef>
                <a:spcPct val="0"/>
              </a:spcBef>
              <a:spcAft>
                <a:spcPts val="700"/>
              </a:spcAft>
            </a:pPr>
            <a:r>
              <a:rPr lang="en-US" sz="1600" b="0" i="0">
                <a:solidFill>
                  <a:srgbClr val="212121"/>
                </a:solidFill>
                <a:latin typeface="Roboto"/>
                <a:ea typeface="Roboto"/>
              </a:rPr>
              <a:t>How to Avoid Overfitting by Enhancing the Training Data Set</a:t>
            </a:r>
          </a:p>
          <a:p>
            <a:pPr marL="0" indent="0">
              <a:spcBef>
                <a:spcPct val="0"/>
              </a:spcBef>
              <a:spcAft>
                <a:spcPts val="700"/>
              </a:spcAft>
            </a:pPr>
            <a:r>
              <a:rPr lang="en-US" sz="1600" b="0" i="0">
                <a:solidFill>
                  <a:srgbClr val="212121"/>
                </a:solidFill>
                <a:latin typeface="Roboto"/>
                <a:ea typeface="Roboto"/>
              </a:rPr>
              <a:t>1. Data Augmentation</a:t>
            </a:r>
          </a:p>
          <a:p>
            <a:pPr marL="0" indent="0">
              <a:spcBef>
                <a:spcPct val="0"/>
              </a:spcBef>
              <a:spcAft>
                <a:spcPts val="700"/>
              </a:spcAft>
            </a:pPr>
            <a:r>
              <a:rPr lang="en-US" sz="1600" b="0" i="0">
                <a:solidFill>
                  <a:srgbClr val="212121"/>
                </a:solidFill>
                <a:latin typeface="Roboto"/>
                <a:ea typeface="Roboto"/>
              </a:rPr>
              <a:t>2. Data Clean Up</a:t>
            </a:r>
          </a:p>
          <a:p>
            <a:pPr marL="0" indent="0">
              <a:spcBef>
                <a:spcPct val="0"/>
              </a:spcBef>
              <a:spcAft>
                <a:spcPts val="700"/>
              </a:spcAft>
            </a:pPr>
            <a:r>
              <a:rPr lang="en-US" sz="1600" b="0" i="0">
                <a:solidFill>
                  <a:srgbClr val="212121"/>
                </a:solidFill>
                <a:latin typeface="Roboto"/>
                <a:ea typeface="Roboto"/>
              </a:rPr>
              <a:t>https://www.mathworks.com/discovery/overfitting.html</a:t>
            </a:r>
          </a:p>
        </p:txBody>
      </p:sp>
      <p:sp>
        <p:nvSpPr>
          <p:cNvPr id="6" name="Text Box 5"/>
          <p:cNvSpPr txBox="1"/>
          <p:nvPr/>
        </p:nvSpPr>
        <p:spPr>
          <a:xfrm>
            <a:off x="9029065" y="4742815"/>
            <a:ext cx="3162935" cy="1344295"/>
          </a:xfrm>
          <a:prstGeom prst="rect">
            <a:avLst/>
          </a:prstGeom>
          <a:noFill/>
        </p:spPr>
        <p:txBody>
          <a:bodyPr wrap="square" rtlCol="0" anchor="t">
            <a:spAutoFit/>
          </a:bodyPr>
          <a:lstStyle/>
          <a:p>
            <a:pPr marL="0" indent="0">
              <a:spcAft>
                <a:spcPct val="60000"/>
              </a:spcAft>
            </a:pPr>
            <a:r>
              <a:rPr lang="en-US" sz="1600" b="1">
                <a:solidFill>
                  <a:srgbClr val="1D1D27"/>
                </a:solidFill>
                <a:latin typeface="montserrat"/>
                <a:ea typeface="montserrat"/>
                <a:sym typeface="+mn-ea"/>
              </a:rPr>
              <a:t>Generalized Model</a:t>
            </a:r>
          </a:p>
          <a:p>
            <a:pPr marL="0" indent="0">
              <a:spcAft>
                <a:spcPct val="60000"/>
              </a:spcAft>
            </a:pPr>
            <a:r>
              <a:rPr lang="en-US" sz="1600">
                <a:solidFill>
                  <a:srgbClr val="1D1D27"/>
                </a:solidFill>
                <a:latin typeface="montserrat"/>
                <a:ea typeface="montserrat"/>
                <a:sym typeface="+mn-ea"/>
              </a:rPr>
              <a:t>training Accuracy high</a:t>
            </a:r>
          </a:p>
          <a:p>
            <a:pPr marL="0" indent="0">
              <a:spcAft>
                <a:spcPct val="60000"/>
              </a:spcAft>
            </a:pPr>
            <a:r>
              <a:rPr lang="en-US" sz="1600">
                <a:solidFill>
                  <a:srgbClr val="1D1D27"/>
                </a:solidFill>
                <a:latin typeface="montserrat"/>
                <a:ea typeface="montserrat"/>
                <a:sym typeface="+mn-ea"/>
              </a:rPr>
              <a:t>testing Accuracy high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093470" y="239395"/>
            <a:ext cx="6096000" cy="1198880"/>
          </a:xfrm>
          <a:prstGeom prst="rect">
            <a:avLst/>
          </a:prstGeom>
          <a:noFill/>
        </p:spPr>
        <p:txBody>
          <a:bodyPr wrap="square" rtlCol="0" anchor="t">
            <a:spAutoFit/>
          </a:bodyPr>
          <a:lstStyle/>
          <a:p>
            <a:r>
              <a:rPr lang="en-US" b="1">
                <a:solidFill>
                  <a:srgbClr val="FF0000"/>
                </a:solidFill>
                <a:sym typeface="+mn-ea"/>
              </a:rPr>
              <a:t>Least Error</a:t>
            </a:r>
          </a:p>
          <a:p>
            <a:pPr marL="285750" indent="-285750">
              <a:buFont typeface="Arial" panose="020B0604020202020204" pitchFamily="34" charset="0"/>
              <a:buChar char="•"/>
            </a:pPr>
            <a:r>
              <a:rPr lang="en-US">
                <a:sym typeface="+mn-ea"/>
              </a:rPr>
              <a:t>total error --&gt; MSE</a:t>
            </a:r>
          </a:p>
          <a:p>
            <a:pPr marL="742950" lvl="1" indent="-285750">
              <a:buFont typeface="Arial" panose="020B0604020202020204" pitchFamily="34" charset="0"/>
              <a:buChar char="•"/>
            </a:pPr>
            <a:r>
              <a:rPr lang="en-US">
                <a:sym typeface="+mn-ea"/>
              </a:rPr>
              <a:t>error change when m and c change </a:t>
            </a:r>
          </a:p>
          <a:p>
            <a:pPr marL="742950" lvl="1" indent="-285750">
              <a:buFont typeface="Arial" panose="020B0604020202020204" pitchFamily="34" charset="0"/>
              <a:buChar char="•"/>
            </a:pPr>
            <a:endParaRPr lang="en-US">
              <a:sym typeface="+mn-ea"/>
            </a:endParaRPr>
          </a:p>
        </p:txBody>
      </p:sp>
      <p:pic>
        <p:nvPicPr>
          <p:cNvPr id="3" name="Picture 2" descr="total error_1"/>
          <p:cNvPicPr>
            <a:picLocks noChangeAspect="1"/>
          </p:cNvPicPr>
          <p:nvPr/>
        </p:nvPicPr>
        <p:blipFill>
          <a:blip r:embed="rId2"/>
          <a:stretch>
            <a:fillRect/>
          </a:stretch>
        </p:blipFill>
        <p:spPr>
          <a:xfrm rot="16200000">
            <a:off x="3453765" y="-1401445"/>
            <a:ext cx="4448810" cy="980757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970280" y="434975"/>
            <a:ext cx="10015220" cy="583819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246380" y="135255"/>
            <a:ext cx="6096000" cy="922020"/>
          </a:xfrm>
          <a:prstGeom prst="rect">
            <a:avLst/>
          </a:prstGeom>
          <a:noFill/>
        </p:spPr>
        <p:txBody>
          <a:bodyPr wrap="square" rtlCol="0" anchor="t">
            <a:spAutoFit/>
          </a:bodyPr>
          <a:lstStyle/>
          <a:p>
            <a:r>
              <a:rPr lang="en-US">
                <a:sym typeface="+mn-ea"/>
              </a:rPr>
              <a:t>Bias </a:t>
            </a:r>
            <a:endParaRPr lang="en-US"/>
          </a:p>
          <a:p>
            <a:r>
              <a:rPr lang="en-US">
                <a:sym typeface="+mn-ea"/>
              </a:rPr>
              <a:t>Variance</a:t>
            </a:r>
            <a:endParaRPr lang="en-US"/>
          </a:p>
          <a:p>
            <a:r>
              <a:rPr lang="en-US">
                <a:sym typeface="+mn-ea"/>
              </a:rPr>
              <a:t>bias-variance trade-off</a:t>
            </a:r>
          </a:p>
        </p:txBody>
      </p:sp>
      <p:sp>
        <p:nvSpPr>
          <p:cNvPr id="3" name="Text Box 2"/>
          <p:cNvSpPr txBox="1"/>
          <p:nvPr/>
        </p:nvSpPr>
        <p:spPr>
          <a:xfrm>
            <a:off x="497205" y="5573395"/>
            <a:ext cx="6096000" cy="645160"/>
          </a:xfrm>
          <a:prstGeom prst="rect">
            <a:avLst/>
          </a:prstGeom>
          <a:noFill/>
        </p:spPr>
        <p:txBody>
          <a:bodyPr wrap="square" rtlCol="0" anchor="t">
            <a:spAutoFit/>
          </a:bodyPr>
          <a:lstStyle/>
          <a:p>
            <a:r>
              <a:rPr lang="en-US"/>
              <a:t>https://www.javatpoint.com/bias-and-variance-in-machine-learning</a:t>
            </a:r>
          </a:p>
        </p:txBody>
      </p:sp>
      <p:pic>
        <p:nvPicPr>
          <p:cNvPr id="4" name="Picture 3"/>
          <p:cNvPicPr/>
          <p:nvPr/>
        </p:nvPicPr>
        <p:blipFill>
          <a:blip r:embed="rId2"/>
          <a:stretch>
            <a:fillRect/>
          </a:stretch>
        </p:blipFill>
        <p:spPr>
          <a:xfrm>
            <a:off x="0" y="1337628"/>
            <a:ext cx="4286250" cy="2924175"/>
          </a:xfrm>
          <a:prstGeom prst="rect">
            <a:avLst/>
          </a:prstGeom>
        </p:spPr>
      </p:pic>
      <p:sp>
        <p:nvSpPr>
          <p:cNvPr id="5" name="Text Box 4"/>
          <p:cNvSpPr txBox="1"/>
          <p:nvPr/>
        </p:nvSpPr>
        <p:spPr>
          <a:xfrm>
            <a:off x="4872990" y="500698"/>
            <a:ext cx="5080000" cy="1344295"/>
          </a:xfrm>
          <a:prstGeom prst="rect">
            <a:avLst/>
          </a:prstGeom>
        </p:spPr>
        <p:txBody>
          <a:bodyPr>
            <a:spAutoFit/>
          </a:bodyPr>
          <a:lstStyle/>
          <a:p>
            <a:pPr marL="0" indent="0">
              <a:spcAft>
                <a:spcPct val="60000"/>
              </a:spcAft>
            </a:pPr>
            <a:r>
              <a:rPr sz="1600" b="0" i="0">
                <a:solidFill>
                  <a:srgbClr val="1D1D27"/>
                </a:solidFill>
                <a:latin typeface="montserrat"/>
                <a:ea typeface="montserrat"/>
              </a:rPr>
              <a:t>What is Bias?</a:t>
            </a:r>
          </a:p>
          <a:p>
            <a:pPr marL="0" indent="0">
              <a:spcAft>
                <a:spcPct val="60000"/>
              </a:spcAft>
            </a:pPr>
            <a:r>
              <a:rPr lang="en-US" sz="1600" b="0" i="0">
                <a:solidFill>
                  <a:srgbClr val="1D1D27"/>
                </a:solidFill>
                <a:latin typeface="montserrat"/>
                <a:ea typeface="montserrat"/>
              </a:rPr>
              <a:t>training error is also known as bias.</a:t>
            </a:r>
          </a:p>
          <a:p>
            <a:pPr marL="0" indent="0">
              <a:spcAft>
                <a:spcPct val="60000"/>
              </a:spcAft>
            </a:pPr>
            <a:r>
              <a:rPr lang="en-US" sz="1600" b="0" i="0">
                <a:solidFill>
                  <a:srgbClr val="1D1D27"/>
                </a:solidFill>
                <a:latin typeface="montserrat"/>
                <a:ea typeface="montserrat"/>
              </a:rPr>
              <a:t>high training error means high bias</a:t>
            </a:r>
          </a:p>
        </p:txBody>
      </p:sp>
      <p:sp>
        <p:nvSpPr>
          <p:cNvPr id="6" name="Text Box 5"/>
          <p:cNvSpPr txBox="1"/>
          <p:nvPr/>
        </p:nvSpPr>
        <p:spPr>
          <a:xfrm>
            <a:off x="5096510" y="2756535"/>
            <a:ext cx="6096000" cy="1344295"/>
          </a:xfrm>
          <a:prstGeom prst="rect">
            <a:avLst/>
          </a:prstGeom>
          <a:noFill/>
        </p:spPr>
        <p:txBody>
          <a:bodyPr wrap="square" rtlCol="0" anchor="t">
            <a:spAutoFit/>
          </a:bodyPr>
          <a:lstStyle/>
          <a:p>
            <a:pPr marL="0" indent="0">
              <a:spcAft>
                <a:spcPct val="60000"/>
              </a:spcAft>
            </a:pPr>
            <a:r>
              <a:rPr sz="1600">
                <a:solidFill>
                  <a:srgbClr val="1D1D27"/>
                </a:solidFill>
                <a:latin typeface="montserrat"/>
                <a:ea typeface="montserrat"/>
                <a:sym typeface="+mn-ea"/>
              </a:rPr>
              <a:t>What is </a:t>
            </a:r>
            <a:r>
              <a:rPr lang="en-US" sz="1600">
                <a:solidFill>
                  <a:srgbClr val="1D1D27"/>
                </a:solidFill>
                <a:latin typeface="montserrat"/>
                <a:ea typeface="montserrat"/>
                <a:sym typeface="+mn-ea"/>
              </a:rPr>
              <a:t>Variance</a:t>
            </a:r>
            <a:r>
              <a:rPr sz="1600">
                <a:solidFill>
                  <a:srgbClr val="1D1D27"/>
                </a:solidFill>
                <a:latin typeface="montserrat"/>
                <a:ea typeface="montserrat"/>
                <a:sym typeface="+mn-ea"/>
              </a:rPr>
              <a:t>?</a:t>
            </a:r>
            <a:endParaRPr sz="1600" b="0" i="0">
              <a:solidFill>
                <a:srgbClr val="1D1D27"/>
              </a:solidFill>
              <a:latin typeface="montserrat"/>
              <a:ea typeface="montserrat"/>
            </a:endParaRPr>
          </a:p>
          <a:p>
            <a:pPr marL="0" indent="0">
              <a:spcAft>
                <a:spcPct val="60000"/>
              </a:spcAft>
            </a:pPr>
            <a:r>
              <a:rPr lang="en-US" sz="1600">
                <a:solidFill>
                  <a:srgbClr val="1D1D27"/>
                </a:solidFill>
                <a:latin typeface="montserrat"/>
                <a:ea typeface="montserrat"/>
                <a:sym typeface="+mn-ea"/>
              </a:rPr>
              <a:t>Testing error is also known as varience.</a:t>
            </a:r>
            <a:endParaRPr lang="en-US" sz="1600" b="0" i="0">
              <a:solidFill>
                <a:srgbClr val="1D1D27"/>
              </a:solidFill>
              <a:latin typeface="montserrat"/>
              <a:ea typeface="montserrat"/>
            </a:endParaRPr>
          </a:p>
          <a:p>
            <a:pPr marL="0" indent="0">
              <a:spcAft>
                <a:spcPct val="60000"/>
              </a:spcAft>
            </a:pPr>
            <a:r>
              <a:rPr lang="en-US" sz="1600">
                <a:solidFill>
                  <a:srgbClr val="1D1D27"/>
                </a:solidFill>
                <a:latin typeface="montserrat"/>
                <a:ea typeface="montserrat"/>
                <a:sym typeface="+mn-ea"/>
              </a:rPr>
              <a:t>high testing error means high variance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142875" y="151130"/>
            <a:ext cx="4552315" cy="3979545"/>
          </a:xfrm>
          <a:prstGeom prst="rect">
            <a:avLst/>
          </a:prstGeom>
        </p:spPr>
      </p:pic>
      <p:pic>
        <p:nvPicPr>
          <p:cNvPr id="4" name="Picture 3"/>
          <p:cNvPicPr/>
          <p:nvPr/>
        </p:nvPicPr>
        <p:blipFill>
          <a:blip r:embed="rId3"/>
          <a:stretch>
            <a:fillRect/>
          </a:stretch>
        </p:blipFill>
        <p:spPr>
          <a:xfrm>
            <a:off x="5516245" y="88265"/>
            <a:ext cx="3810000" cy="3467100"/>
          </a:xfrm>
          <a:prstGeom prst="rect">
            <a:avLst/>
          </a:prstGeom>
        </p:spPr>
      </p:pic>
      <p:sp>
        <p:nvSpPr>
          <p:cNvPr id="5" name="Text Box 4"/>
          <p:cNvSpPr txBox="1"/>
          <p:nvPr/>
        </p:nvSpPr>
        <p:spPr>
          <a:xfrm>
            <a:off x="5724525" y="4013200"/>
            <a:ext cx="6096000" cy="1198880"/>
          </a:xfrm>
          <a:prstGeom prst="rect">
            <a:avLst/>
          </a:prstGeom>
          <a:noFill/>
        </p:spPr>
        <p:txBody>
          <a:bodyPr wrap="square" rtlCol="0" anchor="t">
            <a:spAutoFit/>
          </a:bodyPr>
          <a:lstStyle/>
          <a:p>
            <a:r>
              <a:rPr lang="en-US" b="1">
                <a:solidFill>
                  <a:srgbClr val="FF0000"/>
                </a:solidFill>
              </a:rPr>
              <a:t>Red dots </a:t>
            </a:r>
            <a:r>
              <a:rPr lang="en-US"/>
              <a:t>likely represent predictions (data points) made by the model. </a:t>
            </a:r>
          </a:p>
          <a:p>
            <a:r>
              <a:rPr lang="en-US">
                <a:solidFill>
                  <a:srgbClr val="00B050"/>
                </a:solidFill>
              </a:rPr>
              <a:t>Green circles</a:t>
            </a:r>
            <a:r>
              <a:rPr lang="en-US"/>
              <a:t> represent the true values or the target outputs (the correct values the model should predict).</a:t>
            </a:r>
          </a:p>
        </p:txBody>
      </p:sp>
      <p:sp>
        <p:nvSpPr>
          <p:cNvPr id="6" name="Text Box 5"/>
          <p:cNvSpPr txBox="1"/>
          <p:nvPr/>
        </p:nvSpPr>
        <p:spPr>
          <a:xfrm>
            <a:off x="455295" y="5605145"/>
            <a:ext cx="11207750" cy="368300"/>
          </a:xfrm>
          <a:prstGeom prst="rect">
            <a:avLst/>
          </a:prstGeom>
          <a:noFill/>
        </p:spPr>
        <p:txBody>
          <a:bodyPr wrap="square" rtlCol="0" anchor="t">
            <a:spAutoFit/>
          </a:bodyPr>
          <a:lstStyle/>
          <a:p>
            <a:r>
              <a:rPr lang="en-US"/>
              <a:t>https://www.javatpoint.com/bias-and-variance-in-machine-learning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63830" y="-20320"/>
            <a:ext cx="11896090" cy="6462395"/>
          </a:xfrm>
          <a:prstGeom prst="rect">
            <a:avLst/>
          </a:prstGeom>
          <a:noFill/>
        </p:spPr>
        <p:txBody>
          <a:bodyPr wrap="square" rtlCol="0">
            <a:spAutoFit/>
          </a:bodyPr>
          <a:lstStyle/>
          <a:p>
            <a:r>
              <a:rPr lang="en-US"/>
              <a:t>bias-variance tradeoff in machine learning:</a:t>
            </a:r>
          </a:p>
          <a:p>
            <a:endParaRPr lang="en-US"/>
          </a:p>
          <a:p>
            <a:r>
              <a:rPr lang="en-US" b="1">
                <a:solidFill>
                  <a:srgbClr val="C00000"/>
                </a:solidFill>
              </a:rPr>
              <a:t>Low Bias, Low Variance (Top Left):</a:t>
            </a:r>
            <a:endParaRPr lang="en-US">
              <a:solidFill>
                <a:srgbClr val="C00000"/>
              </a:solidFill>
            </a:endParaRPr>
          </a:p>
          <a:p>
            <a:r>
              <a:rPr lang="en-US"/>
              <a:t>The red dots (predictions) are clustered closely within the green circle (true value), indicating accurate and consistent predictions. The model is performing well, capturing both patterns in data with minimal error (low bias) and having consistent predictions across different training sets (low variance).</a:t>
            </a:r>
          </a:p>
          <a:p>
            <a:endParaRPr lang="en-US" b="1">
              <a:solidFill>
                <a:srgbClr val="C00000"/>
              </a:solidFill>
            </a:endParaRPr>
          </a:p>
          <a:p>
            <a:r>
              <a:rPr lang="en-US" b="1">
                <a:solidFill>
                  <a:srgbClr val="C00000"/>
                </a:solidFill>
              </a:rPr>
              <a:t>High Bias, Low Variance (Bottom Left):</a:t>
            </a:r>
            <a:endParaRPr lang="en-US"/>
          </a:p>
          <a:p>
            <a:r>
              <a:rPr lang="en-US"/>
              <a:t>The predictions (red dots) are grouped together but are far from the true value (green circle). This means the model makes systematic errors, possibly due to underfitting (high bias), but the predictions are still consistent (low variance).</a:t>
            </a:r>
          </a:p>
          <a:p>
            <a:endParaRPr lang="en-US" b="1">
              <a:solidFill>
                <a:srgbClr val="C00000"/>
              </a:solidFill>
            </a:endParaRPr>
          </a:p>
          <a:p>
            <a:r>
              <a:rPr lang="en-US" b="1">
                <a:solidFill>
                  <a:srgbClr val="C00000"/>
                </a:solidFill>
              </a:rPr>
              <a:t>Low Bias, High Variance (Top Right):</a:t>
            </a:r>
            <a:endParaRPr lang="en-US"/>
          </a:p>
          <a:p>
            <a:r>
              <a:rPr lang="en-US"/>
              <a:t>The red dots are scattered widely but are centered around the true value. The model captures the underlying data patterns well (low bias), but the high variance suggests that it is overfitting—predictions vary significantly with changes in the training data.</a:t>
            </a:r>
          </a:p>
          <a:p>
            <a:endParaRPr lang="en-US"/>
          </a:p>
          <a:p>
            <a:r>
              <a:rPr lang="en-US" b="1">
                <a:solidFill>
                  <a:srgbClr val="C00000"/>
                </a:solidFill>
              </a:rPr>
              <a:t>High Bias, High Variance (Bottom Right):</a:t>
            </a:r>
            <a:endParaRPr lang="en-US"/>
          </a:p>
          <a:p>
            <a:r>
              <a:rPr lang="en-US"/>
              <a:t>The red dots are far from the true value and are widely scattered. This model is both underfitting (high bias) and is inconsistent (high variance), indicating poor generalization and incorrect predictions.</a:t>
            </a:r>
          </a:p>
          <a:p>
            <a:endParaRPr lang="en-US"/>
          </a:p>
          <a:p>
            <a:r>
              <a:rPr lang="en-US" b="1">
                <a:solidFill>
                  <a:srgbClr val="C00000"/>
                </a:solidFill>
              </a:rPr>
              <a:t>In summary</a:t>
            </a:r>
            <a:r>
              <a:rPr lang="en-US"/>
              <a:t>, the red dots show the accuracy and consistency of predictions, while the green area shows the true value or target. The four panels illustrate different combinations of bias and variance, highlighting the tradeoff between making systematic errors (bias) and sensitivity to fluctuations in the training data (variance).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56018" y="1305627"/>
            <a:ext cx="10348138" cy="4246245"/>
          </a:xfrm>
          <a:prstGeom prst="rect">
            <a:avLst/>
          </a:prstGeom>
          <a:noFill/>
        </p:spPr>
        <p:txBody>
          <a:bodyPr wrap="square">
            <a:spAutoFit/>
          </a:bodyPr>
          <a:lstStyle/>
          <a:p>
            <a:r>
              <a:rPr lang="en-IN" b="1" dirty="0">
                <a:solidFill>
                  <a:srgbClr val="FF0000"/>
                </a:solidFill>
              </a:rPr>
              <a:t>Regularization </a:t>
            </a:r>
            <a:r>
              <a:rPr lang="en-US" altLang="en-IN" b="1" dirty="0">
                <a:solidFill>
                  <a:srgbClr val="FF0000"/>
                </a:solidFill>
              </a:rPr>
              <a:t> </a:t>
            </a:r>
            <a:endParaRPr lang="en-IN" dirty="0"/>
          </a:p>
          <a:p>
            <a:pPr marL="285750" indent="-285750">
              <a:buFont typeface="Arial" panose="020B0604020202020204" pitchFamily="34" charset="0"/>
              <a:buChar char="•"/>
            </a:pPr>
            <a:r>
              <a:rPr lang="en-IN" dirty="0"/>
              <a:t>To Add Some thing  to regularisation / to penalize</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dirty="0"/>
              <a:t>Cost function </a:t>
            </a:r>
          </a:p>
          <a:p>
            <a:pPr marL="742950" lvl="1" indent="-285750">
              <a:buFont typeface="Arial" panose="020B0604020202020204" pitchFamily="34" charset="0"/>
              <a:buChar char="•"/>
            </a:pPr>
            <a:r>
              <a:rPr lang="en-IN" dirty="0">
                <a:sym typeface="Wingdings" panose="05000000000000000000" pitchFamily="2" charset="2"/>
              </a:rPr>
              <a:t> when m=0 ,</a:t>
            </a:r>
            <a:r>
              <a:rPr lang="en-IN" dirty="0" err="1">
                <a:sym typeface="Wingdings" panose="05000000000000000000" pitchFamily="2" charset="2"/>
              </a:rPr>
              <a:t>yconstant</a:t>
            </a:r>
            <a:r>
              <a:rPr lang="en-IN" dirty="0">
                <a:sym typeface="Wingdings" panose="05000000000000000000" pitchFamily="2" charset="2"/>
              </a:rPr>
              <a:t> underfitting</a:t>
            </a:r>
          </a:p>
          <a:p>
            <a:pPr marL="742950" lvl="1" indent="-285750">
              <a:buFont typeface="Arial" panose="020B0604020202020204" pitchFamily="34" charset="0"/>
              <a:buChar char="•"/>
            </a:pPr>
            <a:r>
              <a:rPr lang="en-IN" dirty="0">
                <a:sym typeface="Wingdings" panose="05000000000000000000" pitchFamily="2" charset="2"/>
              </a:rPr>
              <a:t> when m is infinite  memorize the model and overfitting</a:t>
            </a:r>
          </a:p>
          <a:p>
            <a:pPr marL="742950" lvl="1" indent="-285750">
              <a:buFont typeface="Arial" panose="020B0604020202020204" pitchFamily="34" charset="0"/>
              <a:buChar char="•"/>
            </a:pP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So what we do   m not 0 or not infinite so we find middle some so add some error</a:t>
            </a:r>
          </a:p>
          <a:p>
            <a:pPr marL="742950" lvl="1" indent="-285750">
              <a:buFont typeface="Arial" panose="020B0604020202020204" pitchFamily="34" charset="0"/>
              <a:buChar char="•"/>
            </a:pPr>
            <a:endParaRPr lang="en-IN" dirty="0">
              <a:sym typeface="Wingdings" panose="05000000000000000000" pitchFamily="2" charset="2"/>
            </a:endParaRPr>
          </a:p>
          <a:p>
            <a:pPr marL="742950" lvl="1" indent="-285750">
              <a:buFont typeface="Arial" panose="020B0604020202020204" pitchFamily="34" charset="0"/>
              <a:buChar char="•"/>
            </a:pPr>
            <a:r>
              <a:rPr lang="en-IN" dirty="0">
                <a:sym typeface="Wingdings" panose="05000000000000000000" pitchFamily="2" charset="2"/>
              </a:rPr>
              <a:t>By</a:t>
            </a:r>
          </a:p>
          <a:p>
            <a:pPr marL="742950" lvl="1" indent="-285750">
              <a:buFont typeface="Arial" panose="020B0604020202020204" pitchFamily="34" charset="0"/>
              <a:buChar char="•"/>
            </a:pPr>
            <a:r>
              <a:rPr lang="en-IN" dirty="0">
                <a:sym typeface="Wingdings" panose="05000000000000000000" pitchFamily="2" charset="2"/>
              </a:rPr>
              <a:t>1. Ridge regression </a:t>
            </a:r>
            <a:r>
              <a:rPr lang="en-US" altLang="en-IN" dirty="0">
                <a:sym typeface="Wingdings" panose="05000000000000000000" pitchFamily="2" charset="2"/>
              </a:rPr>
              <a:t>/L2</a:t>
            </a:r>
            <a:r>
              <a:rPr lang="en-IN" dirty="0">
                <a:sym typeface="Wingdings" panose="05000000000000000000" pitchFamily="2" charset="2"/>
              </a:rPr>
              <a:t>= </a:t>
            </a:r>
            <a:r>
              <a:rPr lang="en-IN" dirty="0" err="1">
                <a:sym typeface="Wingdings" panose="05000000000000000000" pitchFamily="2" charset="2"/>
              </a:rPr>
              <a:t>CF+lambda</a:t>
            </a:r>
            <a:r>
              <a:rPr lang="en-IN" dirty="0">
                <a:sym typeface="Wingdings" panose="05000000000000000000" pitchFamily="2" charset="2"/>
              </a:rPr>
              <a:t>*m-square</a:t>
            </a:r>
          </a:p>
          <a:p>
            <a:pPr marL="742950" lvl="1" indent="-285750">
              <a:buFont typeface="Arial" panose="020B0604020202020204" pitchFamily="34" charset="0"/>
              <a:buChar char="•"/>
            </a:pPr>
            <a:r>
              <a:rPr lang="en-IN" dirty="0">
                <a:sym typeface="Wingdings" panose="05000000000000000000" pitchFamily="2" charset="2"/>
              </a:rPr>
              <a:t>2. Lasso Regression</a:t>
            </a:r>
            <a:r>
              <a:rPr lang="en-US" altLang="en-IN" dirty="0">
                <a:sym typeface="Wingdings" panose="05000000000000000000" pitchFamily="2" charset="2"/>
              </a:rPr>
              <a:t>/L1</a:t>
            </a:r>
            <a:endParaRPr lang="en-IN" dirty="0">
              <a:sym typeface="Wingdings" panose="05000000000000000000" pitchFamily="2" charset="2"/>
            </a:endParaRPr>
          </a:p>
          <a:p>
            <a:pPr marL="742950" lvl="1" indent="-285750">
              <a:buFont typeface="Arial" panose="020B0604020202020204" pitchFamily="34" charset="0"/>
              <a:buChar char="•"/>
            </a:pPr>
            <a:r>
              <a:rPr lang="en-IN" dirty="0" err="1">
                <a:sym typeface="Wingdings" panose="05000000000000000000" pitchFamily="2" charset="2"/>
              </a:rPr>
              <a:t>ElasticNet</a:t>
            </a:r>
            <a:r>
              <a:rPr lang="en-IN" dirty="0">
                <a:sym typeface="Wingdings" panose="05000000000000000000" pitchFamily="2" charset="2"/>
              </a:rPr>
              <a:t> = Ridge + lasso </a:t>
            </a:r>
          </a:p>
          <a:p>
            <a:pPr marL="742950" lvl="1" indent="-285750">
              <a:buFont typeface="Arial" panose="020B0604020202020204" pitchFamily="34" charset="0"/>
              <a:buChar char="•"/>
            </a:pPr>
            <a:endParaRPr lang="en-IN" dirty="0">
              <a:sym typeface="Wingdings" panose="05000000000000000000" pitchFamily="2" charset="2"/>
            </a:endParaRPr>
          </a:p>
        </p:txBody>
      </p:sp>
      <p:sp>
        <p:nvSpPr>
          <p:cNvPr id="5" name="TextBox 2"/>
          <p:cNvSpPr txBox="1"/>
          <p:nvPr/>
        </p:nvSpPr>
        <p:spPr>
          <a:xfrm>
            <a:off x="773518" y="233112"/>
            <a:ext cx="10348138" cy="922020"/>
          </a:xfrm>
          <a:prstGeom prst="rect">
            <a:avLst/>
          </a:prstGeom>
          <a:noFill/>
        </p:spPr>
        <p:txBody>
          <a:bodyPr wrap="square">
            <a:spAutoFit/>
          </a:bodyPr>
          <a:lstStyle/>
          <a:p>
            <a:r>
              <a:rPr lang="en-US" altLang="en-IN" dirty="0"/>
              <a:t>To improve model 2 things do</a:t>
            </a:r>
          </a:p>
          <a:p>
            <a:r>
              <a:rPr lang="en-US" altLang="en-IN" dirty="0"/>
              <a:t>1. </a:t>
            </a:r>
            <a:r>
              <a:rPr lang="en-IN" dirty="0"/>
              <a:t>Regularization </a:t>
            </a:r>
          </a:p>
          <a:p>
            <a:pPr indent="0">
              <a:buFont typeface="Arial" panose="020B0604020202020204" pitchFamily="34" charset="0"/>
              <a:buNone/>
            </a:pPr>
            <a:r>
              <a:rPr lang="en-US" altLang="en-IN" dirty="0">
                <a:sym typeface="Wingdings" panose="05000000000000000000" pitchFamily="2" charset="2"/>
              </a:rPr>
              <a:t>2. crossvalidation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304165" y="528955"/>
            <a:ext cx="5080000" cy="1931035"/>
          </a:xfrm>
          <a:prstGeom prst="rect">
            <a:avLst/>
          </a:prstGeom>
        </p:spPr>
        <p:txBody>
          <a:bodyPr>
            <a:noAutofit/>
          </a:bodyPr>
          <a:lstStyle/>
          <a:p>
            <a:pPr>
              <a:lnSpc>
                <a:spcPct val="100000"/>
              </a:lnSpc>
            </a:pPr>
            <a:r>
              <a:rPr sz="1600" b="0">
                <a:solidFill>
                  <a:schemeClr val="tx1"/>
                </a:solidFill>
                <a:latin typeface="Consolas" panose="020B0609020204030204"/>
                <a:ea typeface="Consolas" panose="020B0609020204030204"/>
              </a:rPr>
              <a:t>#ridge regression</a:t>
            </a:r>
          </a:p>
          <a:p>
            <a:pPr>
              <a:lnSpc>
                <a:spcPct val="100000"/>
              </a:lnSpc>
            </a:pPr>
            <a:r>
              <a:rPr sz="1600" b="0">
                <a:solidFill>
                  <a:schemeClr val="tx1"/>
                </a:solidFill>
                <a:latin typeface="Consolas" panose="020B0609020204030204"/>
                <a:ea typeface="Consolas" panose="020B0609020204030204"/>
              </a:rPr>
              <a:t>fromsklearn.linear_modelimportRidge</a:t>
            </a:r>
          </a:p>
          <a:p>
            <a:pPr>
              <a:lnSpc>
                <a:spcPct val="100000"/>
              </a:lnSpc>
            </a:pPr>
            <a:r>
              <a:rPr sz="1600" b="0">
                <a:solidFill>
                  <a:schemeClr val="tx1"/>
                </a:solidFill>
                <a:latin typeface="Consolas" panose="020B0609020204030204"/>
                <a:ea typeface="Consolas" panose="020B0609020204030204"/>
              </a:rPr>
              <a:t>ridge_regression_model=Ridge(alpha=100)</a:t>
            </a:r>
          </a:p>
          <a:p>
            <a:pPr>
              <a:lnSpc>
                <a:spcPct val="100000"/>
              </a:lnSpc>
            </a:pPr>
            <a:r>
              <a:rPr sz="1600" b="0">
                <a:solidFill>
                  <a:schemeClr val="tx1"/>
                </a:solidFill>
                <a:latin typeface="Consolas" panose="020B0609020204030204"/>
                <a:ea typeface="Consolas" panose="020B0609020204030204"/>
              </a:rPr>
              <a:t>ridge_regression_model.fit(X_train, y_train)</a:t>
            </a:r>
          </a:p>
          <a:p>
            <a:pPr>
              <a:lnSpc>
                <a:spcPct val="100000"/>
              </a:lnSpc>
            </a:pPr>
            <a:r>
              <a:rPr sz="1600" b="0">
                <a:solidFill>
                  <a:schemeClr val="tx1"/>
                </a:solidFill>
                <a:latin typeface="Consolas" panose="020B0609020204030204"/>
                <a:ea typeface="Consolas" panose="020B0609020204030204"/>
              </a:rPr>
              <a:t>fori, col_nameinenumerate(X_train.columns):</a:t>
            </a:r>
          </a:p>
          <a:p>
            <a:pPr>
              <a:lnSpc>
                <a:spcPct val="100000"/>
              </a:lnSpc>
            </a:pPr>
            <a:r>
              <a:rPr sz="1600" b="0">
                <a:solidFill>
                  <a:schemeClr val="tx1"/>
                </a:solidFill>
                <a:latin typeface="Consolas" panose="020B0609020204030204"/>
                <a:ea typeface="Consolas" panose="020B0609020204030204"/>
              </a:rPr>
              <a:t>    print(f"The coefficient for {col_name} is {ridge_regression_model.coef_[i]}")</a:t>
            </a:r>
          </a:p>
        </p:txBody>
      </p:sp>
      <p:sp>
        <p:nvSpPr>
          <p:cNvPr id="6" name="Text Box 5"/>
          <p:cNvSpPr txBox="1"/>
          <p:nvPr/>
        </p:nvSpPr>
        <p:spPr>
          <a:xfrm>
            <a:off x="785495" y="3429000"/>
            <a:ext cx="5080000" cy="2061210"/>
          </a:xfrm>
          <a:prstGeom prst="rect">
            <a:avLst/>
          </a:prstGeom>
        </p:spPr>
        <p:txBody>
          <a:bodyPr>
            <a:spAutoFit/>
          </a:bodyPr>
          <a:lstStyle/>
          <a:p>
            <a:pPr>
              <a:lnSpc>
                <a:spcPct val="100000"/>
              </a:lnSpc>
            </a:pPr>
            <a:r>
              <a:rPr sz="1600" b="0">
                <a:solidFill>
                  <a:schemeClr val="tx1"/>
                </a:solidFill>
                <a:latin typeface="Consolas" panose="020B0609020204030204"/>
                <a:ea typeface="Consolas" panose="020B0609020204030204"/>
              </a:rPr>
              <a:t>#lasso regression</a:t>
            </a:r>
          </a:p>
          <a:p>
            <a:pPr>
              <a:lnSpc>
                <a:spcPct val="100000"/>
              </a:lnSpc>
            </a:pPr>
            <a:r>
              <a:rPr sz="1600" b="0">
                <a:solidFill>
                  <a:schemeClr val="tx1"/>
                </a:solidFill>
                <a:latin typeface="Consolas" panose="020B0609020204030204"/>
                <a:ea typeface="Consolas" panose="020B0609020204030204"/>
              </a:rPr>
              <a:t>fromsklearn.linear_modelimportLasso</a:t>
            </a:r>
          </a:p>
          <a:p>
            <a:pPr>
              <a:lnSpc>
                <a:spcPct val="100000"/>
              </a:lnSpc>
            </a:pPr>
            <a:r>
              <a:rPr sz="1600" b="0">
                <a:solidFill>
                  <a:schemeClr val="tx1"/>
                </a:solidFill>
                <a:latin typeface="Consolas" panose="020B0609020204030204"/>
                <a:ea typeface="Consolas" panose="020B0609020204030204"/>
              </a:rPr>
              <a:t>lasso_regression_model=Lasso(alpha=0.5)</a:t>
            </a:r>
          </a:p>
          <a:p>
            <a:pPr>
              <a:lnSpc>
                <a:spcPct val="100000"/>
              </a:lnSpc>
            </a:pPr>
            <a:r>
              <a:rPr sz="1600" b="0">
                <a:solidFill>
                  <a:schemeClr val="tx1"/>
                </a:solidFill>
                <a:latin typeface="Consolas" panose="020B0609020204030204"/>
                <a:ea typeface="Consolas" panose="020B0609020204030204"/>
              </a:rPr>
              <a:t>lasso_regression_model.fit(X_train, y_train)</a:t>
            </a:r>
          </a:p>
          <a:p>
            <a:pPr>
              <a:lnSpc>
                <a:spcPct val="100000"/>
              </a:lnSpc>
            </a:pPr>
            <a:r>
              <a:rPr sz="1600" b="0">
                <a:solidFill>
                  <a:schemeClr val="tx1"/>
                </a:solidFill>
                <a:latin typeface="Consolas" panose="020B0609020204030204"/>
                <a:ea typeface="Consolas" panose="020B0609020204030204"/>
              </a:rPr>
              <a:t>fori, col_nameinenumerate(X_train.columns):</a:t>
            </a:r>
          </a:p>
          <a:p>
            <a:pPr>
              <a:lnSpc>
                <a:spcPct val="100000"/>
              </a:lnSpc>
            </a:pPr>
            <a:r>
              <a:rPr sz="1600" b="0">
                <a:solidFill>
                  <a:schemeClr val="tx1"/>
                </a:solidFill>
                <a:latin typeface="Consolas" panose="020B0609020204030204"/>
                <a:ea typeface="Consolas" panose="020B0609020204030204"/>
              </a:rPr>
              <a:t>    print(f"The coefficient for {col_name} is {lasso_regression_model.coef_[i]}")</a:t>
            </a:r>
          </a:p>
        </p:txBody>
      </p:sp>
      <p:sp>
        <p:nvSpPr>
          <p:cNvPr id="7" name="Text Box 6"/>
          <p:cNvSpPr txBox="1"/>
          <p:nvPr/>
        </p:nvSpPr>
        <p:spPr>
          <a:xfrm>
            <a:off x="6538595" y="835025"/>
            <a:ext cx="5080000" cy="2061210"/>
          </a:xfrm>
          <a:prstGeom prst="rect">
            <a:avLst/>
          </a:prstGeom>
        </p:spPr>
        <p:txBody>
          <a:bodyPr>
            <a:spAutoFit/>
          </a:bodyPr>
          <a:lstStyle/>
          <a:p>
            <a:pPr>
              <a:lnSpc>
                <a:spcPct val="100000"/>
              </a:lnSpc>
            </a:pPr>
            <a:r>
              <a:rPr sz="1600" b="0">
                <a:solidFill>
                  <a:schemeClr val="tx1"/>
                </a:solidFill>
                <a:latin typeface="Consolas" panose="020B0609020204030204"/>
                <a:ea typeface="Consolas" panose="020B0609020204030204"/>
              </a:rPr>
              <a:t>fromsklearn.linear_modelimportElasticNet</a:t>
            </a:r>
          </a:p>
          <a:p>
            <a:pPr>
              <a:lnSpc>
                <a:spcPct val="100000"/>
              </a:lnSpc>
            </a:pPr>
            <a:r>
              <a:rPr sz="1600" b="0">
                <a:solidFill>
                  <a:schemeClr val="tx1"/>
                </a:solidFill>
                <a:latin typeface="Consolas" panose="020B0609020204030204"/>
                <a:ea typeface="Consolas" panose="020B0609020204030204"/>
              </a:rPr>
              <a:t>elastic_regression_model=ElasticNet(alpha=0.8, l1_ratio=0.4)</a:t>
            </a:r>
          </a:p>
          <a:p>
            <a:pPr>
              <a:lnSpc>
                <a:spcPct val="100000"/>
              </a:lnSpc>
            </a:pPr>
            <a:r>
              <a:rPr sz="1600" b="0">
                <a:solidFill>
                  <a:schemeClr val="tx1"/>
                </a:solidFill>
                <a:latin typeface="Consolas" panose="020B0609020204030204"/>
                <a:ea typeface="Consolas" panose="020B0609020204030204"/>
              </a:rPr>
              <a:t>elastic_regression_model.fit(X_train, y_train)</a:t>
            </a:r>
          </a:p>
          <a:p>
            <a:pPr>
              <a:lnSpc>
                <a:spcPct val="100000"/>
              </a:lnSpc>
            </a:pPr>
            <a:r>
              <a:rPr sz="1600" b="0">
                <a:solidFill>
                  <a:schemeClr val="tx1"/>
                </a:solidFill>
                <a:latin typeface="Consolas" panose="020B0609020204030204"/>
                <a:ea typeface="Consolas" panose="020B0609020204030204"/>
              </a:rPr>
              <a:t>fori, col_nameinenumerate(X_train.columns):</a:t>
            </a:r>
          </a:p>
          <a:p>
            <a:pPr>
              <a:lnSpc>
                <a:spcPct val="100000"/>
              </a:lnSpc>
            </a:pPr>
            <a:r>
              <a:rPr sz="1600" b="0">
                <a:solidFill>
                  <a:schemeClr val="tx1"/>
                </a:solidFill>
                <a:latin typeface="Consolas" panose="020B0609020204030204"/>
                <a:ea typeface="Consolas" panose="020B0609020204030204"/>
              </a:rPr>
              <a:t>    print(f"The coefficient for {col_name} is {elastic_regression_model.coef_[i]}")</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360795" y="404495"/>
            <a:ext cx="4901565" cy="2861310"/>
          </a:xfrm>
          <a:prstGeom prst="rect">
            <a:avLst/>
          </a:prstGeom>
          <a:noFill/>
        </p:spPr>
        <p:txBody>
          <a:bodyPr wrap="square" rtlCol="0">
            <a:spAutoFit/>
          </a:bodyPr>
          <a:lstStyle/>
          <a:p>
            <a:pPr marL="285750" indent="-285750">
              <a:buFont typeface="Arial" panose="020B0604020202020204" pitchFamily="34" charset="0"/>
              <a:buChar char="•"/>
            </a:pPr>
            <a:r>
              <a:rPr lang="en-US" dirty="0"/>
              <a:t>Train test split</a:t>
            </a:r>
          </a:p>
          <a:p>
            <a:pPr marL="742950" lvl="1" indent="-285750">
              <a:buFont typeface="Arial" panose="020B0604020202020204" pitchFamily="34" charset="0"/>
              <a:buChar char="•"/>
            </a:pPr>
            <a:r>
              <a:rPr lang="en-IN" dirty="0"/>
              <a:t>Train (train , validation) , why validations</a:t>
            </a:r>
          </a:p>
          <a:p>
            <a:pPr marL="742950" lvl="1" indent="-285750">
              <a:buFont typeface="Arial" panose="020B0604020202020204" pitchFamily="34" charset="0"/>
              <a:buChar char="•"/>
            </a:pPr>
            <a:r>
              <a:rPr lang="en-IN" dirty="0"/>
              <a:t>Test</a:t>
            </a:r>
          </a:p>
          <a:p>
            <a:pPr marL="742950" lvl="1" indent="-285750">
              <a:buFont typeface="Arial" panose="020B0604020202020204" pitchFamily="34" charset="0"/>
              <a:buChar char="•"/>
            </a:pPr>
            <a:r>
              <a:rPr lang="en-IN" dirty="0"/>
              <a:t>Data leakage</a:t>
            </a:r>
          </a:p>
          <a:p>
            <a:pPr marL="742950" lvl="1" indent="-285750">
              <a:buFont typeface="Arial" panose="020B0604020202020204" pitchFamily="34" charset="0"/>
              <a:buChar char="•"/>
            </a:pPr>
            <a:r>
              <a:rPr lang="en-US" altLang="en-IN" dirty="0"/>
              <a:t>EDA</a:t>
            </a:r>
          </a:p>
          <a:p>
            <a:pPr marL="742950" lvl="1" indent="-285750">
              <a:buFont typeface="Arial" panose="020B0604020202020204" pitchFamily="34" charset="0"/>
              <a:buChar char="•"/>
            </a:pPr>
            <a:r>
              <a:rPr lang="en-US" altLang="en-IN" dirty="0"/>
              <a:t>Model preparation</a:t>
            </a:r>
          </a:p>
          <a:p>
            <a:pPr marL="742950" lvl="1" indent="-285750">
              <a:buFont typeface="Arial" panose="020B0604020202020204" pitchFamily="34" charset="0"/>
              <a:buChar char="•"/>
            </a:pPr>
            <a:r>
              <a:rPr lang="en-US" altLang="en-IN" dirty="0"/>
              <a:t>evaluation</a:t>
            </a:r>
            <a:endParaRPr lang="en-IN" dirty="0"/>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lvl="1"/>
            <a:endParaRPr lang="en-IN" dirty="0"/>
          </a:p>
        </p:txBody>
      </p:sp>
      <p:sp>
        <p:nvSpPr>
          <p:cNvPr id="4" name="TextBox 3"/>
          <p:cNvSpPr txBox="1"/>
          <p:nvPr/>
        </p:nvSpPr>
        <p:spPr>
          <a:xfrm>
            <a:off x="964270" y="2434730"/>
            <a:ext cx="6097772" cy="2862322"/>
          </a:xfrm>
          <a:prstGeom prst="rect">
            <a:avLst/>
          </a:prstGeom>
          <a:noFill/>
        </p:spPr>
        <p:txBody>
          <a:bodyPr wrap="square">
            <a:spAutoFit/>
          </a:bodyPr>
          <a:lstStyle/>
          <a:p>
            <a:pPr marL="742950" lvl="1" indent="-285750">
              <a:buFont typeface="Arial" panose="020B0604020202020204" pitchFamily="34" charset="0"/>
              <a:buChar char="•"/>
            </a:pPr>
            <a:r>
              <a:rPr lang="en-IN" dirty="0" err="1"/>
              <a:t>Ml</a:t>
            </a:r>
            <a:endParaRPr lang="en-IN" dirty="0"/>
          </a:p>
          <a:p>
            <a:pPr marL="742950" lvl="1" indent="-285750">
              <a:buFont typeface="Arial" panose="020B0604020202020204" pitchFamily="34" charset="0"/>
              <a:buChar char="•"/>
            </a:pPr>
            <a:r>
              <a:rPr lang="en-IN" dirty="0"/>
              <a:t>Overfitting </a:t>
            </a:r>
          </a:p>
          <a:p>
            <a:pPr marL="742950" lvl="1" indent="-285750">
              <a:buFont typeface="Arial" panose="020B0604020202020204" pitchFamily="34" charset="0"/>
              <a:buChar char="•"/>
            </a:pPr>
            <a:r>
              <a:rPr lang="en-IN" dirty="0"/>
              <a:t>Underfitting</a:t>
            </a:r>
          </a:p>
          <a:p>
            <a:pPr marL="742950" lvl="1" indent="-285750">
              <a:buFont typeface="Arial" panose="020B0604020202020204" pitchFamily="34" charset="0"/>
              <a:buChar char="•"/>
            </a:pPr>
            <a:r>
              <a:rPr lang="en-IN" dirty="0" err="1"/>
              <a:t>Genralized</a:t>
            </a:r>
            <a:r>
              <a:rPr lang="en-IN" dirty="0"/>
              <a:t> model</a:t>
            </a:r>
          </a:p>
          <a:p>
            <a:pPr marL="742950" lvl="1" indent="-285750">
              <a:buFont typeface="Arial" panose="020B0604020202020204" pitchFamily="34" charset="0"/>
              <a:buChar char="•"/>
            </a:pPr>
            <a:r>
              <a:rPr lang="en-IN" dirty="0"/>
              <a:t>Bias- variance trade-off</a:t>
            </a:r>
          </a:p>
          <a:p>
            <a:pPr marL="742950" lvl="1" indent="-285750">
              <a:buFont typeface="Arial" panose="020B0604020202020204" pitchFamily="34" charset="0"/>
              <a:buChar char="•"/>
            </a:pPr>
            <a:r>
              <a:rPr lang="en-IN" dirty="0"/>
              <a:t>Variance </a:t>
            </a:r>
          </a:p>
          <a:p>
            <a:pPr marL="742950" lvl="1" indent="-285750">
              <a:buFont typeface="Arial" panose="020B0604020202020204" pitchFamily="34" charset="0"/>
              <a:buChar char="•"/>
            </a:pPr>
            <a:r>
              <a:rPr lang="en-IN" dirty="0"/>
              <a:t>Bias</a:t>
            </a:r>
          </a:p>
          <a:p>
            <a:pPr marL="742950" lvl="1" indent="-285750">
              <a:buFont typeface="Arial" panose="020B0604020202020204" pitchFamily="34" charset="0"/>
              <a:buChar char="•"/>
            </a:pPr>
            <a:endParaRPr lang="en-IN" dirty="0"/>
          </a:p>
          <a:p>
            <a:pPr marL="742950" lvl="1" indent="-285750">
              <a:buFont typeface="Arial" panose="020B0604020202020204" pitchFamily="34" charset="0"/>
              <a:buChar char="•"/>
            </a:pPr>
            <a:endParaRPr lang="en-IN" dirty="0"/>
          </a:p>
          <a:p>
            <a:pPr lvl="1"/>
            <a:endParaRPr lang="en-IN" dirty="0"/>
          </a:p>
        </p:txBody>
      </p:sp>
      <p:sp>
        <p:nvSpPr>
          <p:cNvPr id="6" name="TextBox 5"/>
          <p:cNvSpPr txBox="1"/>
          <p:nvPr/>
        </p:nvSpPr>
        <p:spPr>
          <a:xfrm>
            <a:off x="787592" y="125197"/>
            <a:ext cx="6097772" cy="2031325"/>
          </a:xfrm>
          <a:prstGeom prst="rect">
            <a:avLst/>
          </a:prstGeom>
          <a:noFill/>
        </p:spPr>
        <p:txBody>
          <a:bodyPr wrap="square">
            <a:spAutoFit/>
          </a:bodyPr>
          <a:lstStyle/>
          <a:p>
            <a:pPr lvl="1"/>
            <a:r>
              <a:rPr lang="en-US" dirty="0"/>
              <a:t>Data Preparation and data preprocessing</a:t>
            </a:r>
          </a:p>
          <a:p>
            <a:pPr marL="742950" lvl="1" indent="-285750">
              <a:buFont typeface="Arial" panose="020B0604020202020204" pitchFamily="34" charset="0"/>
              <a:buChar char="•"/>
            </a:pPr>
            <a:r>
              <a:rPr lang="en-US" dirty="0"/>
              <a:t>Duplicate values</a:t>
            </a:r>
          </a:p>
          <a:p>
            <a:pPr marL="742950" lvl="1" indent="-285750">
              <a:buFont typeface="Arial" panose="020B0604020202020204" pitchFamily="34" charset="0"/>
              <a:buChar char="•"/>
            </a:pPr>
            <a:r>
              <a:rPr lang="en-US" dirty="0"/>
              <a:t>Missing values</a:t>
            </a:r>
          </a:p>
          <a:p>
            <a:pPr marL="742950" lvl="1" indent="-285750">
              <a:buFont typeface="Arial" panose="020B0604020202020204" pitchFamily="34" charset="0"/>
              <a:buChar char="•"/>
            </a:pPr>
            <a:r>
              <a:rPr lang="en-US" dirty="0"/>
              <a:t>Outliers</a:t>
            </a:r>
          </a:p>
          <a:p>
            <a:pPr marL="742950" lvl="1" indent="-285750">
              <a:buFont typeface="Arial" panose="020B0604020202020204" pitchFamily="34" charset="0"/>
              <a:buChar char="•"/>
            </a:pPr>
            <a:r>
              <a:rPr lang="en-US" dirty="0"/>
              <a:t>Feature engineering</a:t>
            </a:r>
          </a:p>
          <a:p>
            <a:pPr marL="742950" lvl="1" indent="-285750">
              <a:buFont typeface="Arial" panose="020B0604020202020204" pitchFamily="34" charset="0"/>
              <a:buChar char="•"/>
            </a:pPr>
            <a:r>
              <a:rPr lang="en-US" dirty="0"/>
              <a:t>Data encoding</a:t>
            </a:r>
          </a:p>
          <a:p>
            <a:pPr marL="742950" lvl="1" indent="-285750">
              <a:buFont typeface="Arial" panose="020B0604020202020204" pitchFamily="34" charset="0"/>
              <a:buChar char="•"/>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59410" y="0"/>
            <a:ext cx="9610090" cy="55245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Box 10"/>
          <p:cNvSpPr txBox="1"/>
          <p:nvPr/>
        </p:nvSpPr>
        <p:spPr>
          <a:xfrm>
            <a:off x="450215" y="162560"/>
            <a:ext cx="6096000" cy="645160"/>
          </a:xfrm>
          <a:prstGeom prst="rect">
            <a:avLst/>
          </a:prstGeom>
          <a:noFill/>
        </p:spPr>
        <p:txBody>
          <a:bodyPr wrap="square" rtlCol="0" anchor="t">
            <a:spAutoFit/>
          </a:bodyPr>
          <a:lstStyle/>
          <a:p>
            <a:r>
              <a:rPr lang="en-IN" b="1" dirty="0" err="1">
                <a:solidFill>
                  <a:srgbClr val="C00000"/>
                </a:solidFill>
                <a:sym typeface="+mn-ea"/>
              </a:rPr>
              <a:t>CrossValidation</a:t>
            </a:r>
            <a:r>
              <a:rPr lang="en-IN" b="1" dirty="0">
                <a:solidFill>
                  <a:srgbClr val="C00000"/>
                </a:solidFill>
                <a:sym typeface="+mn-ea"/>
              </a:rPr>
              <a:t> </a:t>
            </a:r>
            <a:endParaRPr lang="en-IN" b="1" dirty="0">
              <a:solidFill>
                <a:srgbClr val="C00000"/>
              </a:solidFill>
            </a:endParaRPr>
          </a:p>
          <a:p>
            <a:endParaRPr lang="en-IN" b="1" dirty="0">
              <a:solidFill>
                <a:srgbClr val="C00000"/>
              </a:solidFill>
            </a:endParaRPr>
          </a:p>
        </p:txBody>
      </p:sp>
      <p:sp>
        <p:nvSpPr>
          <p:cNvPr id="12" name="Text Box 11"/>
          <p:cNvSpPr txBox="1"/>
          <p:nvPr/>
        </p:nvSpPr>
        <p:spPr>
          <a:xfrm>
            <a:off x="525780" y="521970"/>
            <a:ext cx="11073765" cy="1245235"/>
          </a:xfrm>
          <a:prstGeom prst="rect">
            <a:avLst/>
          </a:prstGeom>
        </p:spPr>
        <p:txBody>
          <a:bodyPr wrap="square">
            <a:spAutoFit/>
          </a:bodyPr>
          <a:lstStyle/>
          <a:p>
            <a:pPr marL="0" indent="0">
              <a:lnSpc>
                <a:spcPts val="1800"/>
              </a:lnSpc>
            </a:pPr>
            <a:r>
              <a:rPr sz="1600" b="0" i="0">
                <a:solidFill>
                  <a:srgbClr val="383838"/>
                </a:solidFill>
                <a:latin typeface="Inter"/>
                <a:ea typeface="Inter"/>
              </a:rPr>
              <a:t>“In simple terms, Cross-Validation is a technique used to assess how well our Machine learning models perform on unseen data”</a:t>
            </a:r>
          </a:p>
          <a:p>
            <a:pPr marL="0" indent="0">
              <a:lnSpc>
                <a:spcPts val="1800"/>
              </a:lnSpc>
            </a:pPr>
            <a:endParaRPr sz="1600" b="0" i="0">
              <a:solidFill>
                <a:srgbClr val="383838"/>
              </a:solidFill>
              <a:latin typeface="Inter"/>
              <a:ea typeface="Inter"/>
            </a:endParaRPr>
          </a:p>
          <a:p>
            <a:pPr marL="0" indent="0">
              <a:lnSpc>
                <a:spcPts val="1800"/>
              </a:lnSpc>
            </a:pPr>
            <a:r>
              <a:rPr sz="2200" b="0" i="0">
                <a:solidFill>
                  <a:srgbClr val="383838"/>
                </a:solidFill>
                <a:latin typeface="Inter"/>
                <a:ea typeface="Inter"/>
              </a:rPr>
              <a:t>According to Wikipedia, Cross-Validation is the process of assessing how the results of a statistical analysis will generalize to an independent data set.</a:t>
            </a:r>
          </a:p>
        </p:txBody>
      </p:sp>
      <p:sp>
        <p:nvSpPr>
          <p:cNvPr id="13" name="Text Box 12"/>
          <p:cNvSpPr txBox="1"/>
          <p:nvPr/>
        </p:nvSpPr>
        <p:spPr>
          <a:xfrm>
            <a:off x="392430" y="5671820"/>
            <a:ext cx="11685905" cy="645160"/>
          </a:xfrm>
          <a:prstGeom prst="rect">
            <a:avLst/>
          </a:prstGeom>
          <a:noFill/>
        </p:spPr>
        <p:txBody>
          <a:bodyPr wrap="square" rtlCol="0" anchor="t">
            <a:spAutoFit/>
          </a:bodyPr>
          <a:lstStyle/>
          <a:p>
            <a:r>
              <a:rPr lang="en-US"/>
              <a:t>https://www.analyticsvidhya.com/blog/2021/05/4-ways-to-evaluate-your-machine-learning-model-cross-validation-techniques-with-python-code/</a:t>
            </a:r>
          </a:p>
        </p:txBody>
      </p:sp>
      <p:sp>
        <p:nvSpPr>
          <p:cNvPr id="14" name="Text Box 13"/>
          <p:cNvSpPr txBox="1"/>
          <p:nvPr/>
        </p:nvSpPr>
        <p:spPr>
          <a:xfrm>
            <a:off x="525780" y="1931670"/>
            <a:ext cx="10890885" cy="1076325"/>
          </a:xfrm>
          <a:prstGeom prst="rect">
            <a:avLst/>
          </a:prstGeom>
        </p:spPr>
        <p:txBody>
          <a:bodyPr wrap="square">
            <a:spAutoFit/>
          </a:bodyPr>
          <a:lstStyle/>
          <a:p>
            <a:pPr marL="0" indent="0"/>
            <a:r>
              <a:rPr sz="1600" b="0" i="0">
                <a:solidFill>
                  <a:srgbClr val="383838"/>
                </a:solidFill>
                <a:latin typeface="Inter"/>
                <a:ea typeface="Inter"/>
              </a:rPr>
              <a:t>Cross-Validation</a:t>
            </a:r>
            <a:r>
              <a:rPr lang="en-US" sz="1600" b="0" i="0">
                <a:solidFill>
                  <a:srgbClr val="383838"/>
                </a:solidFill>
                <a:latin typeface="Inter"/>
                <a:ea typeface="Inter"/>
              </a:rPr>
              <a:t> </a:t>
            </a:r>
            <a:r>
              <a:rPr sz="1600" b="0" i="0">
                <a:solidFill>
                  <a:srgbClr val="383838"/>
                </a:solidFill>
                <a:latin typeface="Inter"/>
                <a:ea typeface="Inter"/>
              </a:rPr>
              <a:t>is a resampling technique with the fundamental idea of splitting the dataset into 2 parts- training data and test data. Train data is used to train the model and the unseen test data is used for prediction. If the model performs well over the test data and gives good accuracy, it means the model hasn’t overfitted the training data and can be used for prediction.</a:t>
            </a:r>
          </a:p>
        </p:txBody>
      </p:sp>
      <p:sp>
        <p:nvSpPr>
          <p:cNvPr id="15" name="Text Box 14"/>
          <p:cNvSpPr txBox="1"/>
          <p:nvPr/>
        </p:nvSpPr>
        <p:spPr>
          <a:xfrm>
            <a:off x="323215" y="3595688"/>
            <a:ext cx="5080000" cy="1814830"/>
          </a:xfrm>
          <a:prstGeom prst="rect">
            <a:avLst/>
          </a:prstGeom>
        </p:spPr>
        <p:txBody>
          <a:bodyPr>
            <a:spAutoFit/>
          </a:bodyPr>
          <a:lstStyle/>
          <a:p>
            <a:pPr marL="0" indent="0"/>
            <a:r>
              <a:rPr lang="en-US" sz="1600" b="1" i="0">
                <a:solidFill>
                  <a:srgbClr val="C00000"/>
                </a:solidFill>
                <a:latin typeface="Inter"/>
                <a:ea typeface="Inter"/>
              </a:rPr>
              <a:t>Types</a:t>
            </a:r>
          </a:p>
          <a:p>
            <a:pPr marL="342900" indent="-342900">
              <a:buAutoNum type="arabicPeriod"/>
            </a:pPr>
            <a:r>
              <a:rPr lang="en-US" sz="1600" b="1" i="0">
                <a:solidFill>
                  <a:srgbClr val="C00000"/>
                </a:solidFill>
                <a:latin typeface="Inter"/>
                <a:ea typeface="Inter"/>
              </a:rPr>
              <a:t>Hold out method</a:t>
            </a:r>
          </a:p>
          <a:p>
            <a:pPr marL="342900" indent="-342900">
              <a:buAutoNum type="arabicPeriod"/>
            </a:pPr>
            <a:r>
              <a:rPr lang="en-US" sz="1600" b="1" i="0">
                <a:solidFill>
                  <a:srgbClr val="C00000"/>
                </a:solidFill>
                <a:latin typeface="Inter"/>
                <a:ea typeface="Inter"/>
              </a:rPr>
              <a:t> Leave One Out Cross-Validation</a:t>
            </a:r>
          </a:p>
          <a:p>
            <a:pPr marL="342900" indent="-342900">
              <a:buAutoNum type="arabicPeriod"/>
            </a:pPr>
            <a:r>
              <a:rPr lang="en-US" sz="1600" b="1" i="0">
                <a:solidFill>
                  <a:srgbClr val="C00000"/>
                </a:solidFill>
                <a:latin typeface="Inter"/>
                <a:ea typeface="Inter"/>
              </a:rPr>
              <a:t> K-Fold Cross-Validation</a:t>
            </a:r>
          </a:p>
          <a:p>
            <a:pPr marL="342900" indent="-342900">
              <a:buAutoNum type="arabicPeriod"/>
            </a:pPr>
            <a:r>
              <a:rPr lang="en-US" sz="1600" b="1" i="0">
                <a:solidFill>
                  <a:srgbClr val="C00000"/>
                </a:solidFill>
                <a:latin typeface="Inter"/>
                <a:ea typeface="Inter"/>
              </a:rPr>
              <a:t>Stratified K-Fold Cross-Validation</a:t>
            </a:r>
          </a:p>
          <a:p>
            <a:pPr marL="342900" indent="-342900">
              <a:buAutoNum type="arabicPeriod"/>
            </a:pPr>
            <a:endParaRPr lang="en-US" sz="1600" b="1" i="0">
              <a:solidFill>
                <a:srgbClr val="C00000"/>
              </a:solidFill>
              <a:latin typeface="Inter"/>
              <a:ea typeface="Inter"/>
            </a:endParaRPr>
          </a:p>
          <a:p>
            <a:pPr indent="0">
              <a:buNone/>
            </a:pPr>
            <a:r>
              <a:rPr lang="en-US" sz="1600" b="1" i="0">
                <a:solidFill>
                  <a:srgbClr val="C00000"/>
                </a:solidFill>
                <a:latin typeface="Inter"/>
                <a:ea typeface="Inter"/>
              </a:rPr>
              <a:t>Bias – Variance Tradeoff</a:t>
            </a:r>
          </a:p>
        </p:txBody>
      </p:sp>
      <p:pic>
        <p:nvPicPr>
          <p:cNvPr id="16" name="Picture 15"/>
          <p:cNvPicPr/>
          <p:nvPr/>
        </p:nvPicPr>
        <p:blipFill>
          <a:blip r:embed="rId2">
            <a:extLst>
              <a:ext uri="{96DAC541-7B7A-43D3-8B79-37D633B846F1}">
                <asvg:svgBlip xmlns:asvg="http://schemas.microsoft.com/office/drawing/2016/SVG/main" r:embed="rId3"/>
              </a:ext>
            </a:extLst>
          </a:blip>
          <a:stretch>
            <a:fillRect/>
          </a:stretch>
        </p:blipFill>
        <p:spPr>
          <a:xfrm>
            <a:off x="5905500" y="3238500"/>
            <a:ext cx="381000" cy="381000"/>
          </a:xfrm>
          <a:prstGeom prst="rect">
            <a:avLst/>
          </a:prstGeom>
        </p:spPr>
      </p:pic>
      <p:sp>
        <p:nvSpPr>
          <p:cNvPr id="17" name="Text Box 16"/>
          <p:cNvSpPr txBox="1"/>
          <p:nvPr/>
        </p:nvSpPr>
        <p:spPr>
          <a:xfrm>
            <a:off x="5788025" y="3596322"/>
            <a:ext cx="5080000" cy="829945"/>
          </a:xfrm>
          <a:prstGeom prst="rect">
            <a:avLst/>
          </a:prstGeom>
        </p:spPr>
        <p:txBody>
          <a:bodyPr>
            <a:spAutoFit/>
          </a:bodyPr>
          <a:lstStyle/>
          <a:p>
            <a:pPr marL="0" indent="0"/>
            <a:r>
              <a:rPr sz="1600" b="0" i="0">
                <a:solidFill>
                  <a:srgbClr val="383838"/>
                </a:solidFill>
                <a:latin typeface="Inter"/>
                <a:ea typeface="Inter"/>
              </a:rPr>
              <a:t>sklearn.model_selection</a:t>
            </a:r>
          </a:p>
          <a:p>
            <a:pPr marL="0" indent="0"/>
            <a:r>
              <a:rPr sz="1600" b="0" i="0">
                <a:solidFill>
                  <a:srgbClr val="383838"/>
                </a:solidFill>
                <a:latin typeface="Inter"/>
                <a:ea typeface="Inter"/>
              </a:rPr>
              <a:t> has a method cross_val_score which simplifies the process of cross-validation.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593725" y="1536700"/>
            <a:ext cx="8042275" cy="3745865"/>
          </a:xfrm>
          <a:prstGeom prst="rect">
            <a:avLst/>
          </a:prstGeom>
        </p:spPr>
        <p:txBody>
          <a:bodyPr wrap="square">
            <a:noAutofit/>
          </a:bodyPr>
          <a:lstStyle/>
          <a:p>
            <a:pPr marL="0" indent="0">
              <a:lnSpc>
                <a:spcPct val="150000"/>
              </a:lnSpc>
            </a:pPr>
            <a:r>
              <a:rPr sz="1600" b="0" i="0">
                <a:solidFill>
                  <a:srgbClr val="0000CD"/>
                </a:solidFill>
                <a:latin typeface="Consolas" panose="020B0609020204030204"/>
                <a:ea typeface="Consolas" panose="020B0609020204030204"/>
              </a:rPr>
              <a:t>k-fold CV:</a:t>
            </a:r>
          </a:p>
          <a:p>
            <a:pPr marL="0" indent="0">
              <a:lnSpc>
                <a:spcPct val="150000"/>
              </a:lnSpc>
            </a:pPr>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datasets</a:t>
            </a:r>
          </a:p>
          <a:p>
            <a:pPr marL="0" indent="0">
              <a:lnSpc>
                <a:spcPct val="150000"/>
              </a:lnSpc>
            </a:pPr>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sklearn.tree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DecisionTreeClassifier</a:t>
            </a:r>
          </a:p>
          <a:p>
            <a:pPr marL="0" indent="0">
              <a:lnSpc>
                <a:spcPct val="150000"/>
              </a:lnSpc>
            </a:pPr>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sklearn.model_selection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KFold, cross_val_score</a:t>
            </a:r>
          </a:p>
          <a:p>
            <a:pPr marL="0" indent="0">
              <a:lnSpc>
                <a:spcPct val="150000"/>
              </a:lnSpc>
            </a:pPr>
            <a:r>
              <a:rPr sz="1600" b="0" i="0">
                <a:solidFill>
                  <a:srgbClr val="000000"/>
                </a:solidFill>
                <a:latin typeface="Consolas" panose="020B0609020204030204"/>
                <a:ea typeface="Consolas" panose="020B0609020204030204"/>
              </a:rPr>
              <a:t>X, y = datasets.load_iris(return_X_y=</a:t>
            </a:r>
            <a:r>
              <a:rPr sz="1600" b="0" i="0">
                <a:solidFill>
                  <a:srgbClr val="0000CD"/>
                </a:solidFill>
                <a:latin typeface="Consolas" panose="020B0609020204030204"/>
                <a:ea typeface="Consolas" panose="020B0609020204030204"/>
              </a:rPr>
              <a:t>True</a:t>
            </a:r>
            <a:r>
              <a:rPr sz="1600" b="0" i="0">
                <a:solidFill>
                  <a:srgbClr val="000000"/>
                </a:solidFill>
                <a:latin typeface="Consolas" panose="020B0609020204030204"/>
                <a:ea typeface="Consolas" panose="020B0609020204030204"/>
              </a:rPr>
              <a:t>)</a:t>
            </a:r>
          </a:p>
          <a:p>
            <a:pPr marL="0" indent="0">
              <a:lnSpc>
                <a:spcPct val="150000"/>
              </a:lnSpc>
            </a:pPr>
            <a:r>
              <a:rPr sz="1600" b="0" i="0">
                <a:solidFill>
                  <a:srgbClr val="000000"/>
                </a:solidFill>
                <a:latin typeface="Consolas" panose="020B0609020204030204"/>
                <a:ea typeface="Consolas" panose="020B0609020204030204"/>
              </a:rPr>
              <a:t>clf = DecisionTreeClassifier(random_state=</a:t>
            </a:r>
            <a:r>
              <a:rPr sz="1600" b="0" i="0">
                <a:solidFill>
                  <a:srgbClr val="FF0000"/>
                </a:solidFill>
                <a:latin typeface="Consolas" panose="020B0609020204030204"/>
                <a:ea typeface="Consolas" panose="020B0609020204030204"/>
              </a:rPr>
              <a:t>42</a:t>
            </a:r>
            <a:r>
              <a:rPr sz="1600" b="0" i="0">
                <a:solidFill>
                  <a:srgbClr val="000000"/>
                </a:solidFill>
                <a:latin typeface="Consolas" panose="020B0609020204030204"/>
                <a:ea typeface="Consolas" panose="020B0609020204030204"/>
              </a:rPr>
              <a:t>)</a:t>
            </a:r>
          </a:p>
          <a:p>
            <a:pPr marL="0" indent="0">
              <a:lnSpc>
                <a:spcPct val="150000"/>
              </a:lnSpc>
            </a:pPr>
            <a:r>
              <a:rPr sz="1600" b="0" i="0">
                <a:solidFill>
                  <a:srgbClr val="000000"/>
                </a:solidFill>
                <a:latin typeface="Consolas" panose="020B0609020204030204"/>
                <a:ea typeface="Consolas" panose="020B0609020204030204"/>
              </a:rPr>
              <a:t>k_folds = KFold(n_splits = </a:t>
            </a:r>
            <a:r>
              <a:rPr sz="1600" b="0" i="0">
                <a:solidFill>
                  <a:srgbClr val="FF0000"/>
                </a:solidFill>
                <a:latin typeface="Consolas" panose="020B0609020204030204"/>
                <a:ea typeface="Consolas" panose="020B0609020204030204"/>
              </a:rPr>
              <a:t>5</a:t>
            </a:r>
            <a:r>
              <a:rPr sz="1600" b="0" i="0">
                <a:solidFill>
                  <a:srgbClr val="000000"/>
                </a:solidFill>
                <a:latin typeface="Consolas" panose="020B0609020204030204"/>
                <a:ea typeface="Consolas" panose="020B0609020204030204"/>
              </a:rPr>
              <a:t>)</a:t>
            </a:r>
          </a:p>
          <a:p>
            <a:pPr marL="0" indent="0">
              <a:lnSpc>
                <a:spcPct val="150000"/>
              </a:lnSpc>
            </a:pPr>
            <a:r>
              <a:rPr sz="1600" b="0" i="0">
                <a:solidFill>
                  <a:srgbClr val="000000"/>
                </a:solidFill>
                <a:latin typeface="Consolas" panose="020B0609020204030204"/>
                <a:ea typeface="Consolas" panose="020B0609020204030204"/>
              </a:rPr>
              <a:t>scores = cross_val_score(clf, X, y, cv = k_folds)</a:t>
            </a:r>
          </a:p>
          <a:p>
            <a:pPr marL="0" indent="0">
              <a:lnSpc>
                <a:spcPct val="150000"/>
              </a:lnSpc>
            </a:pPr>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"Cross Validation Scores: "</a:t>
            </a:r>
            <a:r>
              <a:rPr sz="1600" b="0" i="0">
                <a:solidFill>
                  <a:srgbClr val="000000"/>
                </a:solidFill>
                <a:latin typeface="Consolas" panose="020B0609020204030204"/>
                <a:ea typeface="Consolas" panose="020B0609020204030204"/>
              </a:rPr>
              <a:t>, scores)</a:t>
            </a:r>
          </a:p>
          <a:p>
            <a:pPr marL="0" indent="0">
              <a:lnSpc>
                <a:spcPct val="150000"/>
              </a:lnSpc>
            </a:pPr>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"Average CV Score: "</a:t>
            </a:r>
            <a:r>
              <a:rPr sz="1600" b="0" i="0">
                <a:solidFill>
                  <a:srgbClr val="000000"/>
                </a:solidFill>
                <a:latin typeface="Consolas" panose="020B0609020204030204"/>
                <a:ea typeface="Consolas" panose="020B0609020204030204"/>
              </a:rPr>
              <a:t>, scores.mean())</a:t>
            </a:r>
          </a:p>
          <a:p>
            <a:pPr marL="0" indent="0">
              <a:lnSpc>
                <a:spcPct val="150000"/>
              </a:lnSpc>
            </a:pPr>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"Number of CV Scores used in Average: "</a:t>
            </a:r>
            <a:r>
              <a:rPr sz="1600" b="0" i="0">
                <a:solidFill>
                  <a:srgbClr val="000000"/>
                </a:solidFill>
                <a:latin typeface="Consolas" panose="020B0609020204030204"/>
                <a:ea typeface="Consolas" panose="020B0609020204030204"/>
              </a:rPr>
              <a:t>, </a:t>
            </a:r>
            <a:r>
              <a:rPr sz="1600" b="0" i="0">
                <a:solidFill>
                  <a:srgbClr val="0000CD"/>
                </a:solidFill>
                <a:latin typeface="Consolas" panose="020B0609020204030204"/>
                <a:ea typeface="Consolas" panose="020B0609020204030204"/>
              </a:rPr>
              <a:t>len</a:t>
            </a:r>
            <a:r>
              <a:rPr sz="1600" b="0" i="0">
                <a:solidFill>
                  <a:srgbClr val="000000"/>
                </a:solidFill>
                <a:latin typeface="Consolas" panose="020B0609020204030204"/>
                <a:ea typeface="Consolas" panose="020B0609020204030204"/>
              </a:rPr>
              <a:t>(scores))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39750" y="279400"/>
            <a:ext cx="8635365" cy="1540510"/>
          </a:xfrm>
          <a:prstGeom prst="rect">
            <a:avLst/>
          </a:prstGeom>
        </p:spPr>
        <p:txBody>
          <a:bodyPr wrap="square">
            <a:spAutoFit/>
          </a:bodyPr>
          <a:lstStyle/>
          <a:p>
            <a:pPr marL="0" indent="0">
              <a:spcBef>
                <a:spcPts val="500"/>
              </a:spcBef>
              <a:spcAft>
                <a:spcPts val="500"/>
              </a:spcAft>
            </a:pPr>
            <a:r>
              <a:rPr sz="3200" b="0" i="0">
                <a:solidFill>
                  <a:srgbClr val="000000"/>
                </a:solidFill>
                <a:latin typeface="Segoe UI" panose="020B0502040204020203"/>
                <a:ea typeface="Segoe UI" panose="020B0502040204020203"/>
              </a:rPr>
              <a:t>Stratified K-Fold</a:t>
            </a:r>
          </a:p>
          <a:p>
            <a:pPr marL="0" indent="0">
              <a:spcBef>
                <a:spcPts val="1200"/>
              </a:spcBef>
              <a:spcAft>
                <a:spcPts val="1200"/>
              </a:spcAft>
            </a:pPr>
            <a:r>
              <a:rPr sz="1600" b="0" i="0">
                <a:solidFill>
                  <a:srgbClr val="000000"/>
                </a:solidFill>
                <a:latin typeface="Verdana" panose="020B0604030504040204"/>
                <a:ea typeface="Verdana" panose="020B0604030504040204"/>
              </a:rPr>
              <a:t>In cases where classes are imbalanced we need a way to account for the imbalance in both the train and validation sets. To do so we can stratify the target classes, meaning that both sets will have an equal proportion of all classes.</a:t>
            </a:r>
          </a:p>
        </p:txBody>
      </p:sp>
      <p:sp>
        <p:nvSpPr>
          <p:cNvPr id="4" name="Text Box 3"/>
          <p:cNvSpPr txBox="1"/>
          <p:nvPr/>
        </p:nvSpPr>
        <p:spPr>
          <a:xfrm>
            <a:off x="1304925" y="2479675"/>
            <a:ext cx="8341360" cy="2553335"/>
          </a:xfrm>
          <a:prstGeom prst="rect">
            <a:avLst/>
          </a:prstGeom>
        </p:spPr>
        <p:txBody>
          <a:bodyPr wrap="square">
            <a:spAutoFit/>
          </a:bodyPr>
          <a:lstStyle/>
          <a:p>
            <a:pPr marL="0" indent="0"/>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datasets</a:t>
            </a:r>
          </a:p>
          <a:p>
            <a:pPr marL="0" indent="0"/>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sklearn.tree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DecisionTreeClassifier</a:t>
            </a:r>
          </a:p>
          <a:p>
            <a:pPr marL="0" indent="0"/>
            <a:r>
              <a:rPr sz="1600" b="0" i="0">
                <a:solidFill>
                  <a:srgbClr val="0000CD"/>
                </a:solidFill>
                <a:latin typeface="Consolas" panose="020B0609020204030204"/>
                <a:ea typeface="Consolas" panose="020B0609020204030204"/>
              </a:rPr>
              <a:t>from</a:t>
            </a:r>
            <a:r>
              <a:rPr sz="1600" b="0" i="0">
                <a:solidFill>
                  <a:srgbClr val="000000"/>
                </a:solidFill>
                <a:latin typeface="Consolas" panose="020B0609020204030204"/>
                <a:ea typeface="Consolas" panose="020B0609020204030204"/>
              </a:rPr>
              <a:t> sklearn.model_selection </a:t>
            </a:r>
            <a:r>
              <a:rPr sz="1600" b="0" i="0">
                <a:solidFill>
                  <a:srgbClr val="0000CD"/>
                </a:solidFill>
                <a:latin typeface="Consolas" panose="020B0609020204030204"/>
                <a:ea typeface="Consolas" panose="020B0609020204030204"/>
              </a:rPr>
              <a:t>import</a:t>
            </a:r>
            <a:r>
              <a:rPr sz="1600" b="0" i="0">
                <a:solidFill>
                  <a:srgbClr val="000000"/>
                </a:solidFill>
                <a:latin typeface="Consolas" panose="020B0609020204030204"/>
                <a:ea typeface="Consolas" panose="020B0609020204030204"/>
              </a:rPr>
              <a:t> StratifiedKFold, cross_val_score</a:t>
            </a:r>
          </a:p>
          <a:p>
            <a:pPr marL="0" indent="0"/>
            <a:r>
              <a:rPr sz="1600" b="0" i="0">
                <a:solidFill>
                  <a:srgbClr val="000000"/>
                </a:solidFill>
                <a:latin typeface="Consolas" panose="020B0609020204030204"/>
                <a:ea typeface="Consolas" panose="020B0609020204030204"/>
              </a:rPr>
              <a:t>X, y = datasets.load_iris(return_X_y=</a:t>
            </a:r>
            <a:r>
              <a:rPr sz="1600" b="0" i="0">
                <a:solidFill>
                  <a:srgbClr val="0000CD"/>
                </a:solidFill>
                <a:latin typeface="Consolas" panose="020B0609020204030204"/>
                <a:ea typeface="Consolas" panose="020B0609020204030204"/>
              </a:rPr>
              <a:t>True</a:t>
            </a:r>
            <a:r>
              <a:rPr sz="1600" b="0" i="0">
                <a:solidFill>
                  <a:srgbClr val="000000"/>
                </a:solidFill>
                <a:latin typeface="Consolas" panose="020B0609020204030204"/>
                <a:ea typeface="Consolas" panose="020B0609020204030204"/>
              </a:rPr>
              <a:t>)</a:t>
            </a:r>
          </a:p>
          <a:p>
            <a:pPr marL="0" indent="0"/>
            <a:r>
              <a:rPr sz="1600" b="0" i="0">
                <a:solidFill>
                  <a:srgbClr val="000000"/>
                </a:solidFill>
                <a:latin typeface="Consolas" panose="020B0609020204030204"/>
                <a:ea typeface="Consolas" panose="020B0609020204030204"/>
              </a:rPr>
              <a:t>clf = DecisionTreeClassifier(random_state=</a:t>
            </a:r>
            <a:r>
              <a:rPr sz="1600" b="0" i="0">
                <a:solidFill>
                  <a:srgbClr val="FF0000"/>
                </a:solidFill>
                <a:latin typeface="Consolas" panose="020B0609020204030204"/>
                <a:ea typeface="Consolas" panose="020B0609020204030204"/>
              </a:rPr>
              <a:t>42</a:t>
            </a:r>
            <a:r>
              <a:rPr sz="1600" b="0" i="0">
                <a:solidFill>
                  <a:srgbClr val="000000"/>
                </a:solidFill>
                <a:latin typeface="Consolas" panose="020B0609020204030204"/>
                <a:ea typeface="Consolas" panose="020B0609020204030204"/>
              </a:rPr>
              <a:t>)</a:t>
            </a:r>
          </a:p>
          <a:p>
            <a:pPr marL="0" indent="0"/>
            <a:r>
              <a:rPr sz="1600" b="0" i="0">
                <a:solidFill>
                  <a:srgbClr val="000000"/>
                </a:solidFill>
                <a:latin typeface="Consolas" panose="020B0609020204030204"/>
                <a:ea typeface="Consolas" panose="020B0609020204030204"/>
              </a:rPr>
              <a:t>sk_folds = StratifiedKFold(n_splits = </a:t>
            </a:r>
            <a:r>
              <a:rPr sz="1600" b="0" i="0">
                <a:solidFill>
                  <a:srgbClr val="FF0000"/>
                </a:solidFill>
                <a:latin typeface="Consolas" panose="020B0609020204030204"/>
                <a:ea typeface="Consolas" panose="020B0609020204030204"/>
              </a:rPr>
              <a:t>5</a:t>
            </a:r>
            <a:r>
              <a:rPr sz="1600" b="0" i="0">
                <a:solidFill>
                  <a:srgbClr val="000000"/>
                </a:solidFill>
                <a:latin typeface="Consolas" panose="020B0609020204030204"/>
                <a:ea typeface="Consolas" panose="020B0609020204030204"/>
              </a:rPr>
              <a:t>)</a:t>
            </a:r>
          </a:p>
          <a:p>
            <a:pPr marL="0" indent="0"/>
            <a:r>
              <a:rPr sz="1600" b="0" i="0">
                <a:solidFill>
                  <a:srgbClr val="000000"/>
                </a:solidFill>
                <a:latin typeface="Consolas" panose="020B0609020204030204"/>
                <a:ea typeface="Consolas" panose="020B0609020204030204"/>
              </a:rPr>
              <a:t>scores = cross_val_score(clf, X, y, cv = sk_folds)</a:t>
            </a:r>
          </a:p>
          <a:p>
            <a:pPr marL="0" indent="0"/>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"Cross Validation Scores: "</a:t>
            </a:r>
            <a:r>
              <a:rPr sz="1600" b="0" i="0">
                <a:solidFill>
                  <a:srgbClr val="000000"/>
                </a:solidFill>
                <a:latin typeface="Consolas" panose="020B0609020204030204"/>
                <a:ea typeface="Consolas" panose="020B0609020204030204"/>
              </a:rPr>
              <a:t>, scores)</a:t>
            </a:r>
          </a:p>
          <a:p>
            <a:pPr marL="0" indent="0"/>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"Average CV Score: "</a:t>
            </a:r>
            <a:r>
              <a:rPr sz="1600" b="0" i="0">
                <a:solidFill>
                  <a:srgbClr val="000000"/>
                </a:solidFill>
                <a:latin typeface="Consolas" panose="020B0609020204030204"/>
                <a:ea typeface="Consolas" panose="020B0609020204030204"/>
              </a:rPr>
              <a:t>, scores.mean())</a:t>
            </a:r>
          </a:p>
          <a:p>
            <a:pPr marL="0" indent="0"/>
            <a:r>
              <a:rPr sz="1600" b="0" i="0">
                <a:solidFill>
                  <a:srgbClr val="0000CD"/>
                </a:solidFill>
                <a:latin typeface="Consolas" panose="020B0609020204030204"/>
                <a:ea typeface="Consolas" panose="020B0609020204030204"/>
              </a:rPr>
              <a:t>print</a:t>
            </a:r>
            <a:r>
              <a:rPr sz="1600" b="0" i="0">
                <a:solidFill>
                  <a:srgbClr val="000000"/>
                </a:solidFill>
                <a:latin typeface="Consolas" panose="020B0609020204030204"/>
                <a:ea typeface="Consolas" panose="020B0609020204030204"/>
              </a:rPr>
              <a:t>(</a:t>
            </a:r>
            <a:r>
              <a:rPr sz="1600" b="0" i="0">
                <a:solidFill>
                  <a:srgbClr val="A52A2A"/>
                </a:solidFill>
                <a:latin typeface="Consolas" panose="020B0609020204030204"/>
                <a:ea typeface="Consolas" panose="020B0609020204030204"/>
              </a:rPr>
              <a:t>"Number of CV Scores used in Average: "</a:t>
            </a:r>
            <a:r>
              <a:rPr sz="1600" b="0" i="0">
                <a:solidFill>
                  <a:srgbClr val="000000"/>
                </a:solidFill>
                <a:latin typeface="Consolas" panose="020B0609020204030204"/>
                <a:ea typeface="Consolas" panose="020B0609020204030204"/>
              </a:rPr>
              <a:t>, </a:t>
            </a:r>
            <a:r>
              <a:rPr sz="1600" b="0" i="0">
                <a:solidFill>
                  <a:srgbClr val="0000CD"/>
                </a:solidFill>
                <a:latin typeface="Consolas" panose="020B0609020204030204"/>
                <a:ea typeface="Consolas" panose="020B0609020204030204"/>
              </a:rPr>
              <a:t>len</a:t>
            </a:r>
            <a:r>
              <a:rPr sz="1600" b="0" i="0">
                <a:solidFill>
                  <a:srgbClr val="000000"/>
                </a:solidFill>
                <a:latin typeface="Consolas" panose="020B0609020204030204"/>
                <a:ea typeface="Consolas" panose="020B0609020204030204"/>
              </a:rPr>
              <a:t>(scores))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488950" y="5788660"/>
            <a:ext cx="11703685" cy="645160"/>
          </a:xfrm>
          <a:prstGeom prst="rect">
            <a:avLst/>
          </a:prstGeom>
          <a:noFill/>
        </p:spPr>
        <p:txBody>
          <a:bodyPr wrap="square" rtlCol="0" anchor="t">
            <a:spAutoFit/>
          </a:bodyPr>
          <a:lstStyle/>
          <a:p>
            <a:r>
              <a:rPr lang="en-US"/>
              <a:t>https://www.analyticsvidhya.com/blog/2022/02/a-comprehensive-guide-on-hyperparameter-tuning-and-its-techniques/</a:t>
            </a:r>
          </a:p>
        </p:txBody>
      </p:sp>
      <p:sp>
        <p:nvSpPr>
          <p:cNvPr id="4" name="Text Box 3"/>
          <p:cNvSpPr txBox="1"/>
          <p:nvPr/>
        </p:nvSpPr>
        <p:spPr>
          <a:xfrm>
            <a:off x="583565" y="542925"/>
            <a:ext cx="6170295" cy="2959735"/>
          </a:xfrm>
          <a:prstGeom prst="rect">
            <a:avLst/>
          </a:prstGeom>
        </p:spPr>
        <p:txBody>
          <a:bodyPr wrap="square">
            <a:noAutofit/>
          </a:bodyPr>
          <a:lstStyle/>
          <a:p>
            <a:pPr marL="0" indent="0">
              <a:lnSpc>
                <a:spcPct val="150000"/>
              </a:lnSpc>
            </a:pPr>
            <a:r>
              <a:rPr sz="1600" b="0" i="0">
                <a:solidFill>
                  <a:srgbClr val="383838"/>
                </a:solidFill>
                <a:latin typeface="Inter"/>
                <a:ea typeface="Inter"/>
              </a:rPr>
              <a:t>As we know that there are parameters that are internally learned from the given dataset and derived from the dataset, they are represented in making predictions, classification and etc., These are so-called Model Parameters, and they are varying with respect to the nature of the data we couldn’t control this since it depends on the data. Like ‘m‘ and ‘C‘ in linear equation, which is the value of coefficients learned from the given dataset.</a:t>
            </a:r>
          </a:p>
          <a:p>
            <a:pPr marL="0" indent="0">
              <a:lnSpc>
                <a:spcPct val="150000"/>
              </a:lnSpc>
            </a:pPr>
            <a:endParaRPr sz="1600" b="0" i="0">
              <a:solidFill>
                <a:srgbClr val="383838"/>
              </a:solidFill>
              <a:latin typeface="Inter"/>
              <a:ea typeface="Inter"/>
            </a:endParaRPr>
          </a:p>
          <a:p>
            <a:pPr marL="0" indent="0">
              <a:lnSpc>
                <a:spcPct val="150000"/>
              </a:lnSpc>
            </a:pPr>
            <a:r>
              <a:rPr sz="1600" b="0" i="0">
                <a:solidFill>
                  <a:srgbClr val="383838"/>
                </a:solidFill>
                <a:latin typeface="Inter"/>
                <a:ea typeface="Inter"/>
              </a:rPr>
              <a:t>Some set of parameters that are used to control the behaviour of the model/algorithm and adjustable in order to obtain an improvised model with optimal performance is so-called hyperparameter tuning in machine learning.</a:t>
            </a:r>
          </a:p>
        </p:txBody>
      </p:sp>
      <p:sp>
        <p:nvSpPr>
          <p:cNvPr id="5" name="Text Box 4"/>
          <p:cNvSpPr txBox="1"/>
          <p:nvPr/>
        </p:nvSpPr>
        <p:spPr>
          <a:xfrm>
            <a:off x="583565" y="233045"/>
            <a:ext cx="6096000" cy="398780"/>
          </a:xfrm>
          <a:prstGeom prst="rect">
            <a:avLst/>
          </a:prstGeom>
          <a:noFill/>
        </p:spPr>
        <p:txBody>
          <a:bodyPr wrap="square" rtlCol="0" anchor="t">
            <a:spAutoFit/>
          </a:bodyPr>
          <a:lstStyle/>
          <a:p>
            <a:r>
              <a:rPr sz="2000" b="1" i="1">
                <a:solidFill>
                  <a:srgbClr val="C00000"/>
                </a:solidFill>
                <a:highlight>
                  <a:srgbClr val="FFFF00"/>
                </a:highlight>
                <a:latin typeface="Nunito"/>
                <a:ea typeface="Nunito"/>
                <a:sym typeface="+mn-ea"/>
              </a:rPr>
              <a:t>Hyperparameters</a:t>
            </a:r>
            <a:endParaRPr lang="en-US" sz="2000" b="1" i="1">
              <a:solidFill>
                <a:srgbClr val="C00000"/>
              </a:solidFill>
              <a:highlight>
                <a:srgbClr val="FFFF00"/>
              </a:highlight>
              <a:latin typeface="Nunito"/>
              <a:ea typeface="Nunito"/>
              <a:sym typeface="+mn-ea"/>
            </a:endParaRPr>
          </a:p>
        </p:txBody>
      </p:sp>
      <p:pic>
        <p:nvPicPr>
          <p:cNvPr id="6" name="Picture 5"/>
          <p:cNvPicPr/>
          <p:nvPr/>
        </p:nvPicPr>
        <p:blipFill>
          <a:blip r:embed="rId2"/>
          <a:stretch>
            <a:fillRect/>
          </a:stretch>
        </p:blipFill>
        <p:spPr>
          <a:xfrm>
            <a:off x="6752908" y="361633"/>
            <a:ext cx="5438775" cy="28670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creenshot (177)"/>
          <p:cNvPicPr>
            <a:picLocks noChangeAspect="1"/>
          </p:cNvPicPr>
          <p:nvPr/>
        </p:nvPicPr>
        <p:blipFill>
          <a:blip r:embed="rId2"/>
          <a:srcRect l="19693" t="34685" r="19901" b="16889"/>
          <a:stretch>
            <a:fillRect/>
          </a:stretch>
        </p:blipFill>
        <p:spPr>
          <a:xfrm>
            <a:off x="814070" y="151130"/>
            <a:ext cx="7700645" cy="3472815"/>
          </a:xfrm>
          <a:prstGeom prst="rect">
            <a:avLst/>
          </a:prstGeom>
        </p:spPr>
      </p:pic>
      <p:sp>
        <p:nvSpPr>
          <p:cNvPr id="4" name="Text Box 3"/>
          <p:cNvSpPr txBox="1"/>
          <p:nvPr/>
        </p:nvSpPr>
        <p:spPr>
          <a:xfrm>
            <a:off x="469900" y="4459605"/>
            <a:ext cx="11598910" cy="645160"/>
          </a:xfrm>
          <a:prstGeom prst="rect">
            <a:avLst/>
          </a:prstGeom>
          <a:noFill/>
        </p:spPr>
        <p:txBody>
          <a:bodyPr wrap="square" rtlCol="0" anchor="t">
            <a:spAutoFit/>
          </a:bodyPr>
          <a:lstStyle/>
          <a:p>
            <a:r>
              <a:rPr lang="en-US"/>
              <a:t>https://www.analyticsvidhya.com/blog/2022/02/a-comprehensive-guide-on-hyperparameter-tuning-and-its-techniques/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10094" y="850605"/>
            <a:ext cx="7955811" cy="4262064"/>
          </a:xfrm>
          <a:prstGeom prst="rect">
            <a:avLst/>
          </a:prstGeom>
          <a:noFill/>
        </p:spPr>
        <p:txBody>
          <a:bodyPr wrap="square">
            <a:spAutoFit/>
          </a:bodyPr>
          <a:lstStyle/>
          <a:p>
            <a:pPr algn="l"/>
            <a:r>
              <a:rPr lang="en-IN" sz="2400" b="1" i="0" dirty="0">
                <a:solidFill>
                  <a:srgbClr val="333333"/>
                </a:solidFill>
                <a:effectLst/>
                <a:latin typeface="Tomorrow"/>
              </a:rPr>
              <a:t>EDA and Preprocessing - AUTOMOBILE CARS</a:t>
            </a:r>
          </a:p>
          <a:p>
            <a:pPr marL="742950" lvl="1" indent="-285750">
              <a:lnSpc>
                <a:spcPct val="200000"/>
              </a:lnSpc>
              <a:buFont typeface="Arial" panose="020B0604020202020204" pitchFamily="34" charset="0"/>
              <a:buChar char="•"/>
            </a:pPr>
            <a:r>
              <a:rPr lang="en-IN" b="0" i="0" dirty="0">
                <a:solidFill>
                  <a:srgbClr val="333333"/>
                </a:solidFill>
                <a:effectLst/>
                <a:latin typeface="Tomorrow"/>
              </a:rPr>
              <a:t>Basic EDA - Info, shape</a:t>
            </a: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Missing Values</a:t>
            </a: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Outliers</a:t>
            </a:r>
          </a:p>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Skewness</a:t>
            </a:r>
          </a:p>
          <a:p>
            <a:pPr marL="742950" lvl="1" indent="-285750">
              <a:lnSpc>
                <a:spcPct val="200000"/>
              </a:lnSpc>
              <a:buFont typeface="Arial" panose="020B0604020202020204" pitchFamily="34" charset="0"/>
              <a:buChar char="•"/>
            </a:pPr>
            <a:r>
              <a:rPr lang="en-IN" b="0" i="0" dirty="0">
                <a:solidFill>
                  <a:srgbClr val="333333"/>
                </a:solidFill>
                <a:effectLst/>
                <a:latin typeface="Tomorrow"/>
              </a:rPr>
              <a:t>Categorical Data Encoding</a:t>
            </a:r>
          </a:p>
          <a:p>
            <a:pPr marL="742950" lvl="1" indent="-285750">
              <a:lnSpc>
                <a:spcPct val="200000"/>
              </a:lnSpc>
              <a:buFont typeface="Arial" panose="020B0604020202020204" pitchFamily="34" charset="0"/>
              <a:buChar char="•"/>
            </a:pPr>
            <a:r>
              <a:rPr lang="en-IN" b="0" i="0" dirty="0">
                <a:solidFill>
                  <a:srgbClr val="333333"/>
                </a:solidFill>
                <a:effectLst/>
                <a:latin typeface="Tomorrow"/>
              </a:rPr>
              <a:t>Data Normalization or Scaling</a:t>
            </a:r>
          </a:p>
          <a:p>
            <a:pPr marL="742950" lvl="1" indent="-285750">
              <a:lnSpc>
                <a:spcPct val="200000"/>
              </a:lnSpc>
              <a:buFont typeface="Arial" panose="020B0604020202020204" pitchFamily="34" charset="0"/>
              <a:buChar char="•"/>
            </a:pPr>
            <a:r>
              <a:rPr lang="en-IN" b="0" i="0" dirty="0">
                <a:solidFill>
                  <a:srgbClr val="333333"/>
                </a:solidFill>
                <a:effectLst/>
                <a:latin typeface="Tomorrow"/>
              </a:rPr>
              <a:t>Feature Engineering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124393" y="358898"/>
            <a:ext cx="6097772" cy="56874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b="0" i="0" dirty="0">
                <a:solidFill>
                  <a:srgbClr val="333333"/>
                </a:solidFill>
                <a:effectLst/>
                <a:latin typeface="Tomorrow"/>
              </a:rPr>
              <a:t>Basic EDA - Info, shape</a:t>
            </a:r>
          </a:p>
        </p:txBody>
      </p:sp>
      <p:sp>
        <p:nvSpPr>
          <p:cNvPr id="5" name="TextBox 4"/>
          <p:cNvSpPr txBox="1"/>
          <p:nvPr/>
        </p:nvSpPr>
        <p:spPr>
          <a:xfrm>
            <a:off x="3048886" y="3244334"/>
            <a:ext cx="6097772" cy="923330"/>
          </a:xfrm>
          <a:prstGeom prst="rect">
            <a:avLst/>
          </a:prstGeom>
          <a:noFill/>
        </p:spPr>
        <p:txBody>
          <a:bodyPr wrap="square">
            <a:spAutoFit/>
          </a:bodyPr>
          <a:lstStyle/>
          <a:p>
            <a:r>
              <a:rPr lang="en-IN" b="0" dirty="0">
                <a:effectLst/>
                <a:latin typeface="Consolas" panose="020B0609020204030204" pitchFamily="49" charset="0"/>
              </a:rPr>
              <a:t>df.info()</a:t>
            </a:r>
          </a:p>
          <a:p>
            <a:r>
              <a:rPr lang="en-IN" b="0" dirty="0" err="1">
                <a:solidFill>
                  <a:srgbClr val="9CDCFE"/>
                </a:solidFill>
                <a:effectLst/>
                <a:latin typeface="Consolas" panose="020B0609020204030204" pitchFamily="49" charset="0"/>
              </a:rPr>
              <a:t>df</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describe</a:t>
            </a:r>
            <a:r>
              <a:rPr lang="en-IN" b="0" dirty="0">
                <a:solidFill>
                  <a:srgbClr val="CCCCCC"/>
                </a:solidFill>
                <a:effectLst/>
                <a:latin typeface="Consolas" panose="020B0609020204030204" pitchFamily="49" charset="0"/>
              </a:rPr>
              <a:t>()</a:t>
            </a:r>
          </a:p>
          <a:p>
            <a:endParaRPr lang="en-IN" b="0" dirty="0">
              <a:effectLst/>
              <a:latin typeface="Consolas" panose="020B0609020204030204"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3909" y="337633"/>
            <a:ext cx="6097772" cy="56874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Missing Values</a:t>
            </a:r>
          </a:p>
        </p:txBody>
      </p:sp>
      <p:sp>
        <p:nvSpPr>
          <p:cNvPr id="5" name="TextBox 4"/>
          <p:cNvSpPr txBox="1"/>
          <p:nvPr/>
        </p:nvSpPr>
        <p:spPr>
          <a:xfrm>
            <a:off x="1273248" y="1521859"/>
            <a:ext cx="8434278" cy="4801314"/>
          </a:xfrm>
          <a:prstGeom prst="rect">
            <a:avLst/>
          </a:prstGeom>
          <a:noFill/>
        </p:spPr>
        <p:txBody>
          <a:bodyPr wrap="square">
            <a:spAutoFit/>
          </a:bodyPr>
          <a:lstStyle/>
          <a:p>
            <a:r>
              <a:rPr lang="en-US" b="0" dirty="0" err="1">
                <a:effectLst/>
                <a:latin typeface="Consolas" panose="020B0609020204030204" pitchFamily="49" charset="0"/>
              </a:rPr>
              <a:t>df.isna</a:t>
            </a:r>
            <a:r>
              <a:rPr lang="en-US" b="0" dirty="0">
                <a:effectLst/>
                <a:latin typeface="Consolas" panose="020B0609020204030204" pitchFamily="49" charset="0"/>
              </a:rPr>
              <a:t>().sum()  # show the null values</a:t>
            </a:r>
          </a:p>
          <a:p>
            <a:endParaRPr lang="en-US" b="0" dirty="0">
              <a:effectLst/>
              <a:latin typeface="Consolas" panose="020B0609020204030204" pitchFamily="49" charset="0"/>
            </a:endParaRPr>
          </a:p>
          <a:p>
            <a:r>
              <a:rPr lang="en-IN" b="0" dirty="0" err="1">
                <a:effectLst/>
                <a:latin typeface="Consolas" panose="020B0609020204030204" pitchFamily="49" charset="0"/>
              </a:rPr>
              <a:t>df.dtypes</a:t>
            </a:r>
            <a:endParaRPr lang="en-IN" b="0" dirty="0">
              <a:effectLst/>
              <a:latin typeface="Consolas" panose="020B0609020204030204" pitchFamily="49" charset="0"/>
            </a:endParaRPr>
          </a:p>
          <a:p>
            <a:endParaRPr lang="en-IN" b="0" dirty="0">
              <a:effectLst/>
              <a:latin typeface="Consolas" panose="020B0609020204030204" pitchFamily="49" charset="0"/>
            </a:endParaRPr>
          </a:p>
          <a:p>
            <a:r>
              <a:rPr lang="en-US" b="0" dirty="0">
                <a:effectLst/>
                <a:latin typeface="Consolas" panose="020B0609020204030204" pitchFamily="49" charset="0"/>
              </a:rPr>
              <a:t># replace the null with mean or median or </a:t>
            </a:r>
            <a:r>
              <a:rPr lang="en-US" b="0" dirty="0" err="1">
                <a:effectLst/>
                <a:latin typeface="Consolas" panose="020B0609020204030204" pitchFamily="49" charset="0"/>
              </a:rPr>
              <a:t>anyvalue</a:t>
            </a:r>
            <a:endParaRPr lang="en-US" b="0" dirty="0">
              <a:effectLst/>
              <a:latin typeface="Consolas" panose="020B0609020204030204" pitchFamily="49" charset="0"/>
            </a:endParaRPr>
          </a:p>
          <a:p>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Fuel_capacity</a:t>
            </a:r>
            <a:r>
              <a:rPr lang="en-US" b="0" dirty="0">
                <a:effectLst/>
                <a:latin typeface="Consolas" panose="020B0609020204030204" pitchFamily="49" charset="0"/>
              </a:rPr>
              <a:t>"].</a:t>
            </a:r>
            <a:r>
              <a:rPr lang="en-US" b="0" dirty="0" err="1">
                <a:effectLst/>
                <a:latin typeface="Consolas" panose="020B0609020204030204" pitchFamily="49" charset="0"/>
              </a:rPr>
              <a:t>fillna</a:t>
            </a:r>
            <a:r>
              <a:rPr lang="en-US" b="0" dirty="0">
                <a:effectLst/>
                <a:latin typeface="Consolas" panose="020B0609020204030204" pitchFamily="49" charset="0"/>
              </a:rPr>
              <a:t>(</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Fuel_capacity</a:t>
            </a:r>
            <a:r>
              <a:rPr lang="en-US" b="0" dirty="0">
                <a:effectLst/>
                <a:latin typeface="Consolas" panose="020B0609020204030204" pitchFamily="49" charset="0"/>
              </a:rPr>
              <a:t>"].mean())</a:t>
            </a:r>
          </a:p>
          <a:p>
            <a:r>
              <a:rPr lang="en-US" b="0" dirty="0">
                <a:effectLst/>
                <a:latin typeface="Consolas" panose="020B0609020204030204" pitchFamily="49" charset="0"/>
              </a:rPr>
              <a:t>#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embark_town</a:t>
            </a:r>
            <a:r>
              <a:rPr lang="en-US" b="0" dirty="0">
                <a:effectLst/>
                <a:latin typeface="Consolas" panose="020B0609020204030204" pitchFamily="49" charset="0"/>
              </a:rPr>
              <a:t>']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embark_town</a:t>
            </a:r>
            <a:r>
              <a:rPr lang="en-US" b="0" dirty="0">
                <a:effectLst/>
                <a:latin typeface="Consolas" panose="020B0609020204030204" pitchFamily="49" charset="0"/>
              </a:rPr>
              <a:t>'].</a:t>
            </a:r>
            <a:r>
              <a:rPr lang="en-US" b="0" dirty="0" err="1">
                <a:effectLst/>
                <a:latin typeface="Consolas" panose="020B0609020204030204" pitchFamily="49" charset="0"/>
              </a:rPr>
              <a:t>fillna</a:t>
            </a:r>
            <a:r>
              <a:rPr lang="en-US" b="0" dirty="0">
                <a:effectLst/>
                <a:latin typeface="Consolas" panose="020B0609020204030204" pitchFamily="49" charset="0"/>
              </a:rPr>
              <a:t>("Southampton")</a:t>
            </a:r>
          </a:p>
          <a:p>
            <a:endParaRPr lang="en-US" dirty="0">
              <a:latin typeface="Consolas" panose="020B0609020204030204" pitchFamily="49" charset="0"/>
            </a:endParaRPr>
          </a:p>
          <a:p>
            <a:r>
              <a:rPr lang="en-IN" b="0" dirty="0" err="1">
                <a:effectLst/>
                <a:latin typeface="Consolas" panose="020B0609020204030204" pitchFamily="49" charset="0"/>
              </a:rPr>
              <a:t>df.dropna</a:t>
            </a:r>
            <a:r>
              <a:rPr lang="en-IN" b="0" dirty="0">
                <a:effectLst/>
                <a:latin typeface="Consolas" panose="020B0609020204030204" pitchFamily="49" charset="0"/>
              </a:rPr>
              <a:t>(</a:t>
            </a:r>
            <a:r>
              <a:rPr lang="en-IN" b="0" dirty="0" err="1">
                <a:effectLst/>
                <a:latin typeface="Consolas" panose="020B0609020204030204" pitchFamily="49" charset="0"/>
              </a:rPr>
              <a:t>inplace</a:t>
            </a:r>
            <a:r>
              <a:rPr lang="en-IN" b="0" dirty="0">
                <a:effectLst/>
                <a:latin typeface="Consolas" panose="020B0609020204030204" pitchFamily="49" charset="0"/>
              </a:rPr>
              <a:t>=True)</a:t>
            </a:r>
          </a:p>
          <a:p>
            <a:endParaRPr lang="en-US" b="0" dirty="0">
              <a:effectLst/>
              <a:latin typeface="Consolas" panose="020B0609020204030204" pitchFamily="49" charset="0"/>
            </a:endParaRPr>
          </a:p>
          <a:p>
            <a:r>
              <a:rPr lang="en-IN" b="0" dirty="0" err="1">
                <a:effectLst/>
                <a:latin typeface="Consolas" panose="020B0609020204030204" pitchFamily="49" charset="0"/>
              </a:rPr>
              <a:t>df.isna</a:t>
            </a:r>
            <a:r>
              <a:rPr lang="en-IN" b="0" dirty="0">
                <a:effectLst/>
                <a:latin typeface="Consolas" panose="020B0609020204030204" pitchFamily="49" charset="0"/>
              </a:rPr>
              <a:t>().sum()</a:t>
            </a:r>
          </a:p>
          <a:p>
            <a:endParaRPr lang="en-US" dirty="0">
              <a:latin typeface="Consolas" panose="020B0609020204030204" pitchFamily="49" charset="0"/>
            </a:endParaRPr>
          </a:p>
          <a:p>
            <a:r>
              <a:rPr lang="en-US" b="0" dirty="0" err="1">
                <a:effectLst/>
                <a:latin typeface="Consolas" panose="020B0609020204030204" pitchFamily="49" charset="0"/>
              </a:rPr>
              <a:t>df.duplicated</a:t>
            </a:r>
            <a:r>
              <a:rPr lang="en-US" b="0" dirty="0">
                <a:effectLst/>
                <a:latin typeface="Consolas" panose="020B0609020204030204" pitchFamily="49" charset="0"/>
              </a:rPr>
              <a:t>().sum() # check duplicate</a:t>
            </a:r>
          </a:p>
          <a:p>
            <a:endParaRPr lang="en-US" b="0" dirty="0">
              <a:effectLst/>
              <a:latin typeface="Consolas" panose="020B0609020204030204" pitchFamily="49" charset="0"/>
            </a:endParaRPr>
          </a:p>
          <a:p>
            <a:r>
              <a:rPr lang="en-IN" b="0" dirty="0">
                <a:effectLst/>
                <a:latin typeface="Consolas" panose="020B0609020204030204" pitchFamily="49" charset="0"/>
              </a:rPr>
              <a:t># drop duplicate</a:t>
            </a:r>
          </a:p>
          <a:p>
            <a:r>
              <a:rPr lang="en-IN" b="0" dirty="0" err="1">
                <a:effectLst/>
                <a:latin typeface="Consolas" panose="020B0609020204030204" pitchFamily="49" charset="0"/>
              </a:rPr>
              <a:t>df.drop_duplicates</a:t>
            </a:r>
            <a:r>
              <a:rPr lang="en-IN" b="0" dirty="0">
                <a:effectLst/>
                <a:latin typeface="Consolas" panose="020B0609020204030204" pitchFamily="49" charset="0"/>
              </a:rPr>
              <a:t>(</a:t>
            </a:r>
            <a:r>
              <a:rPr lang="en-IN" b="0" dirty="0" err="1">
                <a:effectLst/>
                <a:latin typeface="Consolas" panose="020B0609020204030204" pitchFamily="49" charset="0"/>
              </a:rPr>
              <a:t>inplace</a:t>
            </a:r>
            <a:r>
              <a:rPr lang="en-IN" b="0" dirty="0">
                <a:effectLst/>
                <a:latin typeface="Consolas" panose="020B0609020204030204" pitchFamily="49" charset="0"/>
              </a:rPr>
              <a:t>=True)</a:t>
            </a:r>
          </a:p>
          <a:p>
            <a:endParaRPr lang="en-US" b="0" dirty="0">
              <a:effectLst/>
              <a:latin typeface="Consolas" panose="020B06090202040302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7314" y="0"/>
            <a:ext cx="6097772" cy="56874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Outliers</a:t>
            </a:r>
          </a:p>
        </p:txBody>
      </p:sp>
      <p:sp>
        <p:nvSpPr>
          <p:cNvPr id="5" name="TextBox 4"/>
          <p:cNvSpPr txBox="1"/>
          <p:nvPr/>
        </p:nvSpPr>
        <p:spPr>
          <a:xfrm>
            <a:off x="493085" y="756041"/>
            <a:ext cx="6247957" cy="5632311"/>
          </a:xfrm>
          <a:prstGeom prst="rect">
            <a:avLst/>
          </a:prstGeom>
          <a:noFill/>
        </p:spPr>
        <p:txBody>
          <a:bodyPr wrap="square">
            <a:spAutoFit/>
          </a:bodyPr>
          <a:lstStyle/>
          <a:p>
            <a:r>
              <a:rPr lang="en-US" b="0" dirty="0">
                <a:effectLst/>
                <a:latin typeface="Consolas" panose="020B0609020204030204" pitchFamily="49" charset="0"/>
              </a:rPr>
              <a:t>import </a:t>
            </a:r>
            <a:r>
              <a:rPr lang="en-US" b="0" dirty="0" err="1">
                <a:effectLst/>
                <a:latin typeface="Consolas" panose="020B0609020204030204" pitchFamily="49" charset="0"/>
              </a:rPr>
              <a:t>matplotlib.pyplot</a:t>
            </a:r>
            <a:r>
              <a:rPr lang="en-US" b="0" dirty="0">
                <a:effectLst/>
                <a:latin typeface="Consolas" panose="020B0609020204030204" pitchFamily="49" charset="0"/>
              </a:rPr>
              <a:t> as </a:t>
            </a:r>
            <a:r>
              <a:rPr lang="en-US" b="0" dirty="0" err="1">
                <a:effectLst/>
                <a:latin typeface="Consolas" panose="020B0609020204030204" pitchFamily="49" charset="0"/>
              </a:rPr>
              <a:t>plt</a:t>
            </a:r>
            <a:endParaRPr lang="en-US" b="0" dirty="0">
              <a:effectLst/>
              <a:latin typeface="Consolas" panose="020B0609020204030204" pitchFamily="49" charset="0"/>
            </a:endParaRPr>
          </a:p>
          <a:p>
            <a:r>
              <a:rPr lang="en-US" b="0" dirty="0">
                <a:effectLst/>
                <a:latin typeface="Consolas" panose="020B0609020204030204" pitchFamily="49" charset="0"/>
              </a:rPr>
              <a:t>import seaborn as </a:t>
            </a:r>
            <a:r>
              <a:rPr lang="en-US" b="0" dirty="0" err="1">
                <a:effectLst/>
                <a:latin typeface="Consolas" panose="020B0609020204030204" pitchFamily="49" charset="0"/>
              </a:rPr>
              <a:t>sns</a:t>
            </a:r>
            <a:endParaRPr lang="en-US" b="0" dirty="0">
              <a:effectLst/>
              <a:latin typeface="Consolas" panose="020B0609020204030204" pitchFamily="49" charset="0"/>
            </a:endParaRPr>
          </a:p>
          <a:p>
            <a:endParaRPr lang="en-US" dirty="0">
              <a:latin typeface="Consolas" panose="020B0609020204030204" pitchFamily="49" charset="0"/>
            </a:endParaRPr>
          </a:p>
          <a:p>
            <a:r>
              <a:rPr lang="en-IN" b="0" dirty="0" err="1">
                <a:effectLst/>
                <a:latin typeface="Consolas" panose="020B0609020204030204" pitchFamily="49" charset="0"/>
              </a:rPr>
              <a:t>df.columns</a:t>
            </a:r>
            <a:endParaRPr lang="en-IN" b="0" dirty="0">
              <a:effectLst/>
              <a:latin typeface="Consolas" panose="020B0609020204030204" pitchFamily="49" charset="0"/>
            </a:endParaRPr>
          </a:p>
          <a:p>
            <a:endParaRPr lang="en-US" b="0" dirty="0">
              <a:effectLst/>
              <a:latin typeface="Consolas" panose="020B0609020204030204" pitchFamily="49" charset="0"/>
            </a:endParaRPr>
          </a:p>
          <a:p>
            <a:r>
              <a:rPr lang="en-IN" b="0" dirty="0">
                <a:effectLst/>
                <a:latin typeface="Consolas" panose="020B0609020204030204" pitchFamily="49" charset="0"/>
              </a:rPr>
              <a:t>#To check outliers &gt;&gt; </a:t>
            </a:r>
            <a:r>
              <a:rPr lang="en-IN" b="0" dirty="0" err="1">
                <a:effectLst/>
                <a:latin typeface="Consolas" panose="020B0609020204030204" pitchFamily="49" charset="0"/>
              </a:rPr>
              <a:t>distplot</a:t>
            </a:r>
            <a:r>
              <a:rPr lang="en-IN" b="0" dirty="0">
                <a:effectLst/>
                <a:latin typeface="Consolas" panose="020B0609020204030204" pitchFamily="49" charset="0"/>
              </a:rPr>
              <a:t>, boxplot</a:t>
            </a:r>
          </a:p>
          <a:p>
            <a:br>
              <a:rPr lang="en-IN" b="0" dirty="0">
                <a:effectLst/>
                <a:latin typeface="Consolas" panose="020B0609020204030204" pitchFamily="49" charset="0"/>
              </a:rPr>
            </a:br>
            <a:r>
              <a:rPr lang="en-IN" b="0" dirty="0" err="1">
                <a:effectLst/>
                <a:latin typeface="Consolas" panose="020B0609020204030204" pitchFamily="49" charset="0"/>
              </a:rPr>
              <a:t>plt.figure</a:t>
            </a:r>
            <a:r>
              <a:rPr lang="en-IN" b="0" dirty="0">
                <a:effectLst/>
                <a:latin typeface="Consolas" panose="020B0609020204030204" pitchFamily="49" charset="0"/>
              </a:rPr>
              <a:t>(</a:t>
            </a:r>
            <a:r>
              <a:rPr lang="en-IN" b="0" dirty="0" err="1">
                <a:effectLst/>
                <a:latin typeface="Consolas" panose="020B0609020204030204" pitchFamily="49" charset="0"/>
              </a:rPr>
              <a:t>figsize</a:t>
            </a:r>
            <a:r>
              <a:rPr lang="en-IN" b="0" dirty="0">
                <a:effectLst/>
                <a:latin typeface="Consolas" panose="020B0609020204030204" pitchFamily="49" charset="0"/>
              </a:rPr>
              <a:t> = (12, 5))</a:t>
            </a:r>
          </a:p>
          <a:p>
            <a:r>
              <a:rPr lang="en-IN" b="0" dirty="0" err="1">
                <a:effectLst/>
                <a:latin typeface="Consolas" panose="020B0609020204030204" pitchFamily="49" charset="0"/>
              </a:rPr>
              <a:t>plt.subplot</a:t>
            </a:r>
            <a:r>
              <a:rPr lang="en-IN" b="0" dirty="0">
                <a:effectLst/>
                <a:latin typeface="Consolas" panose="020B0609020204030204" pitchFamily="49" charset="0"/>
              </a:rPr>
              <a:t>(1, 2, 1)</a:t>
            </a:r>
          </a:p>
          <a:p>
            <a:r>
              <a:rPr lang="en-IN" b="0" dirty="0" err="1">
                <a:effectLst/>
                <a:latin typeface="Consolas" panose="020B0609020204030204" pitchFamily="49" charset="0"/>
              </a:rPr>
              <a:t>sns.histplot</a:t>
            </a:r>
            <a:r>
              <a:rPr lang="en-IN" b="0" dirty="0">
                <a:effectLst/>
                <a:latin typeface="Consolas" panose="020B0609020204030204" pitchFamily="49" charset="0"/>
              </a:rPr>
              <a:t>(</a:t>
            </a:r>
            <a:r>
              <a:rPr lang="en-IN" b="0" dirty="0" err="1">
                <a:effectLst/>
                <a:latin typeface="Consolas" panose="020B0609020204030204" pitchFamily="49" charset="0"/>
              </a:rPr>
              <a:t>df</a:t>
            </a:r>
            <a:r>
              <a:rPr lang="en-IN" b="0" dirty="0">
                <a:effectLst/>
                <a:latin typeface="Consolas" panose="020B0609020204030204" pitchFamily="49" charset="0"/>
              </a:rPr>
              <a:t>['</a:t>
            </a:r>
            <a:r>
              <a:rPr lang="en-IN" b="0" dirty="0" err="1">
                <a:effectLst/>
                <a:latin typeface="Consolas" panose="020B0609020204030204" pitchFamily="49" charset="0"/>
              </a:rPr>
              <a:t>Price_in_thousands</a:t>
            </a:r>
            <a:r>
              <a:rPr lang="en-IN" b="0" dirty="0">
                <a:effectLst/>
                <a:latin typeface="Consolas" panose="020B0609020204030204" pitchFamily="49" charset="0"/>
              </a:rPr>
              <a:t>'], </a:t>
            </a:r>
            <a:r>
              <a:rPr lang="en-IN" b="0" dirty="0" err="1">
                <a:effectLst/>
                <a:latin typeface="Consolas" panose="020B0609020204030204" pitchFamily="49" charset="0"/>
              </a:rPr>
              <a:t>kde</a:t>
            </a:r>
            <a:r>
              <a:rPr lang="en-IN" b="0" dirty="0">
                <a:effectLst/>
                <a:latin typeface="Consolas" panose="020B0609020204030204" pitchFamily="49" charset="0"/>
              </a:rPr>
              <a:t> = True)</a:t>
            </a:r>
          </a:p>
          <a:p>
            <a:r>
              <a:rPr lang="en-IN" b="0" dirty="0" err="1">
                <a:effectLst/>
                <a:latin typeface="Consolas" panose="020B0609020204030204" pitchFamily="49" charset="0"/>
              </a:rPr>
              <a:t>plt.title</a:t>
            </a:r>
            <a:r>
              <a:rPr lang="en-IN" b="0" dirty="0">
                <a:effectLst/>
                <a:latin typeface="Consolas" panose="020B0609020204030204" pitchFamily="49" charset="0"/>
              </a:rPr>
              <a:t>("</a:t>
            </a:r>
            <a:r>
              <a:rPr lang="en-IN" b="0" dirty="0" err="1">
                <a:effectLst/>
                <a:latin typeface="Consolas" panose="020B0609020204030204" pitchFamily="49" charset="0"/>
              </a:rPr>
              <a:t>Dist</a:t>
            </a:r>
            <a:r>
              <a:rPr lang="en-IN" b="0" dirty="0">
                <a:effectLst/>
                <a:latin typeface="Consolas" panose="020B0609020204030204" pitchFamily="49" charset="0"/>
              </a:rPr>
              <a:t> plot")</a:t>
            </a:r>
          </a:p>
          <a:p>
            <a:br>
              <a:rPr lang="en-IN" b="0" dirty="0">
                <a:effectLst/>
                <a:latin typeface="Consolas" panose="020B0609020204030204" pitchFamily="49" charset="0"/>
              </a:rPr>
            </a:br>
            <a:r>
              <a:rPr lang="en-IN" b="0" dirty="0" err="1">
                <a:effectLst/>
                <a:latin typeface="Consolas" panose="020B0609020204030204" pitchFamily="49" charset="0"/>
              </a:rPr>
              <a:t>plt.subplot</a:t>
            </a:r>
            <a:r>
              <a:rPr lang="en-IN" b="0" dirty="0">
                <a:effectLst/>
                <a:latin typeface="Consolas" panose="020B0609020204030204" pitchFamily="49" charset="0"/>
              </a:rPr>
              <a:t>(1, 2, 2)</a:t>
            </a:r>
          </a:p>
          <a:p>
            <a:r>
              <a:rPr lang="en-IN" b="0" dirty="0" err="1">
                <a:effectLst/>
                <a:latin typeface="Consolas" panose="020B0609020204030204" pitchFamily="49" charset="0"/>
              </a:rPr>
              <a:t>sns.boxplot</a:t>
            </a:r>
            <a:r>
              <a:rPr lang="en-IN" b="0" dirty="0">
                <a:effectLst/>
                <a:latin typeface="Consolas" panose="020B0609020204030204" pitchFamily="49" charset="0"/>
              </a:rPr>
              <a:t>(data = </a:t>
            </a:r>
            <a:r>
              <a:rPr lang="en-IN" b="0" dirty="0" err="1">
                <a:effectLst/>
                <a:latin typeface="Consolas" panose="020B0609020204030204" pitchFamily="49" charset="0"/>
              </a:rPr>
              <a:t>df</a:t>
            </a:r>
            <a:r>
              <a:rPr lang="en-IN" b="0" dirty="0">
                <a:effectLst/>
                <a:latin typeface="Consolas" panose="020B0609020204030204" pitchFamily="49" charset="0"/>
              </a:rPr>
              <a:t>, x  = '</a:t>
            </a:r>
            <a:r>
              <a:rPr lang="en-IN" b="0" dirty="0" err="1">
                <a:effectLst/>
                <a:latin typeface="Consolas" panose="020B0609020204030204" pitchFamily="49" charset="0"/>
              </a:rPr>
              <a:t>Price_in_thousands</a:t>
            </a:r>
            <a:r>
              <a:rPr lang="en-IN" b="0" dirty="0">
                <a:effectLst/>
                <a:latin typeface="Consolas" panose="020B0609020204030204" pitchFamily="49" charset="0"/>
              </a:rPr>
              <a:t>')</a:t>
            </a:r>
          </a:p>
          <a:p>
            <a:r>
              <a:rPr lang="en-IN" b="0" dirty="0" err="1">
                <a:effectLst/>
                <a:latin typeface="Consolas" panose="020B0609020204030204" pitchFamily="49" charset="0"/>
              </a:rPr>
              <a:t>plt.title</a:t>
            </a:r>
            <a:r>
              <a:rPr lang="en-IN" b="0" dirty="0">
                <a:effectLst/>
                <a:latin typeface="Consolas" panose="020B0609020204030204" pitchFamily="49" charset="0"/>
              </a:rPr>
              <a:t>("Box plot")</a:t>
            </a:r>
          </a:p>
          <a:p>
            <a:br>
              <a:rPr lang="en-IN" b="0" dirty="0">
                <a:effectLst/>
                <a:latin typeface="Consolas" panose="020B0609020204030204" pitchFamily="49" charset="0"/>
              </a:rPr>
            </a:br>
            <a:r>
              <a:rPr lang="en-IN" b="0" dirty="0" err="1">
                <a:effectLst/>
                <a:latin typeface="Consolas" panose="020B0609020204030204" pitchFamily="49" charset="0"/>
              </a:rPr>
              <a:t>plt.show</a:t>
            </a:r>
            <a:r>
              <a:rPr lang="en-IN" b="0" dirty="0">
                <a:effectLst/>
                <a:latin typeface="Consolas" panose="020B0609020204030204" pitchFamily="49" charset="0"/>
              </a:rPr>
              <a:t>()</a:t>
            </a:r>
          </a:p>
          <a:p>
            <a:endParaRPr lang="en-US" b="0" dirty="0">
              <a:effectLst/>
              <a:latin typeface="Consolas" panose="020B0609020204030204" pitchFamily="49" charset="0"/>
            </a:endParaRPr>
          </a:p>
        </p:txBody>
      </p:sp>
      <p:sp>
        <p:nvSpPr>
          <p:cNvPr id="7" name="TextBox 6"/>
          <p:cNvSpPr txBox="1"/>
          <p:nvPr/>
        </p:nvSpPr>
        <p:spPr>
          <a:xfrm>
            <a:off x="6655981" y="594155"/>
            <a:ext cx="5138184" cy="5078313"/>
          </a:xfrm>
          <a:prstGeom prst="rect">
            <a:avLst/>
          </a:prstGeom>
          <a:noFill/>
        </p:spPr>
        <p:txBody>
          <a:bodyPr wrap="square">
            <a:spAutoFit/>
          </a:bodyPr>
          <a:lstStyle/>
          <a:p>
            <a:r>
              <a:rPr lang="en-US" b="0" dirty="0">
                <a:effectLst/>
                <a:latin typeface="Consolas" panose="020B0609020204030204" pitchFamily="49" charset="0"/>
              </a:rPr>
              <a:t>Q1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Price_in_thousands</a:t>
            </a:r>
            <a:r>
              <a:rPr lang="en-US" b="0" dirty="0">
                <a:effectLst/>
                <a:latin typeface="Consolas" panose="020B0609020204030204" pitchFamily="49" charset="0"/>
              </a:rPr>
              <a:t>'].quantile(0.25)</a:t>
            </a:r>
          </a:p>
          <a:p>
            <a:r>
              <a:rPr lang="en-US" b="0" dirty="0">
                <a:effectLst/>
                <a:latin typeface="Consolas" panose="020B0609020204030204" pitchFamily="49" charset="0"/>
              </a:rPr>
              <a:t>Q3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Price_in_thousands</a:t>
            </a:r>
            <a:r>
              <a:rPr lang="en-US" b="0" dirty="0">
                <a:effectLst/>
                <a:latin typeface="Consolas" panose="020B0609020204030204" pitchFamily="49" charset="0"/>
              </a:rPr>
              <a:t>'].quantile(0.75)</a:t>
            </a:r>
          </a:p>
          <a:p>
            <a:endParaRPr lang="en-US" dirty="0">
              <a:latin typeface="Consolas" panose="020B0609020204030204" pitchFamily="49" charset="0"/>
            </a:endParaRPr>
          </a:p>
          <a:p>
            <a:r>
              <a:rPr lang="en-IN" b="0" dirty="0">
                <a:effectLst/>
                <a:latin typeface="Consolas" panose="020B0609020204030204" pitchFamily="49" charset="0"/>
              </a:rPr>
              <a:t>IQR = Q3-Q1</a:t>
            </a:r>
          </a:p>
          <a:p>
            <a:r>
              <a:rPr lang="en-IN" b="0" dirty="0">
                <a:effectLst/>
                <a:latin typeface="Consolas" panose="020B0609020204030204" pitchFamily="49" charset="0"/>
              </a:rPr>
              <a:t>IQR</a:t>
            </a:r>
          </a:p>
          <a:p>
            <a:endParaRPr lang="en-US" b="0" dirty="0">
              <a:effectLst/>
              <a:latin typeface="Consolas" panose="020B0609020204030204" pitchFamily="49" charset="0"/>
            </a:endParaRPr>
          </a:p>
          <a:p>
            <a:r>
              <a:rPr lang="en-IN" b="0" dirty="0" err="1">
                <a:effectLst/>
                <a:latin typeface="Consolas" panose="020B0609020204030204" pitchFamily="49" charset="0"/>
              </a:rPr>
              <a:t>lower_fence</a:t>
            </a:r>
            <a:r>
              <a:rPr lang="en-IN" b="0" dirty="0">
                <a:effectLst/>
                <a:latin typeface="Consolas" panose="020B0609020204030204" pitchFamily="49" charset="0"/>
              </a:rPr>
              <a:t> = Q1-1.5*IQR</a:t>
            </a:r>
          </a:p>
          <a:p>
            <a:r>
              <a:rPr lang="en-IN" b="0" dirty="0" err="1">
                <a:effectLst/>
                <a:latin typeface="Consolas" panose="020B0609020204030204" pitchFamily="49" charset="0"/>
              </a:rPr>
              <a:t>upper_fence</a:t>
            </a:r>
            <a:r>
              <a:rPr lang="en-IN" b="0" dirty="0">
                <a:effectLst/>
                <a:latin typeface="Consolas" panose="020B0609020204030204" pitchFamily="49" charset="0"/>
              </a:rPr>
              <a:t> = Q3+1.5*IQR</a:t>
            </a:r>
          </a:p>
          <a:p>
            <a:endParaRPr lang="en-US" dirty="0">
              <a:latin typeface="Consolas" panose="020B0609020204030204" pitchFamily="49" charset="0"/>
            </a:endParaRPr>
          </a:p>
          <a:p>
            <a:endParaRPr lang="en-US" b="0" dirty="0">
              <a:effectLst/>
              <a:latin typeface="Consolas" panose="020B0609020204030204" pitchFamily="49" charset="0"/>
            </a:endParaRPr>
          </a:p>
          <a:p>
            <a:r>
              <a:rPr lang="en-US" b="0" dirty="0">
                <a:effectLst/>
                <a:latin typeface="Consolas" panose="020B0609020204030204" pitchFamily="49" charset="0"/>
              </a:rPr>
              <a:t>#dropping the outlier</a:t>
            </a:r>
          </a:p>
          <a:p>
            <a:r>
              <a:rPr lang="en-US" b="0" dirty="0" err="1">
                <a:effectLst/>
                <a:latin typeface="Consolas" panose="020B0609020204030204" pitchFamily="49" charset="0"/>
              </a:rPr>
              <a:t>df_filtered</a:t>
            </a:r>
            <a:r>
              <a:rPr lang="en-US" b="0" dirty="0">
                <a:effectLst/>
                <a:latin typeface="Consolas" panose="020B0609020204030204" pitchFamily="49" charset="0"/>
              </a:rPr>
              <a:t> = </a:t>
            </a:r>
            <a:r>
              <a:rPr lang="en-US" b="0" dirty="0" err="1">
                <a:effectLst/>
                <a:latin typeface="Consolas" panose="020B0609020204030204" pitchFamily="49" charset="0"/>
              </a:rPr>
              <a:t>df</a:t>
            </a:r>
            <a:r>
              <a:rPr lang="en-US" b="0" dirty="0">
                <a:effectLst/>
                <a:latin typeface="Consolas" panose="020B0609020204030204" pitchFamily="49" charset="0"/>
              </a:rPr>
              <a:t>[(</a:t>
            </a:r>
            <a:r>
              <a:rPr lang="en-US" b="0" dirty="0" err="1">
                <a:effectLst/>
                <a:latin typeface="Consolas" panose="020B0609020204030204" pitchFamily="49" charset="0"/>
              </a:rPr>
              <a:t>df.Price_in_thousands</a:t>
            </a:r>
            <a:r>
              <a:rPr lang="en-US" b="0" dirty="0">
                <a:effectLst/>
                <a:latin typeface="Consolas" panose="020B0609020204030204" pitchFamily="49" charset="0"/>
              </a:rPr>
              <a:t> &gt;= </a:t>
            </a:r>
            <a:r>
              <a:rPr lang="en-US" b="0" dirty="0" err="1">
                <a:effectLst/>
                <a:latin typeface="Consolas" panose="020B0609020204030204" pitchFamily="49" charset="0"/>
              </a:rPr>
              <a:t>lower_fence</a:t>
            </a:r>
            <a:r>
              <a:rPr lang="en-US" b="0" dirty="0">
                <a:effectLst/>
                <a:latin typeface="Consolas" panose="020B0609020204030204" pitchFamily="49" charset="0"/>
              </a:rPr>
              <a:t>) &amp; </a:t>
            </a:r>
          </a:p>
          <a:p>
            <a:r>
              <a:rPr lang="en-US" b="0" dirty="0">
                <a:effectLst/>
                <a:latin typeface="Consolas" panose="020B0609020204030204" pitchFamily="49" charset="0"/>
              </a:rPr>
              <a:t>                 (</a:t>
            </a:r>
            <a:r>
              <a:rPr lang="en-US" b="0" dirty="0" err="1">
                <a:effectLst/>
                <a:latin typeface="Consolas" panose="020B0609020204030204" pitchFamily="49" charset="0"/>
              </a:rPr>
              <a:t>df.Price_in_thousands</a:t>
            </a:r>
            <a:r>
              <a:rPr lang="en-US" b="0" dirty="0">
                <a:effectLst/>
                <a:latin typeface="Consolas" panose="020B0609020204030204" pitchFamily="49" charset="0"/>
              </a:rPr>
              <a:t> &lt;= </a:t>
            </a:r>
            <a:r>
              <a:rPr lang="en-US" b="0" dirty="0" err="1">
                <a:effectLst/>
                <a:latin typeface="Consolas" panose="020B0609020204030204" pitchFamily="49" charset="0"/>
              </a:rPr>
              <a:t>upper_fence</a:t>
            </a:r>
            <a:r>
              <a:rPr lang="en-US" b="0" dirty="0">
                <a:effectLst/>
                <a:latin typeface="Consolas" panose="020B0609020204030204" pitchFamily="49" charset="0"/>
              </a:rPr>
              <a:t>)] </a:t>
            </a:r>
          </a:p>
          <a:p>
            <a:endParaRPr lang="en-US" b="0" dirty="0">
              <a:effectLst/>
              <a:latin typeface="Consolas" panose="020B06090202040302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90747" y="0"/>
            <a:ext cx="6097772" cy="56874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b="0" i="0" dirty="0">
                <a:solidFill>
                  <a:srgbClr val="333333"/>
                </a:solidFill>
                <a:effectLst/>
                <a:latin typeface="Tomorrow"/>
              </a:rPr>
              <a:t>Handling Skewness</a:t>
            </a:r>
          </a:p>
        </p:txBody>
      </p:sp>
      <p:sp>
        <p:nvSpPr>
          <p:cNvPr id="5" name="TextBox 4"/>
          <p:cNvSpPr txBox="1"/>
          <p:nvPr/>
        </p:nvSpPr>
        <p:spPr>
          <a:xfrm>
            <a:off x="574158" y="568745"/>
            <a:ext cx="9922835" cy="1754326"/>
          </a:xfrm>
          <a:prstGeom prst="rect">
            <a:avLst/>
          </a:prstGeom>
          <a:noFill/>
        </p:spPr>
        <p:txBody>
          <a:bodyPr wrap="square">
            <a:spAutoFit/>
          </a:bodyPr>
          <a:lstStyle/>
          <a:p>
            <a:r>
              <a:rPr lang="en-IN" b="0" dirty="0">
                <a:effectLst/>
                <a:latin typeface="Consolas" panose="020B0609020204030204" pitchFamily="49" charset="0"/>
              </a:rPr>
              <a:t>### Understanding the distribution of the column - __</a:t>
            </a:r>
            <a:r>
              <a:rPr lang="en-IN" b="0" dirty="0" err="1">
                <a:effectLst/>
                <a:latin typeface="Consolas" panose="020B0609020204030204" pitchFamily="49" charset="0"/>
              </a:rPr>
              <a:t>year_resale_value</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sns.distplot</a:t>
            </a:r>
            <a:r>
              <a:rPr lang="en-IN" b="0" dirty="0">
                <a:effectLst/>
                <a:latin typeface="Consolas" panose="020B0609020204030204" pitchFamily="49" charset="0"/>
              </a:rPr>
              <a:t>(</a:t>
            </a:r>
            <a:r>
              <a:rPr lang="en-IN" b="0" dirty="0" err="1">
                <a:effectLst/>
                <a:latin typeface="Consolas" panose="020B0609020204030204" pitchFamily="49" charset="0"/>
              </a:rPr>
              <a:t>df</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 label = 'Skewness: %.2f'%(</a:t>
            </a:r>
            <a:r>
              <a:rPr lang="en-IN" b="0" dirty="0" err="1">
                <a:effectLst/>
                <a:latin typeface="Consolas" panose="020B0609020204030204" pitchFamily="49" charset="0"/>
              </a:rPr>
              <a:t>df</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'].skew()))</a:t>
            </a:r>
          </a:p>
          <a:p>
            <a:r>
              <a:rPr lang="en-IN" b="0" dirty="0" err="1">
                <a:effectLst/>
                <a:latin typeface="Consolas" panose="020B0609020204030204" pitchFamily="49" charset="0"/>
              </a:rPr>
              <a:t>plt.legend</a:t>
            </a:r>
            <a:r>
              <a:rPr lang="en-IN" b="0" dirty="0">
                <a:effectLst/>
                <a:latin typeface="Consolas" panose="020B0609020204030204" pitchFamily="49" charset="0"/>
              </a:rPr>
              <a:t>(loc = 'best')</a:t>
            </a:r>
          </a:p>
          <a:p>
            <a:r>
              <a:rPr lang="en-IN" b="0" dirty="0" err="1">
                <a:effectLst/>
                <a:latin typeface="Consolas" panose="020B0609020204030204" pitchFamily="49" charset="0"/>
              </a:rPr>
              <a:t>plt.title</a:t>
            </a:r>
            <a:r>
              <a:rPr lang="en-IN" b="0" dirty="0">
                <a:effectLst/>
                <a:latin typeface="Consolas" panose="020B0609020204030204" pitchFamily="49" charset="0"/>
              </a:rPr>
              <a:t>('Distribution of the column - __</a:t>
            </a:r>
            <a:r>
              <a:rPr lang="en-IN" b="0" dirty="0" err="1">
                <a:effectLst/>
                <a:latin typeface="Consolas" panose="020B0609020204030204" pitchFamily="49" charset="0"/>
              </a:rPr>
              <a:t>year_resale_value</a:t>
            </a:r>
            <a:r>
              <a:rPr lang="en-IN" b="0" dirty="0">
                <a:effectLst/>
                <a:latin typeface="Consolas" panose="020B0609020204030204" pitchFamily="49" charset="0"/>
              </a:rPr>
              <a:t>')</a:t>
            </a:r>
          </a:p>
        </p:txBody>
      </p:sp>
      <p:sp>
        <p:nvSpPr>
          <p:cNvPr id="7" name="TextBox 6"/>
          <p:cNvSpPr txBox="1"/>
          <p:nvPr/>
        </p:nvSpPr>
        <p:spPr>
          <a:xfrm>
            <a:off x="574158" y="2372344"/>
            <a:ext cx="6097772" cy="646331"/>
          </a:xfrm>
          <a:prstGeom prst="rect">
            <a:avLst/>
          </a:prstGeom>
          <a:noFill/>
        </p:spPr>
        <p:txBody>
          <a:bodyPr wrap="square">
            <a:spAutoFit/>
          </a:bodyPr>
          <a:lstStyle/>
          <a:p>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statsmodels</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api</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as</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sm</a:t>
            </a:r>
            <a:endParaRPr lang="en-US" b="0" dirty="0">
              <a:solidFill>
                <a:srgbClr val="CCCCCC"/>
              </a:solidFill>
              <a:effectLst/>
              <a:latin typeface="Consolas" panose="020B0609020204030204" pitchFamily="49" charset="0"/>
            </a:endParaRPr>
          </a:p>
          <a:p>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scipy</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stats</a:t>
            </a:r>
            <a:endParaRPr lang="en-US" b="0" dirty="0">
              <a:solidFill>
                <a:srgbClr val="CCCCCC"/>
              </a:solidFill>
              <a:effectLst/>
              <a:latin typeface="Consolas" panose="020B0609020204030204" pitchFamily="49" charset="0"/>
            </a:endParaRPr>
          </a:p>
        </p:txBody>
      </p:sp>
      <p:sp>
        <p:nvSpPr>
          <p:cNvPr id="9" name="TextBox 8"/>
          <p:cNvSpPr txBox="1"/>
          <p:nvPr/>
        </p:nvSpPr>
        <p:spPr>
          <a:xfrm>
            <a:off x="669851" y="2942047"/>
            <a:ext cx="11323674" cy="3416320"/>
          </a:xfrm>
          <a:prstGeom prst="rect">
            <a:avLst/>
          </a:prstGeom>
          <a:noFill/>
        </p:spPr>
        <p:txBody>
          <a:bodyPr wrap="square">
            <a:spAutoFit/>
          </a:bodyPr>
          <a:lstStyle/>
          <a:p>
            <a:r>
              <a:rPr lang="en-IN" b="0" dirty="0">
                <a:solidFill>
                  <a:srgbClr val="FF0000"/>
                </a:solidFill>
                <a:effectLst/>
                <a:latin typeface="Consolas" panose="020B0609020204030204" pitchFamily="49" charset="0"/>
              </a:rPr>
              <a:t>### Understanding the distribution of the data </a:t>
            </a:r>
            <a:r>
              <a:rPr lang="en-IN" b="0" dirty="0" err="1">
                <a:solidFill>
                  <a:srgbClr val="FF0000"/>
                </a:solidFill>
                <a:effectLst/>
                <a:latin typeface="Consolas" panose="020B0609020204030204" pitchFamily="49" charset="0"/>
              </a:rPr>
              <a:t>Box_Cox</a:t>
            </a:r>
            <a:r>
              <a:rPr lang="en-IN" b="0" dirty="0">
                <a:solidFill>
                  <a:srgbClr val="FF0000"/>
                </a:solidFill>
                <a:effectLst/>
                <a:latin typeface="Consolas" panose="020B0609020204030204" pitchFamily="49" charset="0"/>
              </a:rPr>
              <a:t>(__</a:t>
            </a:r>
            <a:r>
              <a:rPr lang="en-IN" b="0" dirty="0" err="1">
                <a:solidFill>
                  <a:srgbClr val="FF0000"/>
                </a:solidFill>
                <a:effectLst/>
                <a:latin typeface="Consolas" panose="020B0609020204030204" pitchFamily="49" charset="0"/>
              </a:rPr>
              <a:t>year_resale_value</a:t>
            </a:r>
            <a:r>
              <a:rPr lang="en-IN" b="0" dirty="0">
                <a:solidFill>
                  <a:srgbClr val="FF0000"/>
                </a:solidFill>
                <a:effectLst/>
                <a:latin typeface="Consolas" panose="020B0609020204030204" pitchFamily="49" charset="0"/>
              </a:rPr>
              <a:t>)</a:t>
            </a:r>
          </a:p>
          <a:p>
            <a:br>
              <a:rPr lang="en-IN" b="0" dirty="0">
                <a:effectLst/>
                <a:latin typeface="Consolas" panose="020B0609020204030204" pitchFamily="49" charset="0"/>
              </a:rPr>
            </a:br>
            <a:r>
              <a:rPr lang="en-IN" b="0" dirty="0" err="1">
                <a:effectLst/>
                <a:latin typeface="Consolas" panose="020B0609020204030204" pitchFamily="49" charset="0"/>
              </a:rPr>
              <a:t>year_data</a:t>
            </a:r>
            <a:r>
              <a:rPr lang="en-IN" b="0" dirty="0">
                <a:effectLst/>
                <a:latin typeface="Consolas" panose="020B0609020204030204" pitchFamily="49" charset="0"/>
              </a:rPr>
              <a:t> = [1 if value == 0 else value for value in </a:t>
            </a:r>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a:t>
            </a:r>
          </a:p>
          <a:p>
            <a:br>
              <a:rPr lang="en-IN" b="0" dirty="0">
                <a:effectLst/>
                <a:latin typeface="Consolas" panose="020B0609020204030204" pitchFamily="49" charset="0"/>
              </a:rPr>
            </a:br>
            <a:r>
              <a:rPr lang="en-IN" b="0" dirty="0" err="1">
                <a:effectLst/>
                <a:latin typeface="Consolas" panose="020B0609020204030204" pitchFamily="49" charset="0"/>
              </a:rPr>
              <a:t>modified_year</a:t>
            </a:r>
            <a:r>
              <a:rPr lang="en-IN" b="0" dirty="0">
                <a:effectLst/>
                <a:latin typeface="Consolas" panose="020B0609020204030204" pitchFamily="49" charset="0"/>
              </a:rPr>
              <a:t>, _ = </a:t>
            </a:r>
            <a:r>
              <a:rPr lang="en-IN" b="0" dirty="0" err="1">
                <a:effectLst/>
                <a:latin typeface="Consolas" panose="020B0609020204030204" pitchFamily="49" charset="0"/>
              </a:rPr>
              <a:t>stats.boxcox</a:t>
            </a:r>
            <a:r>
              <a:rPr lang="en-IN" b="0" dirty="0">
                <a:effectLst/>
                <a:latin typeface="Consolas" panose="020B0609020204030204" pitchFamily="49" charset="0"/>
              </a:rPr>
              <a:t>(</a:t>
            </a:r>
            <a:r>
              <a:rPr lang="en-IN" b="0" dirty="0" err="1">
                <a:effectLst/>
                <a:latin typeface="Consolas" panose="020B0609020204030204" pitchFamily="49" charset="0"/>
              </a:rPr>
              <a:t>year_data</a:t>
            </a:r>
            <a:r>
              <a:rPr lang="en-IN" b="0" dirty="0">
                <a:effectLst/>
                <a:latin typeface="Consolas" panose="020B0609020204030204" pitchFamily="49" charset="0"/>
              </a:rPr>
              <a:t>)</a:t>
            </a:r>
          </a:p>
          <a:p>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 = </a:t>
            </a:r>
            <a:r>
              <a:rPr lang="en-IN" b="0" dirty="0" err="1">
                <a:effectLst/>
                <a:latin typeface="Consolas" panose="020B0609020204030204" pitchFamily="49" charset="0"/>
              </a:rPr>
              <a:t>modified_year</a:t>
            </a:r>
            <a:endParaRPr lang="en-IN" b="0" dirty="0">
              <a:effectLst/>
              <a:latin typeface="Consolas" panose="020B0609020204030204" pitchFamily="49" charset="0"/>
            </a:endParaRPr>
          </a:p>
          <a:p>
            <a:br>
              <a:rPr lang="en-IN" b="0" dirty="0">
                <a:effectLst/>
                <a:latin typeface="Consolas" panose="020B0609020204030204" pitchFamily="49" charset="0"/>
              </a:rPr>
            </a:br>
            <a:r>
              <a:rPr lang="en-IN" b="0" dirty="0" err="1">
                <a:effectLst/>
                <a:latin typeface="Consolas" panose="020B0609020204030204" pitchFamily="49" charset="0"/>
              </a:rPr>
              <a:t>sns.distplot</a:t>
            </a:r>
            <a:r>
              <a:rPr lang="en-IN" b="0" dirty="0">
                <a:effectLst/>
                <a:latin typeface="Consolas" panose="020B0609020204030204" pitchFamily="49" charset="0"/>
              </a:rPr>
              <a:t>(</a:t>
            </a:r>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 label = 'Skewness: %.2f'%(</a:t>
            </a:r>
            <a:r>
              <a:rPr lang="en-IN" b="0" dirty="0" err="1">
                <a:effectLst/>
                <a:latin typeface="Consolas" panose="020B0609020204030204" pitchFamily="49" charset="0"/>
              </a:rPr>
              <a:t>modified_dataset</a:t>
            </a:r>
            <a:r>
              <a:rPr lang="en-IN" b="0" dirty="0">
                <a:effectLst/>
                <a:latin typeface="Consolas" panose="020B0609020204030204" pitchFamily="49" charset="0"/>
              </a:rPr>
              <a:t>['__</a:t>
            </a:r>
            <a:r>
              <a:rPr lang="en-IN" b="0" dirty="0" err="1">
                <a:effectLst/>
                <a:latin typeface="Consolas" panose="020B0609020204030204" pitchFamily="49" charset="0"/>
              </a:rPr>
              <a:t>year_resale_value</a:t>
            </a:r>
            <a:r>
              <a:rPr lang="en-IN" b="0" dirty="0">
                <a:effectLst/>
                <a:latin typeface="Consolas" panose="020B0609020204030204" pitchFamily="49" charset="0"/>
              </a:rPr>
              <a:t>'].skew()))</a:t>
            </a:r>
          </a:p>
          <a:p>
            <a:r>
              <a:rPr lang="en-IN" b="0" dirty="0" err="1">
                <a:effectLst/>
                <a:latin typeface="Consolas" panose="020B0609020204030204" pitchFamily="49" charset="0"/>
              </a:rPr>
              <a:t>plt.legend</a:t>
            </a:r>
            <a:r>
              <a:rPr lang="en-IN" b="0" dirty="0">
                <a:effectLst/>
                <a:latin typeface="Consolas" panose="020B0609020204030204" pitchFamily="49" charset="0"/>
              </a:rPr>
              <a:t>(loc = 'best')</a:t>
            </a:r>
          </a:p>
          <a:p>
            <a:r>
              <a:rPr lang="en-IN" b="0" dirty="0" err="1">
                <a:effectLst/>
                <a:latin typeface="Consolas" panose="020B0609020204030204" pitchFamily="49" charset="0"/>
              </a:rPr>
              <a:t>plt.title</a:t>
            </a:r>
            <a:r>
              <a:rPr lang="en-IN" b="0" dirty="0">
                <a:effectLst/>
                <a:latin typeface="Consolas" panose="020B0609020204030204" pitchFamily="49" charset="0"/>
              </a:rPr>
              <a:t>('Distribution of the column - __</a:t>
            </a:r>
            <a:r>
              <a:rPr lang="en-IN" b="0" dirty="0" err="1">
                <a:effectLst/>
                <a:latin typeface="Consolas" panose="020B0609020204030204" pitchFamily="49" charset="0"/>
              </a:rPr>
              <a:t>year_resale_value</a:t>
            </a:r>
            <a:r>
              <a:rPr lang="en-IN" b="0" dirty="0">
                <a:effectLst/>
                <a:latin typeface="Consolas" panose="020B0609020204030204" pitchFamily="49" charset="0"/>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23654" y="-101971"/>
            <a:ext cx="6097772" cy="568745"/>
          </a:xfrm>
          <a:prstGeom prst="rect">
            <a:avLst/>
          </a:prstGeom>
          <a:noFill/>
        </p:spPr>
        <p:txBody>
          <a:bodyPr wrap="square">
            <a:spAutoFit/>
          </a:bodyPr>
          <a:lstStyle/>
          <a:p>
            <a:pPr marL="742950" lvl="1" indent="-285750">
              <a:lnSpc>
                <a:spcPct val="200000"/>
              </a:lnSpc>
              <a:buFont typeface="Arial" panose="020B0604020202020204" pitchFamily="34" charset="0"/>
              <a:buChar char="•"/>
            </a:pPr>
            <a:r>
              <a:rPr lang="en-IN" b="0" i="0" dirty="0">
                <a:solidFill>
                  <a:srgbClr val="333333"/>
                </a:solidFill>
                <a:effectLst/>
                <a:latin typeface="Tomorrow"/>
              </a:rPr>
              <a:t>Categorical Data Encoding</a:t>
            </a:r>
          </a:p>
        </p:txBody>
      </p:sp>
      <p:sp>
        <p:nvSpPr>
          <p:cNvPr id="5" name="TextBox 4"/>
          <p:cNvSpPr txBox="1"/>
          <p:nvPr/>
        </p:nvSpPr>
        <p:spPr>
          <a:xfrm>
            <a:off x="443910" y="540148"/>
            <a:ext cx="5018567" cy="2862322"/>
          </a:xfrm>
          <a:prstGeom prst="rect">
            <a:avLst/>
          </a:prstGeom>
          <a:noFill/>
        </p:spPr>
        <p:txBody>
          <a:bodyPr wrap="square">
            <a:spAutoFit/>
          </a:bodyPr>
          <a:lstStyle/>
          <a:p>
            <a:r>
              <a:rPr lang="en-IN" b="0" dirty="0">
                <a:effectLst/>
                <a:latin typeface="Consolas" panose="020B0609020204030204" pitchFamily="49" charset="0"/>
              </a:rPr>
              <a:t>#code to </a:t>
            </a:r>
            <a:r>
              <a:rPr lang="en-IN" b="0" dirty="0" err="1">
                <a:effectLst/>
                <a:latin typeface="Consolas" panose="020B0609020204030204" pitchFamily="49" charset="0"/>
              </a:rPr>
              <a:t>seprate</a:t>
            </a:r>
            <a:r>
              <a:rPr lang="en-IN" b="0" dirty="0">
                <a:effectLst/>
                <a:latin typeface="Consolas" panose="020B0609020204030204" pitchFamily="49" charset="0"/>
              </a:rPr>
              <a:t> numeric and categorical columns and store in DF.</a:t>
            </a:r>
          </a:p>
          <a:p>
            <a:r>
              <a:rPr lang="en-IN" b="0" dirty="0" err="1">
                <a:effectLst/>
                <a:latin typeface="Consolas" panose="020B0609020204030204" pitchFamily="49" charset="0"/>
              </a:rPr>
              <a:t>cat_cols</a:t>
            </a:r>
            <a:r>
              <a:rPr lang="en-IN" b="0" dirty="0">
                <a:effectLst/>
                <a:latin typeface="Consolas" panose="020B0609020204030204" pitchFamily="49" charset="0"/>
              </a:rPr>
              <a:t> = [col for col in </a:t>
            </a:r>
            <a:r>
              <a:rPr lang="en-IN" b="0" dirty="0" err="1">
                <a:effectLst/>
                <a:latin typeface="Consolas" panose="020B0609020204030204" pitchFamily="49" charset="0"/>
              </a:rPr>
              <a:t>df.columns</a:t>
            </a:r>
            <a:r>
              <a:rPr lang="en-IN" b="0" dirty="0">
                <a:effectLst/>
                <a:latin typeface="Consolas" panose="020B0609020204030204" pitchFamily="49" charset="0"/>
              </a:rPr>
              <a:t> if </a:t>
            </a:r>
            <a:r>
              <a:rPr lang="en-IN" b="0" dirty="0" err="1">
                <a:effectLst/>
                <a:latin typeface="Consolas" panose="020B0609020204030204" pitchFamily="49" charset="0"/>
              </a:rPr>
              <a:t>df</a:t>
            </a:r>
            <a:r>
              <a:rPr lang="en-IN" b="0" dirty="0">
                <a:effectLst/>
                <a:latin typeface="Consolas" panose="020B0609020204030204" pitchFamily="49" charset="0"/>
              </a:rPr>
              <a:t>[col].</a:t>
            </a:r>
            <a:r>
              <a:rPr lang="en-IN" b="0" dirty="0" err="1">
                <a:effectLst/>
                <a:latin typeface="Consolas" panose="020B0609020204030204" pitchFamily="49" charset="0"/>
              </a:rPr>
              <a:t>dtype</a:t>
            </a:r>
            <a:r>
              <a:rPr lang="en-IN" b="0" dirty="0">
                <a:effectLst/>
                <a:latin typeface="Consolas" panose="020B0609020204030204" pitchFamily="49" charset="0"/>
              </a:rPr>
              <a:t> == 'object']</a:t>
            </a:r>
          </a:p>
          <a:p>
            <a:r>
              <a:rPr lang="en-IN" b="0" dirty="0" err="1">
                <a:effectLst/>
                <a:latin typeface="Consolas" panose="020B0609020204030204" pitchFamily="49" charset="0"/>
              </a:rPr>
              <a:t>num_cols</a:t>
            </a:r>
            <a:r>
              <a:rPr lang="en-IN" b="0" dirty="0">
                <a:effectLst/>
                <a:latin typeface="Consolas" panose="020B0609020204030204" pitchFamily="49" charset="0"/>
              </a:rPr>
              <a:t> = [col for col in </a:t>
            </a:r>
            <a:r>
              <a:rPr lang="en-IN" b="0" dirty="0" err="1">
                <a:effectLst/>
                <a:latin typeface="Consolas" panose="020B0609020204030204" pitchFamily="49" charset="0"/>
              </a:rPr>
              <a:t>df.columns</a:t>
            </a:r>
            <a:r>
              <a:rPr lang="en-IN" b="0" dirty="0">
                <a:effectLst/>
                <a:latin typeface="Consolas" panose="020B0609020204030204" pitchFamily="49" charset="0"/>
              </a:rPr>
              <a:t> if </a:t>
            </a:r>
            <a:r>
              <a:rPr lang="en-IN" b="0" dirty="0" err="1">
                <a:effectLst/>
                <a:latin typeface="Consolas" panose="020B0609020204030204" pitchFamily="49" charset="0"/>
              </a:rPr>
              <a:t>df</a:t>
            </a:r>
            <a:r>
              <a:rPr lang="en-IN" b="0" dirty="0">
                <a:effectLst/>
                <a:latin typeface="Consolas" panose="020B0609020204030204" pitchFamily="49" charset="0"/>
              </a:rPr>
              <a:t>[col].</a:t>
            </a:r>
            <a:r>
              <a:rPr lang="en-IN" b="0" dirty="0" err="1">
                <a:effectLst/>
                <a:latin typeface="Consolas" panose="020B0609020204030204" pitchFamily="49" charset="0"/>
              </a:rPr>
              <a:t>dtype</a:t>
            </a:r>
            <a:r>
              <a:rPr lang="en-IN" b="0" dirty="0">
                <a:effectLst/>
                <a:latin typeface="Consolas" panose="020B0609020204030204" pitchFamily="49" charset="0"/>
              </a:rPr>
              <a:t> != 'object']</a:t>
            </a:r>
          </a:p>
          <a:p>
            <a:r>
              <a:rPr lang="en-IN" b="0" dirty="0">
                <a:effectLst/>
                <a:latin typeface="Consolas" panose="020B0609020204030204" pitchFamily="49" charset="0"/>
              </a:rPr>
              <a:t># [</a:t>
            </a:r>
            <a:r>
              <a:rPr lang="en-IN" b="0" dirty="0" err="1">
                <a:effectLst/>
                <a:latin typeface="Consolas" panose="020B0609020204030204" pitchFamily="49" charset="0"/>
              </a:rPr>
              <a:t>final_val</a:t>
            </a:r>
            <a:r>
              <a:rPr lang="en-IN" b="0" dirty="0">
                <a:effectLst/>
                <a:latin typeface="Consolas" panose="020B0609020204030204" pitchFamily="49" charset="0"/>
              </a:rPr>
              <a:t> for loop conditions ]</a:t>
            </a:r>
          </a:p>
          <a:p>
            <a:r>
              <a:rPr lang="en-IN" b="0" dirty="0">
                <a:effectLst/>
                <a:latin typeface="Consolas" panose="020B0609020204030204" pitchFamily="49" charset="0"/>
              </a:rPr>
              <a:t>for col in </a:t>
            </a:r>
            <a:r>
              <a:rPr lang="en-IN" b="0" dirty="0" err="1">
                <a:effectLst/>
                <a:latin typeface="Consolas" panose="020B0609020204030204" pitchFamily="49" charset="0"/>
              </a:rPr>
              <a:t>cat_cols</a:t>
            </a:r>
            <a:r>
              <a:rPr lang="en-IN" b="0" dirty="0">
                <a:effectLst/>
                <a:latin typeface="Consolas" panose="020B0609020204030204" pitchFamily="49" charset="0"/>
              </a:rPr>
              <a:t>:</a:t>
            </a:r>
          </a:p>
          <a:p>
            <a:r>
              <a:rPr lang="en-IN" b="0" dirty="0">
                <a:effectLst/>
                <a:latin typeface="Consolas" panose="020B0609020204030204" pitchFamily="49" charset="0"/>
              </a:rPr>
              <a:t>    print(f"{col} has {</a:t>
            </a:r>
            <a:r>
              <a:rPr lang="en-IN" b="0" dirty="0" err="1">
                <a:effectLst/>
                <a:latin typeface="Consolas" panose="020B0609020204030204" pitchFamily="49" charset="0"/>
              </a:rPr>
              <a:t>df</a:t>
            </a:r>
            <a:r>
              <a:rPr lang="en-IN" b="0" dirty="0">
                <a:effectLst/>
                <a:latin typeface="Consolas" panose="020B0609020204030204" pitchFamily="49" charset="0"/>
              </a:rPr>
              <a:t>[col].</a:t>
            </a:r>
            <a:r>
              <a:rPr lang="en-IN" b="0" dirty="0" err="1">
                <a:effectLst/>
                <a:latin typeface="Consolas" panose="020B0609020204030204" pitchFamily="49" charset="0"/>
              </a:rPr>
              <a:t>nunique</a:t>
            </a:r>
            <a:r>
              <a:rPr lang="en-IN" b="0" dirty="0">
                <a:effectLst/>
                <a:latin typeface="Consolas" panose="020B0609020204030204" pitchFamily="49" charset="0"/>
              </a:rPr>
              <a:t>()} values\n")</a:t>
            </a:r>
          </a:p>
        </p:txBody>
      </p:sp>
      <p:sp>
        <p:nvSpPr>
          <p:cNvPr id="7" name="TextBox 6"/>
          <p:cNvSpPr txBox="1"/>
          <p:nvPr/>
        </p:nvSpPr>
        <p:spPr>
          <a:xfrm>
            <a:off x="6428710" y="1734873"/>
            <a:ext cx="6097772" cy="2308324"/>
          </a:xfrm>
          <a:prstGeom prst="rect">
            <a:avLst/>
          </a:prstGeom>
          <a:noFill/>
        </p:spPr>
        <p:txBody>
          <a:bodyPr wrap="square">
            <a:spAutoFit/>
          </a:bodyPr>
          <a:lstStyle/>
          <a:p>
            <a:r>
              <a:rPr lang="en-IN" b="0" dirty="0">
                <a:solidFill>
                  <a:srgbClr val="6A9955"/>
                </a:solidFill>
                <a:effectLst/>
                <a:latin typeface="Consolas" panose="020B0609020204030204" pitchFamily="49" charset="0"/>
              </a:rPr>
              <a:t>### One Hot Encoding the columns - Manufacturer, </a:t>
            </a:r>
            <a:r>
              <a:rPr lang="en-IN" b="0" dirty="0" err="1">
                <a:solidFill>
                  <a:srgbClr val="6A9955"/>
                </a:solidFill>
                <a:effectLst/>
                <a:latin typeface="Consolas" panose="020B0609020204030204" pitchFamily="49" charset="0"/>
              </a:rPr>
              <a:t>Vehicle_type</a:t>
            </a:r>
            <a:r>
              <a:rPr lang="en-IN" b="0" dirty="0">
                <a:solidFill>
                  <a:srgbClr val="6A9955"/>
                </a:solidFill>
                <a:effectLst/>
                <a:latin typeface="Consolas" panose="020B0609020204030204" pitchFamily="49" charset="0"/>
              </a:rPr>
              <a:t> of the modified dataset</a:t>
            </a:r>
            <a:endParaRPr lang="en-IN" b="0" dirty="0">
              <a:solidFill>
                <a:srgbClr val="CCCCCC"/>
              </a:solidFill>
              <a:effectLst/>
              <a:latin typeface="Consolas" panose="020B0609020204030204" pitchFamily="49" charset="0"/>
            </a:endParaRPr>
          </a:p>
          <a:p>
            <a:br>
              <a:rPr lang="en-IN" b="0" dirty="0">
                <a:solidFill>
                  <a:srgbClr val="CCCCCC"/>
                </a:solidFill>
                <a:effectLst/>
                <a:latin typeface="Consolas" panose="020B0609020204030204" pitchFamily="49" charset="0"/>
              </a:rPr>
            </a:br>
            <a:r>
              <a:rPr lang="en-IN" b="0" dirty="0" err="1">
                <a:effectLst/>
                <a:latin typeface="Consolas" panose="020B0609020204030204" pitchFamily="49" charset="0"/>
              </a:rPr>
              <a:t>encoded_dataset</a:t>
            </a:r>
            <a:r>
              <a:rPr lang="en-IN" b="0" dirty="0">
                <a:effectLst/>
                <a:latin typeface="Consolas" panose="020B0609020204030204" pitchFamily="49" charset="0"/>
              </a:rPr>
              <a:t> = </a:t>
            </a:r>
            <a:r>
              <a:rPr lang="en-IN" b="0" dirty="0" err="1">
                <a:effectLst/>
                <a:latin typeface="Consolas" panose="020B0609020204030204" pitchFamily="49" charset="0"/>
              </a:rPr>
              <a:t>pd.get_dummies</a:t>
            </a:r>
            <a:r>
              <a:rPr lang="en-IN" b="0" dirty="0">
                <a:effectLst/>
                <a:latin typeface="Consolas" panose="020B0609020204030204" pitchFamily="49" charset="0"/>
              </a:rPr>
              <a:t>(data = </a:t>
            </a:r>
            <a:r>
              <a:rPr lang="en-IN" b="0" dirty="0" err="1">
                <a:effectLst/>
                <a:latin typeface="Consolas" panose="020B0609020204030204" pitchFamily="49" charset="0"/>
              </a:rPr>
              <a:t>modified_dataset</a:t>
            </a:r>
            <a:r>
              <a:rPr lang="en-IN" b="0" dirty="0">
                <a:effectLst/>
                <a:latin typeface="Consolas" panose="020B0609020204030204" pitchFamily="49" charset="0"/>
              </a:rPr>
              <a:t>, columns = ['Manufacturer', '</a:t>
            </a:r>
            <a:r>
              <a:rPr lang="en-IN" b="0" dirty="0" err="1">
                <a:effectLst/>
                <a:latin typeface="Consolas" panose="020B0609020204030204" pitchFamily="49" charset="0"/>
              </a:rPr>
              <a:t>Vehicle_type</a:t>
            </a:r>
            <a:r>
              <a:rPr lang="en-IN" b="0" dirty="0">
                <a:effectLst/>
                <a:latin typeface="Consolas" panose="020B0609020204030204" pitchFamily="49" charset="0"/>
              </a:rPr>
              <a:t>'])</a:t>
            </a:r>
          </a:p>
          <a:p>
            <a:r>
              <a:rPr lang="en-IN" b="0" dirty="0" err="1">
                <a:effectLst/>
                <a:latin typeface="Consolas" panose="020B0609020204030204" pitchFamily="49" charset="0"/>
              </a:rPr>
              <a:t>encoded_dataset</a:t>
            </a:r>
            <a:endParaRPr lang="en-IN" b="0" dirty="0">
              <a:effectLst/>
              <a:latin typeface="Consolas" panose="020B0609020204030204" pitchFamily="49" charset="0"/>
            </a:endParaRPr>
          </a:p>
        </p:txBody>
      </p:sp>
      <p:sp>
        <p:nvSpPr>
          <p:cNvPr id="9" name="TextBox 8"/>
          <p:cNvSpPr txBox="1"/>
          <p:nvPr/>
        </p:nvSpPr>
        <p:spPr>
          <a:xfrm>
            <a:off x="5462477" y="-28597"/>
            <a:ext cx="6267892" cy="2308324"/>
          </a:xfrm>
          <a:prstGeom prst="rect">
            <a:avLst/>
          </a:prstGeom>
          <a:noFill/>
        </p:spPr>
        <p:txBody>
          <a:bodyPr wrap="square">
            <a:spAutoFit/>
          </a:bodyPr>
          <a:lstStyle/>
          <a:p>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sklearn</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preprocessing</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OneHotEncoder</a:t>
            </a:r>
            <a:endParaRPr lang="en-US" b="0" dirty="0">
              <a:solidFill>
                <a:srgbClr val="4EC9B0"/>
              </a:solidFill>
              <a:effectLst/>
              <a:latin typeface="Consolas" panose="020B0609020204030204" pitchFamily="49" charset="0"/>
            </a:endParaRPr>
          </a:p>
          <a:p>
            <a:r>
              <a:rPr lang="en-IN" dirty="0">
                <a:effectLst/>
                <a:latin typeface="Consolas" panose="020B0609020204030204" pitchFamily="49" charset="0"/>
              </a:rPr>
              <a:t>encoder = </a:t>
            </a:r>
            <a:r>
              <a:rPr lang="en-IN" dirty="0" err="1">
                <a:effectLst/>
                <a:latin typeface="Consolas" panose="020B0609020204030204" pitchFamily="49" charset="0"/>
              </a:rPr>
              <a:t>OneHotEncoder</a:t>
            </a:r>
            <a:r>
              <a:rPr lang="en-IN" dirty="0">
                <a:effectLst/>
                <a:latin typeface="Consolas" panose="020B0609020204030204" pitchFamily="49" charset="0"/>
              </a:rPr>
              <a:t>()</a:t>
            </a:r>
          </a:p>
          <a:p>
            <a:r>
              <a:rPr lang="en-IN" dirty="0">
                <a:effectLst/>
                <a:latin typeface="Consolas" panose="020B0609020204030204" pitchFamily="49" charset="0"/>
              </a:rPr>
              <a:t>encoder</a:t>
            </a:r>
          </a:p>
          <a:p>
            <a:r>
              <a:rPr lang="en-IN" dirty="0">
                <a:effectLst/>
                <a:latin typeface="Consolas" panose="020B0609020204030204" pitchFamily="49" charset="0"/>
              </a:rPr>
              <a:t>encoded = </a:t>
            </a:r>
            <a:r>
              <a:rPr lang="en-IN" dirty="0" err="1">
                <a:effectLst/>
                <a:latin typeface="Consolas" panose="020B0609020204030204" pitchFamily="49" charset="0"/>
              </a:rPr>
              <a:t>encoder.fit_transform</a:t>
            </a:r>
            <a:r>
              <a:rPr lang="en-IN" dirty="0">
                <a:effectLst/>
                <a:latin typeface="Consolas" panose="020B0609020204030204" pitchFamily="49" charset="0"/>
              </a:rPr>
              <a:t>(</a:t>
            </a:r>
            <a:r>
              <a:rPr lang="en-IN" dirty="0" err="1">
                <a:effectLst/>
                <a:latin typeface="Consolas" panose="020B0609020204030204" pitchFamily="49" charset="0"/>
              </a:rPr>
              <a:t>df</a:t>
            </a:r>
            <a:r>
              <a:rPr lang="en-IN" dirty="0">
                <a:effectLst/>
                <a:latin typeface="Consolas" panose="020B0609020204030204" pitchFamily="49" charset="0"/>
              </a:rPr>
              <a:t>[['status']]).</a:t>
            </a:r>
            <a:r>
              <a:rPr lang="en-IN" dirty="0" err="1">
                <a:effectLst/>
                <a:latin typeface="Consolas" panose="020B0609020204030204" pitchFamily="49" charset="0"/>
              </a:rPr>
              <a:t>toarray</a:t>
            </a:r>
            <a:r>
              <a:rPr lang="en-IN" dirty="0">
                <a:effectLst/>
                <a:latin typeface="Consolas" panose="020B0609020204030204" pitchFamily="49" charset="0"/>
              </a:rPr>
              <a:t>()</a:t>
            </a:r>
          </a:p>
          <a:p>
            <a:r>
              <a:rPr lang="en-US" b="0" dirty="0" err="1">
                <a:solidFill>
                  <a:srgbClr val="9CDCFE"/>
                </a:solidFill>
                <a:effectLst/>
                <a:latin typeface="Consolas" panose="020B0609020204030204" pitchFamily="49" charset="0"/>
              </a:rPr>
              <a:t>encoder</a:t>
            </a:r>
            <a:r>
              <a:rPr lang="en-US" b="0" dirty="0" err="1">
                <a:solidFill>
                  <a:srgbClr val="CCCCCC"/>
                </a:solidFill>
                <a:effectLst/>
                <a:latin typeface="Consolas" panose="020B0609020204030204" pitchFamily="49" charset="0"/>
              </a:rPr>
              <a:t>.</a:t>
            </a:r>
            <a:r>
              <a:rPr lang="en-US" b="0" dirty="0" err="1">
                <a:solidFill>
                  <a:srgbClr val="DCDCAA"/>
                </a:solidFill>
                <a:effectLst/>
                <a:latin typeface="Consolas" panose="020B0609020204030204" pitchFamily="49" charset="0"/>
              </a:rPr>
              <a:t>get_feature_names_out</a:t>
            </a:r>
            <a:r>
              <a:rPr lang="en-US" b="0" dirty="0">
                <a:solidFill>
                  <a:srgbClr val="CCCCCC"/>
                </a:solidFill>
                <a:effectLst/>
                <a:latin typeface="Consolas" panose="020B0609020204030204" pitchFamily="49" charset="0"/>
              </a:rPr>
              <a:t>()</a:t>
            </a:r>
          </a:p>
          <a:p>
            <a:endParaRPr lang="en-IN" dirty="0">
              <a:effectLst/>
              <a:latin typeface="Consolas" panose="020B0609020204030204" pitchFamily="49" charset="0"/>
            </a:endParaRPr>
          </a:p>
          <a:p>
            <a:endParaRPr lang="en-US" b="0" dirty="0">
              <a:solidFill>
                <a:srgbClr val="CCCCCC"/>
              </a:solidFill>
              <a:effectLst/>
              <a:latin typeface="Consolas" panose="020B0609020204030204" pitchFamily="49" charset="0"/>
            </a:endParaRPr>
          </a:p>
        </p:txBody>
      </p:sp>
      <p:sp>
        <p:nvSpPr>
          <p:cNvPr id="11" name="TextBox 10"/>
          <p:cNvSpPr txBox="1"/>
          <p:nvPr/>
        </p:nvSpPr>
        <p:spPr>
          <a:xfrm>
            <a:off x="6621426" y="4085928"/>
            <a:ext cx="5712341" cy="923330"/>
          </a:xfrm>
          <a:prstGeom prst="rect">
            <a:avLst/>
          </a:prstGeom>
          <a:noFill/>
        </p:spPr>
        <p:txBody>
          <a:bodyPr wrap="square">
            <a:spAutoFit/>
          </a:bodyPr>
          <a:lstStyle/>
          <a:p>
            <a:r>
              <a:rPr lang="en-IN" b="0" dirty="0">
                <a:solidFill>
                  <a:srgbClr val="6A9955"/>
                </a:solidFill>
                <a:effectLst/>
                <a:latin typeface="Consolas" panose="020B0609020204030204" pitchFamily="49" charset="0"/>
              </a:rPr>
              <a:t>#using pandas</a:t>
            </a:r>
            <a:endParaRPr lang="en-IN" b="0" dirty="0">
              <a:solidFill>
                <a:srgbClr val="CCCCCC"/>
              </a:solidFill>
              <a:effectLst/>
              <a:latin typeface="Consolas" panose="020B0609020204030204" pitchFamily="49" charset="0"/>
            </a:endParaRPr>
          </a:p>
          <a:p>
            <a:r>
              <a:rPr lang="en-IN" b="0" dirty="0" err="1">
                <a:solidFill>
                  <a:srgbClr val="4EC9B0"/>
                </a:solidFill>
                <a:effectLst/>
                <a:latin typeface="Consolas" panose="020B0609020204030204" pitchFamily="49" charset="0"/>
              </a:rPr>
              <a:t>pd</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get_dummies</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df</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'status'</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drop_first</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True</a:t>
            </a:r>
            <a:r>
              <a:rPr lang="en-IN" b="0" dirty="0">
                <a:solidFill>
                  <a:srgbClr val="CCCCCC"/>
                </a:solidFill>
                <a:effectLst/>
                <a:latin typeface="Consolas" panose="020B0609020204030204" pitchFamily="49" charset="0"/>
              </a:rPr>
              <a:t>, </a:t>
            </a:r>
            <a:r>
              <a:rPr lang="en-IN" b="0" dirty="0" err="1">
                <a:solidFill>
                  <a:srgbClr val="9CDCFE"/>
                </a:solidFill>
                <a:effectLst/>
                <a:latin typeface="Consolas" panose="020B0609020204030204" pitchFamily="49" charset="0"/>
              </a:rPr>
              <a:t>dtype</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'int'</a:t>
            </a:r>
            <a:r>
              <a:rPr lang="en-IN" b="0" dirty="0">
                <a:solidFill>
                  <a:srgbClr val="CCCCCC"/>
                </a:solidFill>
                <a:effectLst/>
                <a:latin typeface="Consolas" panose="020B0609020204030204" pitchFamily="49" charset="0"/>
              </a:rPr>
              <a:t>)</a:t>
            </a:r>
          </a:p>
        </p:txBody>
      </p:sp>
      <p:sp>
        <p:nvSpPr>
          <p:cNvPr id="8" name="TextBox 7"/>
          <p:cNvSpPr txBox="1"/>
          <p:nvPr/>
        </p:nvSpPr>
        <p:spPr>
          <a:xfrm>
            <a:off x="0" y="3429000"/>
            <a:ext cx="6262576" cy="1754326"/>
          </a:xfrm>
          <a:prstGeom prst="rect">
            <a:avLst/>
          </a:prstGeom>
          <a:noFill/>
        </p:spPr>
        <p:txBody>
          <a:bodyPr wrap="square">
            <a:spAutoFit/>
          </a:bodyPr>
          <a:lstStyle/>
          <a:p>
            <a:r>
              <a:rPr lang="en-US" b="0" dirty="0">
                <a:solidFill>
                  <a:srgbClr val="C586C0"/>
                </a:solidFill>
                <a:effectLst/>
                <a:latin typeface="Consolas" panose="020B0609020204030204" pitchFamily="49" charset="0"/>
              </a:rPr>
              <a:t>from</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sklearn</a:t>
            </a:r>
            <a:r>
              <a:rPr lang="en-US" b="0" dirty="0" err="1">
                <a:solidFill>
                  <a:srgbClr val="CCCCCC"/>
                </a:solidFill>
                <a:effectLst/>
                <a:latin typeface="Consolas" panose="020B0609020204030204" pitchFamily="49" charset="0"/>
              </a:rPr>
              <a:t>.</a:t>
            </a:r>
            <a:r>
              <a:rPr lang="en-US" b="0" dirty="0" err="1">
                <a:solidFill>
                  <a:srgbClr val="4EC9B0"/>
                </a:solidFill>
                <a:effectLst/>
                <a:latin typeface="Consolas" panose="020B0609020204030204" pitchFamily="49" charset="0"/>
              </a:rPr>
              <a:t>preprocessing</a:t>
            </a:r>
            <a:r>
              <a:rPr lang="en-US" b="0" dirty="0">
                <a:solidFill>
                  <a:srgbClr val="CCCCCC"/>
                </a:solidFill>
                <a:effectLst/>
                <a:latin typeface="Consolas" panose="020B0609020204030204" pitchFamily="49" charset="0"/>
              </a:rPr>
              <a:t> </a:t>
            </a:r>
            <a:r>
              <a:rPr lang="en-US" b="0" dirty="0">
                <a:solidFill>
                  <a:srgbClr val="C586C0"/>
                </a:solidFill>
                <a:effectLst/>
                <a:latin typeface="Consolas" panose="020B0609020204030204" pitchFamily="49" charset="0"/>
              </a:rPr>
              <a:t>import</a:t>
            </a:r>
            <a:r>
              <a:rPr lang="en-US" b="0" dirty="0">
                <a:solidFill>
                  <a:srgbClr val="CCCCCC"/>
                </a:solidFill>
                <a:effectLst/>
                <a:latin typeface="Consolas" panose="020B0609020204030204" pitchFamily="49" charset="0"/>
              </a:rPr>
              <a:t> </a:t>
            </a:r>
            <a:r>
              <a:rPr lang="en-US" b="0" dirty="0" err="1">
                <a:solidFill>
                  <a:srgbClr val="4EC9B0"/>
                </a:solidFill>
                <a:effectLst/>
                <a:latin typeface="Consolas" panose="020B0609020204030204" pitchFamily="49" charset="0"/>
              </a:rPr>
              <a:t>LabelEncoder</a:t>
            </a:r>
            <a:endParaRPr lang="en-US" b="0" dirty="0">
              <a:solidFill>
                <a:srgbClr val="4EC9B0"/>
              </a:solidFill>
              <a:effectLst/>
              <a:latin typeface="Consolas" panose="020B0609020204030204" pitchFamily="49" charset="0"/>
            </a:endParaRPr>
          </a:p>
          <a:p>
            <a:r>
              <a:rPr lang="en-IN" b="0" dirty="0" err="1">
                <a:solidFill>
                  <a:srgbClr val="9CDCFE"/>
                </a:solidFill>
                <a:effectLst/>
                <a:latin typeface="Consolas" panose="020B0609020204030204" pitchFamily="49" charset="0"/>
              </a:rPr>
              <a:t>label_encoder</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err="1">
                <a:solidFill>
                  <a:srgbClr val="4EC9B0"/>
                </a:solidFill>
                <a:effectLst/>
                <a:latin typeface="Consolas" panose="020B0609020204030204" pitchFamily="49" charset="0"/>
              </a:rPr>
              <a:t>LabelEncoder</a:t>
            </a:r>
            <a:r>
              <a:rPr lang="en-IN" b="0" dirty="0">
                <a:solidFill>
                  <a:srgbClr val="CCCCCC"/>
                </a:solidFill>
                <a:effectLst/>
                <a:latin typeface="Consolas" panose="020B0609020204030204" pitchFamily="49" charset="0"/>
              </a:rPr>
              <a:t>()</a:t>
            </a:r>
          </a:p>
          <a:p>
            <a:r>
              <a:rPr lang="en-IN" b="0" dirty="0" err="1">
                <a:solidFill>
                  <a:srgbClr val="9CDCFE"/>
                </a:solidFill>
                <a:effectLst/>
                <a:latin typeface="Consolas" panose="020B0609020204030204" pitchFamily="49" charset="0"/>
              </a:rPr>
              <a:t>label_encoder</a:t>
            </a:r>
            <a:r>
              <a:rPr lang="en-IN" b="0" dirty="0" err="1">
                <a:solidFill>
                  <a:srgbClr val="CCCCCC"/>
                </a:solidFill>
                <a:effectLst/>
                <a:latin typeface="Consolas" panose="020B0609020204030204" pitchFamily="49" charset="0"/>
              </a:rPr>
              <a:t>.</a:t>
            </a:r>
            <a:r>
              <a:rPr lang="en-IN" b="0" dirty="0" err="1">
                <a:solidFill>
                  <a:srgbClr val="DCDCAA"/>
                </a:solidFill>
                <a:effectLst/>
                <a:latin typeface="Consolas" panose="020B0609020204030204" pitchFamily="49" charset="0"/>
              </a:rPr>
              <a:t>fit_transform</a:t>
            </a:r>
            <a:r>
              <a:rPr lang="en-IN" b="0" dirty="0">
                <a:solidFill>
                  <a:srgbClr val="CCCCCC"/>
                </a:solidFill>
                <a:effectLst/>
                <a:latin typeface="Consolas" panose="020B0609020204030204" pitchFamily="49" charset="0"/>
              </a:rPr>
              <a:t>(</a:t>
            </a:r>
            <a:r>
              <a:rPr lang="en-IN" b="0" dirty="0" err="1">
                <a:solidFill>
                  <a:srgbClr val="9CDCFE"/>
                </a:solidFill>
                <a:effectLst/>
                <a:latin typeface="Consolas" panose="020B0609020204030204" pitchFamily="49" charset="0"/>
              </a:rPr>
              <a:t>df</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'status'</a:t>
            </a:r>
            <a:r>
              <a:rPr lang="en-IN" b="0" dirty="0">
                <a:solidFill>
                  <a:srgbClr val="CCCCCC"/>
                </a:solidFill>
                <a:effectLst/>
                <a:latin typeface="Consolas" panose="020B0609020204030204" pitchFamily="49" charset="0"/>
              </a:rPr>
              <a:t>]])</a:t>
            </a:r>
          </a:p>
          <a:p>
            <a:endParaRPr lang="en-IN" dirty="0">
              <a:solidFill>
                <a:srgbClr val="CCCCCC"/>
              </a:solidFill>
              <a:latin typeface="Consolas" panose="020B0609020204030204" pitchFamily="49" charset="0"/>
            </a:endParaRPr>
          </a:p>
          <a:p>
            <a:endParaRPr lang="en-IN" b="0" dirty="0">
              <a:solidFill>
                <a:srgbClr val="CCCCCC"/>
              </a:solidFill>
              <a:effectLst/>
              <a:latin typeface="Consolas" panose="020B0609020204030204" pitchFamily="49" charset="0"/>
            </a:endParaRPr>
          </a:p>
          <a:p>
            <a:endParaRPr lang="en-US" b="0" dirty="0">
              <a:solidFill>
                <a:srgbClr val="CCCCCC"/>
              </a:solidFill>
              <a:effectLst/>
              <a:latin typeface="Consolas" panose="020B0609020204030204" pitchFamily="49" charset="0"/>
            </a:endParaRPr>
          </a:p>
        </p:txBody>
      </p:sp>
      <p:sp>
        <p:nvSpPr>
          <p:cNvPr id="12" name="TextBox 11"/>
          <p:cNvSpPr txBox="1"/>
          <p:nvPr/>
        </p:nvSpPr>
        <p:spPr>
          <a:xfrm>
            <a:off x="118286" y="4514005"/>
            <a:ext cx="7802969" cy="2062103"/>
          </a:xfrm>
          <a:prstGeom prst="rect">
            <a:avLst/>
          </a:prstGeom>
          <a:noFill/>
        </p:spPr>
        <p:txBody>
          <a:bodyPr wrap="square">
            <a:spAutoFit/>
          </a:bodyPr>
          <a:lstStyle/>
          <a:p>
            <a:r>
              <a:rPr lang="en-IN" sz="1600" b="0" dirty="0">
                <a:effectLst/>
                <a:latin typeface="Consolas" panose="020B0609020204030204" pitchFamily="49" charset="0"/>
              </a:rPr>
              <a:t>from </a:t>
            </a:r>
            <a:r>
              <a:rPr lang="en-IN" sz="1600" b="0" dirty="0" err="1">
                <a:effectLst/>
                <a:latin typeface="Consolas" panose="020B0609020204030204" pitchFamily="49" charset="0"/>
              </a:rPr>
              <a:t>sklearn.preprocessing</a:t>
            </a:r>
            <a:r>
              <a:rPr lang="en-IN" sz="1600" b="0" dirty="0">
                <a:effectLst/>
                <a:latin typeface="Consolas" panose="020B0609020204030204" pitchFamily="49" charset="0"/>
              </a:rPr>
              <a:t> import </a:t>
            </a:r>
            <a:r>
              <a:rPr lang="en-IN" sz="1600" b="0" dirty="0" err="1">
                <a:effectLst/>
                <a:latin typeface="Consolas" panose="020B0609020204030204" pitchFamily="49" charset="0"/>
              </a:rPr>
              <a:t>OrdinalEncoder</a:t>
            </a:r>
            <a:endParaRPr lang="en-IN" sz="1600" b="0" dirty="0">
              <a:effectLst/>
              <a:latin typeface="Consolas" panose="020B0609020204030204" pitchFamily="49" charset="0"/>
            </a:endParaRPr>
          </a:p>
          <a:p>
            <a:br>
              <a:rPr lang="en-IN" sz="1600" b="0" dirty="0">
                <a:effectLst/>
                <a:latin typeface="Consolas" panose="020B0609020204030204" pitchFamily="49" charset="0"/>
              </a:rPr>
            </a:br>
            <a:r>
              <a:rPr lang="en-IN" sz="1600" b="0" dirty="0" err="1">
                <a:effectLst/>
                <a:latin typeface="Consolas" panose="020B0609020204030204" pitchFamily="49" charset="0"/>
              </a:rPr>
              <a:t>df</a:t>
            </a:r>
            <a:r>
              <a:rPr lang="en-IN" sz="1600" b="0" dirty="0">
                <a:effectLst/>
                <a:latin typeface="Consolas" panose="020B0609020204030204" pitchFamily="49" charset="0"/>
              </a:rPr>
              <a:t> = </a:t>
            </a:r>
            <a:r>
              <a:rPr lang="en-IN" sz="1600" b="0" dirty="0" err="1">
                <a:effectLst/>
                <a:latin typeface="Consolas" panose="020B0609020204030204" pitchFamily="49" charset="0"/>
              </a:rPr>
              <a:t>pd.DataFrame</a:t>
            </a:r>
            <a:r>
              <a:rPr lang="en-IN" sz="1600" b="0" dirty="0">
                <a:effectLst/>
                <a:latin typeface="Consolas" panose="020B0609020204030204" pitchFamily="49" charset="0"/>
              </a:rPr>
              <a:t>({"qualification": ["HS", "PG","GR", "HS", "PhD", "HS", "PG"]})</a:t>
            </a:r>
          </a:p>
          <a:p>
            <a:r>
              <a:rPr lang="fr-FR" sz="1600" b="0" dirty="0">
                <a:effectLst/>
                <a:latin typeface="Consolas" panose="020B0609020204030204" pitchFamily="49" charset="0"/>
              </a:rPr>
              <a:t>encoder = </a:t>
            </a:r>
            <a:r>
              <a:rPr lang="fr-FR" sz="1600" b="0" dirty="0" err="1">
                <a:effectLst/>
                <a:latin typeface="Consolas" panose="020B0609020204030204" pitchFamily="49" charset="0"/>
              </a:rPr>
              <a:t>OrdinalEncoder</a:t>
            </a:r>
            <a:r>
              <a:rPr lang="fr-FR" sz="1600" b="0" dirty="0">
                <a:effectLst/>
                <a:latin typeface="Consolas" panose="020B0609020204030204" pitchFamily="49" charset="0"/>
              </a:rPr>
              <a:t>(</a:t>
            </a:r>
            <a:r>
              <a:rPr lang="fr-FR" sz="1600" b="0" dirty="0" err="1">
                <a:effectLst/>
                <a:latin typeface="Consolas" panose="020B0609020204030204" pitchFamily="49" charset="0"/>
              </a:rPr>
              <a:t>categories</a:t>
            </a:r>
            <a:r>
              <a:rPr lang="fr-FR" sz="1600" b="0" dirty="0">
                <a:effectLst/>
                <a:latin typeface="Consolas" panose="020B0609020204030204" pitchFamily="49" charset="0"/>
              </a:rPr>
              <a:t> = [["HS", "GR", "PG", "PhD"]])</a:t>
            </a:r>
          </a:p>
          <a:p>
            <a:r>
              <a:rPr lang="fr-FR" sz="1600" b="0" dirty="0" err="1">
                <a:effectLst/>
                <a:latin typeface="Consolas" panose="020B0609020204030204" pitchFamily="49" charset="0"/>
              </a:rPr>
              <a:t>encoder.fit_transform</a:t>
            </a:r>
            <a:r>
              <a:rPr lang="fr-FR" sz="1600" b="0" dirty="0">
                <a:effectLst/>
                <a:latin typeface="Consolas" panose="020B0609020204030204" pitchFamily="49" charset="0"/>
              </a:rPr>
              <a:t>(</a:t>
            </a:r>
            <a:r>
              <a:rPr lang="fr-FR" sz="1600" b="0" dirty="0" err="1">
                <a:effectLst/>
                <a:latin typeface="Consolas" panose="020B0609020204030204" pitchFamily="49" charset="0"/>
              </a:rPr>
              <a:t>df</a:t>
            </a:r>
            <a:r>
              <a:rPr lang="fr-FR" sz="1600" b="0" dirty="0">
                <a:effectLst/>
                <a:latin typeface="Consolas" panose="020B0609020204030204" pitchFamily="49" charset="0"/>
              </a:rPr>
              <a:t>[['qualification']])</a:t>
            </a:r>
          </a:p>
          <a:p>
            <a:endParaRPr lang="fr-FR" sz="1600" b="0" dirty="0">
              <a:effectLst/>
              <a:latin typeface="Consolas" panose="020B0609020204030204" pitchFamily="49" charset="0"/>
            </a:endParaRPr>
          </a:p>
          <a:p>
            <a:endParaRPr lang="en-IN" sz="1600" b="0" dirty="0">
              <a:effectLst/>
              <a:latin typeface="Consolas" panose="020B0609020204030204" pitchFamily="49" charset="0"/>
            </a:endParaRPr>
          </a:p>
        </p:txBody>
      </p:sp>
    </p:spTree>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datastoreItem>
</file>

<file path=customXml/itemProps2.xml><?xml version="1.0" encoding="utf-8"?>
<ds:datastoreItem xmlns:ds="http://schemas.openxmlformats.org/officeDocument/2006/customXml" ds:itemID="{6F4F4D41-822D-40F2-A7AC-E4E6CB36CA7A}">
  <ds:schemaRefs/>
</ds:datastoreItem>
</file>

<file path=customXml/itemProps3.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{842606C6-BDB3-42BB-AA8B-0C256F5BA51F}tf56160789_win32</Template>
  <TotalTime>0</TotalTime>
  <Words>4161</Words>
  <Application>Microsoft Office PowerPoint</Application>
  <PresentationFormat>Widescreen</PresentationFormat>
  <Paragraphs>496</Paragraphs>
  <Slides>35</Slides>
  <Notes>0</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35</vt:i4>
      </vt:variant>
    </vt:vector>
  </HeadingPairs>
  <TitlesOfParts>
    <vt:vector size="52" baseType="lpstr">
      <vt:lpstr>__Inter_0d7ac7</vt:lpstr>
      <vt:lpstr>Arial</vt:lpstr>
      <vt:lpstr>Bookman Old Style</vt:lpstr>
      <vt:lpstr>Calibri</vt:lpstr>
      <vt:lpstr>Consolas</vt:lpstr>
      <vt:lpstr>Courier New</vt:lpstr>
      <vt:lpstr>Franklin Gothic Book</vt:lpstr>
      <vt:lpstr>Google Sans</vt:lpstr>
      <vt:lpstr>Inter</vt:lpstr>
      <vt:lpstr>montserrat</vt:lpstr>
      <vt:lpstr>Nunito</vt:lpstr>
      <vt:lpstr>Roboto</vt:lpstr>
      <vt:lpstr>Segoe UI</vt:lpstr>
      <vt:lpstr>Tomorrow</vt:lpstr>
      <vt:lpstr>Verdana</vt:lpstr>
      <vt:lpstr>Wingdings</vt:lpstr>
      <vt:lpstr>Custom</vt:lpstr>
      <vt:lpstr>Linear Regression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shahil md</cp:lastModifiedBy>
  <cp:revision>120</cp:revision>
  <dcterms:created xsi:type="dcterms:W3CDTF">2024-10-05T11:12:00Z</dcterms:created>
  <dcterms:modified xsi:type="dcterms:W3CDTF">2024-10-14T06:56:37Z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35A79058FA814C90B0787108429F78E0_12</vt:lpwstr>
  </property>
  <property fmtid="{D5CDD505-2E9C-101B-9397-08002B2CF9AE}" pid="4" name="KSOProductBuildVer">
    <vt:lpwstr>1033-12.2.0.18586</vt:lpwstr>
  </property>
</Properties>
</file>