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2" r:id="rId7"/>
    <p:sldId id="264" r:id="rId8"/>
    <p:sldId id="266" r:id="rId9"/>
    <p:sldId id="277" r:id="rId10"/>
    <p:sldId id="279" r:id="rId11"/>
    <p:sldId id="267" r:id="rId12"/>
    <p:sldId id="280" r:id="rId13"/>
    <p:sldId id="281" r:id="rId14"/>
    <p:sldId id="282" r:id="rId15"/>
    <p:sldId id="283" r:id="rId16"/>
    <p:sldId id="284" r:id="rId17"/>
    <p:sldId id="290" r:id="rId18"/>
    <p:sldId id="285" r:id="rId19"/>
    <p:sldId id="288" r:id="rId20"/>
    <p:sldId id="287" r:id="rId21"/>
    <p:sldId id="289"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8">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8" qsCatId="simple" csTypeId="urn:microsoft.com/office/officeart/2005/8/colors/colorful3#8"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type="parTrans" cxnId="{044BFD11-E7BD-444D-8B6A-823E2401CCAE}">
      <dgm:prSet/>
      <dgm:spPr/>
      <dgm:t>
        <a:bodyPr/>
        <a:lstStyle/>
        <a:p>
          <a:endParaRPr lang="en-IN">
            <a:latin typeface="Comic Sans MS" panose="030F0702030302020204" pitchFamily="66" charset="0"/>
          </a:endParaRPr>
        </a:p>
      </dgm:t>
    </dgm:pt>
    <dgm:pt modelId="{AAAEA268-2484-4D47-AB0A-980F0C748A11}" type="sibTrans" cxnId="{044BFD11-E7BD-444D-8B6A-823E2401CCAE}">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type="parTrans" cxnId="{3CBD716B-9F86-45AA-838C-16C55D625F4C}">
      <dgm:prSet/>
      <dgm:spPr/>
      <dgm:t>
        <a:bodyPr/>
        <a:lstStyle/>
        <a:p>
          <a:endParaRPr lang="en-IN">
            <a:latin typeface="Comic Sans MS" panose="030F0702030302020204" pitchFamily="66" charset="0"/>
          </a:endParaRPr>
        </a:p>
      </dgm:t>
    </dgm:pt>
    <dgm:pt modelId="{3E00C920-7875-48FD-840E-547164B8AA82}" type="sibTrans" cxnId="{3CBD716B-9F86-45AA-838C-16C55D625F4C}">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type="parTrans" cxnId="{407AFC89-F553-4D6B-86AE-016C6E061C24}">
      <dgm:prSet/>
      <dgm:spPr/>
      <dgm:t>
        <a:bodyPr/>
        <a:lstStyle/>
        <a:p>
          <a:endParaRPr lang="en-IN">
            <a:latin typeface="Comic Sans MS" panose="030F0702030302020204" pitchFamily="66" charset="0"/>
          </a:endParaRPr>
        </a:p>
      </dgm:t>
    </dgm:pt>
    <dgm:pt modelId="{C92453DE-AE0C-446F-8D0E-EAC73D4D50D6}" type="sibTrans" cxnId="{407AFC89-F553-4D6B-86AE-016C6E061C24}">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type="parTrans" cxnId="{83CB5079-20E0-4E89-9B38-D8416A715EF9}">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type="sibTrans" cxnId="{83CB5079-20E0-4E89-9B38-D8416A715EF9}">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type="parTrans" cxnId="{D3E8D4E2-CC44-4471-93E8-616A265B35E5}">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type="sibTrans" cxnId="{D3E8D4E2-CC44-4471-93E8-616A265B35E5}">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type="parTrans" cxnId="{9FD93F1D-DB15-4E90-B0F7-0E301131FD8D}">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type="sibTrans" cxnId="{9FD93F1D-DB15-4E90-B0F7-0E301131FD8D}">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type="parTrans" cxnId="{2EF40D69-D0D2-45DE-9EED-F54FC6AC4041}">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type="sibTrans" cxnId="{2EF40D69-D0D2-45DE-9EED-F54FC6AC4041}">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type="parTrans" cxnId="{373A8503-A6A7-4B21-A417-49DFBC433D02}">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type="sibTrans" cxnId="{373A8503-A6A7-4B21-A417-49DFBC433D02}">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type="parTrans" cxnId="{A04B9E17-1760-4DF5-8629-1804196585FC}">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type="sibTrans" cxnId="{A04B9E17-1760-4DF5-8629-1804196585FC}">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type="parTrans" cxnId="{C0783759-32EA-4E53-8F72-F5E35B94BB5C}">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type="sibTrans" cxnId="{C0783759-32EA-4E53-8F72-F5E35B94BB5C}">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40825-A713-4977-8DCE-E4C593E52520}">
      <dsp:nvSpPr>
        <dsp:cNvPr id="0" name=""/>
        <dsp:cNvSpPr/>
      </dsp:nvSpPr>
      <dsp:spPr>
        <a:xfrm>
          <a:off x="0" y="2270124"/>
          <a:ext cx="2367260" cy="2367260"/>
        </a:xfrm>
        <a:prstGeom prst="ellipse">
          <a:avLst/>
        </a:prstGeom>
        <a:solidFill>
          <a:schemeClr val="accent3">
            <a:hueOff val="0"/>
            <a:satOff val="0"/>
            <a:lumOff val="0"/>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Data</a:t>
          </a:r>
        </a:p>
      </dsp:txBody>
      <dsp:txXfrm>
        <a:off x="346677" y="2616801"/>
        <a:ext cx="1673906" cy="1673906"/>
      </dsp:txXfrm>
    </dsp:sp>
    <dsp:sp modelId="{B565CC30-A54E-4B8D-9ABE-A9CFFDA4FCCF}">
      <dsp:nvSpPr>
        <dsp:cNvPr id="0" name=""/>
        <dsp:cNvSpPr/>
      </dsp:nvSpPr>
      <dsp:spPr>
        <a:xfrm>
          <a:off x="2561267" y="2756265"/>
          <a:ext cx="1373010" cy="1373010"/>
        </a:xfrm>
        <a:prstGeom prst="mathPlus">
          <a:avLst/>
        </a:prstGeom>
        <a:solidFill>
          <a:schemeClr val="accent3">
            <a:hueOff val="0"/>
            <a:satOff val="0"/>
            <a:lumOff val="0"/>
            <a:alphaOff val="0"/>
          </a:schemeClr>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Comic Sans MS" panose="030F0702030302020204" pitchFamily="66" charset="0"/>
          </a:endParaRPr>
        </a:p>
      </dsp:txBody>
      <dsp:txXfrm>
        <a:off x="2743259" y="3281304"/>
        <a:ext cx="1009026" cy="322932"/>
      </dsp:txXfrm>
    </dsp:sp>
    <dsp:sp modelId="{95FBECA5-8E86-46DB-ACD6-7B64B8F8E1BA}">
      <dsp:nvSpPr>
        <dsp:cNvPr id="0" name=""/>
        <dsp:cNvSpPr/>
      </dsp:nvSpPr>
      <dsp:spPr>
        <a:xfrm>
          <a:off x="4126500" y="2259140"/>
          <a:ext cx="2367260" cy="2367260"/>
        </a:xfrm>
        <a:prstGeom prst="ellipse">
          <a:avLst/>
        </a:prstGeom>
        <a:solidFill>
          <a:schemeClr val="accent3">
            <a:hueOff val="1519151"/>
            <a:satOff val="-20043"/>
            <a:lumOff val="2353"/>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ML Algorithm</a:t>
          </a:r>
        </a:p>
      </dsp:txBody>
      <dsp:txXfrm>
        <a:off x="4473177" y="2605817"/>
        <a:ext cx="1673906" cy="1673906"/>
      </dsp:txXfrm>
    </dsp:sp>
    <dsp:sp modelId="{8C88C967-2F01-4581-8AF8-31E2D0B0A859}">
      <dsp:nvSpPr>
        <dsp:cNvPr id="0" name=""/>
        <dsp:cNvSpPr/>
      </dsp:nvSpPr>
      <dsp:spPr>
        <a:xfrm>
          <a:off x="6685982" y="2756265"/>
          <a:ext cx="1373010" cy="1373010"/>
        </a:xfrm>
        <a:prstGeom prst="mathEqual">
          <a:avLst/>
        </a:prstGeom>
        <a:solidFill>
          <a:schemeClr val="accent3">
            <a:hueOff val="3038302"/>
            <a:satOff val="-40086"/>
            <a:lumOff val="4706"/>
            <a:alphaOff val="0"/>
          </a:schemeClr>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IN" sz="4300" kern="1200">
            <a:latin typeface="Comic Sans MS" panose="030F0702030302020204" pitchFamily="66" charset="0"/>
          </a:endParaRPr>
        </a:p>
      </dsp:txBody>
      <dsp:txXfrm>
        <a:off x="6867974" y="3039105"/>
        <a:ext cx="1009026" cy="807330"/>
      </dsp:txXfrm>
    </dsp:sp>
    <dsp:sp modelId="{159CBDDA-A951-4835-AFF0-0B1A7A99EE37}">
      <dsp:nvSpPr>
        <dsp:cNvPr id="0" name=""/>
        <dsp:cNvSpPr/>
      </dsp:nvSpPr>
      <dsp:spPr>
        <a:xfrm>
          <a:off x="8251214" y="2259140"/>
          <a:ext cx="2367260" cy="2367260"/>
        </a:xfrm>
        <a:prstGeom prst="ellipse">
          <a:avLst/>
        </a:prstGeom>
        <a:solidFill>
          <a:schemeClr val="accent3">
            <a:hueOff val="3038302"/>
            <a:satOff val="-40086"/>
            <a:lumOff val="4706"/>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ML Model</a:t>
          </a:r>
        </a:p>
      </dsp:txBody>
      <dsp:txXfrm>
        <a:off x="8597891" y="2605817"/>
        <a:ext cx="1673906" cy="1673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7F63A-B17B-4F8D-A5D9-FCCE12EE492C}">
      <dsp:nvSpPr>
        <dsp:cNvPr id="0" name=""/>
        <dsp:cNvSpPr/>
      </dsp:nvSpPr>
      <dsp:spPr>
        <a:xfrm rot="5400000">
          <a:off x="303104" y="3099039"/>
          <a:ext cx="898320" cy="1494785"/>
        </a:xfrm>
        <a:prstGeom prst="corner">
          <a:avLst>
            <a:gd name="adj1" fmla="val 16120"/>
            <a:gd name="adj2" fmla="val 1611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07DE3C-8D09-497B-9B0A-FF8CB0AF7D0E}">
      <dsp:nvSpPr>
        <dsp:cNvPr id="0" name=""/>
        <dsp:cNvSpPr/>
      </dsp:nvSpPr>
      <dsp:spPr>
        <a:xfrm>
          <a:off x="153152" y="3545658"/>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1. Data collection</a:t>
          </a:r>
        </a:p>
      </dsp:txBody>
      <dsp:txXfrm>
        <a:off x="153152" y="3545658"/>
        <a:ext cx="1349500" cy="1182916"/>
      </dsp:txXfrm>
    </dsp:sp>
    <dsp:sp modelId="{F15B5D98-4222-4531-B939-D54864A66513}">
      <dsp:nvSpPr>
        <dsp:cNvPr id="0" name=""/>
        <dsp:cNvSpPr/>
      </dsp:nvSpPr>
      <dsp:spPr>
        <a:xfrm>
          <a:off x="1248030" y="2988991"/>
          <a:ext cx="254622" cy="254622"/>
        </a:xfrm>
        <a:prstGeom prst="triangle">
          <a:avLst>
            <a:gd name="adj" fmla="val 100000"/>
          </a:avLst>
        </a:prstGeom>
        <a:solidFill>
          <a:schemeClr val="accent3">
            <a:hueOff val="253192"/>
            <a:satOff val="-3341"/>
            <a:lumOff val="392"/>
            <a:alphaOff val="0"/>
          </a:schemeClr>
        </a:solidFill>
        <a:ln w="15875" cap="flat" cmpd="sng" algn="ctr">
          <a:solidFill>
            <a:schemeClr val="accent3">
              <a:hueOff val="253192"/>
              <a:satOff val="-334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242D4-92C2-446C-930A-D5135B86F2A9}">
      <dsp:nvSpPr>
        <dsp:cNvPr id="0" name=""/>
        <dsp:cNvSpPr/>
      </dsp:nvSpPr>
      <dsp:spPr>
        <a:xfrm rot="5400000">
          <a:off x="1955157" y="2690237"/>
          <a:ext cx="898320" cy="1494785"/>
        </a:xfrm>
        <a:prstGeom prst="corner">
          <a:avLst>
            <a:gd name="adj1" fmla="val 16120"/>
            <a:gd name="adj2" fmla="val 16110"/>
          </a:avLst>
        </a:prstGeom>
        <a:solidFill>
          <a:schemeClr val="accent3">
            <a:hueOff val="506384"/>
            <a:satOff val="-6681"/>
            <a:lumOff val="784"/>
            <a:alphaOff val="0"/>
          </a:schemeClr>
        </a:solidFill>
        <a:ln w="15875" cap="flat" cmpd="sng" algn="ctr">
          <a:solidFill>
            <a:schemeClr val="accent3">
              <a:hueOff val="506384"/>
              <a:satOff val="-668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C84B0-B83D-4677-BEA9-8DD2B3EADAD0}">
      <dsp:nvSpPr>
        <dsp:cNvPr id="0" name=""/>
        <dsp:cNvSpPr/>
      </dsp:nvSpPr>
      <dsp:spPr>
        <a:xfrm>
          <a:off x="1771636" y="3157190"/>
          <a:ext cx="1497986"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2. Data preparation</a:t>
          </a:r>
        </a:p>
      </dsp:txBody>
      <dsp:txXfrm>
        <a:off x="1771636" y="3157190"/>
        <a:ext cx="1497986" cy="1182916"/>
      </dsp:txXfrm>
    </dsp:sp>
    <dsp:sp modelId="{BB2A9629-BD1A-409E-8251-A9B8DA5314E1}">
      <dsp:nvSpPr>
        <dsp:cNvPr id="0" name=""/>
        <dsp:cNvSpPr/>
      </dsp:nvSpPr>
      <dsp:spPr>
        <a:xfrm>
          <a:off x="2900082" y="2580189"/>
          <a:ext cx="254622" cy="254622"/>
        </a:xfrm>
        <a:prstGeom prst="triangle">
          <a:avLst>
            <a:gd name="adj" fmla="val 100000"/>
          </a:avLst>
        </a:prstGeom>
        <a:solidFill>
          <a:schemeClr val="accent3">
            <a:hueOff val="759576"/>
            <a:satOff val="-10022"/>
            <a:lumOff val="1176"/>
            <a:alphaOff val="0"/>
          </a:schemeClr>
        </a:solidFill>
        <a:ln w="15875" cap="flat" cmpd="sng" algn="ctr">
          <a:solidFill>
            <a:schemeClr val="accent3">
              <a:hueOff val="759576"/>
              <a:satOff val="-1002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C3927-3E0C-44DC-8E21-C190FBC67718}">
      <dsp:nvSpPr>
        <dsp:cNvPr id="0" name=""/>
        <dsp:cNvSpPr/>
      </dsp:nvSpPr>
      <dsp:spPr>
        <a:xfrm rot="5400000">
          <a:off x="3607209" y="2281435"/>
          <a:ext cx="898320" cy="1494785"/>
        </a:xfrm>
        <a:prstGeom prst="corner">
          <a:avLst>
            <a:gd name="adj1" fmla="val 16120"/>
            <a:gd name="adj2" fmla="val 16110"/>
          </a:avLst>
        </a:prstGeom>
        <a:solidFill>
          <a:srgbClr val="AC770D"/>
        </a:solidFill>
        <a:ln w="15875" cap="flat" cmpd="sng" algn="ctr">
          <a:solidFill>
            <a:schemeClr val="accent3">
              <a:hueOff val="1012767"/>
              <a:satOff val="-13362"/>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0BA9A-DEA4-4075-9A03-B4C7CA82D359}">
      <dsp:nvSpPr>
        <dsp:cNvPr id="0" name=""/>
        <dsp:cNvSpPr/>
      </dsp:nvSpPr>
      <dsp:spPr>
        <a:xfrm>
          <a:off x="3457257" y="2728054"/>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3. Choose a ML model</a:t>
          </a:r>
        </a:p>
      </dsp:txBody>
      <dsp:txXfrm>
        <a:off x="3457257" y="2728054"/>
        <a:ext cx="1349500" cy="1182916"/>
      </dsp:txXfrm>
    </dsp:sp>
    <dsp:sp modelId="{9FDD1F3A-4B31-4BEF-BF85-D18724D72895}">
      <dsp:nvSpPr>
        <dsp:cNvPr id="0" name=""/>
        <dsp:cNvSpPr/>
      </dsp:nvSpPr>
      <dsp:spPr>
        <a:xfrm>
          <a:off x="4552135" y="2171387"/>
          <a:ext cx="254622" cy="254622"/>
        </a:xfrm>
        <a:prstGeom prst="triangle">
          <a:avLst>
            <a:gd name="adj" fmla="val 100000"/>
          </a:avLst>
        </a:prstGeom>
        <a:solidFill>
          <a:schemeClr val="accent3">
            <a:hueOff val="1265959"/>
            <a:satOff val="-16702"/>
            <a:lumOff val="1961"/>
            <a:alphaOff val="0"/>
          </a:schemeClr>
        </a:solidFill>
        <a:ln w="15875" cap="flat" cmpd="sng" algn="ctr">
          <a:solidFill>
            <a:schemeClr val="accent3">
              <a:hueOff val="1265959"/>
              <a:satOff val="-16702"/>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AF2DF-A2B6-4C93-B5B5-E25BD1979074}">
      <dsp:nvSpPr>
        <dsp:cNvPr id="0" name=""/>
        <dsp:cNvSpPr/>
      </dsp:nvSpPr>
      <dsp:spPr>
        <a:xfrm rot="5400000">
          <a:off x="5259261" y="1872633"/>
          <a:ext cx="898320" cy="1494785"/>
        </a:xfrm>
        <a:prstGeom prst="corner">
          <a:avLst>
            <a:gd name="adj1" fmla="val 16120"/>
            <a:gd name="adj2" fmla="val 16110"/>
          </a:avLst>
        </a:prstGeom>
        <a:solidFill>
          <a:schemeClr val="accent3">
            <a:hueOff val="1519151"/>
            <a:satOff val="-20043"/>
            <a:lumOff val="2353"/>
            <a:alphaOff val="0"/>
          </a:schemeClr>
        </a:solidFill>
        <a:ln w="15875" cap="flat" cmpd="sng" algn="ctr">
          <a:solidFill>
            <a:schemeClr val="accent3">
              <a:hueOff val="1519151"/>
              <a:satOff val="-20043"/>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E417D-E404-41E0-B6B9-4676170C39B7}">
      <dsp:nvSpPr>
        <dsp:cNvPr id="0" name=""/>
        <dsp:cNvSpPr/>
      </dsp:nvSpPr>
      <dsp:spPr>
        <a:xfrm>
          <a:off x="5109309" y="2319252"/>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4. Train the model</a:t>
          </a:r>
        </a:p>
      </dsp:txBody>
      <dsp:txXfrm>
        <a:off x="5109309" y="2319252"/>
        <a:ext cx="1349500" cy="1182916"/>
      </dsp:txXfrm>
    </dsp:sp>
    <dsp:sp modelId="{45CC6E95-BC83-44AE-9768-04350C55EE16}">
      <dsp:nvSpPr>
        <dsp:cNvPr id="0" name=""/>
        <dsp:cNvSpPr/>
      </dsp:nvSpPr>
      <dsp:spPr>
        <a:xfrm>
          <a:off x="6204187" y="1762585"/>
          <a:ext cx="254622" cy="254622"/>
        </a:xfrm>
        <a:prstGeom prst="triangle">
          <a:avLst>
            <a:gd name="adj" fmla="val 100000"/>
          </a:avLst>
        </a:prstGeom>
        <a:solidFill>
          <a:schemeClr val="accent3">
            <a:hueOff val="1772343"/>
            <a:satOff val="-23383"/>
            <a:lumOff val="2745"/>
            <a:alphaOff val="0"/>
          </a:schemeClr>
        </a:solidFill>
        <a:ln w="15875" cap="flat" cmpd="sng" algn="ctr">
          <a:solidFill>
            <a:schemeClr val="accent3">
              <a:hueOff val="1772343"/>
              <a:satOff val="-23383"/>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CA329-7F76-43E7-956E-21E151A4451A}">
      <dsp:nvSpPr>
        <dsp:cNvPr id="0" name=""/>
        <dsp:cNvSpPr/>
      </dsp:nvSpPr>
      <dsp:spPr>
        <a:xfrm rot="5400000">
          <a:off x="6911314" y="1463831"/>
          <a:ext cx="898320" cy="1494785"/>
        </a:xfrm>
        <a:prstGeom prst="corner">
          <a:avLst>
            <a:gd name="adj1" fmla="val 16120"/>
            <a:gd name="adj2" fmla="val 16110"/>
          </a:avLst>
        </a:prstGeom>
        <a:solidFill>
          <a:schemeClr val="accent3">
            <a:hueOff val="2025535"/>
            <a:satOff val="-26724"/>
            <a:lumOff val="3137"/>
            <a:alphaOff val="0"/>
          </a:schemeClr>
        </a:solidFill>
        <a:ln w="15875" cap="flat" cmpd="sng" algn="ctr">
          <a:solidFill>
            <a:schemeClr val="accent3">
              <a:hueOff val="2025535"/>
              <a:satOff val="-26724"/>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47E33-537E-454F-8C2F-F67E1FA7924D}">
      <dsp:nvSpPr>
        <dsp:cNvPr id="0" name=""/>
        <dsp:cNvSpPr/>
      </dsp:nvSpPr>
      <dsp:spPr>
        <a:xfrm>
          <a:off x="6761362" y="1910450"/>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5. Evaluate the model</a:t>
          </a:r>
        </a:p>
      </dsp:txBody>
      <dsp:txXfrm>
        <a:off x="6761362" y="1910450"/>
        <a:ext cx="1349500" cy="1182916"/>
      </dsp:txXfrm>
    </dsp:sp>
    <dsp:sp modelId="{92BDEB0D-B153-4DB4-B8B3-FC7D0362999A}">
      <dsp:nvSpPr>
        <dsp:cNvPr id="0" name=""/>
        <dsp:cNvSpPr/>
      </dsp:nvSpPr>
      <dsp:spPr>
        <a:xfrm>
          <a:off x="7856240" y="1353783"/>
          <a:ext cx="254622" cy="254622"/>
        </a:xfrm>
        <a:prstGeom prst="triangle">
          <a:avLst>
            <a:gd name="adj" fmla="val 100000"/>
          </a:avLst>
        </a:prstGeom>
        <a:solidFill>
          <a:schemeClr val="accent3">
            <a:hueOff val="2278727"/>
            <a:satOff val="-30064"/>
            <a:lumOff val="3529"/>
            <a:alphaOff val="0"/>
          </a:schemeClr>
        </a:solidFill>
        <a:ln w="15875" cap="flat" cmpd="sng" algn="ctr">
          <a:solidFill>
            <a:schemeClr val="accent3">
              <a:hueOff val="2278727"/>
              <a:satOff val="-30064"/>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6F671-42FA-4C37-9B11-2838569C8F11}">
      <dsp:nvSpPr>
        <dsp:cNvPr id="0" name=""/>
        <dsp:cNvSpPr/>
      </dsp:nvSpPr>
      <dsp:spPr>
        <a:xfrm rot="5400000">
          <a:off x="8602113" y="1055029"/>
          <a:ext cx="898320" cy="1494785"/>
        </a:xfrm>
        <a:prstGeom prst="corner">
          <a:avLst>
            <a:gd name="adj1" fmla="val 16120"/>
            <a:gd name="adj2" fmla="val 16110"/>
          </a:avLst>
        </a:prstGeom>
        <a:solidFill>
          <a:schemeClr val="accent3">
            <a:hueOff val="2531918"/>
            <a:satOff val="-33405"/>
            <a:lumOff val="3922"/>
            <a:alphaOff val="0"/>
          </a:schemeClr>
        </a:solidFill>
        <a:ln w="15875" cap="flat" cmpd="sng" algn="ctr">
          <a:solidFill>
            <a:schemeClr val="accent3">
              <a:hueOff val="2531918"/>
              <a:satOff val="-33405"/>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36ADD-9EA4-4DF3-8502-89D894B85155}">
      <dsp:nvSpPr>
        <dsp:cNvPr id="0" name=""/>
        <dsp:cNvSpPr/>
      </dsp:nvSpPr>
      <dsp:spPr>
        <a:xfrm>
          <a:off x="8417654" y="1592591"/>
          <a:ext cx="1723555"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6. Parameter tuning</a:t>
          </a:r>
        </a:p>
      </dsp:txBody>
      <dsp:txXfrm>
        <a:off x="8417654" y="1592591"/>
        <a:ext cx="1723555" cy="1182916"/>
      </dsp:txXfrm>
    </dsp:sp>
    <dsp:sp modelId="{C0A77F95-5DE9-4C11-B456-845126EAD00E}">
      <dsp:nvSpPr>
        <dsp:cNvPr id="0" name=""/>
        <dsp:cNvSpPr/>
      </dsp:nvSpPr>
      <dsp:spPr>
        <a:xfrm>
          <a:off x="9547039" y="944981"/>
          <a:ext cx="254622" cy="254622"/>
        </a:xfrm>
        <a:prstGeom prst="triangle">
          <a:avLst>
            <a:gd name="adj" fmla="val 100000"/>
          </a:avLst>
        </a:prstGeom>
        <a:solidFill>
          <a:schemeClr val="accent3">
            <a:hueOff val="2785110"/>
            <a:satOff val="-36746"/>
            <a:lumOff val="4314"/>
            <a:alphaOff val="0"/>
          </a:schemeClr>
        </a:solidFill>
        <a:ln w="15875" cap="flat" cmpd="sng" algn="ctr">
          <a:solidFill>
            <a:schemeClr val="accent3">
              <a:hueOff val="2785110"/>
              <a:satOff val="-3674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932F6-0DC2-4311-9F7D-BEBE91AD96BC}">
      <dsp:nvSpPr>
        <dsp:cNvPr id="0" name=""/>
        <dsp:cNvSpPr/>
      </dsp:nvSpPr>
      <dsp:spPr>
        <a:xfrm rot="5400000">
          <a:off x="10215419" y="646227"/>
          <a:ext cx="898320" cy="1494785"/>
        </a:xfrm>
        <a:prstGeom prst="corner">
          <a:avLst>
            <a:gd name="adj1" fmla="val 16120"/>
            <a:gd name="adj2" fmla="val 16110"/>
          </a:avLst>
        </a:prstGeom>
        <a:solidFill>
          <a:schemeClr val="accent3">
            <a:hueOff val="3038302"/>
            <a:satOff val="-40086"/>
            <a:lumOff val="4706"/>
            <a:alphaOff val="0"/>
          </a:schemeClr>
        </a:solidFill>
        <a:ln w="15875" cap="flat" cmpd="sng" algn="ctr">
          <a:solidFill>
            <a:schemeClr val="accent3">
              <a:hueOff val="3038302"/>
              <a:satOff val="-40086"/>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04DC8-01F6-4A09-8F04-1F6B7FD34130}">
      <dsp:nvSpPr>
        <dsp:cNvPr id="0" name=""/>
        <dsp:cNvSpPr/>
      </dsp:nvSpPr>
      <dsp:spPr>
        <a:xfrm>
          <a:off x="10065467" y="1092846"/>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7. Make predictions</a:t>
          </a:r>
        </a:p>
      </dsp:txBody>
      <dsp:txXfrm>
        <a:off x="10065467" y="1092846"/>
        <a:ext cx="1349500" cy="118291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confusion-matrix-machine-learning/" TargetMode="External"/><Relationship Id="rId2" Type="http://schemas.openxmlformats.org/officeDocument/2006/relationships/hyperlink" Target="https://www.geeksforgeeks.org/metrics-for-machine-learning-model/" TargetMode="External"/><Relationship Id="rId1" Type="http://schemas.openxmlformats.org/officeDocument/2006/relationships/slideLayout" Target="../slideLayouts/slideLayout7.xml"/><Relationship Id="rId5" Type="http://schemas.openxmlformats.org/officeDocument/2006/relationships/hyperlink" Target="https://www.geeksforgeeks.org/cross-validation-machine-learning/" TargetMode="External"/><Relationship Id="rId4" Type="http://schemas.openxmlformats.org/officeDocument/2006/relationships/hyperlink" Target="https://www.geeksforgeeks.org/auc-roc-curv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javatpoint.com/performance-metrics-in-machine-learning" TargetMode="External"/><Relationship Id="rId2" Type="http://schemas.openxmlformats.org/officeDocument/2006/relationships/hyperlink" Target="https://www.kaggle.com/code/prashant111/logistic-regression-classifier-tutorial" TargetMode="Externa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getting-started-with-classification/"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Logistic Regression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B2205-97DF-720E-6920-275A0C1F5065}"/>
              </a:ext>
            </a:extLst>
          </p:cNvPr>
          <p:cNvSpPr txBox="1"/>
          <p:nvPr/>
        </p:nvSpPr>
        <p:spPr>
          <a:xfrm>
            <a:off x="168965" y="109191"/>
            <a:ext cx="11598966" cy="6186309"/>
          </a:xfrm>
          <a:prstGeom prst="rect">
            <a:avLst/>
          </a:prstGeom>
          <a:noFill/>
        </p:spPr>
        <p:txBody>
          <a:bodyPr wrap="square">
            <a:spAutoFit/>
          </a:bodyPr>
          <a:lstStyle/>
          <a:p>
            <a:pPr algn="l" fontAlgn="base"/>
            <a:r>
              <a:rPr lang="en-US" b="1" i="0" dirty="0">
                <a:solidFill>
                  <a:srgbClr val="FF0000"/>
                </a:solidFill>
                <a:effectLst/>
                <a:latin typeface="Nunito" pitchFamily="2" charset="0"/>
              </a:rPr>
              <a:t>Linear Classifiers</a:t>
            </a:r>
          </a:p>
          <a:p>
            <a:pPr algn="l" rtl="0" fontAlgn="base"/>
            <a:r>
              <a:rPr lang="en-US" b="0" i="0" dirty="0">
                <a:solidFill>
                  <a:srgbClr val="273239"/>
                </a:solidFill>
                <a:effectLst/>
                <a:latin typeface="Nunito" pitchFamily="2" charset="0"/>
              </a:rPr>
              <a:t>Linear models create a linear decision boundary between classes. They are simple and computationally efficient. Some of the 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p>
          <a:p>
            <a:pPr algn="l" fontAlgn="base">
              <a:buFont typeface="Arial" panose="020B0604020202020204" pitchFamily="34" charset="0"/>
              <a:buChar char="•"/>
            </a:pPr>
            <a:r>
              <a:rPr lang="en-US" b="0" i="0" u="sng" dirty="0">
                <a:solidFill>
                  <a:srgbClr val="273239"/>
                </a:solidFill>
                <a:effectLst/>
                <a:latin typeface="Nunito" pitchFamily="2" charset="0"/>
              </a:rPr>
              <a:t>Logistic Regression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Support Vector Machines having kernel = ‘linear’</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Single-layer Perceptron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Stochastic Gradient Descent (SGD) Classifier</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r>
              <a:rPr lang="en-US" b="1" i="0" dirty="0">
                <a:solidFill>
                  <a:srgbClr val="FF0000"/>
                </a:solidFill>
                <a:effectLst/>
                <a:latin typeface="Nunito" pitchFamily="2" charset="0"/>
              </a:rPr>
              <a:t>Non-linear Classifiers</a:t>
            </a:r>
          </a:p>
          <a:p>
            <a:pPr algn="l" rtl="0" fontAlgn="base"/>
            <a:r>
              <a:rPr lang="en-US" b="0" i="0" dirty="0">
                <a:solidFill>
                  <a:srgbClr val="273239"/>
                </a:solidFill>
                <a:effectLst/>
                <a:latin typeface="Nunito" pitchFamily="2"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p>
          <a:p>
            <a:pPr algn="l" fontAlgn="base">
              <a:buFont typeface="Arial" panose="020B0604020202020204" pitchFamily="34" charset="0"/>
              <a:buChar char="•"/>
            </a:pPr>
            <a:r>
              <a:rPr lang="en-US" b="0" i="0" u="sng" dirty="0">
                <a:solidFill>
                  <a:srgbClr val="273239"/>
                </a:solidFill>
                <a:effectLst/>
                <a:latin typeface="Nunito" pitchFamily="2" charset="0"/>
              </a:rPr>
              <a:t>K-Nearest </a:t>
            </a:r>
            <a:r>
              <a:rPr lang="en-US" b="0" i="0" u="sng" dirty="0" err="1">
                <a:solidFill>
                  <a:srgbClr val="273239"/>
                </a:solidFill>
                <a:effectLst/>
                <a:latin typeface="Nunito" pitchFamily="2" charset="0"/>
              </a:rPr>
              <a:t>Neighbours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Kernel SVM</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Naive Bayes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Decision Tree Classification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Ensemble learning classifiers: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Random Forests,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AdaBoost,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Bagging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Voting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Multi-layer Artificial Neural Networks</a:t>
            </a: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33459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2055C-FD17-78CA-7546-3DBA982EDB2C}"/>
              </a:ext>
            </a:extLst>
          </p:cNvPr>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a:extLst>
              <a:ext uri="{FF2B5EF4-FFF2-40B4-BE49-F238E27FC236}">
                <a16:creationId xmlns:a16="http://schemas.microsoft.com/office/drawing/2014/main" id="{1C11D8FE-1C41-3396-480C-BB306188C5EB}"/>
              </a:ext>
            </a:extLst>
          </p:cNvPr>
          <p:cNvSpPr txBox="1"/>
          <p:nvPr/>
        </p:nvSpPr>
        <p:spPr>
          <a:xfrm>
            <a:off x="872158" y="940402"/>
            <a:ext cx="6097656" cy="1200329"/>
          </a:xfrm>
          <a:prstGeom prst="rect">
            <a:avLst/>
          </a:prstGeom>
          <a:noFill/>
        </p:spPr>
        <p:txBody>
          <a:bodyPr wrap="square">
            <a:spAutoFit/>
          </a:bodyPr>
          <a:lstStyle/>
          <a:p>
            <a:pPr algn="l"/>
            <a:r>
              <a:rPr lang="en-IN" b="0" i="0" dirty="0">
                <a:solidFill>
                  <a:srgbClr val="333333"/>
                </a:solidFill>
                <a:effectLst/>
                <a:latin typeface="Tomorrow"/>
              </a:rPr>
              <a:t>Introduction to Logistic Regression</a:t>
            </a:r>
          </a:p>
          <a:p>
            <a:pPr algn="l"/>
            <a:r>
              <a:rPr lang="en-IN" b="0" i="0" dirty="0">
                <a:solidFill>
                  <a:srgbClr val="333333"/>
                </a:solidFill>
                <a:effectLst/>
                <a:latin typeface="Tomorrow"/>
              </a:rPr>
              <a:t>Sigmoid Function</a:t>
            </a:r>
          </a:p>
          <a:p>
            <a:pPr algn="l"/>
            <a:r>
              <a:rPr lang="en-IN" b="0" i="0" dirty="0">
                <a:solidFill>
                  <a:srgbClr val="333333"/>
                </a:solidFill>
                <a:effectLst/>
                <a:latin typeface="Tomorrow"/>
              </a:rPr>
              <a:t>Confusion Matrix</a:t>
            </a:r>
          </a:p>
          <a:p>
            <a:pPr algn="l"/>
            <a:r>
              <a:rPr lang="en-IN" b="0" i="0" dirty="0">
                <a:solidFill>
                  <a:srgbClr val="333333"/>
                </a:solidFill>
                <a:effectLst/>
                <a:latin typeface="Tomorrow"/>
              </a:rPr>
              <a:t>Classification Evaluation Metrics</a:t>
            </a:r>
          </a:p>
        </p:txBody>
      </p:sp>
      <p:pic>
        <p:nvPicPr>
          <p:cNvPr id="2050" name="Picture 2" descr="Logistic Regression in Machine Learning">
            <a:extLst>
              <a:ext uri="{FF2B5EF4-FFF2-40B4-BE49-F238E27FC236}">
                <a16:creationId xmlns:a16="http://schemas.microsoft.com/office/drawing/2014/main" id="{B07B9E60-4DBF-CC42-6962-4A197D974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594" y="3510998"/>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243417-8A0B-35CC-EF5C-43BF969A6325}"/>
              </a:ext>
            </a:extLst>
          </p:cNvPr>
          <p:cNvSpPr txBox="1"/>
          <p:nvPr/>
        </p:nvSpPr>
        <p:spPr>
          <a:xfrm>
            <a:off x="872158" y="2413338"/>
            <a:ext cx="8274326" cy="1477328"/>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a:extLst>
              <a:ext uri="{FF2B5EF4-FFF2-40B4-BE49-F238E27FC236}">
                <a16:creationId xmlns:a16="http://schemas.microsoft.com/office/drawing/2014/main" id="{C4952459-9CDC-D38B-BECF-2E5AFB6AC558}"/>
              </a:ext>
            </a:extLst>
          </p:cNvPr>
          <p:cNvSpPr txBox="1"/>
          <p:nvPr/>
        </p:nvSpPr>
        <p:spPr>
          <a:xfrm>
            <a:off x="693253" y="4658283"/>
            <a:ext cx="6810789" cy="1200329"/>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p>
        </p:txBody>
      </p:sp>
    </p:spTree>
    <p:extLst>
      <p:ext uri="{BB962C8B-B14F-4D97-AF65-F5344CB8AC3E}">
        <p14:creationId xmlns:p14="http://schemas.microsoft.com/office/powerpoint/2010/main" val="28381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220E9-692D-CE5B-8B67-80C3C6F2F1C2}"/>
              </a:ext>
            </a:extLst>
          </p:cNvPr>
          <p:cNvSpPr txBox="1"/>
          <p:nvPr/>
        </p:nvSpPr>
        <p:spPr>
          <a:xfrm>
            <a:off x="149086" y="330659"/>
            <a:ext cx="6877879" cy="5308505"/>
          </a:xfrm>
          <a:prstGeom prst="rect">
            <a:avLst/>
          </a:prstGeom>
          <a:noFill/>
        </p:spPr>
        <p:txBody>
          <a:bodyPr wrap="square">
            <a:spAutoFit/>
          </a:bodyPr>
          <a:lstStyle/>
          <a:p>
            <a:pPr algn="l"/>
            <a:r>
              <a:rPr lang="en-US" b="1" i="0" dirty="0">
                <a:solidFill>
                  <a:srgbClr val="FF0000"/>
                </a:solidFill>
                <a:effectLst/>
                <a:latin typeface="montserrat" panose="020F0502020204030204" pitchFamily="2" charset="0"/>
              </a:rPr>
              <a:t>Logistic Function (Sigmoid Function):</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The sigmoid function is a mathematical function used to map the predicted values to probabilities.</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It maps any real value into another value within a range of 0 and 1.</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The value of the logistic regression must be between 0 and 1, which cannot go beyond this limit, so it forms a curve like the "S" form. The S-form curve is called the Sigmoid function or the logistic function.</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In logistic regression, we use the concept of the threshold value, which defines the probability of either 0 or 1. Such as values above the threshold value tends to 1, and a value below the threshold values tends to 0.</a:t>
            </a:r>
          </a:p>
        </p:txBody>
      </p:sp>
      <p:pic>
        <p:nvPicPr>
          <p:cNvPr id="3076" name="Picture 4" descr="Sigmoid Function: Types and Applications | BotPenguin">
            <a:extLst>
              <a:ext uri="{FF2B5EF4-FFF2-40B4-BE49-F238E27FC236}">
                <a16:creationId xmlns:a16="http://schemas.microsoft.com/office/drawing/2014/main" id="{25BAA23A-3FFC-E9E2-B942-C62F3639D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59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44D56-94CC-05E2-28F8-803241726CCE}"/>
              </a:ext>
            </a:extLst>
          </p:cNvPr>
          <p:cNvSpPr txBox="1"/>
          <p:nvPr/>
        </p:nvSpPr>
        <p:spPr>
          <a:xfrm>
            <a:off x="559904" y="566678"/>
            <a:ext cx="11072191" cy="3693319"/>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p>
          <a:p>
            <a:pPr algn="just"/>
            <a:r>
              <a:rPr lang="en-US" b="0" i="0" dirty="0">
                <a:solidFill>
                  <a:srgbClr val="2B2A29"/>
                </a:solidFill>
                <a:effectLst/>
                <a:latin typeface="montserrat" panose="00000500000000000000" pitchFamily="2" charset="0"/>
              </a:rPr>
              <a:t>On the basis of the categories, Logistic Regression can be classified into three types:</a:t>
            </a: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Binomial:</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p>
          <a:p>
            <a:br>
              <a:rPr lang="en-US" dirty="0"/>
            </a:br>
            <a:endParaRPr lang="en-IN" dirty="0"/>
          </a:p>
        </p:txBody>
      </p:sp>
      <p:sp>
        <p:nvSpPr>
          <p:cNvPr id="5" name="TextBox 4">
            <a:extLst>
              <a:ext uri="{FF2B5EF4-FFF2-40B4-BE49-F238E27FC236}">
                <a16:creationId xmlns:a16="http://schemas.microsoft.com/office/drawing/2014/main" id="{1D21554A-6D78-3B7B-FD34-50C970C5D019}"/>
              </a:ext>
            </a:extLst>
          </p:cNvPr>
          <p:cNvSpPr txBox="1"/>
          <p:nvPr/>
        </p:nvSpPr>
        <p:spPr>
          <a:xfrm>
            <a:off x="1567896" y="4558893"/>
            <a:ext cx="8351355" cy="1200329"/>
          </a:xfrm>
          <a:prstGeom prst="rect">
            <a:avLst/>
          </a:prstGeom>
          <a:noFill/>
        </p:spPr>
        <p:txBody>
          <a:bodyPr wrap="square">
            <a:spAutoFit/>
          </a:bodyPr>
          <a:lstStyle/>
          <a:p>
            <a:pPr algn="l"/>
            <a:r>
              <a:rPr lang="en-IN" b="0" i="0" dirty="0">
                <a:solidFill>
                  <a:srgbClr val="2B2A29"/>
                </a:solidFill>
                <a:effectLst/>
                <a:latin typeface="montserrat" panose="00000500000000000000" pitchFamily="2" charset="0"/>
              </a:rPr>
              <a:t>#Fitting Logistic Regression to the training set  </a:t>
            </a:r>
          </a:p>
          <a:p>
            <a:pPr algn="l"/>
            <a:r>
              <a:rPr lang="en-IN" b="0" i="0" dirty="0">
                <a:solidFill>
                  <a:srgbClr val="2B2A29"/>
                </a:solidFill>
                <a:effectLst/>
                <a:latin typeface="montserrat" panose="00000500000000000000" pitchFamily="2" charset="0"/>
              </a:rPr>
              <a:t>from </a:t>
            </a:r>
            <a:r>
              <a:rPr lang="en-IN" b="0" i="0" dirty="0" err="1">
                <a:solidFill>
                  <a:srgbClr val="2B2A29"/>
                </a:solidFill>
                <a:effectLst/>
                <a:latin typeface="montserrat" panose="00000500000000000000" pitchFamily="2" charset="0"/>
              </a:rPr>
              <a:t>sklearn.linear_model</a:t>
            </a:r>
            <a:r>
              <a:rPr lang="en-IN" b="0" i="0" dirty="0">
                <a:solidFill>
                  <a:srgbClr val="2B2A29"/>
                </a:solidFill>
                <a:effectLst/>
                <a:latin typeface="montserrat" panose="00000500000000000000" pitchFamily="2" charset="0"/>
              </a:rPr>
              <a:t> </a:t>
            </a:r>
            <a:r>
              <a:rPr lang="en-IN" b="1" i="0" dirty="0">
                <a:solidFill>
                  <a:srgbClr val="006699"/>
                </a:solidFill>
                <a:effectLst/>
                <a:latin typeface="montserrat" panose="00000500000000000000" pitchFamily="2" charset="0"/>
              </a:rPr>
              <a:t>import</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  </a:t>
            </a:r>
          </a:p>
          <a:p>
            <a:pPr algn="l"/>
            <a:r>
              <a:rPr lang="en-IN" b="0" i="0" dirty="0">
                <a:solidFill>
                  <a:srgbClr val="2B2A29"/>
                </a:solidFill>
                <a:effectLst/>
                <a:latin typeface="montserrat" panose="00000500000000000000" pitchFamily="2" charset="0"/>
              </a:rPr>
              <a:t>classifier=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random_state</a:t>
            </a:r>
            <a:r>
              <a:rPr lang="en-IN" b="0" i="0" dirty="0">
                <a:solidFill>
                  <a:srgbClr val="2B2A29"/>
                </a:solidFill>
                <a:effectLst/>
                <a:latin typeface="montserrat" panose="00000500000000000000" pitchFamily="2" charset="0"/>
              </a:rPr>
              <a:t>=</a:t>
            </a:r>
            <a:r>
              <a:rPr lang="en-IN" b="0" i="0" dirty="0">
                <a:solidFill>
                  <a:srgbClr val="C00000"/>
                </a:solidFill>
                <a:effectLst/>
                <a:latin typeface="montserrat" panose="00000500000000000000" pitchFamily="2" charset="0"/>
              </a:rPr>
              <a:t>0</a:t>
            </a:r>
            <a:r>
              <a:rPr lang="en-IN" b="0" i="0" dirty="0">
                <a:solidFill>
                  <a:srgbClr val="2B2A29"/>
                </a:solidFill>
                <a:effectLst/>
                <a:latin typeface="montserrat" panose="00000500000000000000" pitchFamily="2" charset="0"/>
              </a:rPr>
              <a:t>)  </a:t>
            </a:r>
          </a:p>
          <a:p>
            <a:pPr algn="l"/>
            <a:r>
              <a:rPr lang="en-IN" b="0" i="0" dirty="0" err="1">
                <a:solidFill>
                  <a:srgbClr val="2B2A29"/>
                </a:solidFill>
                <a:effectLst/>
                <a:latin typeface="montserrat" panose="00000500000000000000" pitchFamily="2" charset="0"/>
              </a:rPr>
              <a:t>classifier.fit</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x_train</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y_train</a:t>
            </a:r>
            <a:r>
              <a:rPr lang="en-IN"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16482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ADE3F-2E19-BB7A-D92A-B875FEBC9D5D}"/>
              </a:ext>
            </a:extLst>
          </p:cNvPr>
          <p:cNvSpPr txBox="1"/>
          <p:nvPr/>
        </p:nvSpPr>
        <p:spPr>
          <a:xfrm>
            <a:off x="981487" y="664920"/>
            <a:ext cx="6820729" cy="1754326"/>
          </a:xfrm>
          <a:prstGeom prst="rect">
            <a:avLst/>
          </a:prstGeom>
          <a:noFill/>
        </p:spPr>
        <p:txBody>
          <a:bodyPr wrap="square">
            <a:spAutoFit/>
          </a:bodyPr>
          <a:lstStyle/>
          <a:p>
            <a:pPr algn="l" fontAlgn="base"/>
            <a:r>
              <a:rPr lang="en-US" b="1" i="0" dirty="0">
                <a:solidFill>
                  <a:srgbClr val="273239"/>
                </a:solidFill>
                <a:effectLst/>
                <a:latin typeface="Nunito" pitchFamily="2" charset="0"/>
              </a:rPr>
              <a:t>Cost functions/loss function in logistic regression</a:t>
            </a:r>
          </a:p>
          <a:p>
            <a:pPr marL="285750" indent="-285750" algn="l" fontAlgn="base">
              <a:buFont typeface="Arial" panose="020B0604020202020204" pitchFamily="34" charset="0"/>
              <a:buChar char="•"/>
            </a:pPr>
            <a:r>
              <a:rPr lang="en-US" b="0" i="0" dirty="0">
                <a:solidFill>
                  <a:srgbClr val="273239"/>
                </a:solidFill>
                <a:effectLst/>
                <a:latin typeface="Nunito" pitchFamily="2" charset="0"/>
              </a:rPr>
              <a:t>Log loss</a:t>
            </a:r>
          </a:p>
          <a:p>
            <a:pPr marL="285750"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p>
          <a:p>
            <a:pPr marL="285750"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p>
        </p:txBody>
      </p:sp>
    </p:spTree>
    <p:extLst>
      <p:ext uri="{BB962C8B-B14F-4D97-AF65-F5344CB8AC3E}">
        <p14:creationId xmlns:p14="http://schemas.microsoft.com/office/powerpoint/2010/main" val="317726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35BEE-C04E-CDA4-B859-50A6A41673EC}"/>
              </a:ext>
            </a:extLst>
          </p:cNvPr>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Classification Accuracy:</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Precision and Recall:</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F1-Score:</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4"/>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5"/>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p>
        </p:txBody>
      </p:sp>
    </p:spTree>
    <p:extLst>
      <p:ext uri="{BB962C8B-B14F-4D97-AF65-F5344CB8AC3E}">
        <p14:creationId xmlns:p14="http://schemas.microsoft.com/office/powerpoint/2010/main" val="52931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79247-2EA4-31C3-3C96-6EE91D45704D}"/>
              </a:ext>
            </a:extLst>
          </p:cNvPr>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p>
        </p:txBody>
      </p:sp>
      <p:sp>
        <p:nvSpPr>
          <p:cNvPr id="5" name="TextBox 4">
            <a:extLst>
              <a:ext uri="{FF2B5EF4-FFF2-40B4-BE49-F238E27FC236}">
                <a16:creationId xmlns:a16="http://schemas.microsoft.com/office/drawing/2014/main" id="{E3157064-CF47-1963-2DB8-698B163D76BB}"/>
              </a:ext>
            </a:extLst>
          </p:cNvPr>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p>
        </p:txBody>
      </p:sp>
      <p:pic>
        <p:nvPicPr>
          <p:cNvPr id="5122" name="Picture 2" descr="6 Useful Metrics to Evaluate Binary Classification Models – The Digital Skye">
            <a:extLst>
              <a:ext uri="{FF2B5EF4-FFF2-40B4-BE49-F238E27FC236}">
                <a16:creationId xmlns:a16="http://schemas.microsoft.com/office/drawing/2014/main" id="{053CF4E8-9968-9097-8F85-A7BDF6B33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7478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50D6F-5E27-204E-1079-3D16584E097B}"/>
              </a:ext>
            </a:extLst>
          </p:cNvPr>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p>
        </p:txBody>
      </p:sp>
      <p:pic>
        <p:nvPicPr>
          <p:cNvPr id="4098" name="Picture 2" descr="Confusion Matrix in Machine Learning - A Complete Guide (2024) - viso.ai">
            <a:extLst>
              <a:ext uri="{FF2B5EF4-FFF2-40B4-BE49-F238E27FC236}">
                <a16:creationId xmlns:a16="http://schemas.microsoft.com/office/drawing/2014/main" id="{ADFE06A0-1F8F-8CE4-F15E-2158761FA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828" y="3989759"/>
            <a:ext cx="4687128" cy="23435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a:extLst>
              <a:ext uri="{FF2B5EF4-FFF2-40B4-BE49-F238E27FC236}">
                <a16:creationId xmlns:a16="http://schemas.microsoft.com/office/drawing/2014/main" id="{6D1B13C9-E63D-0D25-820D-BB90D0CB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29" y="112102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6D0CF3-145D-4A35-818A-E3CB1778AF64}"/>
              </a:ext>
            </a:extLst>
          </p:cNvPr>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p>
        </p:txBody>
      </p:sp>
    </p:spTree>
    <p:extLst>
      <p:ext uri="{BB962C8B-B14F-4D97-AF65-F5344CB8AC3E}">
        <p14:creationId xmlns:p14="http://schemas.microsoft.com/office/powerpoint/2010/main" val="331155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8ABEC-F9EB-AF1F-652E-172426B3A87D}"/>
              </a:ext>
            </a:extLst>
          </p:cNvPr>
          <p:cNvSpPr txBox="1"/>
          <p:nvPr/>
        </p:nvSpPr>
        <p:spPr>
          <a:xfrm>
            <a:off x="275811" y="5827705"/>
            <a:ext cx="8848311" cy="646331"/>
          </a:xfrm>
          <a:prstGeom prst="rect">
            <a:avLst/>
          </a:prstGeom>
          <a:noFill/>
        </p:spPr>
        <p:txBody>
          <a:bodyPr wrap="square">
            <a:spAutoFit/>
          </a:bodyPr>
          <a:lstStyle/>
          <a:p>
            <a:r>
              <a:rPr lang="en-IN" dirty="0">
                <a:hlinkClick r:id="rId2"/>
              </a:rPr>
              <a:t>https://www.kaggle.com/code/prashant111/logistic-regression-classifier-tutorial</a:t>
            </a:r>
            <a:endParaRPr lang="en-IN" dirty="0"/>
          </a:p>
          <a:p>
            <a:r>
              <a:rPr lang="en-IN" dirty="0"/>
              <a:t>Implementations with all in one </a:t>
            </a:r>
          </a:p>
        </p:txBody>
      </p:sp>
      <p:pic>
        <p:nvPicPr>
          <p:cNvPr id="6146" name="Picture 2" descr="Performance Metrics in Machine Learning">
            <a:extLst>
              <a:ext uri="{FF2B5EF4-FFF2-40B4-BE49-F238E27FC236}">
                <a16:creationId xmlns:a16="http://schemas.microsoft.com/office/drawing/2014/main" id="{819CADC8-7C0C-1163-62B0-5CA18AE30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15" y="336482"/>
            <a:ext cx="5095875" cy="61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A302AA-7A63-5A6A-A569-6575C2C49969}"/>
              </a:ext>
            </a:extLst>
          </p:cNvPr>
          <p:cNvSpPr txBox="1"/>
          <p:nvPr/>
        </p:nvSpPr>
        <p:spPr>
          <a:xfrm>
            <a:off x="556590" y="879470"/>
            <a:ext cx="11469757" cy="646331"/>
          </a:xfrm>
          <a:prstGeom prst="rect">
            <a:avLst/>
          </a:prstGeom>
          <a:noFill/>
        </p:spPr>
        <p:txBody>
          <a:bodyPr wrap="square">
            <a:spAutoFit/>
          </a:bodyPr>
          <a:lstStyle/>
          <a:p>
            <a:r>
              <a:rPr lang="en-US" b="0" i="0" dirty="0">
                <a:solidFill>
                  <a:srgbClr val="7030A0"/>
                </a:solidFill>
                <a:effectLst/>
                <a:latin typeface="montserrat" panose="00000500000000000000" pitchFamily="2" charset="0"/>
              </a:rPr>
              <a:t>It is recommended not to use the Accuracy measure when the target variable majorly belongs to one class. </a:t>
            </a:r>
            <a:endParaRPr lang="en-IN" dirty="0">
              <a:solidFill>
                <a:srgbClr val="7030A0"/>
              </a:solidFill>
            </a:endParaRPr>
          </a:p>
        </p:txBody>
      </p:sp>
      <p:sp>
        <p:nvSpPr>
          <p:cNvPr id="9" name="TextBox 8">
            <a:extLst>
              <a:ext uri="{FF2B5EF4-FFF2-40B4-BE49-F238E27FC236}">
                <a16:creationId xmlns:a16="http://schemas.microsoft.com/office/drawing/2014/main" id="{DE05DECD-91CE-F91D-9039-F125C7721B45}"/>
              </a:ext>
            </a:extLst>
          </p:cNvPr>
          <p:cNvSpPr txBox="1"/>
          <p:nvPr/>
        </p:nvSpPr>
        <p:spPr>
          <a:xfrm>
            <a:off x="665715" y="1498595"/>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 Confusion Matrix</a:t>
            </a:r>
          </a:p>
        </p:txBody>
      </p:sp>
      <p:pic>
        <p:nvPicPr>
          <p:cNvPr id="6148" name="Picture 4" descr="Performance Metrics in Machine Learning">
            <a:extLst>
              <a:ext uri="{FF2B5EF4-FFF2-40B4-BE49-F238E27FC236}">
                <a16:creationId xmlns:a16="http://schemas.microsoft.com/office/drawing/2014/main" id="{E544C533-0EEA-8E4E-3236-9559E1621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967" y="1202635"/>
            <a:ext cx="2315968" cy="11032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2E8B4E-05C2-0773-8252-6C8159CFDF46}"/>
              </a:ext>
            </a:extLst>
          </p:cNvPr>
          <p:cNvSpPr txBox="1"/>
          <p:nvPr/>
        </p:nvSpPr>
        <p:spPr>
          <a:xfrm>
            <a:off x="665715" y="2530031"/>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p>
        </p:txBody>
      </p:sp>
      <p:pic>
        <p:nvPicPr>
          <p:cNvPr id="6150" name="Picture 6" descr="Performance Metrics in Machine Learning">
            <a:extLst>
              <a:ext uri="{FF2B5EF4-FFF2-40B4-BE49-F238E27FC236}">
                <a16:creationId xmlns:a16="http://schemas.microsoft.com/office/drawing/2014/main" id="{507FEB56-D823-0D94-2341-35C9B9431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175" y="219226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51B3E16-E8D8-4B3E-4BB8-86BEDEE72510}"/>
              </a:ext>
            </a:extLst>
          </p:cNvPr>
          <p:cNvSpPr txBox="1"/>
          <p:nvPr/>
        </p:nvSpPr>
        <p:spPr>
          <a:xfrm>
            <a:off x="665715" y="2828836"/>
            <a:ext cx="11526285" cy="646331"/>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The precision metric is used to overcome the limitation of Accuracy. The precision determines the proportion of positive prediction that was actually correct.</a:t>
            </a:r>
            <a:endParaRPr lang="en-IN" dirty="0"/>
          </a:p>
        </p:txBody>
      </p:sp>
      <p:sp>
        <p:nvSpPr>
          <p:cNvPr id="15" name="TextBox 14">
            <a:extLst>
              <a:ext uri="{FF2B5EF4-FFF2-40B4-BE49-F238E27FC236}">
                <a16:creationId xmlns:a16="http://schemas.microsoft.com/office/drawing/2014/main" id="{C9088C12-2784-B1E8-EDC4-F2B64D839A02}"/>
              </a:ext>
            </a:extLst>
          </p:cNvPr>
          <p:cNvSpPr txBox="1"/>
          <p:nvPr/>
        </p:nvSpPr>
        <p:spPr>
          <a:xfrm>
            <a:off x="665715" y="3773972"/>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IV. Recall or Sensitivity</a:t>
            </a:r>
          </a:p>
        </p:txBody>
      </p:sp>
      <p:sp>
        <p:nvSpPr>
          <p:cNvPr id="17" name="TextBox 16">
            <a:extLst>
              <a:ext uri="{FF2B5EF4-FFF2-40B4-BE49-F238E27FC236}">
                <a16:creationId xmlns:a16="http://schemas.microsoft.com/office/drawing/2014/main" id="{929CDD5D-E258-8D92-E41E-F9E35301B057}"/>
              </a:ext>
            </a:extLst>
          </p:cNvPr>
          <p:cNvSpPr txBox="1"/>
          <p:nvPr/>
        </p:nvSpPr>
        <p:spPr>
          <a:xfrm>
            <a:off x="735496" y="3958638"/>
            <a:ext cx="11456504" cy="923330"/>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It is also similar to the Precision metric; however, it aims to calculate the proportion of actual positive that was identified incorrectly. It can be calculated as True Positive or predictions that are actually true to the total number of positives,</a:t>
            </a:r>
            <a:endParaRPr lang="en-IN" dirty="0"/>
          </a:p>
        </p:txBody>
      </p:sp>
      <p:pic>
        <p:nvPicPr>
          <p:cNvPr id="6152" name="Picture 8" descr="Performance Metrics in Machine Learning">
            <a:extLst>
              <a:ext uri="{FF2B5EF4-FFF2-40B4-BE49-F238E27FC236}">
                <a16:creationId xmlns:a16="http://schemas.microsoft.com/office/drawing/2014/main" id="{43A1C26E-C0D2-0BD1-E173-7E75510619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6967" y="3439588"/>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47D81C3-454D-06E0-D433-B68628B66CBC}"/>
              </a:ext>
            </a:extLst>
          </p:cNvPr>
          <p:cNvSpPr txBox="1"/>
          <p:nvPr/>
        </p:nvSpPr>
        <p:spPr>
          <a:xfrm>
            <a:off x="331200" y="5089041"/>
            <a:ext cx="10005495" cy="369332"/>
          </a:xfrm>
          <a:prstGeom prst="rect">
            <a:avLst/>
          </a:prstGeom>
          <a:noFill/>
        </p:spPr>
        <p:txBody>
          <a:bodyPr wrap="square">
            <a:spAutoFit/>
          </a:bodyPr>
          <a:lstStyle/>
          <a:p>
            <a:r>
              <a:rPr lang="en-IN" dirty="0">
                <a:hlinkClick r:id="rId7"/>
              </a:rPr>
              <a:t>https://www.javatpoint.com/performance-metrics-in-machine-learning</a:t>
            </a:r>
            <a:r>
              <a:rPr lang="en-IN" dirty="0"/>
              <a:t> </a:t>
            </a:r>
          </a:p>
        </p:txBody>
      </p:sp>
    </p:spTree>
    <p:extLst>
      <p:ext uri="{BB962C8B-B14F-4D97-AF65-F5344CB8AC3E}">
        <p14:creationId xmlns:p14="http://schemas.microsoft.com/office/powerpoint/2010/main" val="100546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155AC-7C03-8B38-448E-8C6C71C89A72}"/>
              </a:ext>
            </a:extLst>
          </p:cNvPr>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p>
          <a:p>
            <a:pPr algn="l"/>
            <a:r>
              <a:rPr lang="en-US" b="0" i="0" dirty="0">
                <a:solidFill>
                  <a:srgbClr val="2B2A29"/>
                </a:solidFill>
                <a:effectLst/>
                <a:latin typeface="montserrat" panose="00000500000000000000" pitchFamily="2" charset="0"/>
              </a:rPr>
              <a:t>recall = TP / (TP + FN)</a:t>
            </a:r>
          </a:p>
          <a:p>
            <a:pPr algn="l"/>
            <a:r>
              <a:rPr lang="en-US" b="0" i="0" dirty="0">
                <a:solidFill>
                  <a:srgbClr val="2B2A29"/>
                </a:solidFill>
                <a:effectLst/>
                <a:latin typeface="montserrat" panose="00000500000000000000" pitchFamily="2" charset="0"/>
              </a:rPr>
              <a:t>f1_score = 2 * (precision * recall) / (precision + recall)</a:t>
            </a: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p>
          <a:p>
            <a:pPr algn="l"/>
            <a:r>
              <a:rPr lang="en-US" b="0" i="0" dirty="0">
                <a:solidFill>
                  <a:srgbClr val="2B2A29"/>
                </a:solidFill>
                <a:effectLst/>
                <a:latin typeface="montserrat" panose="00000500000000000000" pitchFamily="2" charset="0"/>
              </a:rPr>
              <a:t>print("Recall:", recall)</a:t>
            </a:r>
          </a:p>
          <a:p>
            <a:pPr algn="l"/>
            <a:r>
              <a:rPr lang="en-US" b="0" i="0" dirty="0">
                <a:solidFill>
                  <a:srgbClr val="2B2A29"/>
                </a:solidFill>
                <a:effectLst/>
                <a:latin typeface="montserrat" panose="00000500000000000000" pitchFamily="2" charset="0"/>
              </a:rPr>
              <a:t>print("F1-Score:", f1_score)</a:t>
            </a:r>
          </a:p>
        </p:txBody>
      </p:sp>
      <p:sp>
        <p:nvSpPr>
          <p:cNvPr id="5" name="TextBox 4">
            <a:extLst>
              <a:ext uri="{FF2B5EF4-FFF2-40B4-BE49-F238E27FC236}">
                <a16:creationId xmlns:a16="http://schemas.microsoft.com/office/drawing/2014/main" id="{C24552B5-2078-CBAD-04FA-1F094529B4B2}"/>
              </a:ext>
            </a:extLst>
          </p:cNvPr>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p>
          <a:p>
            <a:pPr algn="l"/>
            <a:r>
              <a:rPr lang="en-US" b="0" i="0" dirty="0">
                <a:solidFill>
                  <a:srgbClr val="2B2A29"/>
                </a:solidFill>
                <a:effectLst/>
                <a:latin typeface="montserrat" panose="00000500000000000000" pitchFamily="2" charset="0"/>
              </a:rPr>
              <a:t># Make predictions</a:t>
            </a: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p>
        </p:txBody>
      </p:sp>
      <p:cxnSp>
        <p:nvCxnSpPr>
          <p:cNvPr id="7" name="Straight Connector 6">
            <a:extLst>
              <a:ext uri="{FF2B5EF4-FFF2-40B4-BE49-F238E27FC236}">
                <a16:creationId xmlns:a16="http://schemas.microsoft.com/office/drawing/2014/main" id="{7D66D884-A41B-9087-7645-B5591A40A376}"/>
              </a:ext>
            </a:extLst>
          </p:cNvPr>
          <p:cNvCxnSpPr>
            <a:cxnSpLocks/>
          </p:cNvCxnSpPr>
          <p:nvPr/>
        </p:nvCxnSpPr>
        <p:spPr>
          <a:xfrm>
            <a:off x="5834270" y="168965"/>
            <a:ext cx="0" cy="6112919"/>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1056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377-BCCA-C13C-B091-47D0A51A3620}"/>
              </a:ext>
            </a:extLst>
          </p:cNvPr>
          <p:cNvSpPr>
            <a:spLocks noGrp="1"/>
          </p:cNvSpPr>
          <p:nvPr>
            <p:ph type="title"/>
          </p:nvPr>
        </p:nvSpPr>
        <p:spPr/>
        <p:txBody>
          <a:bodyPr/>
          <a:lstStyle/>
          <a:p>
            <a:r>
              <a:rPr lang="en-US" dirty="0"/>
              <a:t>ML </a:t>
            </a:r>
            <a:endParaRPr lang="en-IN" dirty="0"/>
          </a:p>
        </p:txBody>
      </p:sp>
      <p:sp>
        <p:nvSpPr>
          <p:cNvPr id="3" name="Content Placeholder 2">
            <a:extLst>
              <a:ext uri="{FF2B5EF4-FFF2-40B4-BE49-F238E27FC236}">
                <a16:creationId xmlns:a16="http://schemas.microsoft.com/office/drawing/2014/main" id="{2EB00394-5445-116F-A5BA-B704E727B9D6}"/>
              </a:ext>
            </a:extLst>
          </p:cNvPr>
          <p:cNvSpPr>
            <a:spLocks noGrp="1"/>
          </p:cNvSpPr>
          <p:nvPr>
            <p:ph idx="1"/>
          </p:nvPr>
        </p:nvSpPr>
        <p:spPr/>
        <p:txBody>
          <a:bodyPr/>
          <a:lstStyle/>
          <a:p>
            <a:pPr algn="l" fontAlgn="base"/>
            <a:r>
              <a:rPr lang="en-US" b="1" i="0" dirty="0">
                <a:effectLst/>
                <a:latin typeface="inherit"/>
              </a:rPr>
              <a:t>Machine learning</a:t>
            </a:r>
            <a:endParaRPr lang="en-US" b="1" i="0" dirty="0">
              <a:effectLst/>
              <a:latin typeface="gg sans"/>
            </a:endParaRPr>
          </a:p>
          <a:p>
            <a:r>
              <a:rPr lang="en-US" b="0" i="0" dirty="0">
                <a:effectLst/>
                <a:latin typeface="gg sans"/>
              </a:rPr>
              <a:t>Machine learning uses artificial intelligence to enable machines to learn and predict outcomes more accurately without being explicitly programmed to do so. This makes them more similar to humans. The machine learning models continuously learns and improves its performance with the use of necessary data.</a:t>
            </a:r>
            <a:endParaRPr lang="en-IN" dirty="0"/>
          </a:p>
        </p:txBody>
      </p:sp>
    </p:spTree>
    <p:extLst>
      <p:ext uri="{BB962C8B-B14F-4D97-AF65-F5344CB8AC3E}">
        <p14:creationId xmlns:p14="http://schemas.microsoft.com/office/powerpoint/2010/main" val="120207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C36AE-34D0-B875-0F4C-1652B564E5AA}"/>
              </a:ext>
            </a:extLst>
          </p:cNvPr>
          <p:cNvSpPr txBox="1"/>
          <p:nvPr/>
        </p:nvSpPr>
        <p:spPr>
          <a:xfrm>
            <a:off x="325505" y="159100"/>
            <a:ext cx="11621329" cy="2031325"/>
          </a:xfrm>
          <a:prstGeom prst="rect">
            <a:avLst/>
          </a:prstGeom>
          <a:noFill/>
        </p:spPr>
        <p:txBody>
          <a:bodyPr wrap="square">
            <a:spAutoFit/>
          </a:bodyPr>
          <a:lstStyle/>
          <a:p>
            <a:r>
              <a:rPr lang="en-IN" b="1" dirty="0"/>
              <a:t>Confusion Matrix</a:t>
            </a:r>
          </a:p>
          <a:p>
            <a:pPr>
              <a:buFont typeface="Arial" panose="020B0604020202020204" pitchFamily="34" charset="0"/>
              <a:buChar char="•"/>
            </a:pPr>
            <a:r>
              <a:rPr lang="en-IN" b="1" dirty="0"/>
              <a:t>Understanding Performance</a:t>
            </a:r>
            <a:r>
              <a:rPr lang="en-IN" dirty="0"/>
              <a:t>:</a:t>
            </a:r>
          </a:p>
          <a:p>
            <a:pPr marL="742950" lvl="1" indent="-285750">
              <a:buFont typeface="Arial" panose="020B0604020202020204" pitchFamily="34" charset="0"/>
              <a:buChar char="•"/>
            </a:pPr>
            <a:r>
              <a:rPr lang="en-IN" dirty="0"/>
              <a:t>Provides a detailed overview of a classification model’s performance beyond simple accuracy.</a:t>
            </a:r>
          </a:p>
          <a:p>
            <a:pPr marL="742950" lvl="1" indent="-285750">
              <a:buFont typeface="Arial" panose="020B0604020202020204" pitchFamily="34" charset="0"/>
              <a:buChar char="•"/>
            </a:pPr>
            <a:r>
              <a:rPr lang="en-IN" dirty="0"/>
              <a:t>Highlights true positives, true negatives, false positives, and false negatives for deeper insights.</a:t>
            </a:r>
          </a:p>
          <a:p>
            <a:pPr marL="742950" lvl="1" indent="-285750">
              <a:buFont typeface="Arial" panose="020B0604020202020204" pitchFamily="34" charset="0"/>
              <a:buChar char="•"/>
            </a:pPr>
            <a:r>
              <a:rPr lang="en-IN" b="1" dirty="0"/>
              <a:t>Use Case</a:t>
            </a:r>
            <a:r>
              <a:rPr lang="en-IN" dirty="0"/>
              <a:t>:</a:t>
            </a:r>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p>
        </p:txBody>
      </p:sp>
      <p:sp>
        <p:nvSpPr>
          <p:cNvPr id="5" name="TextBox 4">
            <a:extLst>
              <a:ext uri="{FF2B5EF4-FFF2-40B4-BE49-F238E27FC236}">
                <a16:creationId xmlns:a16="http://schemas.microsoft.com/office/drawing/2014/main" id="{8D1DED9C-E775-F9C4-4FF3-841E933049EB}"/>
              </a:ext>
            </a:extLst>
          </p:cNvPr>
          <p:cNvSpPr txBox="1"/>
          <p:nvPr/>
        </p:nvSpPr>
        <p:spPr>
          <a:xfrm>
            <a:off x="325505" y="2190425"/>
            <a:ext cx="11621329" cy="4247317"/>
          </a:xfrm>
          <a:prstGeom prst="rect">
            <a:avLst/>
          </a:prstGeom>
          <a:noFill/>
        </p:spPr>
        <p:txBody>
          <a:bodyPr wrap="square">
            <a:spAutoFit/>
          </a:bodyPr>
          <a:lstStyle/>
          <a:p>
            <a:r>
              <a:rPr lang="en-US" b="1" dirty="0"/>
              <a:t>Precision, Recall, and F1-Score</a:t>
            </a:r>
          </a:p>
          <a:p>
            <a:pPr>
              <a:buFont typeface="Arial" panose="020B0604020202020204" pitchFamily="34" charset="0"/>
              <a:buChar char="•"/>
            </a:pPr>
            <a:r>
              <a:rPr lang="en-US" b="1" dirty="0"/>
              <a:t>Precision</a:t>
            </a:r>
            <a:r>
              <a:rPr lang="en-US" dirty="0"/>
              <a:t>:</a:t>
            </a:r>
          </a:p>
          <a:p>
            <a:pPr marL="742950" lvl="1" indent="-285750">
              <a:buFont typeface="Arial" panose="020B0604020202020204" pitchFamily="34" charset="0"/>
              <a:buChar char="•"/>
            </a:pPr>
            <a:r>
              <a:rPr lang="en-US" dirty="0"/>
              <a:t>Measures the accuracy of positive predictions, crucial when false positives are costly.</a:t>
            </a:r>
          </a:p>
          <a:p>
            <a:pPr marL="742950" lvl="1" indent="-285750">
              <a:buFont typeface="Arial" panose="020B0604020202020204" pitchFamily="34" charset="0"/>
              <a:buChar char="•"/>
            </a:pPr>
            <a:r>
              <a:rPr lang="en-US" b="1" dirty="0"/>
              <a:t>Use Case</a:t>
            </a:r>
            <a:r>
              <a:rPr lang="en-US" dirty="0"/>
              <a:t>:</a:t>
            </a:r>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p>
          <a:p>
            <a:pPr>
              <a:buFont typeface="Arial" panose="020B0604020202020204" pitchFamily="34" charset="0"/>
              <a:buChar char="•"/>
            </a:pPr>
            <a:r>
              <a:rPr lang="en-US" b="1" dirty="0"/>
              <a:t>Recall</a:t>
            </a:r>
            <a:r>
              <a:rPr lang="en-US" dirty="0"/>
              <a:t>:</a:t>
            </a:r>
          </a:p>
          <a:p>
            <a:pPr marL="742950" lvl="1" indent="-285750">
              <a:buFont typeface="Arial" panose="020B0604020202020204" pitchFamily="34" charset="0"/>
              <a:buChar char="•"/>
            </a:pPr>
            <a:r>
              <a:rPr lang="en-US" dirty="0"/>
              <a:t>Assesses the model's ability to identify all relevant instances, vital in minimizing false negatives.</a:t>
            </a:r>
          </a:p>
          <a:p>
            <a:pPr marL="742950" lvl="1" indent="-285750">
              <a:buFont typeface="Arial" panose="020B0604020202020204" pitchFamily="34" charset="0"/>
              <a:buChar char="•"/>
            </a:pPr>
            <a:r>
              <a:rPr lang="en-US" b="1" dirty="0"/>
              <a:t>Use Case</a:t>
            </a:r>
            <a:r>
              <a:rPr lang="en-US" dirty="0"/>
              <a:t>:</a:t>
            </a:r>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p>
          <a:p>
            <a:pPr>
              <a:buFont typeface="Arial" panose="020B0604020202020204" pitchFamily="34" charset="0"/>
              <a:buChar char="•"/>
            </a:pPr>
            <a:r>
              <a:rPr lang="en-US" b="1" dirty="0"/>
              <a:t>F1-Score</a:t>
            </a:r>
            <a:r>
              <a:rPr lang="en-US" dirty="0"/>
              <a:t>:</a:t>
            </a:r>
          </a:p>
          <a:p>
            <a:pPr marL="742950" lvl="1" indent="-285750">
              <a:buFont typeface="Arial" panose="020B0604020202020204" pitchFamily="34" charset="0"/>
              <a:buChar char="•"/>
            </a:pPr>
            <a:r>
              <a:rPr lang="en-US" dirty="0"/>
              <a:t>Combines precision and recall into a single metric, particularly useful in imbalanced datasets.</a:t>
            </a:r>
          </a:p>
          <a:p>
            <a:pPr marL="742950" lvl="1" indent="-285750">
              <a:buFont typeface="Arial" panose="020B0604020202020204" pitchFamily="34" charset="0"/>
              <a:buChar char="•"/>
            </a:pPr>
            <a:r>
              <a:rPr lang="en-US" b="1" dirty="0"/>
              <a:t>Use Case</a:t>
            </a:r>
            <a:r>
              <a:rPr lang="en-US" dirty="0"/>
              <a:t>:</a:t>
            </a:r>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p>
        </p:txBody>
      </p:sp>
    </p:spTree>
    <p:extLst>
      <p:ext uri="{BB962C8B-B14F-4D97-AF65-F5344CB8AC3E}">
        <p14:creationId xmlns:p14="http://schemas.microsoft.com/office/powerpoint/2010/main" val="1108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9200726-0B4C-42E8-9C0E-540899B49301}"/>
              </a:ext>
            </a:extLst>
          </p:cNvPr>
          <p:cNvSpPr txBox="1"/>
          <p:nvPr/>
        </p:nvSpPr>
        <p:spPr>
          <a:xfrm>
            <a:off x="136662" y="0"/>
            <a:ext cx="10856015" cy="3416320"/>
          </a:xfrm>
          <a:prstGeom prst="rect">
            <a:avLst/>
          </a:prstGeom>
          <a:noFill/>
        </p:spPr>
        <p:txBody>
          <a:bodyPr wrap="square">
            <a:spAutoFit/>
          </a:bodyPr>
          <a:lstStyle/>
          <a:p>
            <a:r>
              <a:rPr lang="en-IN" b="1" dirty="0"/>
              <a:t>ROC Curve and AUC</a:t>
            </a:r>
          </a:p>
          <a:p>
            <a:r>
              <a:rPr lang="en-US" b="1" dirty="0">
                <a:solidFill>
                  <a:srgbClr val="FF0000"/>
                </a:solidFill>
              </a:rPr>
              <a:t>ROC Curve (Receiver Operating Characteristic)</a:t>
            </a:r>
          </a:p>
          <a:p>
            <a:pPr>
              <a:buFont typeface="Arial" panose="020B0604020202020204" pitchFamily="34" charset="0"/>
              <a:buChar char="•"/>
            </a:pPr>
            <a:r>
              <a:rPr lang="en-US" b="1" dirty="0"/>
              <a:t>Definition</a:t>
            </a:r>
            <a:r>
              <a:rPr lang="en-US" dirty="0"/>
              <a:t>:</a:t>
            </a:r>
          </a:p>
          <a:p>
            <a:pPr marL="742950" lvl="1" indent="-285750">
              <a:buFont typeface="Arial" panose="020B0604020202020204" pitchFamily="34" charset="0"/>
              <a:buChar char="•"/>
            </a:pPr>
            <a:r>
              <a:rPr lang="en-US" dirty="0"/>
              <a:t>A graphical representation of a classifier's performance across different threshold values.</a:t>
            </a:r>
          </a:p>
          <a:p>
            <a:pPr marL="742950" lvl="1" indent="-285750">
              <a:buFont typeface="Arial" panose="020B0604020202020204" pitchFamily="34" charset="0"/>
              <a:buChar char="•"/>
            </a:pPr>
            <a:r>
              <a:rPr lang="en-US" dirty="0"/>
              <a:t>Plots the True Positive Rate (TPR) against the False Positive Rate (FPR).</a:t>
            </a:r>
          </a:p>
          <a:p>
            <a:r>
              <a:rPr lang="en-US" b="1" dirty="0">
                <a:solidFill>
                  <a:srgbClr val="FF0000"/>
                </a:solidFill>
              </a:rPr>
              <a:t>AUC (Area Under the Curve)</a:t>
            </a:r>
          </a:p>
          <a:p>
            <a:pPr>
              <a:buFont typeface="Arial" panose="020B0604020202020204" pitchFamily="34" charset="0"/>
              <a:buChar char="•"/>
            </a:pPr>
            <a:r>
              <a:rPr lang="en-US" b="1" dirty="0"/>
              <a:t>Definition</a:t>
            </a:r>
            <a:r>
              <a:rPr lang="en-US" dirty="0"/>
              <a:t>:</a:t>
            </a:r>
          </a:p>
          <a:p>
            <a:pPr marL="742950" lvl="1" indent="-285750">
              <a:buFont typeface="Arial" panose="020B0604020202020204" pitchFamily="34" charset="0"/>
              <a:buChar char="•"/>
            </a:pPr>
            <a:r>
              <a:rPr lang="en-US" dirty="0"/>
              <a:t>Measures the overall performance of the classifier.</a:t>
            </a:r>
          </a:p>
          <a:p>
            <a:pPr marL="742950" lvl="1" indent="-285750">
              <a:buFont typeface="Arial" panose="020B0604020202020204" pitchFamily="34" charset="0"/>
              <a:buChar char="•"/>
            </a:pPr>
            <a:r>
              <a:rPr lang="en-US" dirty="0"/>
              <a:t>AUC value ranges from 0 to 1, where:</a:t>
            </a:r>
          </a:p>
          <a:p>
            <a:pPr marL="1143000" lvl="2" indent="-228600">
              <a:buFont typeface="Arial" panose="020B0604020202020204" pitchFamily="34" charset="0"/>
              <a:buChar char="•"/>
            </a:pPr>
            <a:r>
              <a:rPr lang="en-US" b="1" dirty="0"/>
              <a:t>0.5</a:t>
            </a:r>
            <a:r>
              <a:rPr lang="en-US" dirty="0"/>
              <a:t>: No discriminative ability (random guessing).</a:t>
            </a:r>
          </a:p>
          <a:p>
            <a:pPr marL="1143000" lvl="2" indent="-228600">
              <a:buFont typeface="Arial" panose="020B0604020202020204" pitchFamily="34" charset="0"/>
              <a:buChar char="•"/>
            </a:pPr>
            <a:r>
              <a:rPr lang="en-US" b="1" dirty="0"/>
              <a:t>1</a:t>
            </a:r>
            <a:r>
              <a:rPr lang="en-US" dirty="0"/>
              <a:t>: Perfect classification.</a:t>
            </a:r>
          </a:p>
          <a:p>
            <a:endParaRPr lang="en-IN" b="1" dirty="0"/>
          </a:p>
        </p:txBody>
      </p:sp>
      <p:sp>
        <p:nvSpPr>
          <p:cNvPr id="20" name="TextBox 19">
            <a:extLst>
              <a:ext uri="{FF2B5EF4-FFF2-40B4-BE49-F238E27FC236}">
                <a16:creationId xmlns:a16="http://schemas.microsoft.com/office/drawing/2014/main" id="{28F3AB3A-C5EE-94E3-21BC-65C243821547}"/>
              </a:ext>
            </a:extLst>
          </p:cNvPr>
          <p:cNvSpPr txBox="1"/>
          <p:nvPr/>
        </p:nvSpPr>
        <p:spPr>
          <a:xfrm>
            <a:off x="6825696" y="2652314"/>
            <a:ext cx="6097656" cy="3816429"/>
          </a:xfrm>
          <a:prstGeom prst="rect">
            <a:avLst/>
          </a:prstGeom>
          <a:noFill/>
        </p:spPr>
        <p:txBody>
          <a:bodyPr wrap="square">
            <a:spAutoFit/>
          </a:bodyPr>
          <a:lstStyle/>
          <a:p>
            <a:endParaRPr lang="en-IN" sz="1100" dirty="0"/>
          </a:p>
          <a:p>
            <a:r>
              <a:rPr lang="en-IN" sz="1100" dirty="0"/>
              <a:t># Get predicted probabilities for the positive class</a:t>
            </a:r>
          </a:p>
          <a:p>
            <a:r>
              <a:rPr lang="en-IN" sz="1100" dirty="0" err="1"/>
              <a:t>y_scores</a:t>
            </a:r>
            <a:r>
              <a:rPr lang="en-IN" sz="1100" dirty="0"/>
              <a:t> = </a:t>
            </a:r>
            <a:r>
              <a:rPr lang="en-IN" sz="1100" dirty="0" err="1"/>
              <a:t>model.predict_proba</a:t>
            </a:r>
            <a:r>
              <a:rPr lang="en-IN" sz="1100" dirty="0"/>
              <a:t>(</a:t>
            </a:r>
            <a:r>
              <a:rPr lang="en-IN" sz="1100" dirty="0" err="1"/>
              <a:t>X_test</a:t>
            </a:r>
            <a:r>
              <a:rPr lang="en-IN" sz="1100" dirty="0"/>
              <a:t>)[:, 1]</a:t>
            </a:r>
          </a:p>
          <a:p>
            <a:endParaRPr lang="en-IN" sz="1100" dirty="0"/>
          </a:p>
          <a:p>
            <a:r>
              <a:rPr lang="en-IN" sz="1100" dirty="0"/>
              <a:t># Calculate ROC curve</a:t>
            </a:r>
          </a:p>
          <a:p>
            <a:r>
              <a:rPr lang="en-IN" sz="1100" dirty="0" err="1"/>
              <a:t>fpr</a:t>
            </a:r>
            <a:r>
              <a:rPr lang="en-IN" sz="1100" dirty="0"/>
              <a:t>, </a:t>
            </a:r>
            <a:r>
              <a:rPr lang="en-IN" sz="1100" dirty="0" err="1"/>
              <a:t>tpr</a:t>
            </a:r>
            <a:r>
              <a:rPr lang="en-IN" sz="1100" dirty="0"/>
              <a:t>, thresholds = </a:t>
            </a:r>
            <a:r>
              <a:rPr lang="en-IN" sz="1100" dirty="0" err="1"/>
              <a:t>roc_curve</a:t>
            </a:r>
            <a:r>
              <a:rPr lang="en-IN" sz="1100" dirty="0"/>
              <a:t>(</a:t>
            </a:r>
            <a:r>
              <a:rPr lang="en-IN" sz="1100" dirty="0" err="1"/>
              <a:t>y_test</a:t>
            </a:r>
            <a:r>
              <a:rPr lang="en-IN" sz="1100" dirty="0"/>
              <a:t>, </a:t>
            </a:r>
            <a:r>
              <a:rPr lang="en-IN" sz="1100" dirty="0" err="1"/>
              <a:t>y_scores</a:t>
            </a:r>
            <a:r>
              <a:rPr lang="en-IN" sz="1100" dirty="0"/>
              <a:t>)</a:t>
            </a:r>
          </a:p>
          <a:p>
            <a:endParaRPr lang="en-IN" sz="1100" dirty="0"/>
          </a:p>
          <a:p>
            <a:r>
              <a:rPr lang="en-IN" sz="1100" dirty="0"/>
              <a:t># Calculate AUC</a:t>
            </a:r>
          </a:p>
          <a:p>
            <a:r>
              <a:rPr lang="en-IN" sz="1100" dirty="0" err="1"/>
              <a:t>roc_auc</a:t>
            </a:r>
            <a:r>
              <a:rPr lang="en-IN" sz="1100" dirty="0"/>
              <a:t> = </a:t>
            </a:r>
            <a:r>
              <a:rPr lang="en-IN" sz="1100" dirty="0" err="1"/>
              <a:t>auc</a:t>
            </a:r>
            <a:r>
              <a:rPr lang="en-IN" sz="1100" dirty="0"/>
              <a:t>(</a:t>
            </a:r>
            <a:r>
              <a:rPr lang="en-IN" sz="1100" dirty="0" err="1"/>
              <a:t>fpr</a:t>
            </a:r>
            <a:r>
              <a:rPr lang="en-IN" sz="1100" dirty="0"/>
              <a:t>, </a:t>
            </a:r>
            <a:r>
              <a:rPr lang="en-IN" sz="1100" dirty="0" err="1"/>
              <a:t>tpr</a:t>
            </a:r>
            <a:r>
              <a:rPr lang="en-IN" sz="1100" dirty="0"/>
              <a:t>)</a:t>
            </a:r>
          </a:p>
          <a:p>
            <a:endParaRPr lang="en-IN" sz="1100" dirty="0"/>
          </a:p>
          <a:p>
            <a:r>
              <a:rPr lang="en-IN" sz="1100" dirty="0"/>
              <a:t># Plot ROC curve</a:t>
            </a:r>
          </a:p>
          <a:p>
            <a:r>
              <a:rPr lang="en-IN" sz="1100" dirty="0" err="1"/>
              <a:t>plt.figure</a:t>
            </a:r>
            <a:r>
              <a:rPr lang="en-IN" sz="1100" dirty="0"/>
              <a:t>()</a:t>
            </a:r>
          </a:p>
          <a:p>
            <a:r>
              <a:rPr lang="en-IN" sz="1100" dirty="0" err="1"/>
              <a:t>plt.plot</a:t>
            </a:r>
            <a:r>
              <a:rPr lang="en-IN" sz="1100" dirty="0"/>
              <a:t>(</a:t>
            </a:r>
            <a:r>
              <a:rPr lang="en-IN" sz="1100" dirty="0" err="1"/>
              <a:t>fpr</a:t>
            </a:r>
            <a:r>
              <a:rPr lang="en-IN" sz="1100" dirty="0"/>
              <a:t>, </a:t>
            </a:r>
            <a:r>
              <a:rPr lang="en-IN" sz="1100" dirty="0" err="1"/>
              <a:t>tpr</a:t>
            </a:r>
            <a:r>
              <a:rPr lang="en-IN" sz="1100" dirty="0"/>
              <a:t>, </a:t>
            </a:r>
            <a:r>
              <a:rPr lang="en-IN" sz="1100" dirty="0" err="1"/>
              <a:t>color</a:t>
            </a:r>
            <a:r>
              <a:rPr lang="en-IN" sz="1100" dirty="0"/>
              <a:t>='blue', label=</a:t>
            </a:r>
            <a:r>
              <a:rPr lang="en-IN" sz="1100" dirty="0" err="1"/>
              <a:t>f'ROC</a:t>
            </a:r>
            <a:r>
              <a:rPr lang="en-IN" sz="1100" dirty="0"/>
              <a:t> curve (AUC = {roc_auc:.2f})')</a:t>
            </a:r>
          </a:p>
          <a:p>
            <a:r>
              <a:rPr lang="en-IN" sz="1100" dirty="0" err="1"/>
              <a:t>plt.plot</a:t>
            </a:r>
            <a:r>
              <a:rPr lang="en-IN" sz="1100" dirty="0"/>
              <a:t>([0, 1], [0, 1], </a:t>
            </a:r>
            <a:r>
              <a:rPr lang="en-IN" sz="1100" dirty="0" err="1"/>
              <a:t>color</a:t>
            </a:r>
            <a:r>
              <a:rPr lang="en-IN" sz="1100" dirty="0"/>
              <a:t>='red', </a:t>
            </a:r>
            <a:r>
              <a:rPr lang="en-IN" sz="1100" dirty="0" err="1"/>
              <a:t>linestyle</a:t>
            </a:r>
            <a:r>
              <a:rPr lang="en-IN" sz="1100" dirty="0"/>
              <a:t>='--')  # Diagonal line</a:t>
            </a:r>
          </a:p>
          <a:p>
            <a:r>
              <a:rPr lang="en-IN" sz="1100" dirty="0" err="1"/>
              <a:t>plt.xlim</a:t>
            </a:r>
            <a:r>
              <a:rPr lang="en-IN" sz="1100" dirty="0"/>
              <a:t>([0.0, 1.0])</a:t>
            </a:r>
          </a:p>
          <a:p>
            <a:r>
              <a:rPr lang="en-IN" sz="1100" dirty="0" err="1"/>
              <a:t>plt.ylim</a:t>
            </a:r>
            <a:r>
              <a:rPr lang="en-IN" sz="1100" dirty="0"/>
              <a:t>([0.0, 1.05])</a:t>
            </a:r>
          </a:p>
          <a:p>
            <a:r>
              <a:rPr lang="en-IN" sz="1100" dirty="0" err="1"/>
              <a:t>plt.xlabel</a:t>
            </a:r>
            <a:r>
              <a:rPr lang="en-IN" sz="1100" dirty="0"/>
              <a:t>('False Positive Rate')</a:t>
            </a:r>
          </a:p>
          <a:p>
            <a:r>
              <a:rPr lang="en-IN" sz="1100" dirty="0" err="1"/>
              <a:t>plt.ylabel</a:t>
            </a:r>
            <a:r>
              <a:rPr lang="en-IN" sz="1100" dirty="0"/>
              <a:t>('True Positive Rate')</a:t>
            </a:r>
          </a:p>
          <a:p>
            <a:r>
              <a:rPr lang="en-IN" sz="1100" dirty="0" err="1"/>
              <a:t>plt.title</a:t>
            </a:r>
            <a:r>
              <a:rPr lang="en-IN" sz="1100" dirty="0"/>
              <a:t>('Receiver Operating Characteristic (ROC) Curve')</a:t>
            </a:r>
          </a:p>
          <a:p>
            <a:r>
              <a:rPr lang="en-IN" sz="1100" dirty="0" err="1"/>
              <a:t>plt.legend</a:t>
            </a:r>
            <a:r>
              <a:rPr lang="en-IN" sz="1100" dirty="0"/>
              <a:t>(loc='lower right')</a:t>
            </a:r>
          </a:p>
          <a:p>
            <a:r>
              <a:rPr lang="en-IN" sz="1100" dirty="0" err="1"/>
              <a:t>plt.grid</a:t>
            </a:r>
            <a:r>
              <a:rPr lang="en-IN" sz="1100" dirty="0"/>
              <a:t>()</a:t>
            </a:r>
          </a:p>
          <a:p>
            <a:r>
              <a:rPr lang="en-IN" sz="1100" dirty="0" err="1"/>
              <a:t>plt.show</a:t>
            </a:r>
            <a:r>
              <a:rPr lang="en-IN" sz="1100" dirty="0"/>
              <a:t>()</a:t>
            </a:r>
          </a:p>
        </p:txBody>
      </p:sp>
      <p:sp>
        <p:nvSpPr>
          <p:cNvPr id="22" name="TextBox 21">
            <a:extLst>
              <a:ext uri="{FF2B5EF4-FFF2-40B4-BE49-F238E27FC236}">
                <a16:creationId xmlns:a16="http://schemas.microsoft.com/office/drawing/2014/main" id="{E11C4B53-ED37-8DA6-8A64-37B182452E60}"/>
              </a:ext>
            </a:extLst>
          </p:cNvPr>
          <p:cNvSpPr txBox="1"/>
          <p:nvPr/>
        </p:nvSpPr>
        <p:spPr>
          <a:xfrm>
            <a:off x="250962" y="3113832"/>
            <a:ext cx="6460434" cy="3308598"/>
          </a:xfrm>
          <a:prstGeom prst="rect">
            <a:avLst/>
          </a:prstGeom>
          <a:noFill/>
        </p:spPr>
        <p:txBody>
          <a:bodyPr wrap="square">
            <a:spAutoFit/>
          </a:bodyPr>
          <a:lstStyle/>
          <a:p>
            <a:r>
              <a:rPr lang="en-IN" sz="1100" dirty="0"/>
              <a:t>import </a:t>
            </a:r>
            <a:r>
              <a:rPr lang="en-IN" sz="1100" dirty="0" err="1"/>
              <a:t>numpy</a:t>
            </a:r>
            <a:r>
              <a:rPr lang="en-IN" sz="1100" dirty="0"/>
              <a:t> as np</a:t>
            </a:r>
          </a:p>
          <a:p>
            <a:r>
              <a:rPr lang="en-IN" sz="1100" dirty="0"/>
              <a:t>import </a:t>
            </a:r>
            <a:r>
              <a:rPr lang="en-IN" sz="1100" dirty="0" err="1"/>
              <a:t>matplotlib.pyplot</a:t>
            </a:r>
            <a:r>
              <a:rPr lang="en-IN" sz="1100" dirty="0"/>
              <a:t> as </a:t>
            </a:r>
            <a:r>
              <a:rPr lang="en-IN" sz="1100" dirty="0" err="1"/>
              <a:t>plt</a:t>
            </a:r>
            <a:endParaRPr lang="en-IN" sz="1100" dirty="0"/>
          </a:p>
          <a:p>
            <a:r>
              <a:rPr lang="en-IN" sz="1100" dirty="0"/>
              <a:t>from </a:t>
            </a:r>
            <a:r>
              <a:rPr lang="en-IN" sz="1100" dirty="0" err="1"/>
              <a:t>sklearn.datasets</a:t>
            </a:r>
            <a:r>
              <a:rPr lang="en-IN" sz="1100" dirty="0"/>
              <a:t> import </a:t>
            </a:r>
            <a:r>
              <a:rPr lang="en-IN" sz="1100" dirty="0" err="1"/>
              <a:t>load_iris</a:t>
            </a:r>
            <a:endParaRPr lang="en-IN" sz="1100" dirty="0"/>
          </a:p>
          <a:p>
            <a:r>
              <a:rPr lang="en-IN" sz="1100" dirty="0"/>
              <a:t>from </a:t>
            </a:r>
            <a:r>
              <a:rPr lang="en-IN" sz="1100" dirty="0" err="1"/>
              <a:t>sklearn.model_selection</a:t>
            </a:r>
            <a:r>
              <a:rPr lang="en-IN" sz="1100" dirty="0"/>
              <a:t> import </a:t>
            </a:r>
            <a:r>
              <a:rPr lang="en-IN" sz="1100" dirty="0" err="1"/>
              <a:t>train_test_split</a:t>
            </a:r>
            <a:endParaRPr lang="en-IN" sz="1100" dirty="0"/>
          </a:p>
          <a:p>
            <a:r>
              <a:rPr lang="en-IN" sz="1100" dirty="0"/>
              <a:t>from </a:t>
            </a:r>
            <a:r>
              <a:rPr lang="en-IN" sz="1100" dirty="0" err="1"/>
              <a:t>sklearn.ensemble</a:t>
            </a:r>
            <a:r>
              <a:rPr lang="en-IN" sz="1100" dirty="0"/>
              <a:t> import </a:t>
            </a:r>
            <a:r>
              <a:rPr lang="en-IN" sz="1100" dirty="0" err="1"/>
              <a:t>RandomForestClassifier</a:t>
            </a:r>
            <a:endParaRPr lang="en-IN" sz="1100" dirty="0"/>
          </a:p>
          <a:p>
            <a:r>
              <a:rPr lang="en-IN" sz="1100" dirty="0"/>
              <a:t>from </a:t>
            </a:r>
            <a:r>
              <a:rPr lang="en-IN" sz="1100" dirty="0" err="1"/>
              <a:t>sklearn.metrics</a:t>
            </a:r>
            <a:r>
              <a:rPr lang="en-IN" sz="1100" dirty="0"/>
              <a:t> import </a:t>
            </a:r>
            <a:r>
              <a:rPr lang="en-IN" sz="1100" dirty="0" err="1"/>
              <a:t>roc_curve</a:t>
            </a:r>
            <a:r>
              <a:rPr lang="en-IN" sz="1100" dirty="0"/>
              <a:t>, </a:t>
            </a:r>
            <a:r>
              <a:rPr lang="en-IN" sz="1100" dirty="0" err="1"/>
              <a:t>auc</a:t>
            </a:r>
            <a:endParaRPr lang="en-IN" sz="1100" dirty="0"/>
          </a:p>
          <a:p>
            <a:endParaRPr lang="en-IN" sz="1100" dirty="0"/>
          </a:p>
          <a:p>
            <a:r>
              <a:rPr lang="en-IN" sz="1100" dirty="0"/>
              <a:t># Load the Iris dataset</a:t>
            </a:r>
          </a:p>
          <a:p>
            <a:r>
              <a:rPr lang="en-IN" sz="1100" dirty="0"/>
              <a:t>data = </a:t>
            </a:r>
            <a:r>
              <a:rPr lang="en-IN" sz="1100" dirty="0" err="1"/>
              <a:t>load_iris</a:t>
            </a:r>
            <a:r>
              <a:rPr lang="en-IN" sz="1100" dirty="0"/>
              <a:t>()</a:t>
            </a:r>
          </a:p>
          <a:p>
            <a:r>
              <a:rPr lang="en-IN" sz="1100" dirty="0"/>
              <a:t>X, y = </a:t>
            </a:r>
            <a:r>
              <a:rPr lang="en-IN" sz="1100" dirty="0" err="1"/>
              <a:t>data.data</a:t>
            </a:r>
            <a:r>
              <a:rPr lang="en-IN" sz="1100" dirty="0"/>
              <a:t>, </a:t>
            </a:r>
            <a:r>
              <a:rPr lang="en-IN" sz="1100" dirty="0" err="1"/>
              <a:t>data.target</a:t>
            </a:r>
            <a:endParaRPr lang="en-IN" sz="1100" dirty="0"/>
          </a:p>
          <a:p>
            <a:r>
              <a:rPr lang="en-IN" sz="1100" dirty="0"/>
              <a:t># For binary classification, let's use only two classes (0 and 1)</a:t>
            </a:r>
          </a:p>
          <a:p>
            <a:r>
              <a:rPr lang="en-IN" sz="1100" dirty="0"/>
              <a:t>X = X[y != 2]</a:t>
            </a:r>
          </a:p>
          <a:p>
            <a:r>
              <a:rPr lang="en-IN" sz="1100" dirty="0"/>
              <a:t>y = y[y != 2]</a:t>
            </a:r>
          </a:p>
          <a:p>
            <a:endParaRPr lang="en-IN" sz="1100" dirty="0"/>
          </a:p>
          <a:p>
            <a:r>
              <a:rPr lang="en-IN" sz="1100" dirty="0"/>
              <a:t># Split the dataset into training and testing sets</a:t>
            </a:r>
          </a:p>
          <a:p>
            <a:r>
              <a:rPr lang="en-IN" sz="1100" dirty="0" err="1"/>
              <a:t>X_train</a:t>
            </a:r>
            <a:r>
              <a:rPr lang="en-IN" sz="1100" dirty="0"/>
              <a:t>, </a:t>
            </a:r>
            <a:r>
              <a:rPr lang="en-IN" sz="1100" dirty="0" err="1"/>
              <a:t>X_test</a:t>
            </a:r>
            <a:r>
              <a:rPr lang="en-IN" sz="1100" dirty="0"/>
              <a:t>, </a:t>
            </a:r>
            <a:r>
              <a:rPr lang="en-IN" sz="1100" dirty="0" err="1"/>
              <a:t>y_train</a:t>
            </a:r>
            <a:r>
              <a:rPr lang="en-IN" sz="1100" dirty="0"/>
              <a:t>, </a:t>
            </a:r>
            <a:r>
              <a:rPr lang="en-IN" sz="1100" dirty="0" err="1"/>
              <a:t>y_test</a:t>
            </a:r>
            <a:r>
              <a:rPr lang="en-IN" sz="1100" dirty="0"/>
              <a:t> = </a:t>
            </a:r>
            <a:r>
              <a:rPr lang="en-IN" sz="1100" dirty="0" err="1"/>
              <a:t>train_test_split</a:t>
            </a:r>
            <a:r>
              <a:rPr lang="en-IN" sz="1100" dirty="0"/>
              <a:t>(X, y, </a:t>
            </a:r>
            <a:r>
              <a:rPr lang="en-IN" sz="1100" dirty="0" err="1"/>
              <a:t>test_size</a:t>
            </a:r>
            <a:r>
              <a:rPr lang="en-IN" sz="1100" dirty="0"/>
              <a:t>=0.3, </a:t>
            </a:r>
            <a:r>
              <a:rPr lang="en-IN" sz="1100" dirty="0" err="1"/>
              <a:t>random_state</a:t>
            </a:r>
            <a:r>
              <a:rPr lang="en-IN" sz="1100" dirty="0"/>
              <a:t>=42)</a:t>
            </a:r>
          </a:p>
          <a:p>
            <a:r>
              <a:rPr lang="en-IN" sz="1100" dirty="0"/>
              <a:t># Train a Random Forest classifier</a:t>
            </a:r>
          </a:p>
          <a:p>
            <a:r>
              <a:rPr lang="en-IN" sz="1100" dirty="0"/>
              <a:t>model = </a:t>
            </a:r>
            <a:r>
              <a:rPr lang="en-IN" sz="1100" dirty="0" err="1"/>
              <a:t>RandomForestClassifier</a:t>
            </a:r>
            <a:r>
              <a:rPr lang="en-IN" sz="1100" dirty="0"/>
              <a:t>(</a:t>
            </a:r>
            <a:r>
              <a:rPr lang="en-IN" sz="1100" dirty="0" err="1"/>
              <a:t>random_state</a:t>
            </a:r>
            <a:r>
              <a:rPr lang="en-IN" sz="1100" dirty="0"/>
              <a:t>=42)</a:t>
            </a:r>
          </a:p>
          <a:p>
            <a:r>
              <a:rPr lang="en-IN" sz="1100" dirty="0" err="1"/>
              <a:t>model.fit</a:t>
            </a:r>
            <a:r>
              <a:rPr lang="en-IN" sz="1100" dirty="0"/>
              <a:t>(</a:t>
            </a:r>
            <a:r>
              <a:rPr lang="en-IN" sz="1100" dirty="0" err="1"/>
              <a:t>X_train</a:t>
            </a:r>
            <a:r>
              <a:rPr lang="en-IN" sz="1100" dirty="0"/>
              <a:t>, </a:t>
            </a:r>
            <a:r>
              <a:rPr lang="en-IN" sz="1100" dirty="0" err="1"/>
              <a:t>y_train</a:t>
            </a:r>
            <a:r>
              <a:rPr lang="en-IN" sz="1100" dirty="0"/>
              <a:t>)</a:t>
            </a:r>
          </a:p>
        </p:txBody>
      </p:sp>
    </p:spTree>
    <p:extLst>
      <p:ext uri="{BB962C8B-B14F-4D97-AF65-F5344CB8AC3E}">
        <p14:creationId xmlns:p14="http://schemas.microsoft.com/office/powerpoint/2010/main" val="215926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F5A652-2645-EB13-9376-09174B627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08" y="0"/>
            <a:ext cx="8369784" cy="605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17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a:extLst>
              <a:ext uri="{FF2B5EF4-FFF2-40B4-BE49-F238E27FC236}">
                <a16:creationId xmlns:a16="http://schemas.microsoft.com/office/drawing/2014/main" id="{F80A5FEA-7B9B-1DE5-3836-7F61D4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88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CE9CBF79-FF7E-5813-BDD7-D3EA7B452595}"/>
              </a:ext>
            </a:extLst>
          </p:cNvPr>
          <p:cNvSpPr>
            <a:spLocks noChangeAspect="1" noChangeArrowheads="1"/>
          </p:cNvSpPr>
          <p:nvPr/>
        </p:nvSpPr>
        <p:spPr bwMode="auto">
          <a:xfrm>
            <a:off x="5887192" y="3220192"/>
            <a:ext cx="361208" cy="3612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6C112EE0-8919-5D80-AAE5-4F37D34BFBC8}"/>
              </a:ext>
            </a:extLst>
          </p:cNvPr>
          <p:cNvSpPr>
            <a:spLocks noChangeAspect="1" noChangeArrowheads="1"/>
          </p:cNvSpPr>
          <p:nvPr/>
        </p:nvSpPr>
        <p:spPr bwMode="auto">
          <a:xfrm>
            <a:off x="6095999" y="3428999"/>
            <a:ext cx="4747591" cy="4747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0" name="Picture 6">
            <a:extLst>
              <a:ext uri="{FF2B5EF4-FFF2-40B4-BE49-F238E27FC236}">
                <a16:creationId xmlns:a16="http://schemas.microsoft.com/office/drawing/2014/main" id="{D55F5CE1-2867-1CC3-E65D-7E64738B1E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76" r="50518" b="-4897"/>
          <a:stretch/>
        </p:blipFill>
        <p:spPr bwMode="auto">
          <a:xfrm>
            <a:off x="2368394" y="735496"/>
            <a:ext cx="5394067" cy="510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0CCD34-96C5-B3DC-1777-F47C2C27B417}"/>
              </a:ext>
            </a:extLst>
          </p:cNvPr>
          <p:cNvPicPr>
            <a:picLocks noChangeAspect="1"/>
          </p:cNvPicPr>
          <p:nvPr/>
        </p:nvPicPr>
        <p:blipFill>
          <a:blip r:embed="rId2"/>
          <a:stretch>
            <a:fillRect/>
          </a:stretch>
        </p:blipFill>
        <p:spPr>
          <a:xfrm>
            <a:off x="2766721" y="2651159"/>
            <a:ext cx="6702399" cy="370176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Straight Arrow Connector 2">
            <a:extLst>
              <a:ext uri="{FF2B5EF4-FFF2-40B4-BE49-F238E27FC236}">
                <a16:creationId xmlns:a16="http://schemas.microsoft.com/office/drawing/2014/main" id="{8390C524-32C5-2E38-7138-F14DD58D584F}"/>
              </a:ext>
            </a:extLst>
          </p:cNvPr>
          <p:cNvCxnSpPr>
            <a:cxnSpLocks/>
          </p:cNvCxnSpPr>
          <p:nvPr/>
        </p:nvCxnSpPr>
        <p:spPr>
          <a:xfrm>
            <a:off x="2115211" y="1922585"/>
            <a:ext cx="2736355" cy="6279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238FCAC-1882-7D97-ABA5-BB084E6E50EF}"/>
              </a:ext>
            </a:extLst>
          </p:cNvPr>
          <p:cNvCxnSpPr>
            <a:cxnSpLocks/>
          </p:cNvCxnSpPr>
          <p:nvPr/>
        </p:nvCxnSpPr>
        <p:spPr>
          <a:xfrm>
            <a:off x="2115211" y="1922585"/>
            <a:ext cx="3963656" cy="7153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F458DB1-4B4A-38A1-596E-86577A72E3D8}"/>
              </a:ext>
            </a:extLst>
          </p:cNvPr>
          <p:cNvCxnSpPr>
            <a:cxnSpLocks/>
          </p:cNvCxnSpPr>
          <p:nvPr/>
        </p:nvCxnSpPr>
        <p:spPr>
          <a:xfrm>
            <a:off x="2140611" y="1922585"/>
            <a:ext cx="5448833" cy="66864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365E407-E4B3-4BE1-82E2-BA4826DEC7AB}"/>
              </a:ext>
            </a:extLst>
          </p:cNvPr>
          <p:cNvCxnSpPr>
            <a:cxnSpLocks/>
          </p:cNvCxnSpPr>
          <p:nvPr/>
        </p:nvCxnSpPr>
        <p:spPr>
          <a:xfrm flipH="1">
            <a:off x="9001760" y="1922585"/>
            <a:ext cx="1170331" cy="9018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6B392A35-F9C8-FB79-D94A-C867306EFEC3}"/>
              </a:ext>
            </a:extLst>
          </p:cNvPr>
          <p:cNvSpPr txBox="1"/>
          <p:nvPr/>
        </p:nvSpPr>
        <p:spPr>
          <a:xfrm>
            <a:off x="798041" y="1291330"/>
            <a:ext cx="218532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Features</a:t>
            </a:r>
          </a:p>
        </p:txBody>
      </p:sp>
      <p:sp>
        <p:nvSpPr>
          <p:cNvPr id="8" name="TextBox 24">
            <a:extLst>
              <a:ext uri="{FF2B5EF4-FFF2-40B4-BE49-F238E27FC236}">
                <a16:creationId xmlns:a16="http://schemas.microsoft.com/office/drawing/2014/main" id="{6C428EB5-6C44-DDD7-2361-3BA4F076442F}"/>
              </a:ext>
            </a:extLst>
          </p:cNvPr>
          <p:cNvSpPr txBox="1"/>
          <p:nvPr/>
        </p:nvSpPr>
        <p:spPr>
          <a:xfrm>
            <a:off x="9444167" y="1291330"/>
            <a:ext cx="194979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Label</a:t>
            </a:r>
          </a:p>
        </p:txBody>
      </p:sp>
      <p:sp>
        <p:nvSpPr>
          <p:cNvPr id="9" name="TextBox 26">
            <a:extLst>
              <a:ext uri="{FF2B5EF4-FFF2-40B4-BE49-F238E27FC236}">
                <a16:creationId xmlns:a16="http://schemas.microsoft.com/office/drawing/2014/main" id="{30F36A3C-FDFE-12FC-7AF4-905162D2E81A}"/>
              </a:ext>
            </a:extLst>
          </p:cNvPr>
          <p:cNvSpPr txBox="1"/>
          <p:nvPr/>
        </p:nvSpPr>
        <p:spPr>
          <a:xfrm>
            <a:off x="282550" y="269029"/>
            <a:ext cx="109299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Comic Sans MS" panose="030F0702030302020204" pitchFamily="66" charset="0"/>
              </a:rPr>
              <a:t>Tabular data to predict whether car is stolen or not?</a:t>
            </a:r>
          </a:p>
        </p:txBody>
      </p:sp>
    </p:spTree>
    <p:extLst>
      <p:ext uri="{BB962C8B-B14F-4D97-AF65-F5344CB8AC3E}">
        <p14:creationId xmlns:p14="http://schemas.microsoft.com/office/powerpoint/2010/main" val="386090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8394EF-39A5-BD1B-AE29-A202FD226B7E}"/>
              </a:ext>
            </a:extLst>
          </p:cNvPr>
          <p:cNvGraphicFramePr/>
          <p:nvPr/>
        </p:nvGraphicFramePr>
        <p:xfrm>
          <a:off x="785869" y="-13771"/>
          <a:ext cx="10620261" cy="6885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55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2A62C34-EC9D-0F9A-A468-F43EBB549DEC}"/>
              </a:ext>
            </a:extLst>
          </p:cNvPr>
          <p:cNvGraphicFramePr/>
          <p:nvPr>
            <p:extLst>
              <p:ext uri="{D42A27DB-BD31-4B8C-83A1-F6EECF244321}">
                <p14:modId xmlns:p14="http://schemas.microsoft.com/office/powerpoint/2010/main" val="1772489994"/>
              </p:ext>
            </p:extLst>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Document 4">
            <a:extLst>
              <a:ext uri="{FF2B5EF4-FFF2-40B4-BE49-F238E27FC236}">
                <a16:creationId xmlns:a16="http://schemas.microsoft.com/office/drawing/2014/main" id="{4720516B-FCB1-DC31-4644-DC5480873BB0}"/>
              </a:ext>
            </a:extLst>
          </p:cNvPr>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p>
        </p:txBody>
      </p:sp>
    </p:spTree>
    <p:extLst>
      <p:ext uri="{BB962C8B-B14F-4D97-AF65-F5344CB8AC3E}">
        <p14:creationId xmlns:p14="http://schemas.microsoft.com/office/powerpoint/2010/main" val="260457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3D8841-7A51-BD74-12A8-C96D64563AA3}"/>
              </a:ext>
            </a:extLst>
          </p:cNvPr>
          <p:cNvSpPr txBox="1"/>
          <p:nvPr/>
        </p:nvSpPr>
        <p:spPr>
          <a:xfrm>
            <a:off x="206237" y="135332"/>
            <a:ext cx="6097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Nunito" pitchFamily="2" charset="0"/>
              </a:rPr>
              <a:t>Classification:</a:t>
            </a:r>
            <a:r>
              <a:rPr lang="en-US" b="0" i="0" dirty="0">
                <a:solidFill>
                  <a:srgbClr val="273239"/>
                </a:solidFill>
                <a:effectLst/>
                <a:latin typeface="Nunito" pitchFamily="2" charset="0"/>
              </a:rPr>
              <a:t> Classification algorithms are used to predict a categorical output. For example, a classification algorithm could be used to predict whether an email is spam or not.</a:t>
            </a:r>
          </a:p>
        </p:txBody>
      </p:sp>
      <p:sp>
        <p:nvSpPr>
          <p:cNvPr id="7" name="TextBox 6">
            <a:extLst>
              <a:ext uri="{FF2B5EF4-FFF2-40B4-BE49-F238E27FC236}">
                <a16:creationId xmlns:a16="http://schemas.microsoft.com/office/drawing/2014/main" id="{D9CD8F0A-B327-DDF5-5605-D2A0D1214427}"/>
              </a:ext>
            </a:extLst>
          </p:cNvPr>
          <p:cNvSpPr txBox="1"/>
          <p:nvPr/>
        </p:nvSpPr>
        <p:spPr>
          <a:xfrm>
            <a:off x="504411" y="1715654"/>
            <a:ext cx="6097656" cy="1754326"/>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Types</a:t>
            </a:r>
          </a:p>
          <a:p>
            <a:pPr algn="l" rtl="0" fontAlgn="base"/>
            <a:r>
              <a:rPr lang="en-US" b="0" i="0" dirty="0">
                <a:solidFill>
                  <a:srgbClr val="273239"/>
                </a:solidFill>
                <a:effectLst/>
                <a:latin typeface="Nunito" pitchFamily="2" charset="0"/>
              </a:rPr>
              <a:t>There are two main classification types in machine learning:</a:t>
            </a:r>
          </a:p>
          <a:p>
            <a:pPr algn="l" fontAlgn="base"/>
            <a:r>
              <a:rPr lang="en-US" b="1" i="0" dirty="0">
                <a:solidFill>
                  <a:srgbClr val="273239"/>
                </a:solidFill>
                <a:effectLst/>
                <a:latin typeface="Nunito" pitchFamily="2" charset="0"/>
              </a:rPr>
              <a:t>Binary Classification</a:t>
            </a:r>
          </a:p>
          <a:p>
            <a:pPr fontAlgn="base"/>
            <a:r>
              <a:rPr lang="en-IN" b="1" i="0" dirty="0">
                <a:solidFill>
                  <a:srgbClr val="273239"/>
                </a:solidFill>
                <a:effectLst/>
                <a:latin typeface="Nunito" pitchFamily="2" charset="0"/>
              </a:rPr>
              <a:t>Multiclass Classification</a:t>
            </a:r>
          </a:p>
          <a:p>
            <a:pPr algn="l" fontAlgn="base"/>
            <a:endParaRPr lang="en-US" b="1" i="0" dirty="0">
              <a:solidFill>
                <a:srgbClr val="273239"/>
              </a:solidFill>
              <a:effectLst/>
              <a:latin typeface="Nunito" pitchFamily="2" charset="0"/>
            </a:endParaRPr>
          </a:p>
        </p:txBody>
      </p:sp>
      <p:pic>
        <p:nvPicPr>
          <p:cNvPr id="1026" name="Picture 2" descr="Binary vs Multi class classification -Geeksforgeeks">
            <a:extLst>
              <a:ext uri="{FF2B5EF4-FFF2-40B4-BE49-F238E27FC236}">
                <a16:creationId xmlns:a16="http://schemas.microsoft.com/office/drawing/2014/main" id="{5C533901-6656-DF13-7B4E-104E4F1A0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1" y="1314829"/>
            <a:ext cx="5549970" cy="2555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78A8FEA-A9E4-5CFD-588F-9DDB52502295}"/>
              </a:ext>
            </a:extLst>
          </p:cNvPr>
          <p:cNvSpPr txBox="1"/>
          <p:nvPr/>
        </p:nvSpPr>
        <p:spPr>
          <a:xfrm>
            <a:off x="663435" y="5759583"/>
            <a:ext cx="10700925" cy="369332"/>
          </a:xfrm>
          <a:prstGeom prst="rect">
            <a:avLst/>
          </a:prstGeom>
          <a:noFill/>
        </p:spPr>
        <p:txBody>
          <a:bodyPr wrap="square">
            <a:spAutoFit/>
          </a:bodyPr>
          <a:lstStyle/>
          <a:p>
            <a:r>
              <a:rPr lang="en-IN" dirty="0">
                <a:hlinkClick r:id="rId3"/>
              </a:rPr>
              <a:t>https://www.geeksforgeeks.org/getting-started-with-classification/</a:t>
            </a:r>
            <a:r>
              <a:rPr lang="en-IN" dirty="0"/>
              <a:t>  </a:t>
            </a:r>
          </a:p>
        </p:txBody>
      </p:sp>
      <p:sp>
        <p:nvSpPr>
          <p:cNvPr id="13" name="TextBox 12">
            <a:extLst>
              <a:ext uri="{FF2B5EF4-FFF2-40B4-BE49-F238E27FC236}">
                <a16:creationId xmlns:a16="http://schemas.microsoft.com/office/drawing/2014/main" id="{B51D94EC-702A-5CAD-DEE6-215C164D67E8}"/>
              </a:ext>
            </a:extLst>
          </p:cNvPr>
          <p:cNvSpPr txBox="1"/>
          <p:nvPr/>
        </p:nvSpPr>
        <p:spPr>
          <a:xfrm>
            <a:off x="405019" y="3737618"/>
            <a:ext cx="6097656" cy="1754326"/>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Algorithms</a:t>
            </a:r>
          </a:p>
          <a:p>
            <a:pPr algn="l" rtl="0" fontAlgn="base"/>
            <a:r>
              <a:rPr lang="en-US" b="0" i="0" dirty="0">
                <a:solidFill>
                  <a:srgbClr val="273239"/>
                </a:solidFill>
                <a:effectLst/>
                <a:latin typeface="Nunito" pitchFamily="2" charset="0"/>
              </a:rPr>
              <a:t>There are various types of </a:t>
            </a:r>
            <a:r>
              <a:rPr lang="en-US" b="1" i="0" dirty="0">
                <a:solidFill>
                  <a:srgbClr val="273239"/>
                </a:solidFill>
                <a:effectLst/>
                <a:latin typeface="Nunito" pitchFamily="2" charset="0"/>
              </a:rPr>
              <a:t>classifiers algorithms</a:t>
            </a:r>
            <a:r>
              <a:rPr lang="en-US" b="0" i="0" dirty="0">
                <a:solidFill>
                  <a:srgbClr val="273239"/>
                </a:solidFill>
                <a:effectLst/>
                <a:latin typeface="Nunito" pitchFamily="2" charset="0"/>
              </a:rPr>
              <a:t>. Some of them are : </a:t>
            </a:r>
          </a:p>
          <a:p>
            <a:pPr algn="l" fontAlgn="base"/>
            <a:r>
              <a:rPr lang="en-US" b="1" i="0" dirty="0">
                <a:solidFill>
                  <a:srgbClr val="FF0000"/>
                </a:solidFill>
                <a:effectLst/>
                <a:latin typeface="Nunito" pitchFamily="2" charset="0"/>
              </a:rPr>
              <a:t>Linear Classifiers</a:t>
            </a:r>
          </a:p>
          <a:p>
            <a:pPr fontAlgn="base"/>
            <a:r>
              <a:rPr lang="en-US" b="1" i="0" dirty="0">
                <a:solidFill>
                  <a:srgbClr val="FF0000"/>
                </a:solidFill>
                <a:effectLst/>
                <a:latin typeface="Nunito" pitchFamily="2" charset="0"/>
              </a:rPr>
              <a:t>Non-Linear Classifiers</a:t>
            </a:r>
          </a:p>
          <a:p>
            <a:pPr algn="l" fontAlgn="base"/>
            <a:endParaRPr lang="en-US" b="1" i="0" dirty="0">
              <a:solidFill>
                <a:srgbClr val="FF0000"/>
              </a:solidFill>
              <a:effectLst/>
              <a:latin typeface="Nunito" pitchFamily="2" charset="0"/>
            </a:endParaRPr>
          </a:p>
        </p:txBody>
      </p:sp>
    </p:spTree>
    <p:extLst>
      <p:ext uri="{BB962C8B-B14F-4D97-AF65-F5344CB8AC3E}">
        <p14:creationId xmlns:p14="http://schemas.microsoft.com/office/powerpoint/2010/main" val="19971381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1585</TotalTime>
  <Words>2177</Words>
  <Application>Microsoft Office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Bookman Old Style</vt:lpstr>
      <vt:lpstr>Calibri</vt:lpstr>
      <vt:lpstr>Comic Sans MS</vt:lpstr>
      <vt:lpstr>Franklin Gothic Book</vt:lpstr>
      <vt:lpstr>gg sans</vt:lpstr>
      <vt:lpstr>inherit</vt:lpstr>
      <vt:lpstr>Inter</vt:lpstr>
      <vt:lpstr>montserrat</vt:lpstr>
      <vt:lpstr>Nunito</vt:lpstr>
      <vt:lpstr>Tomorrow</vt:lpstr>
      <vt:lpstr>Custom</vt:lpstr>
      <vt:lpstr>Logistic Regression</vt:lpstr>
      <vt:lpstr>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shahil md</cp:lastModifiedBy>
  <cp:revision>52</cp:revision>
  <dcterms:created xsi:type="dcterms:W3CDTF">2024-09-27T03:26:36Z</dcterms:created>
  <dcterms:modified xsi:type="dcterms:W3CDTF">2024-10-12T11:25:53Z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