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0" r:id="rId5"/>
    <p:sldId id="261" r:id="rId6"/>
    <p:sldId id="276" r:id="rId7"/>
    <p:sldId id="262" r:id="rId8"/>
    <p:sldId id="263" r:id="rId9"/>
    <p:sldId id="277" r:id="rId10"/>
    <p:sldId id="278" r:id="rId11"/>
    <p:sldId id="264" r:id="rId12"/>
    <p:sldId id="265" r:id="rId13"/>
    <p:sldId id="266" r:id="rId14"/>
    <p:sldId id="294" r:id="rId15"/>
    <p:sldId id="295" r:id="rId16"/>
    <p:sldId id="267" r:id="rId17"/>
    <p:sldId id="296" r:id="rId18"/>
    <p:sldId id="297" r:id="rId19"/>
    <p:sldId id="298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5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customXml" Target="../customXml/item3.xml"/><Relationship Id="rId34" Type="http://schemas.openxmlformats.org/officeDocument/2006/relationships/customXml" Target="../customXml/item2.xml"/><Relationship Id="rId33" Type="http://schemas.openxmlformats.org/officeDocument/2006/relationships/customXml" Target="../customXml/item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hyperlink" Target="https://www.ablebits.com/office-addins-blog/excel-named-range/" TargetMode="External"/><Relationship Id="rId5" Type="http://schemas.openxmlformats.org/officeDocument/2006/relationships/hyperlink" Target="https://pulse.itvedant.com/index.php/topic/update-preview?id=20046&amp;course_id=205&amp;preview=on" TargetMode="External"/><Relationship Id="rId4" Type="http://schemas.openxmlformats.org/officeDocument/2006/relationships/hyperlink" Target="https://pulse.itvedant.com/index.php/topic/preview-subtopic-content?subtopic_id=18495&amp;course_id=205&amp;preview=on" TargetMode="External"/><Relationship Id="rId3" Type="http://schemas.openxmlformats.org/officeDocument/2006/relationships/hyperlink" Target="https://pulse.itvedant.com/index.php/topic/preview-subtopic-content?subtopic_id=18494&amp;course_id=205&amp;preview=on" TargetMode="External"/><Relationship Id="rId2" Type="http://schemas.openxmlformats.org/officeDocument/2006/relationships/hyperlink" Target="https://pulse.itvedant.com/index.php/topic/preview-subtopic-content?subtopic_id=18493&amp;course_id=205&amp;preview=on" TargetMode="External"/><Relationship Id="rId1" Type="http://schemas.openxmlformats.org/officeDocument/2006/relationships/hyperlink" Target="https://pulse.itvedant.com/index.php/topic/update?id=18492&amp;course_id=205" TargetMode="Externa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hyperlink" Target="https://www.ablebits.com/office-addins-blog/excel-table-tutorial/" TargetMode="External"/><Relationship Id="rId5" Type="http://schemas.openxmlformats.org/officeDocument/2006/relationships/hyperlink" Target="https://pulse.itvedant.com/index.php/topic/update-preview?id=20047&amp;course_id=205&amp;preview=on" TargetMode="External"/><Relationship Id="rId4" Type="http://schemas.openxmlformats.org/officeDocument/2006/relationships/hyperlink" Target="https://pulse.itvedant.com/index.php/topic/preview-subtopic-content?subtopic_id=18511&amp;course_id=205&amp;preview=on" TargetMode="External"/><Relationship Id="rId3" Type="http://schemas.openxmlformats.org/officeDocument/2006/relationships/hyperlink" Target="https://pulse.itvedant.com/index.php/topic/preview-subtopic-content?subtopic_id=18510&amp;course_id=205&amp;preview=on" TargetMode="External"/><Relationship Id="rId2" Type="http://schemas.openxmlformats.org/officeDocument/2006/relationships/hyperlink" Target="https://pulse.itvedant.com/index.php/topic/preview-subtopic-content?subtopic_id=18509&amp;course_id=205&amp;preview=on" TargetMode="External"/><Relationship Id="rId1" Type="http://schemas.openxmlformats.org/officeDocument/2006/relationships/hyperlink" Target="https://pulse.itvedant.com/index.php/topic/update?id=18508&amp;course_id=205" TargetMode="Externa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hyperlink" Target="https://pulse.itvedant.com/index.php/topic/update-preview?id=20048&amp;course_id=205&amp;preview=on" TargetMode="External"/><Relationship Id="rId7" Type="http://schemas.openxmlformats.org/officeDocument/2006/relationships/hyperlink" Target="https://pulse.itvedant.com/index.php/topic/preview-subtopic-content?subtopic_id=18518&amp;course_id=205&amp;preview=on" TargetMode="External"/><Relationship Id="rId6" Type="http://schemas.openxmlformats.org/officeDocument/2006/relationships/hyperlink" Target="https://pulse.itvedant.com/index.php/topic/preview-subtopic-content?subtopic_id=18517&amp;course_id=205&amp;preview=on" TargetMode="External"/><Relationship Id="rId5" Type="http://schemas.openxmlformats.org/officeDocument/2006/relationships/hyperlink" Target="https://pulse.itvedant.com/index.php/topic/preview-subtopic-content?subtopic_id=18516&amp;course_id=205&amp;preview=on" TargetMode="External"/><Relationship Id="rId4" Type="http://schemas.openxmlformats.org/officeDocument/2006/relationships/hyperlink" Target="https://pulse.itvedant.com/index.php/topic/preview-subtopic-content?subtopic_id=18515&amp;course_id=205&amp;preview=on" TargetMode="External"/><Relationship Id="rId3" Type="http://schemas.openxmlformats.org/officeDocument/2006/relationships/hyperlink" Target="https://pulse.itvedant.com/index.php/topic/preview-subtopic-content?subtopic_id=18514&amp;course_id=205&amp;preview=on" TargetMode="External"/><Relationship Id="rId2" Type="http://schemas.openxmlformats.org/officeDocument/2006/relationships/hyperlink" Target="https://pulse.itvedant.com/index.php/topic/preview-subtopic-content?subtopic_id=20618&amp;course_id=205&amp;preview=on" TargetMode="External"/><Relationship Id="rId1" Type="http://schemas.openxmlformats.org/officeDocument/2006/relationships/hyperlink" Target="https://pulse.itvedant.com/index.php/topic/update?id=18512&amp;course_id=205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.png"/><Relationship Id="rId7" Type="http://schemas.openxmlformats.org/officeDocument/2006/relationships/hyperlink" Target="https://pulse.itvedant.com/index.php/topic/update-preview?id=20049&amp;course_id=205&amp;preview=on" TargetMode="External"/><Relationship Id="rId6" Type="http://schemas.openxmlformats.org/officeDocument/2006/relationships/hyperlink" Target="https://pulse.itvedant.com/index.php/topic/preview-subtopic-content?subtopic_id=18542&amp;course_id=205&amp;preview=on" TargetMode="External"/><Relationship Id="rId5" Type="http://schemas.openxmlformats.org/officeDocument/2006/relationships/hyperlink" Target="https://pulse.itvedant.com/index.php/topic/preview-subtopic-content?subtopic_id=18541&amp;course_id=205&amp;preview=on" TargetMode="External"/><Relationship Id="rId4" Type="http://schemas.openxmlformats.org/officeDocument/2006/relationships/hyperlink" Target="https://pulse.itvedant.com/index.php/topic/preview-subtopic-content?subtopic_id=18540&amp;course_id=205&amp;preview=on" TargetMode="External"/><Relationship Id="rId3" Type="http://schemas.openxmlformats.org/officeDocument/2006/relationships/hyperlink" Target="https://pulse.itvedant.com/index.php/topic/preview-subtopic-content?subtopic_id=18539&amp;course_id=205&amp;preview=on" TargetMode="External"/><Relationship Id="rId2" Type="http://schemas.openxmlformats.org/officeDocument/2006/relationships/hyperlink" Target="https://pulse.itvedant.com/index.php/topic/preview-subtopic-content?subtopic_id=18538&amp;course_id=205&amp;preview=on" TargetMode="External"/><Relationship Id="rId1" Type="http://schemas.openxmlformats.org/officeDocument/2006/relationships/hyperlink" Target="https://pulse.itvedant.com/index.php/topic/update?id=18537&amp;course_id=205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hyperlink" Target="https://pulse.itvedant.com/index.php/topic/update-preview?id=20050&amp;course_id=205&amp;preview=on" TargetMode="External"/><Relationship Id="rId7" Type="http://schemas.openxmlformats.org/officeDocument/2006/relationships/hyperlink" Target="https://pulse.itvedant.com/index.php/topic/preview-subtopic-content?subtopic_id=18569&amp;course_id=205&amp;preview=on" TargetMode="External"/><Relationship Id="rId6" Type="http://schemas.openxmlformats.org/officeDocument/2006/relationships/hyperlink" Target="https://pulse.itvedant.com/index.php/topic/preview-subtopic-content?subtopic_id=18568&amp;course_id=205&amp;preview=on" TargetMode="External"/><Relationship Id="rId5" Type="http://schemas.openxmlformats.org/officeDocument/2006/relationships/hyperlink" Target="https://pulse.itvedant.com/index.php/topic/preview-subtopic-content?subtopic_id=18567&amp;course_id=205&amp;preview=on" TargetMode="External"/><Relationship Id="rId4" Type="http://schemas.openxmlformats.org/officeDocument/2006/relationships/hyperlink" Target="https://pulse.itvedant.com/index.php/topic/preview-subtopic-content?subtopic_id=18566&amp;course_id=205&amp;preview=on" TargetMode="External"/><Relationship Id="rId3" Type="http://schemas.openxmlformats.org/officeDocument/2006/relationships/hyperlink" Target="https://pulse.itvedant.com/index.php/topic/preview-subtopic-content?subtopic_id=18565&amp;course_id=205&amp;preview=on" TargetMode="External"/><Relationship Id="rId2" Type="http://schemas.openxmlformats.org/officeDocument/2006/relationships/hyperlink" Target="https://pulse.itvedant.com/index.php/topic/preview-subtopic-content?subtopic_id=18564&amp;course_id=205&amp;preview=on" TargetMode="External"/><Relationship Id="rId1" Type="http://schemas.openxmlformats.org/officeDocument/2006/relationships/hyperlink" Target="https://pulse.itvedant.com/index.php/topic/update?id=18563&amp;course_id=20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hyperlink" Target="https://pulse.itvedant.com/index.php/topic/update-preview?id=20051&amp;course_id=205&amp;preview=on" TargetMode="External"/><Relationship Id="rId5" Type="http://schemas.openxmlformats.org/officeDocument/2006/relationships/hyperlink" Target="https://pulse.itvedant.com/index.php/topic/preview-subtopic-content?subtopic_id=18581&amp;course_id=205&amp;preview=on" TargetMode="External"/><Relationship Id="rId4" Type="http://schemas.openxmlformats.org/officeDocument/2006/relationships/hyperlink" Target="https://pulse.itvedant.com/index.php/topic/preview-subtopic-content?subtopic_id=18580&amp;course_id=205&amp;preview=on" TargetMode="External"/><Relationship Id="rId3" Type="http://schemas.openxmlformats.org/officeDocument/2006/relationships/hyperlink" Target="https://pulse.itvedant.com/index.php/topic/preview-subtopic-content?subtopic_id=18579&amp;course_id=205&amp;preview=on" TargetMode="External"/><Relationship Id="rId2" Type="http://schemas.openxmlformats.org/officeDocument/2006/relationships/hyperlink" Target="https://pulse.itvedant.com/index.php/topic/preview-subtopic-content?subtopic_id=18578&amp;course_id=205&amp;preview=on" TargetMode="External"/><Relationship Id="rId1" Type="http://schemas.openxmlformats.org/officeDocument/2006/relationships/hyperlink" Target="https://pulse.itvedant.com/index.php/topic/update?id=18577&amp;course_id=205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hyperlink" Target="https://pulse.itvedant.com/index.php/topic/update-preview?id=20052&amp;course_id=205&amp;preview=on" TargetMode="External"/><Relationship Id="rId6" Type="http://schemas.openxmlformats.org/officeDocument/2006/relationships/hyperlink" Target="https://pulse.itvedant.com/index.php/topic/preview-subtopic-content?subtopic_id=18698&amp;course_id=205&amp;preview=on" TargetMode="External"/><Relationship Id="rId5" Type="http://schemas.openxmlformats.org/officeDocument/2006/relationships/hyperlink" Target="https://pulse.itvedant.com/index.php/topic/preview-subtopic-content?subtopic_id=18697&amp;course_id=205&amp;preview=on" TargetMode="External"/><Relationship Id="rId4" Type="http://schemas.openxmlformats.org/officeDocument/2006/relationships/hyperlink" Target="https://pulse.itvedant.com/index.php/topic/preview-subtopic-content?subtopic_id=18696&amp;course_id=205&amp;preview=on" TargetMode="External"/><Relationship Id="rId3" Type="http://schemas.openxmlformats.org/officeDocument/2006/relationships/hyperlink" Target="https://pulse.itvedant.com/index.php/topic/preview-subtopic-content?subtopic_id=18695&amp;course_id=205&amp;preview=on" TargetMode="External"/><Relationship Id="rId2" Type="http://schemas.openxmlformats.org/officeDocument/2006/relationships/hyperlink" Target="https://pulse.itvedant.com/index.php/topic/preview-subtopic-content?subtopic_id=18694&amp;course_id=205&amp;preview=on" TargetMode="External"/><Relationship Id="rId1" Type="http://schemas.openxmlformats.org/officeDocument/2006/relationships/hyperlink" Target="https://pulse.itvedant.com/index.php/topic/update?id=18693&amp;course_id=205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hyperlink" Target="https://pulse.itvedant.com/index.php/topic/update-preview?id=20053&amp;course_id=205&amp;preview=on" TargetMode="External"/><Relationship Id="rId6" Type="http://schemas.openxmlformats.org/officeDocument/2006/relationships/hyperlink" Target="https://pulse.itvedant.com/index.php/topic/preview-subtopic-content?subtopic_id=18738&amp;course_id=205&amp;preview=on" TargetMode="External"/><Relationship Id="rId5" Type="http://schemas.openxmlformats.org/officeDocument/2006/relationships/hyperlink" Target="https://pulse.itvedant.com/index.php/topic/preview-subtopic-content?subtopic_id=18737&amp;course_id=205&amp;preview=on" TargetMode="External"/><Relationship Id="rId4" Type="http://schemas.openxmlformats.org/officeDocument/2006/relationships/hyperlink" Target="https://pulse.itvedant.com/index.php/topic/preview-subtopic-content?subtopic_id=18736&amp;course_id=205&amp;preview=on" TargetMode="External"/><Relationship Id="rId3" Type="http://schemas.openxmlformats.org/officeDocument/2006/relationships/hyperlink" Target="https://pulse.itvedant.com/index.php/topic/preview-subtopic-content?subtopic_id=18735&amp;course_id=205&amp;preview=on" TargetMode="External"/><Relationship Id="rId2" Type="http://schemas.openxmlformats.org/officeDocument/2006/relationships/hyperlink" Target="https://pulse.itvedant.com/index.php/topic/preview-subtopic-content?subtopic_id=18734&amp;course_id=205&amp;preview=on" TargetMode="External"/><Relationship Id="rId1" Type="http://schemas.openxmlformats.org/officeDocument/2006/relationships/hyperlink" Target="https://pulse.itvedant.com/index.php/topic/update?id=18733&amp;course_id=205" TargetMode="Externa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hyperlink" Target="https://pulse.itvedant.com/index.php/topic/preview-subtopic-content?subtopic_id=18767&amp;course_id=205&amp;preview=on" TargetMode="External"/><Relationship Id="rId8" Type="http://schemas.openxmlformats.org/officeDocument/2006/relationships/hyperlink" Target="https://pulse.itvedant.com/index.php/topic/preview-subtopic-content?subtopic_id=18766&amp;course_id=205&amp;preview=on" TargetMode="External"/><Relationship Id="rId7" Type="http://schemas.openxmlformats.org/officeDocument/2006/relationships/hyperlink" Target="https://pulse.itvedant.com/index.php/topic/preview-subtopic-content?subtopic_id=18765&amp;course_id=205&amp;preview=on" TargetMode="External"/><Relationship Id="rId6" Type="http://schemas.openxmlformats.org/officeDocument/2006/relationships/hyperlink" Target="https://pulse.itvedant.com/index.php/topic/preview-subtopic-content?subtopic_id=18764&amp;course_id=205&amp;preview=on" TargetMode="External"/><Relationship Id="rId5" Type="http://schemas.openxmlformats.org/officeDocument/2006/relationships/hyperlink" Target="https://pulse.itvedant.com/index.php/topic/preview-subtopic-content?subtopic_id=18763&amp;course_id=205&amp;preview=on" TargetMode="External"/><Relationship Id="rId4" Type="http://schemas.openxmlformats.org/officeDocument/2006/relationships/hyperlink" Target="https://pulse.itvedant.com/index.php/topic/preview-subtopic-content?subtopic_id=18762&amp;course_id=205&amp;preview=on" TargetMode="External"/><Relationship Id="rId3" Type="http://schemas.openxmlformats.org/officeDocument/2006/relationships/hyperlink" Target="https://pulse.itvedant.com/index.php/topic/preview-subtopic-content?subtopic_id=18761&amp;course_id=205&amp;preview=on" TargetMode="External"/><Relationship Id="rId2" Type="http://schemas.openxmlformats.org/officeDocument/2006/relationships/hyperlink" Target="https://pulse.itvedant.com/index.php/topic/preview-subtopic-content?subtopic_id=18760&amp;course_id=205&amp;preview=on" TargetMode="External"/><Relationship Id="rId11" Type="http://schemas.openxmlformats.org/officeDocument/2006/relationships/slideLayout" Target="../slideLayouts/slideLayout7.xml"/><Relationship Id="rId10" Type="http://schemas.openxmlformats.org/officeDocument/2006/relationships/hyperlink" Target="https://pulse.itvedant.com/index.php/topic/update-preview?id=20054&amp;course_id=205&amp;preview=on" TargetMode="External"/><Relationship Id="rId1" Type="http://schemas.openxmlformats.org/officeDocument/2006/relationships/hyperlink" Target="https://pulse.itvedant.com/index.php/topic/update?id=18759&amp;course_id=205" TargetMode="Externa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hyperlink" Target="https://pulse.itvedant.com/index.php/topic/update-preview?id=20055&amp;course_id=205&amp;preview=on" TargetMode="External"/><Relationship Id="rId5" Type="http://schemas.openxmlformats.org/officeDocument/2006/relationships/hyperlink" Target="https://pulse.itvedant.com/index.php/topic/preview-subtopic-content?subtopic_id=18782&amp;course_id=205&amp;preview=on" TargetMode="External"/><Relationship Id="rId4" Type="http://schemas.openxmlformats.org/officeDocument/2006/relationships/hyperlink" Target="https://pulse.itvedant.com/index.php/topic/preview-subtopic-content?subtopic_id=18781&amp;course_id=205&amp;preview=on" TargetMode="External"/><Relationship Id="rId3" Type="http://schemas.openxmlformats.org/officeDocument/2006/relationships/hyperlink" Target="https://pulse.itvedant.com/index.php/topic/preview-subtopic-content?subtopic_id=18780&amp;course_id=205&amp;preview=on" TargetMode="External"/><Relationship Id="rId2" Type="http://schemas.openxmlformats.org/officeDocument/2006/relationships/hyperlink" Target="https://pulse.itvedant.com/index.php/topic/preview-subtopic-content?subtopic_id=18779&amp;course_id=205&amp;preview=on" TargetMode="External"/><Relationship Id="rId1" Type="http://schemas.openxmlformats.org/officeDocument/2006/relationships/hyperlink" Target="https://pulse.itvedant.com/index.php/topic/update?id=18778&amp;course_id=205" TargetMode="Externa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hyperlink" Target="https://pulse.itvedant.com/index.php/topic/update-preview?id=20056&amp;course_id=205&amp;preview=on" TargetMode="External"/><Relationship Id="rId5" Type="http://schemas.openxmlformats.org/officeDocument/2006/relationships/hyperlink" Target="https://pulse.itvedant.com/index.php/topic/preview-subtopic-content?subtopic_id=18794&amp;course_id=205&amp;preview=on" TargetMode="External"/><Relationship Id="rId4" Type="http://schemas.openxmlformats.org/officeDocument/2006/relationships/hyperlink" Target="https://pulse.itvedant.com/index.php/topic/preview-subtopic-content?subtopic_id=18793&amp;course_id=205&amp;preview=on" TargetMode="External"/><Relationship Id="rId3" Type="http://schemas.openxmlformats.org/officeDocument/2006/relationships/hyperlink" Target="https://pulse.itvedant.com/index.php/topic/preview-subtopic-content?subtopic_id=18792&amp;course_id=205&amp;preview=on" TargetMode="External"/><Relationship Id="rId2" Type="http://schemas.openxmlformats.org/officeDocument/2006/relationships/hyperlink" Target="https://pulse.itvedant.com/index.php/topic/preview-subtopic-content?subtopic_id=18791&amp;course_id=205&amp;preview=on" TargetMode="External"/><Relationship Id="rId1" Type="http://schemas.openxmlformats.org/officeDocument/2006/relationships/hyperlink" Target="https://pulse.itvedant.com/index.php/topic/update?id=18790&amp;course_id=205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pulse.itvedant.com/index.php/topic/preview-subtopic-content?subtopic_id=18803&amp;course_id=205&amp;preview=on" TargetMode="External"/><Relationship Id="rId1" Type="http://schemas.openxmlformats.org/officeDocument/2006/relationships/hyperlink" Target="https://pulse.itvedant.com/index.php/topic/update?id=18802&amp;course_id=205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hyperlink" Target="https://pulse.itvedant.com/index.php/topic/preview-subtopic-content?subtopic_id=18433&amp;course_id=205&amp;preview=on" TargetMode="External"/><Relationship Id="rId8" Type="http://schemas.openxmlformats.org/officeDocument/2006/relationships/hyperlink" Target="https://pulse.itvedant.com/index.php/topic/preview-subtopic-content?subtopic_id=18432&amp;course_id=205&amp;preview=on" TargetMode="External"/><Relationship Id="rId7" Type="http://schemas.openxmlformats.org/officeDocument/2006/relationships/hyperlink" Target="https://pulse.itvedant.com/index.php/topic/preview-subtopic-content?subtopic_id=18431&amp;course_id=205&amp;preview=on" TargetMode="External"/><Relationship Id="rId6" Type="http://schemas.openxmlformats.org/officeDocument/2006/relationships/hyperlink" Target="https://pulse.itvedant.com/index.php/topic/preview-subtopic-content?subtopic_id=18430&amp;course_id=205&amp;preview=on" TargetMode="External"/><Relationship Id="rId5" Type="http://schemas.openxmlformats.org/officeDocument/2006/relationships/hyperlink" Target="https://pulse.itvedant.com/index.php/topic/preview-subtopic-content?subtopic_id=18429&amp;course_id=205&amp;preview=on" TargetMode="External"/><Relationship Id="rId4" Type="http://schemas.openxmlformats.org/officeDocument/2006/relationships/hyperlink" Target="https://pulse.itvedant.com/index.php/topic/preview-subtopic-content?subtopic_id=18428&amp;course_id=205&amp;preview=on" TargetMode="External"/><Relationship Id="rId3" Type="http://schemas.openxmlformats.org/officeDocument/2006/relationships/hyperlink" Target="https://pulse.itvedant.com/index.php/topic/preview-subtopic-content?subtopic_id=18427&amp;course_id=205&amp;preview=on" TargetMode="External"/><Relationship Id="rId2" Type="http://schemas.openxmlformats.org/officeDocument/2006/relationships/hyperlink" Target="https://pulse.itvedant.com/index.php/topic/preview-subtopic-content?subtopic_id=18426&amp;course_id=205&amp;preview=on" TargetMode="External"/><Relationship Id="rId18" Type="http://schemas.openxmlformats.org/officeDocument/2006/relationships/slideLayout" Target="../slideLayouts/slideLayout7.xml"/><Relationship Id="rId17" Type="http://schemas.openxmlformats.org/officeDocument/2006/relationships/hyperlink" Target="https://pulse.itvedant.com/index.php/topic/update-preview?id=20043&amp;course_id=205&amp;preview=on" TargetMode="External"/><Relationship Id="rId16" Type="http://schemas.openxmlformats.org/officeDocument/2006/relationships/hyperlink" Target="https://pulse.itvedant.com/index.php/topic/preview-subtopic-content?subtopic_id=18440&amp;course_id=205&amp;preview=on" TargetMode="External"/><Relationship Id="rId15" Type="http://schemas.openxmlformats.org/officeDocument/2006/relationships/hyperlink" Target="https://pulse.itvedant.com/index.php/topic/preview-subtopic-content?subtopic_id=18439&amp;course_id=205&amp;preview=on" TargetMode="External"/><Relationship Id="rId14" Type="http://schemas.openxmlformats.org/officeDocument/2006/relationships/hyperlink" Target="https://pulse.itvedant.com/index.php/topic/preview-subtopic-content?subtopic_id=18438&amp;course_id=205&amp;preview=on" TargetMode="External"/><Relationship Id="rId13" Type="http://schemas.openxmlformats.org/officeDocument/2006/relationships/hyperlink" Target="https://pulse.itvedant.com/index.php/topic/preview-subtopic-content?subtopic_id=18437&amp;course_id=205&amp;preview=on" TargetMode="External"/><Relationship Id="rId12" Type="http://schemas.openxmlformats.org/officeDocument/2006/relationships/hyperlink" Target="https://pulse.itvedant.com/index.php/topic/preview-subtopic-content?subtopic_id=18436&amp;course_id=205&amp;preview=on" TargetMode="External"/><Relationship Id="rId11" Type="http://schemas.openxmlformats.org/officeDocument/2006/relationships/hyperlink" Target="https://pulse.itvedant.com/index.php/topic/preview-subtopic-content?subtopic_id=18435&amp;course_id=205&amp;preview=on" TargetMode="External"/><Relationship Id="rId10" Type="http://schemas.openxmlformats.org/officeDocument/2006/relationships/hyperlink" Target="https://pulse.itvedant.com/index.php/topic/preview-subtopic-content?subtopic_id=18434&amp;course_id=205&amp;preview=on" TargetMode="External"/><Relationship Id="rId1" Type="http://schemas.openxmlformats.org/officeDocument/2006/relationships/hyperlink" Target="https://pulse.itvedant.com/index.php/topic/update?id=18425&amp;course_id=20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hyperlink" Target="https://www.w3schools.com/excel/excel_introduction.ph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hyperlink" Target="https://pulse.itvedant.com/index.php/topic/preview-subtopic-content?subtopic_id=18469&amp;course_id=205&amp;preview=on" TargetMode="External"/><Relationship Id="rId8" Type="http://schemas.openxmlformats.org/officeDocument/2006/relationships/hyperlink" Target="https://pulse.itvedant.com/index.php/topic/preview-subtopic-content?subtopic_id=18468&amp;course_id=205&amp;preview=on" TargetMode="External"/><Relationship Id="rId7" Type="http://schemas.openxmlformats.org/officeDocument/2006/relationships/hyperlink" Target="https://pulse.itvedant.com/index.php/topic/preview-subtopic-content?subtopic_id=18467&amp;course_id=205&amp;preview=on" TargetMode="External"/><Relationship Id="rId6" Type="http://schemas.openxmlformats.org/officeDocument/2006/relationships/hyperlink" Target="https://pulse.itvedant.com/index.php/topic/preview-subtopic-content?subtopic_id=18466&amp;course_id=205&amp;preview=on" TargetMode="External"/><Relationship Id="rId5" Type="http://schemas.openxmlformats.org/officeDocument/2006/relationships/hyperlink" Target="https://pulse.itvedant.com/index.php/topic/preview-subtopic-content?subtopic_id=18465&amp;course_id=205&amp;preview=on" TargetMode="External"/><Relationship Id="rId4" Type="http://schemas.openxmlformats.org/officeDocument/2006/relationships/hyperlink" Target="https://pulse.itvedant.com/index.php/topic/preview-subtopic-content?subtopic_id=18464&amp;course_id=205&amp;preview=on" TargetMode="External"/><Relationship Id="rId3" Type="http://schemas.openxmlformats.org/officeDocument/2006/relationships/hyperlink" Target="https://pulse.itvedant.com/index.php/topic/preview-subtopic-content?subtopic_id=18463&amp;course_id=205&amp;preview=on" TargetMode="External"/><Relationship Id="rId2" Type="http://schemas.openxmlformats.org/officeDocument/2006/relationships/hyperlink" Target="https://pulse.itvedant.com/index.php/topic/preview-subtopic-content?subtopic_id=18462&amp;course_id=205&amp;preview=on" TargetMode="External"/><Relationship Id="rId12" Type="http://schemas.openxmlformats.org/officeDocument/2006/relationships/slideLayout" Target="../slideLayouts/slideLayout7.xml"/><Relationship Id="rId11" Type="http://schemas.openxmlformats.org/officeDocument/2006/relationships/hyperlink" Target="https://support.microsoft.com/en-us/office/excel-functions-by-category-5f91f4e9-7b42-46d2-9bd1-63f26a86c0eb" TargetMode="External"/><Relationship Id="rId10" Type="http://schemas.openxmlformats.org/officeDocument/2006/relationships/hyperlink" Target="https://pulse.itvedant.com/index.php/topic/update-preview?id=20044&amp;course_id=205&amp;preview=on" TargetMode="External"/><Relationship Id="rId1" Type="http://schemas.openxmlformats.org/officeDocument/2006/relationships/hyperlink" Target="https://pulse.itvedant.com/index.php/topic/update?id=18461&amp;course_id=205" TargetMode="Externa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hyperlink" Target="https://pulse.itvedant.com/index.php/topic/update-preview?id=20045&amp;course_id=205&amp;preview=on" TargetMode="External"/><Relationship Id="rId8" Type="http://schemas.openxmlformats.org/officeDocument/2006/relationships/hyperlink" Target="https://pulse.itvedant.com/index.php/topic/preview-subtopic-content?subtopic_id=18491&amp;course_id=205&amp;preview=on" TargetMode="External"/><Relationship Id="rId7" Type="http://schemas.openxmlformats.org/officeDocument/2006/relationships/hyperlink" Target="https://pulse.itvedant.com/index.php/topic/preview-subtopic-content?subtopic_id=18490&amp;course_id=205&amp;preview=on" TargetMode="External"/><Relationship Id="rId6" Type="http://schemas.openxmlformats.org/officeDocument/2006/relationships/hyperlink" Target="https://pulse.itvedant.com/index.php/topic/preview-subtopic-content?subtopic_id=18489&amp;course_id=205&amp;preview=on" TargetMode="External"/><Relationship Id="rId5" Type="http://schemas.openxmlformats.org/officeDocument/2006/relationships/hyperlink" Target="https://pulse.itvedant.com/index.php/topic/preview-subtopic-content?subtopic_id=18488&amp;course_id=205&amp;preview=on" TargetMode="External"/><Relationship Id="rId4" Type="http://schemas.openxmlformats.org/officeDocument/2006/relationships/hyperlink" Target="https://pulse.itvedant.com/index.php/topic/preview-subtopic-content?subtopic_id=18487&amp;course_id=205&amp;preview=on" TargetMode="External"/><Relationship Id="rId3" Type="http://schemas.openxmlformats.org/officeDocument/2006/relationships/hyperlink" Target="https://pulse.itvedant.com/index.php/topic/preview-subtopic-content?subtopic_id=18486&amp;course_id=205&amp;preview=on" TargetMode="External"/><Relationship Id="rId2" Type="http://schemas.openxmlformats.org/officeDocument/2006/relationships/hyperlink" Target="https://pulse.itvedant.com/index.php/topic/preview-subtopic-content?subtopic_id=18485&amp;course_id=205&amp;preview=on" TargetMode="Externa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.png"/><Relationship Id="rId1" Type="http://schemas.openxmlformats.org/officeDocument/2006/relationships/hyperlink" Target="https://pulse.itvedant.com/index.php/topic/update?id=18484&amp;course_id=205" TargetMode="Externa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www.w3resource.com/excel/excel-cell-reference.php" TargetMode="External"/><Relationship Id="rId2" Type="http://schemas.openxmlformats.org/officeDocument/2006/relationships/hyperlink" Target="https://pulse.itvedant.com/index.php/topic/preview-subtopic-content?subtopic_id=18488&amp;course_id=205&amp;preview=on" TargetMode="Externa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hyperlink" Target="https://www.customguide.com/excel/watch-window-excel" TargetMode="External"/><Relationship Id="rId6" Type="http://schemas.openxmlformats.org/officeDocument/2006/relationships/hyperlink" Target="https://www.onlyoffice.com/blog/2023/11/trace-precedents-and-dependents-in-excel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blog.coupler.io/consolidate-data-in-excel/" TargetMode="External"/><Relationship Id="rId3" Type="http://schemas.openxmlformats.org/officeDocument/2006/relationships/hyperlink" Target="https://pulse.itvedant.com/index.php/topic/preview-subtopic-content?subtopic_id=18491&amp;course_id=205&amp;preview=on" TargetMode="External"/><Relationship Id="rId2" Type="http://schemas.openxmlformats.org/officeDocument/2006/relationships/hyperlink" Target="https://pulse.itvedant.com/index.php/topic/preview-subtopic-content?subtopic_id=18490&amp;course_id=205&amp;preview=on" TargetMode="External"/><Relationship Id="rId1" Type="http://schemas.openxmlformats.org/officeDocument/2006/relationships/hyperlink" Target="https://pulse.itvedant.com/index.php/topic/preview-subtopic-content?subtopic_id=18489&amp;course_id=205&amp;preview=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Excel Beg to Adv</a:t>
            </a: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115" y="253686"/>
            <a:ext cx="6097656" cy="1758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Named Ranges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Defined Names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Named Ranges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Formulas with named ranges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Assignment</a:t>
            </a:r>
            <a:endParaRPr lang="en-US" sz="24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115" y="5789401"/>
            <a:ext cx="11273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6"/>
              </a:rPr>
              <a:t>https://www.ablebits.com/office-addins-blog/excel-named-range/</a:t>
            </a:r>
            <a:r>
              <a:rPr lang="en-IN" dirty="0"/>
              <a:t> </a:t>
            </a:r>
            <a:endParaRPr lang="en-IN" dirty="0"/>
          </a:p>
        </p:txBody>
      </p:sp>
      <p:pic>
        <p:nvPicPr>
          <p:cNvPr id="1026" name="Picture 2" descr="Creating Excel names from selecti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771" y="1302264"/>
            <a:ext cx="532447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eating a name by using the Define Name featur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1759706"/>
            <a:ext cx="3019425" cy="402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5324" y="226081"/>
            <a:ext cx="60976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Table in Excel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Insert a Table and Style Options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Add Rows and Columns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Perform a Function in a Table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324" y="5799340"/>
            <a:ext cx="7774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6"/>
              </a:rPr>
              <a:t>https://www.ablebits.com/office-addins-blog/excel-table-tutorial/</a:t>
            </a:r>
            <a:r>
              <a:rPr lang="en-IN" dirty="0"/>
              <a:t> </a:t>
            </a:r>
            <a:endParaRPr lang="en-IN" dirty="0"/>
          </a:p>
        </p:txBody>
      </p:sp>
      <p:pic>
        <p:nvPicPr>
          <p:cNvPr id="2050" name="Picture 2" descr="Excel table vs. ran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06" y="4110831"/>
            <a:ext cx="54959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sert an Excel table with the default style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41" y="2280094"/>
            <a:ext cx="268605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3254" y="287661"/>
            <a:ext cx="60976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AutoFill and Custom Lists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AutoFill a Series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AutoFill Non-Adjacent Cells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AutoFill on Multiple Sheets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Creating Custom Lists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Series Formatting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Sorting using Custom List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39115" y="5678170"/>
            <a:ext cx="107162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https://www.pryor.com/blog/create-a-custom-autofill-series-in-excel/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02055" y="2872740"/>
            <a:ext cx="11163935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600" b="1">
                <a:solidFill>
                  <a:srgbClr val="C00000"/>
                </a:solidFill>
              </a:rPr>
              <a:t>AutoFill</a:t>
            </a:r>
            <a:r>
              <a:rPr sz="1600"/>
              <a:t> is used to fill a series of numbers, dates, or text automatically based on a pattern you define.</a:t>
            </a:r>
            <a:endParaRPr sz="1600"/>
          </a:p>
        </p:txBody>
      </p:sp>
      <p:sp>
        <p:nvSpPr>
          <p:cNvPr id="7" name="Text Box 6"/>
          <p:cNvSpPr txBox="1"/>
          <p:nvPr/>
        </p:nvSpPr>
        <p:spPr>
          <a:xfrm>
            <a:off x="590550" y="3209925"/>
            <a:ext cx="106648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2. AutoFill Non-Adjacent Cells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AutoFill can be used for non-adjacent cells if you first select the non-contiguous range.</a:t>
            </a:r>
            <a:endParaRPr lang="en-US"/>
          </a:p>
          <a:p>
            <a:endParaRPr lang="en-US"/>
          </a:p>
          <a:p>
            <a:r>
              <a:rPr lang="en-US" b="1"/>
              <a:t>Steps: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 the first cell, then hold Ctrl and click on the non-adjacent cells.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 the AutoFill handle to drag and fill the series.</a:t>
            </a:r>
            <a:endParaRPr lang="en-US"/>
          </a:p>
          <a:p>
            <a:endParaRPr lang="en-US"/>
          </a:p>
          <a:p>
            <a:r>
              <a:rPr lang="en-US"/>
              <a:t>Example:</a:t>
            </a:r>
            <a:endParaRPr lang="en-US"/>
          </a:p>
          <a:p>
            <a:r>
              <a:rPr lang="en-US"/>
              <a:t>Fill every other cell with a number sequence (e.g., 1, 2, 3 in A1, A3, A5, etc.).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39115" y="304800"/>
            <a:ext cx="87922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3. AutoFill on Multiple Sheets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You can fill a series across multiple sheets at once.</a:t>
            </a:r>
            <a:endParaRPr lang="en-US"/>
          </a:p>
          <a:p>
            <a:endParaRPr lang="en-US"/>
          </a:p>
          <a:p>
            <a:r>
              <a:rPr lang="en-US" b="1"/>
              <a:t>Steps: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 multiple sheets by holding down Ctrl or Shift while clicking on the sheet tabs.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Enter the value in one sheet and use the AutoFill handle.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Excel will fill the same series across all selected sheets.</a:t>
            </a:r>
            <a:endParaRPr lang="en-US"/>
          </a:p>
          <a:p>
            <a:endParaRPr lang="en-US"/>
          </a:p>
          <a:p>
            <a:r>
              <a:rPr lang="en-US" b="1"/>
              <a:t>Example:</a:t>
            </a:r>
            <a:endParaRPr lang="en-US" b="1"/>
          </a:p>
          <a:p>
            <a:r>
              <a:rPr lang="en-US"/>
              <a:t>If you want to fill the same date range across Sheet1, Sheet2, and Sheet3, select all three sheets and then fill the dates.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39115" y="3579495"/>
            <a:ext cx="101104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4. Creating Custom Lists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Custom Lists allow you to create predefined lists that you can use repeatedly for sorting or AutoFill purposes.</a:t>
            </a:r>
            <a:endParaRPr lang="en-US"/>
          </a:p>
          <a:p>
            <a:endParaRPr lang="en-US"/>
          </a:p>
          <a:p>
            <a:r>
              <a:rPr lang="en-US" b="1"/>
              <a:t>Steps: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Go to File &gt; Options.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 Advanced, then scroll down to the General section.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Click Edit Custom Lists....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Enter your list (e.g., Product A, Product B, Product C) and click Add.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03225" y="344170"/>
            <a:ext cx="928370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5. Series Formatting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You can format your AutoFill series based on specific number or date patterns.</a:t>
            </a:r>
            <a:endParaRPr lang="en-US"/>
          </a:p>
          <a:p>
            <a:endParaRPr lang="en-US"/>
          </a:p>
          <a:p>
            <a:r>
              <a:rPr lang="en-US" b="1"/>
              <a:t>Steps:</a:t>
            </a:r>
            <a:endParaRPr lang="en-US" b="1"/>
          </a:p>
          <a:p>
            <a:r>
              <a:rPr lang="en-US"/>
              <a:t>Enter a starting value (e.g., January 1, 2024).</a:t>
            </a:r>
            <a:endParaRPr lang="en-US"/>
          </a:p>
          <a:p>
            <a:r>
              <a:rPr lang="en-US"/>
              <a:t>Click and drag the fill handle while holding the right mouse button.</a:t>
            </a:r>
            <a:endParaRPr lang="en-US"/>
          </a:p>
          <a:p>
            <a:r>
              <a:rPr lang="en-US"/>
              <a:t>When you release, select Fill Series or Fill Days, Fill Months, etc., to format it accordingly.</a:t>
            </a:r>
            <a:endParaRPr lang="en-US"/>
          </a:p>
          <a:p>
            <a:r>
              <a:rPr lang="en-US"/>
              <a:t>Example:</a:t>
            </a:r>
            <a:endParaRPr lang="en-US"/>
          </a:p>
          <a:p>
            <a:r>
              <a:rPr lang="en-US"/>
              <a:t>You can fill dates by month, by year, or skip weekends, depending on the series you choose.</a:t>
            </a:r>
            <a:endParaRPr lang="en-US"/>
          </a:p>
          <a:p>
            <a:endParaRPr lang="en-US"/>
          </a:p>
          <a:p>
            <a:r>
              <a:rPr lang="en-US" b="1">
                <a:solidFill>
                  <a:srgbClr val="C00000"/>
                </a:solidFill>
              </a:rPr>
              <a:t>6. Sorting using Custom Lists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You can sort data in a custom order using the lists you create.</a:t>
            </a:r>
            <a:endParaRPr lang="en-US"/>
          </a:p>
          <a:p>
            <a:endParaRPr lang="en-US" b="1"/>
          </a:p>
          <a:p>
            <a:r>
              <a:rPr lang="en-US" b="1"/>
              <a:t>Steps</a:t>
            </a:r>
            <a:r>
              <a:rPr lang="en-US"/>
              <a:t>:</a:t>
            </a:r>
            <a:endParaRPr lang="en-US"/>
          </a:p>
          <a:p>
            <a:r>
              <a:rPr lang="en-US"/>
              <a:t>Select the range of data you want to sort.</a:t>
            </a:r>
            <a:endParaRPr lang="en-US"/>
          </a:p>
          <a:p>
            <a:r>
              <a:rPr lang="en-US"/>
              <a:t>Go to the Data tab and click Sort.</a:t>
            </a:r>
            <a:endParaRPr lang="en-US"/>
          </a:p>
          <a:p>
            <a:r>
              <a:rPr lang="en-US"/>
              <a:t>In the Order dropdown, choose Custom List....</a:t>
            </a:r>
            <a:endParaRPr lang="en-US"/>
          </a:p>
          <a:p>
            <a:r>
              <a:rPr lang="en-US"/>
              <a:t>Select your custom list from the options.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058" y="476518"/>
            <a:ext cx="6097656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Conditional Formatting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Highlight Cells Rules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Top/Bottom Rules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Data Bars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Color Scales &amp; Icons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Custom Formatting Rule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Assignment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07365" y="5604510"/>
            <a:ext cx="10779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https://www.ablebits.com/office-addins-blog/excel-conditional-formatting/</a:t>
            </a:r>
            <a:endParaRPr lang="en-US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8"/>
          <a:stretch>
            <a:fillRect/>
          </a:stretch>
        </p:blipFill>
        <p:spPr>
          <a:xfrm>
            <a:off x="5609908" y="1223328"/>
            <a:ext cx="6581775" cy="43910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19735" y="3139122"/>
            <a:ext cx="5080000" cy="829945"/>
          </a:xfrm>
          <a:prstGeom prst="rect">
            <a:avLst/>
          </a:prstGeom>
        </p:spPr>
        <p:txBody>
          <a:bodyPr>
            <a:spAutoFit/>
          </a:bodyPr>
          <a:p>
            <a:r>
              <a:rPr sz="1600"/>
              <a:t>Conditional Formatting allows you to format cells based on specific criteria, making it easy to visualize trends, identify high/low values, or highlight important data.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048000" y="-1464310"/>
            <a:ext cx="6096000" cy="9786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1. Conditional Formatting Overview</a:t>
            </a:r>
            <a:endParaRPr lang="en-US"/>
          </a:p>
          <a:p>
            <a:r>
              <a:rPr lang="en-US"/>
              <a:t>Conditional Formatting allows you to format cells based on specific criteria, making it easy to visualize trends, identify high/low values, or highlight important data.</a:t>
            </a:r>
            <a:endParaRPr lang="en-US"/>
          </a:p>
          <a:p>
            <a:r>
              <a:rPr lang="en-US"/>
              <a:t>2. Highlight Cells Rules</a:t>
            </a:r>
            <a:endParaRPr lang="en-US"/>
          </a:p>
          <a:p>
            <a:r>
              <a:rPr lang="en-US"/>
              <a:t>This feature highlights cells based on predefined rules like values, text, dates, or duplicates.</a:t>
            </a:r>
            <a:endParaRPr lang="en-US"/>
          </a:p>
          <a:p>
            <a:r>
              <a:rPr lang="en-US"/>
              <a:t>Steps:</a:t>
            </a:r>
            <a:endParaRPr lang="en-US"/>
          </a:p>
          <a:p>
            <a:r>
              <a:rPr lang="en-US"/>
              <a:t>Select the range of cells to apply the rule.</a:t>
            </a:r>
            <a:endParaRPr lang="en-US"/>
          </a:p>
          <a:p>
            <a:r>
              <a:rPr lang="en-US"/>
              <a:t>Go to the Home tab and click Conditional Formatting.</a:t>
            </a:r>
            <a:endParaRPr lang="en-US"/>
          </a:p>
          <a:p>
            <a:r>
              <a:rPr lang="en-US"/>
              <a:t>Choose Highlight Cells Rules from the dropdown.</a:t>
            </a:r>
            <a:endParaRPr lang="en-US"/>
          </a:p>
          <a:p>
            <a:r>
              <a:rPr lang="en-US"/>
              <a:t>Select the condition you want (e.g., Greater Than, Less Than, Text That Contains, etc.).</a:t>
            </a:r>
            <a:endParaRPr lang="en-US"/>
          </a:p>
          <a:p>
            <a:r>
              <a:rPr lang="en-US"/>
              <a:t>Define the value or text and set the formatting.</a:t>
            </a:r>
            <a:endParaRPr lang="en-US"/>
          </a:p>
          <a:p>
            <a:r>
              <a:rPr lang="en-US"/>
              <a:t>Examples:</a:t>
            </a:r>
            <a:endParaRPr lang="en-US"/>
          </a:p>
          <a:p>
            <a:r>
              <a:rPr lang="en-US"/>
              <a:t>Greater Than: Highlight all sales greater than $5000 with a green fill.</a:t>
            </a:r>
            <a:endParaRPr lang="en-US"/>
          </a:p>
          <a:p>
            <a:r>
              <a:rPr lang="en-US"/>
              <a:t>Formula: =A1&gt;5000 (for numbers in range A1</a:t>
            </a:r>
            <a:endParaRPr lang="en-US"/>
          </a:p>
          <a:p>
            <a:r>
              <a:rPr lang="en-US"/>
              <a:t>).</a:t>
            </a:r>
            <a:endParaRPr lang="en-US"/>
          </a:p>
          <a:p>
            <a:r>
              <a:rPr lang="en-US"/>
              <a:t>Text That Contains: Highlight all cells containing the word "Refund".</a:t>
            </a:r>
            <a:endParaRPr lang="en-US"/>
          </a:p>
          <a:p>
            <a:r>
              <a:rPr lang="en-US"/>
              <a:t>Formula: =SEARCH("Refund", A1) (for cells in column A).</a:t>
            </a:r>
            <a:endParaRPr lang="en-US"/>
          </a:p>
          <a:p>
            <a:r>
              <a:rPr lang="en-US"/>
              <a:t>3. Top/Bottom Rules</a:t>
            </a:r>
            <a:endParaRPr lang="en-US"/>
          </a:p>
          <a:p>
            <a:r>
              <a:rPr lang="en-US"/>
              <a:t>Highlights the top or bottom values in a selected range.</a:t>
            </a:r>
            <a:endParaRPr lang="en-US"/>
          </a:p>
          <a:p>
            <a:r>
              <a:rPr lang="en-US"/>
              <a:t>Steps:</a:t>
            </a:r>
            <a:endParaRPr lang="en-US"/>
          </a:p>
          <a:p>
            <a:r>
              <a:rPr lang="en-US"/>
              <a:t>Select the range.</a:t>
            </a:r>
            <a:endParaRPr lang="en-US"/>
          </a:p>
          <a:p>
            <a:r>
              <a:rPr lang="en-US"/>
              <a:t>Go to Conditional Formatting &gt; Top/Bottom Rules.</a:t>
            </a:r>
            <a:endParaRPr lang="en-US"/>
          </a:p>
          <a:p>
            <a:r>
              <a:rPr lang="en-US"/>
              <a:t>Choose options like Top 10 Items, Top 10%, Bottom 10%, or Above/Below Average.</a:t>
            </a:r>
            <a:endParaRPr lang="en-US"/>
          </a:p>
          <a:p>
            <a:r>
              <a:rPr lang="en-US"/>
              <a:t>Set the formatting style for the selected rule.</a:t>
            </a:r>
            <a:endParaRPr lang="en-US"/>
          </a:p>
          <a:p>
            <a:r>
              <a:rPr lang="en-US"/>
              <a:t>Examples:</a:t>
            </a:r>
            <a:endParaRPr lang="en-US"/>
          </a:p>
          <a:p>
            <a:r>
              <a:rPr lang="en-US"/>
              <a:t>Top 10 Items: Highlight the top 10 sales values in your dataset.</a:t>
            </a:r>
            <a:endParaRPr lang="en-US"/>
          </a:p>
          <a:p>
            <a:r>
              <a:rPr lang="en-US"/>
              <a:t>Bottom 10%: Highlight the bottom 10% of performance scores.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096000" y="-2153920"/>
            <a:ext cx="6096000" cy="10894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4. Data Bars</a:t>
            </a:r>
            <a:endParaRPr lang="en-US"/>
          </a:p>
          <a:p>
            <a:r>
              <a:rPr lang="en-US"/>
              <a:t>Displays horizontal bars inside cells to visually represent the value relative to other cells.</a:t>
            </a:r>
            <a:endParaRPr lang="en-US"/>
          </a:p>
          <a:p>
            <a:r>
              <a:rPr lang="en-US"/>
              <a:t>Steps:</a:t>
            </a:r>
            <a:endParaRPr lang="en-US"/>
          </a:p>
          <a:p>
            <a:r>
              <a:rPr lang="en-US"/>
              <a:t>Select the range of numeric data.</a:t>
            </a:r>
            <a:endParaRPr lang="en-US"/>
          </a:p>
          <a:p>
            <a:r>
              <a:rPr lang="en-US"/>
              <a:t>Go to Conditional Formatting &gt; Data Bars.</a:t>
            </a:r>
            <a:endParaRPr lang="en-US"/>
          </a:p>
          <a:p>
            <a:r>
              <a:rPr lang="en-US"/>
              <a:t>Choose a Gradient Fill or Solid Fill style.</a:t>
            </a:r>
            <a:endParaRPr lang="en-US"/>
          </a:p>
          <a:p>
            <a:r>
              <a:rPr lang="en-US"/>
              <a:t>Example:</a:t>
            </a:r>
            <a:endParaRPr lang="en-US"/>
          </a:p>
          <a:p>
            <a:r>
              <a:rPr lang="en-US"/>
              <a:t>Apply data bars to sales numbers to show performance. Higher values will have longer bars.</a:t>
            </a:r>
            <a:endParaRPr lang="en-US"/>
          </a:p>
          <a:p>
            <a:r>
              <a:rPr lang="en-US"/>
              <a:t>5. Color Scales &amp; Icons</a:t>
            </a:r>
            <a:endParaRPr lang="en-US"/>
          </a:p>
          <a:p>
            <a:r>
              <a:rPr lang="en-US"/>
              <a:t>Color Scales: Shades cells with different colors based on their value relative to the others.</a:t>
            </a:r>
            <a:endParaRPr lang="en-US"/>
          </a:p>
          <a:p>
            <a:r>
              <a:rPr lang="en-US"/>
              <a:t>Icons: Adds symbols (e.g., arrows, traffic lights) based on predefined rules for high, medium, and low values.</a:t>
            </a:r>
            <a:endParaRPr lang="en-US"/>
          </a:p>
          <a:p>
            <a:r>
              <a:rPr lang="en-US"/>
              <a:t>Steps:</a:t>
            </a:r>
            <a:endParaRPr lang="en-US"/>
          </a:p>
          <a:p>
            <a:r>
              <a:rPr lang="en-US"/>
              <a:t>Select the range.</a:t>
            </a:r>
            <a:endParaRPr lang="en-US"/>
          </a:p>
          <a:p>
            <a:r>
              <a:rPr lang="en-US"/>
              <a:t>Go to Conditional Formatting &gt; Color Scales or Icon Sets.</a:t>
            </a:r>
            <a:endParaRPr lang="en-US"/>
          </a:p>
          <a:p>
            <a:r>
              <a:rPr lang="en-US"/>
              <a:t>Choose a color scale or icon set.</a:t>
            </a:r>
            <a:endParaRPr lang="en-US"/>
          </a:p>
          <a:p>
            <a:r>
              <a:rPr lang="en-US"/>
              <a:t>Examples:</a:t>
            </a:r>
            <a:endParaRPr lang="en-US"/>
          </a:p>
          <a:p>
            <a:r>
              <a:rPr lang="en-US"/>
              <a:t>Color Scales: Apply a color scale to a column of numbers to shade low values in red and high values in green.</a:t>
            </a:r>
            <a:endParaRPr lang="en-US"/>
          </a:p>
          <a:p>
            <a:r>
              <a:rPr lang="en-US"/>
              <a:t>Icon Sets: Use traffic lights to represent performance levels (green for high, yellow for average, red for low).</a:t>
            </a:r>
            <a:endParaRPr lang="en-US"/>
          </a:p>
          <a:p>
            <a:r>
              <a:rPr lang="en-US"/>
              <a:t>6. Custom Formatting Rule</a:t>
            </a:r>
            <a:endParaRPr lang="en-US"/>
          </a:p>
          <a:p>
            <a:r>
              <a:rPr lang="en-US"/>
              <a:t>You can create custom formulas for conditional formatting to highlight data based on complex conditions.</a:t>
            </a:r>
            <a:endParaRPr lang="en-US"/>
          </a:p>
          <a:p>
            <a:r>
              <a:rPr lang="en-US"/>
              <a:t>Steps:</a:t>
            </a:r>
            <a:endParaRPr lang="en-US"/>
          </a:p>
          <a:p>
            <a:r>
              <a:rPr lang="en-US"/>
              <a:t>Select the range.</a:t>
            </a:r>
            <a:endParaRPr lang="en-US"/>
          </a:p>
          <a:p>
            <a:r>
              <a:rPr lang="en-US"/>
              <a:t>Go to Conditional Formatting &gt; New Rule.</a:t>
            </a:r>
            <a:endParaRPr lang="en-US"/>
          </a:p>
          <a:p>
            <a:r>
              <a:rPr lang="en-US"/>
              <a:t>Select Use a formula to determine which cells to format.</a:t>
            </a:r>
            <a:endParaRPr lang="en-US"/>
          </a:p>
          <a:p>
            <a:r>
              <a:rPr lang="en-US"/>
              <a:t>Enter the formula and set the formatting.</a:t>
            </a:r>
            <a:endParaRPr lang="en-US"/>
          </a:p>
          <a:p>
            <a:r>
              <a:rPr lang="en-US"/>
              <a:t>Examples:</a:t>
            </a:r>
            <a:endParaRPr lang="en-US"/>
          </a:p>
          <a:p>
            <a:r>
              <a:rPr lang="en-US"/>
              <a:t>Custom Formula for Dates: Highlight overdue tasks (dates earlier than today).</a:t>
            </a:r>
            <a:endParaRPr lang="en-US"/>
          </a:p>
          <a:p>
            <a:r>
              <a:rPr lang="en-US"/>
              <a:t>Formula: =A1&lt;TODAY()</a:t>
            </a:r>
            <a:endParaRPr lang="en-US"/>
          </a:p>
          <a:p>
            <a:r>
              <a:rPr lang="en-US"/>
              <a:t>Custom Formula for Multiple Conditions: Highlight cells where sales are greater than $5000 but less than $10,000.</a:t>
            </a:r>
            <a:endParaRPr lang="en-US"/>
          </a:p>
          <a:p>
            <a:r>
              <a:rPr lang="en-US"/>
              <a:t>Formula: =AND(A1&gt;5000, A1&lt;10000)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67310" y="-2849245"/>
            <a:ext cx="609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85800" y="-2598420"/>
            <a:ext cx="10151745" cy="103403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Assignment: Applying Conditional Formatting in a Dataset</a:t>
            </a:r>
            <a:endParaRPr lang="en-US"/>
          </a:p>
          <a:p>
            <a:r>
              <a:rPr lang="en-US">
                <a:sym typeface="+mn-ea"/>
              </a:rPr>
              <a:t>You have been given a Sales Dataset for a store. Your task is to apply various conditional formatting techniques to visualize important information: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Highlight Cells Rules: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Highlight all sales greater than $10,000 with a green fill color in column B (Sales Amount).</a:t>
            </a:r>
            <a:endParaRPr lang="en-US"/>
          </a:p>
          <a:p>
            <a:r>
              <a:rPr lang="en-US">
                <a:sym typeface="+mn-ea"/>
              </a:rPr>
              <a:t>Highlight all sales that are less than $2,000 in red.</a:t>
            </a:r>
            <a:endParaRPr lang="en-US"/>
          </a:p>
          <a:p>
            <a:r>
              <a:rPr lang="en-US">
                <a:sym typeface="+mn-ea"/>
              </a:rPr>
              <a:t>Top/Bottom Rules: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Highlight the top 5 sales values in column B with blue fill.</a:t>
            </a:r>
            <a:endParaRPr lang="en-US"/>
          </a:p>
          <a:p>
            <a:r>
              <a:rPr lang="en-US">
                <a:sym typeface="+mn-ea"/>
              </a:rPr>
              <a:t>Highlight the bottom 10% of sales in column B with orange fill.</a:t>
            </a:r>
            <a:endParaRPr lang="en-US"/>
          </a:p>
          <a:p>
            <a:r>
              <a:rPr lang="en-US">
                <a:sym typeface="+mn-ea"/>
              </a:rPr>
              <a:t>Data Bars: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Apply Data Bars to the sales numbers in column B to visually represent the size of each sale.</a:t>
            </a:r>
            <a:endParaRPr lang="en-US"/>
          </a:p>
          <a:p>
            <a:r>
              <a:rPr lang="en-US">
                <a:sym typeface="+mn-ea"/>
              </a:rPr>
              <a:t>Color Scales: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Use a Color Scale to shade the sales figures in column B, with lower numbers shaded in red and higher numbers shaded in green.</a:t>
            </a:r>
            <a:endParaRPr lang="en-US"/>
          </a:p>
          <a:p>
            <a:r>
              <a:rPr lang="en-US">
                <a:sym typeface="+mn-ea"/>
              </a:rPr>
              <a:t>Icon Sets: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Apply Icon Sets (e.g., traffic lights) to the Sales Performance column (C). Use the following criteria:</a:t>
            </a:r>
            <a:endParaRPr lang="en-US"/>
          </a:p>
          <a:p>
            <a:r>
              <a:rPr lang="en-US">
                <a:sym typeface="+mn-ea"/>
              </a:rPr>
              <a:t>Green light for values greater than 80.</a:t>
            </a:r>
            <a:endParaRPr lang="en-US"/>
          </a:p>
          <a:p>
            <a:r>
              <a:rPr lang="en-US">
                <a:sym typeface="+mn-ea"/>
              </a:rPr>
              <a:t>Yellow light for values between 50 and 80.</a:t>
            </a:r>
            <a:endParaRPr lang="en-US"/>
          </a:p>
          <a:p>
            <a:r>
              <a:rPr lang="en-US">
                <a:sym typeface="+mn-ea"/>
              </a:rPr>
              <a:t>Red light for values below 50.</a:t>
            </a:r>
            <a:endParaRPr lang="en-US"/>
          </a:p>
          <a:p>
            <a:r>
              <a:rPr lang="en-US">
                <a:sym typeface="+mn-ea"/>
              </a:rPr>
              <a:t>Custom Formatting Rule: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Create a custom rule to highlight all sales that occurred in the last 7 days (use column D for sale date).</a:t>
            </a:r>
            <a:endParaRPr lang="en-US"/>
          </a:p>
          <a:p>
            <a:r>
              <a:rPr lang="en-US">
                <a:sym typeface="+mn-ea"/>
              </a:rPr>
              <a:t>Formula: =TODAY()-D1&lt;=7.</a:t>
            </a:r>
            <a:endParaRPr lang="en-US"/>
          </a:p>
          <a:p>
            <a:r>
              <a:rPr lang="en-US">
                <a:sym typeface="+mn-ea"/>
              </a:rPr>
              <a:t>Extra: Custom Formula for Highlighting Rows:</a:t>
            </a:r>
            <a:endParaRPr lang="en-US"/>
          </a:p>
          <a:p>
            <a:r>
              <a:rPr lang="en-US">
                <a:sym typeface="+mn-ea"/>
              </a:rPr>
              <a:t>If you want to highlight entire rows based on the value in a particular column:</a:t>
            </a:r>
            <a:endParaRPr lang="en-US"/>
          </a:p>
          <a:p>
            <a:r>
              <a:rPr lang="en-US">
                <a:sym typeface="+mn-ea"/>
              </a:rPr>
              <a:t>Example: Highlight rows where the sales amount in column B is greater than $10,000.</a:t>
            </a:r>
            <a:endParaRPr lang="en-US"/>
          </a:p>
          <a:p>
            <a:r>
              <a:rPr lang="en-US">
                <a:sym typeface="+mn-ea"/>
              </a:rPr>
              <a:t>Steps:</a:t>
            </a:r>
            <a:endParaRPr lang="en-US"/>
          </a:p>
          <a:p>
            <a:r>
              <a:rPr lang="en-US">
                <a:sym typeface="+mn-ea"/>
              </a:rPr>
              <a:t>Select the entire table range.</a:t>
            </a:r>
            <a:endParaRPr lang="en-US"/>
          </a:p>
          <a:p>
            <a:r>
              <a:rPr lang="en-US">
                <a:sym typeface="+mn-ea"/>
              </a:rPr>
              <a:t>Go to Conditional Formatting &gt; New Rule.</a:t>
            </a:r>
            <a:endParaRPr lang="en-US"/>
          </a:p>
          <a:p>
            <a:r>
              <a:rPr lang="en-US">
                <a:sym typeface="+mn-ea"/>
              </a:rPr>
              <a:t>Choose Use a formula and enter: =$B1&gt;10000.</a:t>
            </a:r>
            <a:endParaRPr lang="en-US"/>
          </a:p>
          <a:p>
            <a:r>
              <a:rPr lang="en-US">
                <a:sym typeface="+mn-ea"/>
              </a:rPr>
              <a:t>Apply a fill color to highlight the entire row.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1348" y="223084"/>
            <a:ext cx="6097656" cy="2584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Logical Functions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If statement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Nested If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AND,OR, NOT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IFERROR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SUMIF &amp; COUNTIF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SUMIFS &amp; COUNTIFS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828" y="2274838"/>
            <a:ext cx="60976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Reference Functions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VLOOKUP &amp; HLOOKUP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LOOKUP ,INDEX , MATCH,INDIRECT,OFFSET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ROW &amp; COLUMN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Array Formulas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828" y="2136339"/>
            <a:ext cx="60976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Data Validation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Define Data Validation Rules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Data Validation Options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Drop-Down Lists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Data Validation using Custom Formulas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Validate the Worksheet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828" y="2274838"/>
            <a:ext cx="60976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36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N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Pivot Table</a:t>
            </a:r>
            <a:endParaRPr lang="en-IN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N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Create PivotTables</a:t>
            </a:r>
            <a:endParaRPr lang="en-IN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Choosing Fields</a:t>
            </a:r>
            <a:r>
              <a:rPr lang="en-IN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Customizing PivotTables Reports</a:t>
            </a:r>
            <a:r>
              <a:rPr lang="en-IN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Filtering PivotTables</a:t>
            </a:r>
            <a:r>
              <a:rPr lang="en-IN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u="sng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PivotCharts</a:t>
            </a:r>
            <a:r>
              <a:rPr lang="en-IN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Assignment</a:t>
            </a:r>
            <a:r>
              <a:rPr lang="en-IN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828" y="1720840"/>
            <a:ext cx="609765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Data Visualization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Creating Graphs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Chart Types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Identifying Chart Components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Inserting a Chart in a Worksheet?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Customizing Graphs?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Using the Graph Templates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Sparklines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9"/>
              </a:rPr>
              <a:t>Trendlines and Forecast Sheet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0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\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828" y="2413338"/>
            <a:ext cx="60976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What-if Analysis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Scenario Manager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Goal Seek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Data Table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Solver Too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828" y="1859340"/>
            <a:ext cx="60976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Macros &amp; VBA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Enabling the Developer Tab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Recording a Task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Executing and Deleting a Recorded Task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Customizing the Automated Tasks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828" y="2967335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Excel with AI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Enabling Chat GPT Ad In and exploring Formulas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8722" y="288234"/>
            <a:ext cx="9750286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500"/>
              </a:spcBef>
              <a:spcAft>
                <a:spcPts val="0"/>
              </a:spcAft>
            </a:pP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Introduction To Excel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Introduction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Interface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Tabs and Ribbons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Document Windows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Navigation Tips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File Menu and Save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Entering Data and Importing Data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9"/>
              </a:rPr>
              <a:t>Fonts and Alignment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0"/>
              </a:rPr>
              <a:t>Cut, Copy and Paste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1"/>
              </a:rPr>
              <a:t>Paste Special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2"/>
              </a:rPr>
              <a:t>Undo and Redo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3"/>
              </a:rPr>
              <a:t>Finding and Replacing a Value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4"/>
              </a:rPr>
              <a:t>Cell Styles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5"/>
              </a:rPr>
              <a:t>Formatting Numbers and Dates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6"/>
              </a:rPr>
              <a:t>Comments</a:t>
            </a:r>
            <a:r>
              <a:rPr lang="en-US" sz="1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lang="en-US" sz="140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7"/>
              </a:rPr>
              <a:t>Assignment</a:t>
            </a:r>
            <a:endParaRPr lang="en-US" sz="2000" dirty="0"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4045" y="32223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1"/>
              </a:rPr>
              <a:t>https://www.w3schools.com/excel/excel_introduction.php</a:t>
            </a:r>
            <a:r>
              <a:rPr lang="en-IN" dirty="0"/>
              <a:t>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705" y="1158530"/>
            <a:ext cx="10225295" cy="520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532" y="418166"/>
            <a:ext cx="111840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Formula and Function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Introduction to Formulas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Creating Formulas using Operators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(=a1+b1) ,+,-,*,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AutoSum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(sum ,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min,max,count,count,avg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Common Formulas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Formulas Tab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Copying Formulas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Date Functions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(Today, date,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datediff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edate,day,month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year,now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weeknum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,)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9"/>
              </a:rPr>
              <a:t>Text Functions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char,concat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enate,find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lower,upper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mid, left,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right,proper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replace,substitute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text,trim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0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383" y="5481287"/>
            <a:ext cx="11323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https://colab.research.google.com/drive/1dFIXOcgOBbZ1HYbBCY9RQWsxfi72FrPC#scrollTo=aP4mLf_RKtus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36054" y="5793503"/>
            <a:ext cx="11432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11"/>
              </a:rPr>
              <a:t>https://support.microsoft.com/en-us/office/excel-functions-by-category-5f91f4e9-7b42-46d2-9bd1-63f26a86c0eb</a:t>
            </a:r>
            <a:r>
              <a:rPr lang="en-IN" dirty="0"/>
              <a:t>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27529" y="386970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Logical- </a:t>
            </a:r>
            <a:r>
              <a:rPr lang="en-US" dirty="0" err="1"/>
              <a:t>And,or</a:t>
            </a:r>
            <a:r>
              <a:rPr lang="en-US" dirty="0"/>
              <a:t> ,not, if ,</a:t>
            </a:r>
            <a:r>
              <a:rPr lang="en-US" dirty="0" err="1"/>
              <a:t>iferror</a:t>
            </a:r>
            <a:r>
              <a:rPr lang="en-US" dirty="0"/>
              <a:t>, </a:t>
            </a:r>
            <a:endParaRPr lang="en-US" dirty="0"/>
          </a:p>
          <a:p>
            <a:r>
              <a:rPr lang="en-US" dirty="0"/>
              <a:t>Lookup- </a:t>
            </a:r>
            <a:r>
              <a:rPr lang="en-US" dirty="0" err="1"/>
              <a:t>column,row</a:t>
            </a:r>
            <a:r>
              <a:rPr lang="en-US" dirty="0"/>
              <a:t>, </a:t>
            </a:r>
            <a:r>
              <a:rPr lang="en-US" dirty="0" err="1"/>
              <a:t>vlookup,hlookup,index,match,offset,Hstack</a:t>
            </a:r>
            <a:r>
              <a:rPr lang="en-US" dirty="0"/>
              <a:t> , </a:t>
            </a:r>
            <a:r>
              <a:rPr lang="en-US" dirty="0" err="1"/>
              <a:t>xlookup</a:t>
            </a:r>
            <a:endParaRPr lang="en-US" dirty="0"/>
          </a:p>
          <a:p>
            <a:r>
              <a:rPr lang="en-US" dirty="0" err="1"/>
              <a:t>Maths</a:t>
            </a:r>
            <a:r>
              <a:rPr lang="en-US" dirty="0"/>
              <a:t> – abs, aggregate, </a:t>
            </a:r>
            <a:r>
              <a:rPr lang="en-US" dirty="0" err="1"/>
              <a:t>round,celing</a:t>
            </a:r>
            <a:r>
              <a:rPr lang="en-US" dirty="0"/>
              <a:t> ,floor, </a:t>
            </a:r>
            <a:r>
              <a:rPr lang="en-US" dirty="0" err="1"/>
              <a:t>sumproduct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115" y="0"/>
            <a:ext cx="60976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Formula Referencing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Relative References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Absolute References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Mixed References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Multiple Sheet References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Consolidating Data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Tracing the Precedents and Dependents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Using Watch Window and Formula Evaluation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9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3074" name="Picture 2" descr="Cell Reference in Exce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610" y="90281"/>
            <a:ext cx="7064561" cy="378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68607" y="5962687"/>
            <a:ext cx="6107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https://www.educba.com/cell-reference-in-excel/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bsolute-reference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583" y="612048"/>
            <a:ext cx="6873737" cy="53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2584" y="24271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Multiple Sheet References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3558" y="595697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https://www.w3resource.com/excel/excel-cell-reference.php</a:t>
            </a:r>
            <a:r>
              <a:rPr lang="en-IN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6237" y="393100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Consolidating Data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Tracing the Precedents and Dependents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Using Watch Window and Formula Evaluation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628" y="5090642"/>
            <a:ext cx="8530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4"/>
              </a:rPr>
              <a:t>https://blog.coupler.io/consolidate-data-in-excel/</a:t>
            </a:r>
            <a:r>
              <a:rPr lang="en-IN" dirty="0"/>
              <a:t> </a:t>
            </a:r>
            <a:endParaRPr lang="en-IN" dirty="0"/>
          </a:p>
        </p:txBody>
      </p:sp>
      <p:pic>
        <p:nvPicPr>
          <p:cNvPr id="5122" name="Picture 2" descr="1 consolidate data function in exce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73" y="1316430"/>
            <a:ext cx="6990522" cy="202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5628" y="5422083"/>
            <a:ext cx="9573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6"/>
              </a:rPr>
              <a:t>https://www.onlyoffice.com/blog/2023/11/trace-precedents-and-dependents-in-excel</a:t>
            </a:r>
            <a:r>
              <a:rPr lang="en-IN" dirty="0"/>
              <a:t>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05628" y="5747762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7"/>
              </a:rPr>
              <a:t>https://www.customguide.com/excel/watch-window-excel</a:t>
            </a:r>
            <a:r>
              <a:rPr lang="en-IN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/>
</ds:datastoreItem>
</file>

<file path=customXml/itemProps2.xml><?xml version="1.0" encoding="utf-8"?>
<ds:datastoreItem xmlns:ds="http://schemas.openxmlformats.org/officeDocument/2006/customXml" ds:itemID="{6F4F4D41-822D-40F2-A7AC-E4E6CB36CA7A}">
  <ds:schemaRefs/>
</ds:datastoreItem>
</file>

<file path=customXml/itemProps3.xml><?xml version="1.0" encoding="utf-8"?>
<ds:datastoreItem xmlns:ds="http://schemas.openxmlformats.org/officeDocument/2006/customXml" ds:itemID="{C5A59D56-2157-4202-9D02-F44E447A241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{B254C96D-9664-44CE-A2C3-2FCCEA259115}tf56160789_win32</Template>
  <TotalTime>0</TotalTime>
  <Words>9814</Words>
  <Application>WPS Presentation</Application>
  <PresentationFormat>Widescreen</PresentationFormat>
  <Paragraphs>320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SimSun</vt:lpstr>
      <vt:lpstr>Wingdings</vt:lpstr>
      <vt:lpstr>Calibri</vt:lpstr>
      <vt:lpstr>Times New Roman</vt:lpstr>
      <vt:lpstr>Franklin Gothic Book</vt:lpstr>
      <vt:lpstr>Bookman Old Style</vt:lpstr>
      <vt:lpstr>Microsoft YaHei</vt:lpstr>
      <vt:lpstr>Arial Unicode MS</vt:lpstr>
      <vt:lpstr>Custom</vt:lpstr>
      <vt:lpstr>Excel Beg to Adv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Your best quote that reflects your approach… “It’s one small step for man, one giant leap for mankind.”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shahil md</dc:creator>
  <cp:lastModifiedBy>Sahil</cp:lastModifiedBy>
  <cp:revision>47</cp:revision>
  <dcterms:created xsi:type="dcterms:W3CDTF">2024-10-18T11:41:00Z</dcterms:created>
  <dcterms:modified xsi:type="dcterms:W3CDTF">2024-10-24T03:26:20Z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F0552C98C2E14C568FD9A84A1E0A76F2_12</vt:lpwstr>
  </property>
  <property fmtid="{D5CDD505-2E9C-101B-9397-08002B2CF9AE}" pid="4" name="KSOProductBuildVer">
    <vt:lpwstr>1033-12.2.0.18607</vt:lpwstr>
  </property>
</Properties>
</file>