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325" r:id="rId4"/>
    <p:sldId id="333" r:id="rId5"/>
    <p:sldId id="332" r:id="rId6"/>
    <p:sldId id="334" r:id="rId7"/>
    <p:sldId id="326" r:id="rId8"/>
    <p:sldId id="327" r:id="rId9"/>
    <p:sldId id="328" r:id="rId10"/>
    <p:sldId id="330" r:id="rId11"/>
    <p:sldId id="329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77290" y="648335"/>
            <a:ext cx="75025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TENSOR FLOW </a:t>
            </a:r>
            <a:endParaRPr lang="en-IN" alt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56000" y="2521585"/>
            <a:ext cx="79127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TensorFlow</a:t>
            </a:r>
            <a:endParaRPr sz="1600" b="1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 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is an open-source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 machine learning 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library developed by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Google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. TensorFlow is used to build and train deep learning models as it facilitates the creation of computational graphs and efficient execution on various hardware platforms. 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1363" y="2521268"/>
            <a:ext cx="26765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73150" y="1167130"/>
            <a:ext cx="80708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# importing tensorflow</a:t>
            </a:r>
            <a:endParaRPr lang="en-US" altLang="en-US"/>
          </a:p>
          <a:p>
            <a:r>
              <a:rPr lang="en-US" altLang="en-US"/>
              <a:t>import tensorflow as tf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creating nodes in computation graph</a:t>
            </a:r>
            <a:endParaRPr lang="en-US" altLang="en-US"/>
          </a:p>
          <a:p>
            <a:r>
              <a:rPr lang="en-US" altLang="en-US"/>
              <a:t>node1 = tf.constant(3, dtype=tf.int32)</a:t>
            </a:r>
            <a:endParaRPr lang="en-US" altLang="en-US"/>
          </a:p>
          <a:p>
            <a:r>
              <a:rPr lang="en-US" altLang="en-US"/>
              <a:t>node2 = tf.constant(5, dtype=tf.int32)</a:t>
            </a:r>
            <a:endParaRPr lang="en-US" altLang="en-US"/>
          </a:p>
          <a:p>
            <a:r>
              <a:rPr lang="en-US" altLang="en-US"/>
              <a:t>node3 = tf.add(node1, node2)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create tensorflow session object</a:t>
            </a:r>
            <a:endParaRPr lang="en-US" altLang="en-US"/>
          </a:p>
          <a:p>
            <a:r>
              <a:rPr lang="en-US" altLang="en-US"/>
              <a:t>sess = tf.compat.v1.Session()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evaluating node3 and printing the result</a:t>
            </a:r>
            <a:endParaRPr lang="en-US" altLang="en-US"/>
          </a:p>
          <a:p>
            <a:r>
              <a:rPr lang="en-US" altLang="en-US"/>
              <a:t>print("sum of node1 and node2 is :",sess.run(node3))</a:t>
            </a:r>
            <a:endParaRPr lang="en-US" altLang="en-US"/>
          </a:p>
          <a:p>
            <a:r>
              <a:rPr lang="en-US" altLang="en-US"/>
              <a:t># closing the session</a:t>
            </a:r>
            <a:endParaRPr lang="en-US" altLang="en-US"/>
          </a:p>
          <a:p>
            <a:r>
              <a:rPr lang="en-US" altLang="en-US"/>
              <a:t>sess.close()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6915" y="485775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IN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Keras</a:t>
            </a:r>
            <a:endParaRPr lang="en-US" altLang="en-IN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34235" y="207295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Keras is a high-level deep learning API that simplifies the process of building and training neural networks.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1030605" y="39554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https://keras.io/api/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2410" y="363855"/>
            <a:ext cx="4577080" cy="5567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Basics of Keras</a:t>
            </a:r>
            <a:endParaRPr sz="2200" b="1"/>
          </a:p>
          <a:p>
            <a:r>
              <a:rPr sz="1600"/>
              <a:t>1️⃣ What is Keras? Why Use Keras?</a:t>
            </a:r>
            <a:endParaRPr sz="1600"/>
          </a:p>
          <a:p>
            <a:r>
              <a:rPr sz="1600"/>
              <a:t> 2️⃣ Installing TensorFlow &amp; Keras</a:t>
            </a:r>
            <a:endParaRPr sz="1600"/>
          </a:p>
          <a:p>
            <a:r>
              <a:rPr sz="1600"/>
              <a:t> 3️⃣ Creating a Simple Neural Network (Basic Keras Example)</a:t>
            </a:r>
            <a:endParaRPr sz="1600"/>
          </a:p>
          <a:p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🔹 Building Blocks of Keras</a:t>
            </a:r>
            <a:endParaRPr sz="2200" b="1"/>
          </a:p>
          <a:p>
            <a:r>
              <a:rPr sz="1600"/>
              <a:t>4️⃣ Keras Layers &amp; Activation Functions</a:t>
            </a:r>
            <a:endParaRPr sz="1600"/>
          </a:p>
          <a:p>
            <a:r>
              <a:rPr sz="1600"/>
              <a:t> 5️⃣ Model Architectures (Sequential vs Functional API)</a:t>
            </a:r>
            <a:endParaRPr sz="1600"/>
          </a:p>
          <a:p>
            <a:r>
              <a:rPr sz="1600"/>
              <a:t> 6️⃣ Compiling, Training &amp; Evaluating Models</a:t>
            </a:r>
            <a:endParaRPr sz="1600"/>
          </a:p>
          <a:p>
            <a:pPr>
              <a:spcAft>
                <a:spcPct val="60000"/>
              </a:spcAft>
            </a:pPr>
            <a:endParaRPr sz="2200" b="1"/>
          </a:p>
          <a:p>
            <a:pPr>
              <a:spcAft>
                <a:spcPct val="60000"/>
              </a:spcAft>
            </a:pPr>
            <a:r>
              <a:rPr sz="2200" b="1"/>
              <a:t>🔹 Data Handling in Keras</a:t>
            </a:r>
            <a:endParaRPr sz="2200" b="1"/>
          </a:p>
          <a:p>
            <a:r>
              <a:rPr sz="1600"/>
              <a:t>7️⃣ Data Preprocessing &amp; Normalization</a:t>
            </a:r>
            <a:endParaRPr sz="1600"/>
          </a:p>
          <a:p>
            <a:r>
              <a:rPr sz="1600"/>
              <a:t> 8️⃣ Handling Image, Text &amp; CSV Data</a:t>
            </a:r>
            <a:endParaRPr sz="1600"/>
          </a:p>
          <a:p>
            <a:r>
              <a:rPr sz="1600"/>
              <a:t> 9️⃣ Data Augmentation Techniques</a:t>
            </a:r>
            <a:endParaRPr sz="1600"/>
          </a:p>
          <a:p>
            <a:pPr>
              <a:spcAft>
                <a:spcPct val="60000"/>
              </a:spcAft>
            </a:pP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149215" y="172085"/>
            <a:ext cx="6096000" cy="3691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🔹 Advanced Topics in Keras</a:t>
            </a:r>
            <a:endParaRPr sz="2200" b="1"/>
          </a:p>
          <a:p>
            <a:r>
              <a:rPr sz="1600">
                <a:sym typeface="+mn-ea"/>
              </a:rPr>
              <a:t>🔟 Custom Loss Functions &amp; Metrics</a:t>
            </a:r>
            <a:endParaRPr sz="1600"/>
          </a:p>
          <a:p>
            <a:r>
              <a:rPr sz="1600">
                <a:sym typeface="+mn-ea"/>
              </a:rPr>
              <a:t> 11️⃣ Callbacks (Early Stopping, Model Checkpointing)</a:t>
            </a:r>
            <a:endParaRPr sz="1600"/>
          </a:p>
          <a:p>
            <a:r>
              <a:rPr sz="1600">
                <a:sym typeface="+mn-ea"/>
              </a:rPr>
              <a:t> 12️⃣ Transfer Learning &amp; Fine-Tuning Pretrained Models</a:t>
            </a:r>
            <a:endParaRPr sz="1600"/>
          </a:p>
          <a:p>
            <a:r>
              <a:rPr sz="1600">
                <a:sym typeface="+mn-ea"/>
              </a:rPr>
              <a:t> 13️⃣ Hyperparameter Tuning (Keras Tuner)</a:t>
            </a:r>
            <a:endParaRPr sz="1600"/>
          </a:p>
          <a:p>
            <a:r>
              <a:rPr sz="1600">
                <a:sym typeface="+mn-ea"/>
              </a:rPr>
              <a:t> 14️⃣ Saving &amp; Loading Keras Models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🔹 Real-World Use Cases</a:t>
            </a:r>
            <a:endParaRPr sz="2200" b="1"/>
          </a:p>
          <a:p>
            <a:r>
              <a:rPr sz="1600">
                <a:sym typeface="+mn-ea"/>
              </a:rPr>
              <a:t>15️⃣ Image Classification (CNN)</a:t>
            </a:r>
            <a:endParaRPr sz="1600"/>
          </a:p>
          <a:p>
            <a:r>
              <a:rPr sz="1600">
                <a:sym typeface="+mn-ea"/>
              </a:rPr>
              <a:t> 16️⃣ Text Classification (NLP)</a:t>
            </a:r>
            <a:endParaRPr sz="1600"/>
          </a:p>
          <a:p>
            <a:r>
              <a:rPr sz="1600">
                <a:sym typeface="+mn-ea"/>
              </a:rPr>
              <a:t> 17️⃣ Time Series Forecasting (RNN/LSTM)</a:t>
            </a:r>
            <a:endParaRPr sz="1600"/>
          </a:p>
          <a:p>
            <a:r>
              <a:rPr sz="1600">
                <a:sym typeface="+mn-ea"/>
              </a:rPr>
              <a:t> 18️⃣ Object Detection &amp; GANs</a:t>
            </a:r>
            <a:endParaRPr sz="1600"/>
          </a:p>
          <a:p>
            <a:r>
              <a:rPr sz="1600">
                <a:sym typeface="+mn-ea"/>
              </a:rPr>
              <a:t> 19️⃣ Deploying Keras Models (Flask, FastAPI)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07695" y="335915"/>
            <a:ext cx="9052560" cy="366776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300" b="1"/>
              <a:t>🔰 1️⃣ What is Keras? Why Use Keras?</a:t>
            </a:r>
            <a:endParaRPr sz="2300" b="1"/>
          </a:p>
          <a:p>
            <a:r>
              <a:rPr sz="1600"/>
              <a:t>Keras is a user-friendly deep learning framework built on TensorFlow that allows quick model development.</a:t>
            </a:r>
            <a:endParaRPr sz="1600"/>
          </a:p>
          <a:p>
            <a:r>
              <a:rPr sz="1600"/>
              <a:t>✅ Why use Keras?</a:t>
            </a:r>
            <a:endParaRPr sz="1600"/>
          </a:p>
          <a:p>
            <a:r>
              <a:rPr sz="1600"/>
              <a:t> ✔️ Easy to learn and implement</a:t>
            </a:r>
            <a:endParaRPr sz="1600"/>
          </a:p>
          <a:p>
            <a:r>
              <a:rPr sz="1600"/>
              <a:t> ✔️ Works with both CPUs and GPUs</a:t>
            </a:r>
            <a:endParaRPr sz="1600"/>
          </a:p>
          <a:p>
            <a:r>
              <a:rPr sz="1600"/>
              <a:t> ✔️ Supports multiple backends (TensorFlow, Theano, etc.)</a:t>
            </a:r>
            <a:endParaRPr sz="1600"/>
          </a:p>
          <a:p>
            <a:r>
              <a:rPr sz="1600"/>
              <a:t> ✔️ Prebuilt layers, optimizers, and loss functions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92760" y="2962275"/>
            <a:ext cx="5080000" cy="14243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2️⃣ Installing TensorFlow &amp; Keras</a:t>
            </a:r>
            <a:endParaRPr sz="2300" b="1"/>
          </a:p>
          <a:p>
            <a:r>
              <a:rPr sz="1600"/>
              <a:t>pip install tensorflow
</a:t>
            </a:r>
            <a:endParaRPr sz="1600"/>
          </a:p>
          <a:p>
            <a:r>
              <a:rPr sz="1600"/>
              <a:t>✅ Keras is integrated into TensorFlow (tf.keras).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07695" y="4732338"/>
            <a:ext cx="5080000" cy="117792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Creating a Simple Neural Network</a:t>
            </a:r>
            <a:endParaRPr sz="2300" b="1"/>
          </a:p>
          <a:p>
            <a:r>
              <a:rPr sz="1600"/>
              <a:t>Let's build a basic neural network for classifying numbers from the MNIST dataset.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38420" y="74930"/>
            <a:ext cx="68910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en-US"/>
          </a:p>
          <a:p>
            <a:r>
              <a:rPr lang="en-US" altLang="en-US"/>
              <a:t># Compile model</a:t>
            </a:r>
            <a:endParaRPr lang="en-US" altLang="en-US"/>
          </a:p>
          <a:p>
            <a:r>
              <a:rPr lang="en-US" altLang="en-US"/>
              <a:t>model.compile(optimizer='adam', loss='sparse_categorical_crossentropy', metrics=['accuracy'])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Train model</a:t>
            </a:r>
            <a:endParaRPr lang="en-US" altLang="en-US"/>
          </a:p>
          <a:p>
            <a:r>
              <a:rPr lang="en-US" altLang="en-US"/>
              <a:t>model.fit(x_train, y_train, epochs=5)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Evaluate</a:t>
            </a:r>
            <a:endParaRPr lang="en-US" altLang="en-US"/>
          </a:p>
          <a:p>
            <a:r>
              <a:rPr lang="en-US" altLang="en-US"/>
              <a:t>test_loss, test_acc = model.evaluate(x_test, y_test)</a:t>
            </a:r>
            <a:endParaRPr lang="en-US" altLang="en-US"/>
          </a:p>
          <a:p>
            <a:r>
              <a:rPr lang="en-US" altLang="en-US"/>
              <a:t>print("Test Accuracy:", test_acc)</a:t>
            </a:r>
            <a:endParaRPr lang="en-US" alt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51377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import tensorflow as tf</a:t>
            </a:r>
            <a:endParaRPr lang="en-US" altLang="en-US"/>
          </a:p>
          <a:p>
            <a:r>
              <a:rPr lang="en-US" altLang="en-US">
                <a:sym typeface="+mn-ea"/>
              </a:rPr>
              <a:t>from tensorflow import keras</a:t>
            </a:r>
            <a:endParaRPr lang="en-US" altLang="en-US"/>
          </a:p>
          <a:p>
            <a:r>
              <a:rPr lang="en-US" altLang="en-US">
                <a:sym typeface="+mn-ea"/>
              </a:rPr>
              <a:t>import numpy as np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# Load dataset</a:t>
            </a:r>
            <a:endParaRPr lang="en-US" altLang="en-US"/>
          </a:p>
          <a:p>
            <a:r>
              <a:rPr lang="en-US" altLang="en-US">
                <a:sym typeface="+mn-ea"/>
              </a:rPr>
              <a:t>(x_train, y_train), (x_test, y_test) = keras.datasets.mnist.load_data()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# Normalize data</a:t>
            </a:r>
            <a:endParaRPr lang="en-US" altLang="en-US"/>
          </a:p>
          <a:p>
            <a:r>
              <a:rPr lang="en-US" altLang="en-US">
                <a:sym typeface="+mn-ea"/>
              </a:rPr>
              <a:t>x_train, x_test = x_train / 255.0, x_test / 255.0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# Create model</a:t>
            </a:r>
            <a:endParaRPr lang="en-US" altLang="en-US"/>
          </a:p>
          <a:p>
            <a:r>
              <a:rPr lang="en-US" altLang="en-US">
                <a:sym typeface="+mn-ea"/>
              </a:rPr>
              <a:t>model = keras.Sequential([</a:t>
            </a:r>
            <a:endParaRPr lang="en-US" altLang="en-US"/>
          </a:p>
          <a:p>
            <a:r>
              <a:rPr lang="en-US" altLang="en-US">
                <a:sym typeface="+mn-ea"/>
              </a:rPr>
              <a:t>    keras.layers.Flatten(input_shape=(28, 28)),  # Input Layer</a:t>
            </a:r>
            <a:endParaRPr lang="en-US" altLang="en-US"/>
          </a:p>
          <a:p>
            <a:r>
              <a:rPr lang="en-US" altLang="en-US">
                <a:sym typeface="+mn-ea"/>
              </a:rPr>
              <a:t>    keras.layers.Dense(128, activation='relu'),  # Hidden Layer</a:t>
            </a:r>
            <a:endParaRPr lang="en-US" altLang="en-US"/>
          </a:p>
          <a:p>
            <a:r>
              <a:rPr lang="en-US" altLang="en-US">
                <a:sym typeface="+mn-ea"/>
              </a:rPr>
              <a:t>    keras.layers.Dense(10, activation='softmax') # Output Layer</a:t>
            </a:r>
            <a:endParaRPr lang="en-US" altLang="en-US"/>
          </a:p>
          <a:p>
            <a:r>
              <a:rPr lang="en-US" altLang="en-US">
                <a:sym typeface="+mn-ea"/>
              </a:rPr>
              <a:t>])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23515" y="5864225"/>
            <a:ext cx="671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✅ Use Case: Digit Recognition using MNIST dataset.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2600" y="300355"/>
            <a:ext cx="8153400" cy="2655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4️⃣ Keras Layers &amp; Activation Functions</a:t>
            </a:r>
            <a:endParaRPr sz="2300" b="1"/>
          </a:p>
          <a:p>
            <a:r>
              <a:rPr sz="1600"/>
              <a:t>Keras provides different layers:</a:t>
            </a:r>
            <a:endParaRPr sz="1600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keras.layers.Dense(64, activation='relu')  # Fully connected layer
keras.layers.Conv2D(32, (3,3), activation='relu')  # CNN layer
keras.layers.LSTM(50)  # LSTM layer for time series
</a:t>
            </a:r>
            <a:endParaRPr sz="1600"/>
          </a:p>
          <a:p>
            <a:r>
              <a:rPr sz="1600"/>
              <a:t>✅ Use Case: Image classification, NLP, and time series prediction.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82600" y="3134360"/>
            <a:ext cx="5958205" cy="29781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5️⃣ Model Architectures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🔹 Sequential API (Easy to Use)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 = keras.Sequential([
    keras.layers.Dense(64, activation='relu', input_shape=(10,)),
    keras.layers.Dense(32, activation='relu'),
    keras.layers.Dense(1, activation='sigmoid')
])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660" y="69215"/>
            <a:ext cx="6271260" cy="31222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🔹 Functional API (For Complex Models)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inputs = keras.Input(shape=(10,))
x = keras.layers.Dense(64, activation='relu')(inputs)
x = keras.layers.Dense(32, activation='relu')(x)
outputs = keras.layers.Dense(1, activation='sigmoid')(x)
model = keras.Model(inputs, outputs)
</a:t>
            </a:r>
            <a:endParaRPr sz="1600"/>
          </a:p>
          <a:p>
            <a:r>
              <a:rPr sz="1600"/>
              <a:t>✅ Use Case: Functional API is used for multi-input &amp; multi-output models.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98780" y="3275330"/>
            <a:ext cx="7264400" cy="2409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6️⃣ Compiling, Training &amp; Evaluating Models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model.compile(optimizer='adam', loss='binary_crossentropy', metrics=['accuracy'])
model.fit(X_train, y_train, epochs=10, batch_size=32, validation_split=0.2)
model.evaluate(X_test, y_test)
</a:t>
            </a:r>
            <a:endParaRPr sz="1600"/>
          </a:p>
          <a:p>
            <a:r>
              <a:rPr sz="1600"/>
              <a:t>✅ Use Case: Fine-tuning deep learning models.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8620" y="161290"/>
            <a:ext cx="7985760" cy="3147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7️⃣ Data Preprocessing &amp; Normalization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tensorflow.keras.preprocessing.image import ImageDataGenerator
datagen = ImageDataGenerator(rescale=1./255, rotation_range=20, width_shift_range=0.2)
train_generator = datagen.flow_from_directory("dataset/train", target_size=(150, 150), batch_size=32, class_mode='binary')
</a:t>
            </a:r>
            <a:endParaRPr sz="1600"/>
          </a:p>
          <a:p>
            <a:r>
              <a:rPr sz="1600"/>
              <a:t>✅ Use Case:Image Augmentation for better model performance.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61645" y="3429000"/>
            <a:ext cx="6877685" cy="2655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8️⃣ Handling CSV &amp; Text Data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import pandas as pd
df = pd.read_csv("data.csv")
X = df.drop("target", axis=1).values
y = df["target"].values
</a:t>
            </a:r>
            <a:endParaRPr sz="1600"/>
          </a:p>
          <a:p>
            <a:r>
              <a:rPr sz="1600"/>
              <a:t>✅ Use Case:Loading CSV for structured data models.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2280" y="339090"/>
            <a:ext cx="7536180" cy="2655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🔟 Custom Loss Functions &amp; Metrics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defcustom_loss(y_true, y_pred):
    return tf.reduce_mean(tf.square(y_true - y_pred))  # Mean Squared Error
model.compile(optimizer='adam', loss=custom_loss, metrics=['accuracy'])
</a:t>
            </a:r>
            <a:endParaRPr sz="1600"/>
          </a:p>
          <a:p>
            <a:r>
              <a:rPr sz="1600"/>
              <a:t>✅ Use Case: Custom loss for specific applications.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241300" y="3072765"/>
            <a:ext cx="8321040" cy="2409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11 Callbacks (Early Stopping &amp; Model Checkpoints)</a:t>
            </a:r>
            <a:endParaRPr sz="2300" b="1"/>
          </a:p>
          <a:p>
            <a:r>
              <a:rPr sz="1600"/>
              <a:t>callbacks = [
    keras.callbacks.EarlyStopping(patience=3, monitor='val_loss'),
    keras.callbacks.ModelCheckpoint("best_model.h5", save_best_only=True)
]
model.fit(X_train, y_train, epochs=50, validation_split=0.2, callbacks=callbacks)
</a:t>
            </a:r>
            <a:endParaRPr sz="1600"/>
          </a:p>
          <a:p>
            <a:r>
              <a:rPr sz="1600"/>
              <a:t>✅ Use Case: Save the best model automatically.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7015" y="2943860"/>
            <a:ext cx="7391400" cy="337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>
                <a:solidFill>
                  <a:srgbClr val="FF0000"/>
                </a:solidFill>
              </a:rPr>
              <a:t>TensorFlow 1.x/2.x</a:t>
            </a:r>
            <a:endParaRPr lang="en-US" altLang="en-US" b="1">
              <a:solidFill>
                <a:srgbClr val="FF0000"/>
              </a:solidFill>
            </a:endParaRPr>
          </a:p>
          <a:p>
            <a:endParaRPr lang="en-US" altLang="en-US"/>
          </a:p>
          <a:p>
            <a:r>
              <a:rPr lang="en-US" altLang="en-US"/>
              <a:t>An open source Deep Learning library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● &gt;1,800 contributors worldwide</a:t>
            </a:r>
            <a:endParaRPr lang="en-US" altLang="en-US"/>
          </a:p>
          <a:p>
            <a:r>
              <a:rPr lang="en-US" altLang="en-US"/>
              <a:t>● Apache 2.0 license</a:t>
            </a:r>
            <a:endParaRPr lang="en-US" altLang="en-US"/>
          </a:p>
          <a:p>
            <a:r>
              <a:rPr lang="en-US" altLang="en-US"/>
              <a:t>● Released by Google in 2015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FF0000"/>
                </a:solidFill>
              </a:rPr>
              <a:t>TensorFlow 2.0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Easier to learn and use</a:t>
            </a:r>
            <a:endParaRPr lang="en-US" altLang="en-US"/>
          </a:p>
          <a:p>
            <a:r>
              <a:rPr lang="en-US" altLang="en-US"/>
              <a:t>For beginners and experts</a:t>
            </a:r>
            <a:endParaRPr lang="en-US" altLang="en-US"/>
          </a:p>
          <a:p>
            <a:r>
              <a:rPr lang="en-US" altLang="en-US"/>
              <a:t>Available today</a:t>
            </a:r>
            <a:endParaRPr lang="en-US" altLang="en-US"/>
          </a:p>
          <a:p>
            <a:r>
              <a:rPr lang="en-US" altLang="en-US"/>
              <a:t>​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27990" y="4445"/>
            <a:ext cx="11460480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</a:rPr>
              <a:t>Introduction to TensorFlow and Keras</a:t>
            </a:r>
            <a:endParaRPr sz="3600" b="1">
              <a:solidFill>
                <a:srgbClr val="FF0000"/>
              </a:solidFill>
            </a:endParaRPr>
          </a:p>
          <a:p>
            <a:r>
              <a:rPr sz="1600"/>
              <a:t>TensorFlow and Keras are two of the most widely used deep learning frameworks.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TensorFlow: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Developed by Google Brain.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Provides low-level and high-level APIs for building deep learning models.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Supports large-scale machine learning and deployment.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Keras: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High-level API built on TensorFlow.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Simplifies model building and experimentation.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Allows quick prototyping with minimal code.</a:t>
            </a:r>
            <a:endParaRPr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1690" y="1805940"/>
            <a:ext cx="610171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9895" y="293370"/>
            <a:ext cx="7944485" cy="43789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12 Transfer Learning (Using Pretrained Models)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base_model = keras.applications.VGG16(weights='imagenet', include_top=False, input_shape=(224,224,3))
for layer in base_model.layers:
    layer.trainable = False
model = keras.Sequential([
    base_model,
    keras.layers.Flatten(),
    keras.layers.Dense(256, activation='relu'),
    keras.layers.Dense(1, activation='sigmoid')
])
</a:t>
            </a:r>
            <a:endParaRPr sz="1600"/>
          </a:p>
          <a:p>
            <a:r>
              <a:rPr sz="1600"/>
              <a:t>✅ Use Case:Fine-tuning a powerful model like VGG16 for new tasks.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0530" y="192405"/>
            <a:ext cx="8121650" cy="3886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15 Image Classification Example (CNN)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 = keras.Sequential([
    keras.layers.Conv2D(32, (3,3), activation='relu', input_shape=(64, 64, 3)),
    keras.layers.MaxPooling2D(2,2),
    keras.layers.Conv2D(64, (3,3), activation='relu'),
    keras.layers.MaxPooling2D(2,2),
    keras.layers.Flatten(),
    keras.layers.Dense(128, activation='relu'),
    keras.layers.Dense(1, activation='sigmoid')
])
</a:t>
            </a:r>
            <a:endParaRPr sz="1600"/>
          </a:p>
          <a:p>
            <a:r>
              <a:rPr sz="1600"/>
              <a:t>✅ Use Case:Dog vs. Cat Classification.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2600" y="26670"/>
            <a:ext cx="8153400" cy="57118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19 Deploying Keras Models with Flask</a:t>
            </a:r>
            <a:endParaRPr sz="2300" b="1"/>
          </a:p>
          <a:p>
            <a:r>
              <a:rPr sz="1600"/>
              <a:t>from flask import Flask, request, jsonify
import tensorflow as tf
app = Flask(__name__)
model = tf.keras.models.load_model("best_model.h5")
@app.route("/predict", methods=["POST"])
defpredict():
    data = request.json["input"]
    prediction = model.predict([data])
    return jsonify({"prediction": prediction.tolist()})
app.run()
</a:t>
            </a:r>
            <a:endParaRPr sz="1600"/>
          </a:p>
          <a:p>
            <a:r>
              <a:rPr sz="1600"/>
              <a:t>✅ Use Case: Deploy model as an API using Flask.</a:t>
            </a:r>
            <a:endParaRPr sz="1600"/>
          </a:p>
          <a:p>
            <a:pPr>
              <a:spcAft>
                <a:spcPct val="60000"/>
              </a:spcAft>
            </a:pPr>
            <a:r>
              <a:rPr sz="2300" b="1"/>
              <a:t>🎯 Summary</a:t>
            </a:r>
            <a:endParaRPr sz="2300" b="1"/>
          </a:p>
          <a:p>
            <a:r>
              <a:rPr sz="1600"/>
              <a:t>🚀 Beginner to Advanced Keras Covered!</a:t>
            </a:r>
            <a:endParaRPr sz="1600"/>
          </a:p>
          <a:p>
            <a:r>
              <a:rPr sz="1600"/>
              <a:t> 📌 With Code, Examples, &amp; Use Cases</a:t>
            </a:r>
            <a:endParaRPr sz="1600"/>
          </a:p>
          <a:p>
            <a:r>
              <a:rPr sz="1600"/>
              <a:t> 💡 Would you like additional project-based learning (e.g., chatbot, GANs, LSTM)?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8040" y="800735"/>
            <a:ext cx="10901680" cy="3385820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ct val="82000"/>
              </a:lnSpc>
              <a:spcBef>
                <a:spcPts val="3200"/>
              </a:spcBef>
              <a:spcAft>
                <a:spcPts val="1600"/>
              </a:spcAft>
            </a:pPr>
            <a:r>
              <a:rPr sz="3600" b="0" i="0">
                <a:solidFill>
                  <a:srgbClr val="272C37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Why Use TensorFlow?</a:t>
            </a:r>
            <a:endParaRPr sz="3600" b="0" i="0">
              <a:solidFill>
                <a:srgbClr val="272C37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indent="0" algn="l">
              <a:lnSpc>
                <a:spcPct val="82000"/>
              </a:lnSpc>
              <a:spcBef>
                <a:spcPct val="0"/>
              </a:spcBef>
              <a:spcAft>
                <a:spcPts val="1300"/>
              </a:spcAft>
            </a:pPr>
            <a:r>
              <a:rPr sz="2400" b="0" i="0">
                <a:solidFill>
                  <a:srgbClr val="51565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One of TensorFlow’s best qualities is that it makes code development easy. The readily available APIs save users from rewriting some of the code that would otherwise have been time-consuming. TensorFlow speeds up the process of training a model. Additionally, the chances of errors in the program are also reduced, typically by 55 to 85 percent.</a:t>
            </a:r>
            <a:endParaRPr sz="2400" b="0" i="0">
              <a:solidFill>
                <a:srgbClr val="51565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9435" y="5751830"/>
            <a:ext cx="8681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https://www.simplilearn.com/tutorials/deep-learning-tutorial/tensorflow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0"/>
            <a:ext cx="9822815" cy="6403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14350" y="266700"/>
            <a:ext cx="10724515" cy="3503295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ts val="1300"/>
              </a:lnSpc>
              <a:spcBef>
                <a:spcPts val="1600"/>
              </a:spcBef>
              <a:spcAft>
                <a:spcPts val="1200"/>
              </a:spcAft>
            </a:pPr>
            <a:r>
              <a:rPr b="0" i="0">
                <a:solidFill>
                  <a:srgbClr val="272C37"/>
                </a:solidFill>
                <a:latin typeface="Roboto"/>
                <a:ea typeface="Roboto"/>
              </a:rPr>
              <a:t>What Is a Tensor?</a:t>
            </a:r>
            <a:endParaRPr b="0" i="0">
              <a:solidFill>
                <a:srgbClr val="272C37"/>
              </a:solidFill>
              <a:latin typeface="Roboto"/>
              <a:ea typeface="Roboto"/>
            </a:endParaRPr>
          </a:p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</a:pPr>
            <a:r>
              <a:rPr sz="2000" b="0" i="0">
                <a:solidFill>
                  <a:srgbClr val="51565E"/>
                </a:solidFill>
                <a:latin typeface="Roboto"/>
                <a:ea typeface="Roboto"/>
              </a:rPr>
              <a:t>A tensor is a mathematical object represented as arrays of higher dimensions. These arrays of data with different sizes and ranks get fed as input to the neural network. These are the tensors. </a:t>
            </a:r>
            <a:endParaRPr sz="2000" b="0" i="0">
              <a:solidFill>
                <a:srgbClr val="51565E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69950" y="2513330"/>
            <a:ext cx="5225415" cy="33064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350" y="1098550"/>
            <a:ext cx="10724515" cy="117475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</a:p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</a:pPr>
            <a:r>
              <a:rPr b="0" i="0">
                <a:solidFill>
                  <a:srgbClr val="51565E"/>
                </a:solidFill>
                <a:latin typeface="Roboto"/>
                <a:ea typeface="Roboto"/>
              </a:rPr>
              <a:t>You can have arrays or vectors, which are one-dimensional, or matrices, which are two-dimensional. But tensors can be more than three, four or five-dimensional. Therefore, it helps in keeping the data very tight in one place and then performing all the analysis around that.</a:t>
            </a:r>
            <a:endParaRPr b="0" i="0">
              <a:solidFill>
                <a:srgbClr val="51565E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5135" y="4121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INSTALL LIBRARY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/>
              <a:t>pip install tensorflow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5135" y="54298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https://www.iitg.ac.in/cseweb/osint/iNN-week-3.php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4050" y="50507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https://www.tensorflow.org/tutorials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6220" y="3106420"/>
            <a:ext cx="8907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1.  basic beginners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https://docs.google.com/presentation/d/1x5hCQOkgXsTvWOVwU6Kf3tn1RxPY14kObxz9pR7q1GQ/htmlpresent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4480" y="228600"/>
            <a:ext cx="11205845" cy="64008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3400" b="1" i="0">
                <a:solidFill>
                  <a:srgbClr val="000000"/>
                </a:solidFill>
                <a:latin typeface="Raleway"/>
                <a:ea typeface="Raleway"/>
              </a:rPr>
              <a:t>What is new in TF2.o</a:t>
            </a:r>
            <a:endParaRPr sz="3400" b="1" i="0">
              <a:solidFill>
                <a:srgbClr val="000000"/>
              </a:solidFill>
              <a:latin typeface="Raleway"/>
              <a:ea typeface="Raleway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Easy model building with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Keras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and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eager execution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(activated by default in TF2.0).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Robust model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deployment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in production on any platform.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Powerful experimentation for research.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Simplifying the API by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cleaning up deprecated APIs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and reducing duplication (relevant in case you have code developed in TensorFlow 1.X and you need to convert it)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Load your data using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tf.data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 Training data is read using input pipelines which are created using tf.data.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Build, train and validate your model with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tf.keras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, or use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Premade Estimators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TensorFlow Hub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Run and debug with eager execution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, then use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tf.function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for the benefits of graphs.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Use Distribution Strategies for distributed training.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hardware accelerators like CPUs, GPUs, and TPUs; you can enable training workloads to be distributed to single-node/multi-accelerator as well as multi-node/multi-accelerator configurations, including TPU Pods.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Export to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SavedModel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 TensorFlow will standardize on SavedModel as an interchange format for TensorFlow Serving, TensorFlow Lite, TensorFlow.js, TensorFlow Hub, and more.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Tensorflow Datasets</a:t>
            </a:r>
            <a:endParaRPr sz="1600" b="1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Raleway"/>
                <a:ea typeface="Raleway"/>
              </a:rPr>
              <a:t>​</a:t>
            </a:r>
            <a:endParaRPr sz="1600" b="0" i="0">
              <a:solidFill>
                <a:srgbClr val="000000"/>
              </a:solidFill>
              <a:latin typeface="Raleway"/>
              <a:ea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1645" y="727393"/>
            <a:ext cx="5080000" cy="8604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FF0000"/>
                </a:solidFill>
                <a:latin typeface="Raleway"/>
                <a:ea typeface="Raleway"/>
              </a:rPr>
              <a:t>Check the installed version</a:t>
            </a:r>
            <a:endParaRPr b="1" i="0">
              <a:solidFill>
                <a:srgbClr val="FF0000"/>
              </a:solidFill>
              <a:latin typeface="Raleway"/>
              <a:ea typeface="Raleway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import tensorflow as tf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print(tf.__version__)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2050" y="72802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 you change TF version you need to restart the runtime in Google Colab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0400" y="18284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sz="2400" b="1">
                <a:solidFill>
                  <a:srgbClr val="FF0000"/>
                </a:solidFill>
              </a:rPr>
              <a:t>Types of Tensors?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90750" y="2842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0d ,1d ,2d,3d,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8750" y="257810"/>
            <a:ext cx="8256270" cy="2577465"/>
          </a:xfrm>
          <a:prstGeom prst="rect">
            <a:avLst/>
          </a:prstGeom>
        </p:spPr>
        <p:txBody>
          <a:bodyPr>
            <a:no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2100" b="1" i="0">
                <a:solidFill>
                  <a:srgbClr val="273239"/>
                </a:solidFill>
                <a:latin typeface="Nunito"/>
                <a:ea typeface="Nunito"/>
              </a:rPr>
              <a:t>TensorFlow</a:t>
            </a:r>
            <a:endParaRPr sz="2100" b="1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TensorFlow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basically a software library for numerical computation using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data flow graphs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where: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nodes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in the graph represent mathematical operations.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edges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in the graph represent the multidimensional data arrays (called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) communicated between them. (Please note that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the central unit of data in TensorFlow).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Consider the diagram given below: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38910" y="2555875"/>
            <a:ext cx="2818130" cy="23133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3845" y="4869180"/>
            <a:ext cx="8957310" cy="164592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Here,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add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a node which represents addition operation.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a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and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b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are input tensors and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c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the resultant tensor. This flexible architecture allows you to deploy computation to one or more CPUs or GPUs in a desktop, server, or mobile device with a single API!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10591</Words>
  <Application>WPS Presentation</Application>
  <PresentationFormat>Widescreen</PresentationFormat>
  <Paragraphs>247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Arial Black</vt:lpstr>
      <vt:lpstr>Nunito</vt:lpstr>
      <vt:lpstr>Segoe Print</vt:lpstr>
      <vt:lpstr>Arial</vt:lpstr>
      <vt:lpstr>Roboto</vt:lpstr>
      <vt:lpstr>Times New Roman</vt:lpstr>
      <vt:lpstr>Raleway</vt:lpstr>
      <vt:lpstr>Consolas</vt:lpstr>
      <vt:lpstr>Microsoft YaHei</vt:lpstr>
      <vt:lpstr>Arial Unicode MS</vt:lpstr>
      <vt:lpstr>Bookman Old Style</vt:lpstr>
      <vt:lpstr>Franklin Gothic Book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89</cp:revision>
  <dcterms:created xsi:type="dcterms:W3CDTF">2024-09-27T03:26:00Z</dcterms:created>
  <dcterms:modified xsi:type="dcterms:W3CDTF">2025-03-16T09:17:47Z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45ED318A333445159C54A9B1854A53CF_12</vt:lpwstr>
  </property>
  <property fmtid="{D5CDD505-2E9C-101B-9397-08002B2CF9AE}" pid="4" name="KSOProductBuildVer">
    <vt:lpwstr>1033-12.2.0.20326</vt:lpwstr>
  </property>
</Properties>
</file>