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352" r:id="rId5"/>
    <p:sldId id="353" r:id="rId6"/>
    <p:sldId id="257" r:id="rId7"/>
    <p:sldId id="334" r:id="rId8"/>
    <p:sldId id="335" r:id="rId9"/>
    <p:sldId id="336" r:id="rId10"/>
    <p:sldId id="346" r:id="rId11"/>
    <p:sldId id="347" r:id="rId12"/>
    <p:sldId id="339" r:id="rId13"/>
    <p:sldId id="340" r:id="rId14"/>
    <p:sldId id="341" r:id="rId15"/>
    <p:sldId id="342" r:id="rId16"/>
    <p:sldId id="337" r:id="rId17"/>
    <p:sldId id="349" r:id="rId18"/>
    <p:sldId id="350" r:id="rId19"/>
    <p:sldId id="345" r:id="rId20"/>
    <p:sldId id="343" r:id="rId21"/>
    <p:sldId id="348" r:id="rId22"/>
    <p:sldId id="338" r:id="rId23"/>
    <p:sldId id="344" r:id="rId24"/>
    <p:sldId id="351" r:id="rId25"/>
    <p:sldId id="333" r:id="rId26"/>
    <p:sldId id="308" r:id="rId27"/>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63"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63"/>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237aeb68f6c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37aeb68f6c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2" name="Shape 352"/>
        <p:cNvGrpSpPr/>
        <p:nvPr/>
      </p:nvGrpSpPr>
      <p:grpSpPr>
        <a:xfrm>
          <a:off x="0" y="0"/>
          <a:ext cx="0" cy="0"/>
          <a:chOff x="0" y="0"/>
          <a:chExt cx="0" cy="0"/>
        </a:xfrm>
      </p:grpSpPr>
      <p:sp>
        <p:nvSpPr>
          <p:cNvPr id="353" name="Google Shape;353;g25c18dd4481_0_18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5c18dd4481_0_1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hyperlink" Target="https://www.geeksforgeeks.org/pandas/pandas-interview-question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9" Type="http://schemas.openxmlformats.org/officeDocument/2006/relationships/hyperlink" Target="https://www.geeksforgeeks.org/python/join-two-text-columns-into-a-single-column-in-pandas/" TargetMode="External"/><Relationship Id="rId82" Type="http://schemas.openxmlformats.org/officeDocument/2006/relationships/slideLayout" Target="../slideLayouts/slideLayout11.xml"/><Relationship Id="rId81" Type="http://schemas.openxmlformats.org/officeDocument/2006/relationships/hyperlink" Target="https://www.geeksforgeeks.org/pandas/combining-multiple-columns-in-pandas-groupby-with-dictionary/" TargetMode="External"/><Relationship Id="rId80" Type="http://schemas.openxmlformats.org/officeDocument/2006/relationships/hyperlink" Target="https://www.geeksforgeeks.org/python/grouping-rows-in-pandas/" TargetMode="External"/><Relationship Id="rId8" Type="http://schemas.openxmlformats.org/officeDocument/2006/relationships/hyperlink" Target="https://www.geeksforgeeks.org/python/python-pandas-str-join-to-join-string-list-elements-with-passed-delimiter/" TargetMode="External"/><Relationship Id="rId79" Type="http://schemas.openxmlformats.org/officeDocument/2006/relationships/hyperlink" Target="https://www.geeksforgeeks.org/pandas/pandas-groupby/" TargetMode="External"/><Relationship Id="rId78" Type="http://schemas.openxmlformats.org/officeDocument/2006/relationships/hyperlink" Target="https://www.geeksforgeeks.org/pandas/how-to-add-one-row-in-an-existing-pandas-dataframe/" TargetMode="External"/><Relationship Id="rId77" Type="http://schemas.openxmlformats.org/officeDocument/2006/relationships/hyperlink" Target="https://www.geeksforgeeks.org/python/python-pandas-dataframe-sort_values-set-2/" TargetMode="External"/><Relationship Id="rId76" Type="http://schemas.openxmlformats.org/officeDocument/2006/relationships/hyperlink" Target="https://www.geeksforgeeks.org/pandas/python-pandas-dataframe-sort_values-set-1/" TargetMode="External"/><Relationship Id="rId75" Type="http://schemas.openxmlformats.org/officeDocument/2006/relationships/hyperlink" Target="https://www.geeksforgeeks.org/data-analysis/iterating-over-rows-and-columns-in-pandas-dataframe/" TargetMode="External"/><Relationship Id="rId74" Type="http://schemas.openxmlformats.org/officeDocument/2006/relationships/hyperlink" Target="https://www.geeksforgeeks.org/pandas/python-pandas-series-truncate/" TargetMode="External"/><Relationship Id="rId73" Type="http://schemas.openxmlformats.org/officeDocument/2006/relationships/hyperlink" Target="https://www.geeksforgeeks.org/python/python-pandas-dataframe-truncate/" TargetMode="External"/><Relationship Id="rId72" Type="http://schemas.openxmlformats.org/officeDocument/2006/relationships/hyperlink" Target="https://www.geeksforgeeks.org/python/python-delete-rows-columns-from-dataframe-using-pandas-drop/" TargetMode="External"/><Relationship Id="rId71" Type="http://schemas.openxmlformats.org/officeDocument/2006/relationships/hyperlink" Target="https://www.geeksforgeeks.org/pandas/adding-new-column-to-existing-dataframe-in-pandas/" TargetMode="External"/><Relationship Id="rId70" Type="http://schemas.openxmlformats.org/officeDocument/2006/relationships/hyperlink" Target="https://www.geeksforgeeks.org/python/applying-lambda-functions-to-pandas-dataframe/" TargetMode="External"/><Relationship Id="rId7" Type="http://schemas.openxmlformats.org/officeDocument/2006/relationships/hyperlink" Target="https://www.geeksforgeeks.org/python/add-a-row-at-top-in-pandas-dataframe/" TargetMode="External"/><Relationship Id="rId69" Type="http://schemas.openxmlformats.org/officeDocument/2006/relationships/hyperlink" Target="https://www.geeksforgeeks.org/python/python-pandas-index-value_counts/" TargetMode="External"/><Relationship Id="rId68" Type="http://schemas.openxmlformats.org/officeDocument/2006/relationships/hyperlink" Target="https://www.geeksforgeeks.org/python/python-pandas-series-value_counts/" TargetMode="External"/><Relationship Id="rId67" Type="http://schemas.openxmlformats.org/officeDocument/2006/relationships/hyperlink" Target="https://www.geeksforgeeks.org/python/python-pandas-dataframe-sem/" TargetMode="External"/><Relationship Id="rId66" Type="http://schemas.openxmlformats.org/officeDocument/2006/relationships/hyperlink" Target="https://www.geeksforgeeks.org/python/python-pandas-series-mad-to-calculate-mean-absolute-deviation-of-a-series/" TargetMode="External"/><Relationship Id="rId65" Type="http://schemas.openxmlformats.org/officeDocument/2006/relationships/hyperlink" Target="https://www.geeksforgeeks.org/python/python-pandas-dataframe-mad/" TargetMode="External"/><Relationship Id="rId64" Type="http://schemas.openxmlformats.org/officeDocument/2006/relationships/hyperlink" Target="https://www.geeksforgeeks.org/pandas/python-pandas-series-mean/" TargetMode="External"/><Relationship Id="rId63" Type="http://schemas.openxmlformats.org/officeDocument/2006/relationships/hyperlink" Target="https://www.geeksforgeeks.org/python/python-pandas-dataframe-mean/" TargetMode="External"/><Relationship Id="rId62" Type="http://schemas.openxmlformats.org/officeDocument/2006/relationships/hyperlink" Target="https://www.geeksforgeeks.org/python/python-pandas-dataframe-aggregate/" TargetMode="External"/><Relationship Id="rId61" Type="http://schemas.openxmlformats.org/officeDocument/2006/relationships/hyperlink" Target="https://www.geeksforgeeks.org/pandas/python-pandas-series-apply/" TargetMode="External"/><Relationship Id="rId60" Type="http://schemas.openxmlformats.org/officeDocument/2006/relationships/hyperlink" Target="https://www.geeksforgeeks.org/python/apply-function-to-every-row-in-a-pandas-dataframe/" TargetMode="External"/><Relationship Id="rId6" Type="http://schemas.openxmlformats.org/officeDocument/2006/relationships/hyperlink" Target="https://www.geeksforgeeks.org/python/python-pandas-series-combine/" TargetMode="External"/><Relationship Id="rId59" Type="http://schemas.openxmlformats.org/officeDocument/2006/relationships/hyperlink" Target="https://www.geeksforgeeks.org/python/python-pandas-apply/" TargetMode="External"/><Relationship Id="rId58" Type="http://schemas.openxmlformats.org/officeDocument/2006/relationships/hyperlink" Target="https://www.geeksforgeeks.org/python/how-to-take-column-slices-of-dataframe-in-pandas/" TargetMode="External"/><Relationship Id="rId57" Type="http://schemas.openxmlformats.org/officeDocument/2006/relationships/hyperlink" Target="https://www.geeksforgeeks.org/python/python-pandas-series-str-slice/" TargetMode="External"/><Relationship Id="rId56" Type="http://schemas.openxmlformats.org/officeDocument/2006/relationships/hyperlink" Target="https://www.geeksforgeeks.org/python/python-pandas-dataframe-ix/" TargetMode="External"/><Relationship Id="rId55" Type="http://schemas.openxmlformats.org/officeDocument/2006/relationships/hyperlink" Target="https://www.geeksforgeeks.org/pandas/boolean-indexing-in-pandas/" TargetMode="External"/><Relationship Id="rId54" Type="http://schemas.openxmlformats.org/officeDocument/2006/relationships/hyperlink" Target="https://www.geeksforgeeks.org/pandas/indexing-and-selecting-data-with-pandas/" TargetMode="External"/><Relationship Id="rId53" Type="http://schemas.openxmlformats.org/officeDocument/2006/relationships/hyperlink" Target="https://www.geeksforgeeks.org/python/python-extracting-rows-using-pandas-iloc/" TargetMode="External"/><Relationship Id="rId52" Type="http://schemas.openxmlformats.org/officeDocument/2006/relationships/hyperlink" Target="https://www.geeksforgeeks.org/python/python-pandas-extracting-rows-using-loc/" TargetMode="External"/><Relationship Id="rId51" Type="http://schemas.openxmlformats.org/officeDocument/2006/relationships/hyperlink" Target="https://www.geeksforgeeks.org/pandas/dealing-with-rows-and-columns-in-pandas-dataframe/" TargetMode="External"/><Relationship Id="rId50" Type="http://schemas.openxmlformats.org/officeDocument/2006/relationships/hyperlink" Target="https://www.geeksforgeeks.org/pandas/python-pandas-dataframe-describe-method/" TargetMode="External"/><Relationship Id="rId5" Type="http://schemas.openxmlformats.org/officeDocument/2006/relationships/hyperlink" Target="https://www.geeksforgeeks.org/python/python-pandas-index-append/" TargetMode="External"/><Relationship Id="rId49" Type="http://schemas.openxmlformats.org/officeDocument/2006/relationships/hyperlink" Target="https://www.geeksforgeeks.org/python/python-pandas-dataframe-series-tail-method/" TargetMode="External"/><Relationship Id="rId48" Type="http://schemas.openxmlformats.org/officeDocument/2006/relationships/hyperlink" Target="https://www.geeksforgeeks.org/python/python-pandas-dataframe-series-head-method/" TargetMode="External"/><Relationship Id="rId47" Type="http://schemas.openxmlformats.org/officeDocument/2006/relationships/hyperlink" Target="https://www.geeksforgeeks.org/python/creating-a-pandas-series/" TargetMode="External"/><Relationship Id="rId46" Type="http://schemas.openxmlformats.org/officeDocument/2006/relationships/hyperlink" Target="https://www.geeksforgeeks.org/python/python-pandas-series/" TargetMode="External"/><Relationship Id="rId45" Type="http://schemas.openxmlformats.org/officeDocument/2006/relationships/hyperlink" Target="https://www.geeksforgeeks.org/pandas/creating-a-pandas-dataframe/" TargetMode="External"/><Relationship Id="rId44" Type="http://schemas.openxmlformats.org/officeDocument/2006/relationships/hyperlink" Target="https://www.geeksforgeeks.org/machine-learning/how-to-use-jupyter-notebook-an-ultimate-guide/" TargetMode="External"/><Relationship Id="rId43" Type="http://schemas.openxmlformats.org/officeDocument/2006/relationships/hyperlink" Target="https://www.geeksforgeeks.org/python/how-to-install-python-pandas-on-windows-and-linux/" TargetMode="External"/><Relationship Id="rId42" Type="http://schemas.openxmlformats.org/officeDocument/2006/relationships/hyperlink" Target="https://www.geeksforgeeks.org/pandas/introduction-to-pandas-in-python/" TargetMode="External"/><Relationship Id="rId41" Type="http://schemas.openxmlformats.org/officeDocument/2006/relationships/hyperlink" Target="https://www.geeksforgeeks.org/pandas/add-css-to-the-jupyter-notebook-using-pandas/" TargetMode="External"/><Relationship Id="rId40" Type="http://schemas.openxmlformats.org/officeDocument/2006/relationships/hyperlink" Target="https://www.geeksforgeeks.org/python/analyzing-selling-price-of-used-cars-using-python/" TargetMode="External"/><Relationship Id="rId4" Type="http://schemas.openxmlformats.org/officeDocument/2006/relationships/hyperlink" Target="https://www.geeksforgeeks.org/pandas/python-pandas-series-append/" TargetMode="External"/><Relationship Id="rId39" Type="http://schemas.openxmlformats.org/officeDocument/2006/relationships/hyperlink" Target="https://www.geeksforgeeks.org/data-visualization/kde-plot-visualization-with-pandas-and-seaborn/" TargetMode="External"/><Relationship Id="rId38" Type="http://schemas.openxmlformats.org/officeDocument/2006/relationships/hyperlink" Target="https://www.geeksforgeeks.org/python/convert-csv-to-html-table-in-python/" TargetMode="External"/><Relationship Id="rId37" Type="http://schemas.openxmlformats.org/officeDocument/2006/relationships/hyperlink" Target="https://www.geeksforgeeks.org/python/how-to-do-a-vlookup-in-python-using-pandas/" TargetMode="External"/><Relationship Id="rId36" Type="http://schemas.openxmlformats.org/officeDocument/2006/relationships/hyperlink" Target="https://www.geeksforgeeks.org/data-visualization/box-plot-visualization-with-pandas-and-seaborn/" TargetMode="External"/><Relationship Id="rId35" Type="http://schemas.openxmlformats.org/officeDocument/2006/relationships/hyperlink" Target="https://www.geeksforgeeks.org/data-science/data-analysis-visualization-python-set-2/" TargetMode="External"/><Relationship Id="rId34" Type="http://schemas.openxmlformats.org/officeDocument/2006/relationships/hyperlink" Target="https://www.geeksforgeeks.org/data-visualization/data-analysis-visualization-python/" TargetMode="External"/><Relationship Id="rId33" Type="http://schemas.openxmlformats.org/officeDocument/2006/relationships/hyperlink" Target="https://www.geeksforgeeks.org/data-visualization/pandas-built-in-data-visualization-ml/" TargetMode="External"/><Relationship Id="rId32" Type="http://schemas.openxmlformats.org/officeDocument/2006/relationships/hyperlink" Target="https://www.geeksforgeeks.org/python/python-working-with-pandas-and-xlsxwriter-set-3/" TargetMode="External"/><Relationship Id="rId31" Type="http://schemas.openxmlformats.org/officeDocument/2006/relationships/hyperlink" Target="https://www.geeksforgeeks.org/python/python-working-with-pandas-and-xlsxwriter-set-2/" TargetMode="External"/><Relationship Id="rId30" Type="http://schemas.openxmlformats.org/officeDocument/2006/relationships/hyperlink" Target="https://www.geeksforgeeks.org/python/python-working-with-pandas-and-xlsxwriter-set-1/" TargetMode="External"/><Relationship Id="rId3" Type="http://schemas.openxmlformats.org/officeDocument/2006/relationships/hyperlink" Target="https://www.geeksforgeeks.org/python/python-pandas-dataframe-append/" TargetMode="External"/><Relationship Id="rId29" Type="http://schemas.openxmlformats.org/officeDocument/2006/relationships/hyperlink" Target="https://www.geeksforgeeks.org/python/creating-a-dataframe-using-excel-files/" TargetMode="External"/><Relationship Id="rId28" Type="http://schemas.openxmlformats.org/officeDocument/2006/relationships/hyperlink" Target="https://www.geeksforgeeks.org/python/loading-excel-spreadsheet-as-pandas-dataframe/" TargetMode="External"/><Relationship Id="rId27" Type="http://schemas.openxmlformats.org/officeDocument/2006/relationships/hyperlink" Target="https://www.geeksforgeeks.org/pandas/saving-a-pandas-dataframe-as-a-csv/" TargetMode="External"/><Relationship Id="rId26" Type="http://schemas.openxmlformats.org/officeDocument/2006/relationships/hyperlink" Target="https://www.geeksforgeeks.org/pandas/python-read-csv-using-pandas-read_csv/" TargetMode="External"/><Relationship Id="rId25" Type="http://schemas.openxmlformats.org/officeDocument/2006/relationships/hyperlink" Target="https://www.geeksforgeeks.org/python/python-pandas-tseries-offsets-dateoffset/" TargetMode="External"/><Relationship Id="rId24" Type="http://schemas.openxmlformats.org/officeDocument/2006/relationships/hyperlink" Target="https://www.geeksforgeeks.org/python/python-pandas-series-str-strip-lstrip-and-rstrip/" TargetMode="External"/><Relationship Id="rId23" Type="http://schemas.openxmlformats.org/officeDocument/2006/relationships/hyperlink" Target="https://www.geeksforgeeks.org/pandas/python-pandas-series-replace/" TargetMode="External"/><Relationship Id="rId22" Type="http://schemas.openxmlformats.org/officeDocument/2006/relationships/hyperlink" Target="https://www.geeksforgeeks.org/python/python-pandas-series-str-replace-to-replace-text-in-a-series/" TargetMode="External"/><Relationship Id="rId21" Type="http://schemas.openxmlformats.org/officeDocument/2006/relationships/hyperlink" Target="https://www.geeksforgeeks.org/python/python-pandas-series-str-lower-upper-and-title/" TargetMode="External"/><Relationship Id="rId20" Type="http://schemas.openxmlformats.org/officeDocument/2006/relationships/hyperlink" Target="https://www.geeksforgeeks.org/python/python-pandas-working-with-text-data/" TargetMode="External"/><Relationship Id="rId2" Type="http://schemas.openxmlformats.org/officeDocument/2006/relationships/hyperlink" Target="https://www.geeksforgeeks.org/python/python-pandas-series-str-cat-to-concatenate-string/" TargetMode="External"/><Relationship Id="rId19" Type="http://schemas.openxmlformats.org/officeDocument/2006/relationships/hyperlink" Target="https://www.geeksforgeeks.org/python/python-pandas-date_range-method/" TargetMode="External"/><Relationship Id="rId18" Type="http://schemas.openxmlformats.org/officeDocument/2006/relationships/hyperlink" Target="https://www.geeksforgeeks.org/python/python-pandas-to_datetime/" TargetMode="External"/><Relationship Id="rId17" Type="http://schemas.openxmlformats.org/officeDocument/2006/relationships/hyperlink" Target="https://www.geeksforgeeks.org/python/python-pandas-timestamp-replace/" TargetMode="External"/><Relationship Id="rId16" Type="http://schemas.openxmlformats.org/officeDocument/2006/relationships/hyperlink" Target="https://www.geeksforgeeks.org/python/python-pandas-timestamp-date/" TargetMode="External"/><Relationship Id="rId15" Type="http://schemas.openxmlformats.org/officeDocument/2006/relationships/hyperlink" Target="https://www.geeksforgeeks.org/python/python-pandas-timestamp-isoformat/" TargetMode="External"/><Relationship Id="rId14" Type="http://schemas.openxmlformats.org/officeDocument/2006/relationships/hyperlink" Target="https://www.geeksforgeeks.org/python/python-pandas-timestamp-now/" TargetMode="External"/><Relationship Id="rId13" Type="http://schemas.openxmlformats.org/officeDocument/2006/relationships/hyperlink" Target="https://www.geeksforgeeks.org/python/python-pandas-timestamp-timestamp/" TargetMode="External"/><Relationship Id="rId12" Type="http://schemas.openxmlformats.org/officeDocument/2006/relationships/hyperlink" Target="https://www.geeksforgeeks.org/python/python-working-with-date-and-time-using-pandas/" TargetMode="External"/><Relationship Id="rId11" Type="http://schemas.openxmlformats.org/officeDocument/2006/relationships/hyperlink" Target="https://www.geeksforgeeks.org/python/how-to-compare-the-elements-of-the-two-pandas-series/" TargetMode="External"/><Relationship Id="rId10" Type="http://schemas.openxmlformats.org/officeDocument/2006/relationships/hyperlink" Target="https://www.geeksforgeeks.org/python/how-to-compare-two-dataframes-with-pandas-compare/" TargetMode="External"/><Relationship Id="rId1" Type="http://schemas.openxmlformats.org/officeDocument/2006/relationships/hyperlink" Target="https://www.geeksforgeeks.org/python/python-pandas-merging-joining-and-concatenatin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C143C"/>
        </a:solidFill>
        <a:effectLst/>
      </p:bgPr>
    </p:bg>
    <p:spTree>
      <p:nvGrpSpPr>
        <p:cNvPr id="53" name="Shape 53"/>
        <p:cNvGrpSpPr/>
        <p:nvPr/>
      </p:nvGrpSpPr>
      <p:grpSpPr>
        <a:xfrm>
          <a:off x="0" y="0"/>
          <a:ext cx="0" cy="0"/>
          <a:chOff x="0" y="0"/>
          <a:chExt cx="0" cy="0"/>
        </a:xfrm>
      </p:grpSpPr>
      <p:pic>
        <p:nvPicPr>
          <p:cNvPr id="2" name="Picture 1"/>
          <p:cNvPicPr/>
          <p:nvPr/>
        </p:nvPicPr>
        <p:blipFill>
          <a:blip r:embed="rId1"/>
          <a:stretch>
            <a:fillRect/>
          </a:stretch>
        </p:blipFill>
        <p:spPr>
          <a:xfrm>
            <a:off x="457200" y="109855"/>
            <a:ext cx="8229600" cy="49587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9730" y="102870"/>
            <a:ext cx="2960370" cy="1599565"/>
          </a:xfrm>
          <a:prstGeom prst="rect">
            <a:avLst/>
          </a:prstGeom>
        </p:spPr>
        <p:txBody>
          <a:bodyPr wrap="square">
            <a:spAutoFit/>
          </a:bodyPr>
          <a:p>
            <a:pPr>
              <a:lnSpc>
                <a:spcPct val="100000"/>
              </a:lnSpc>
            </a:pPr>
            <a:r>
              <a:rPr lang="en-US" altLang="zh-CN" b="0">
                <a:solidFill>
                  <a:schemeClr val="tx1"/>
                </a:solidFill>
                <a:latin typeface="Consolas" panose="020B0609020204030204"/>
                <a:ea typeface="Consolas" panose="020B0609020204030204"/>
              </a:rPr>
              <a:t># pip install lxml</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import lxml</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url_df=pd.read_html("https://www.basketball-reference.com/leagues/NBA_2015_totals.html")</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type(url_df)</a:t>
            </a:r>
            <a:endParaRPr lang="en-US" altLang="zh-CN" b="0">
              <a:solidFill>
                <a:schemeClr val="tx1"/>
              </a:solidFill>
              <a:latin typeface="Consolas" panose="020B0609020204030204"/>
              <a:ea typeface="Consolas" panose="020B0609020204030204"/>
            </a:endParaRPr>
          </a:p>
        </p:txBody>
      </p:sp>
      <p:sp>
        <p:nvSpPr>
          <p:cNvPr id="3" name="Text Box 2"/>
          <p:cNvSpPr txBox="1"/>
          <p:nvPr/>
        </p:nvSpPr>
        <p:spPr>
          <a:xfrm>
            <a:off x="167640" y="2054860"/>
            <a:ext cx="3269615" cy="1198880"/>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json="https://api.github.com/repos/pandas-dev/pandas/issues"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foriinrange(len(df)):</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print(df[i]['user']['node_id'])</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df=pd.DataFrame(df, columns= ['user', 'timeline_url'])</a:t>
            </a:r>
            <a:endParaRPr lang="en-US" altLang="zh-CN" sz="1200" b="0">
              <a:solidFill>
                <a:schemeClr val="tx1"/>
              </a:solidFill>
              <a:latin typeface="Consolas" panose="020B0609020204030204"/>
              <a:ea typeface="Consolas" panose="020B0609020204030204"/>
            </a:endParaRPr>
          </a:p>
        </p:txBody>
      </p:sp>
      <p:sp>
        <p:nvSpPr>
          <p:cNvPr id="4" name="Text Box 3"/>
          <p:cNvSpPr txBox="1"/>
          <p:nvPr/>
        </p:nvSpPr>
        <p:spPr>
          <a:xfrm>
            <a:off x="3701415" y="190500"/>
            <a:ext cx="5080000" cy="4154170"/>
          </a:xfrm>
          <a:prstGeom prst="rect">
            <a:avLst/>
          </a:prstGeom>
        </p:spPr>
        <p:txBody>
          <a:bodyPr>
            <a:spAutoFit/>
          </a:bodyPr>
          <a:p>
            <a:pPr>
              <a:lnSpc>
                <a:spcPct val="100000"/>
              </a:lnSpc>
            </a:pPr>
            <a:r>
              <a:rPr lang="en-US" altLang="zh-CN" sz="1200" b="0">
                <a:solidFill>
                  <a:schemeClr val="tx1"/>
                </a:solidFill>
                <a:latin typeface="Consolas" panose="020B0609020204030204"/>
                <a:ea typeface="Consolas" panose="020B0609020204030204"/>
              </a:rPr>
              <a:t># mysql connector</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importmysql.connector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#Create the connection object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myconn=mysql.connector.connect(host="127.0.0.1", user="root",passwd="@" ,database="mavenmovies")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#creating the cursor object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cur=myconn.cursor()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try: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#Reading the Employee data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cur.execute("select * from Actor")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#fetching the rows from the cursor object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result=cur.fetchall()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#printing the result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forxinresult: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print(x);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except: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myconn.rollback()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myconn.close()  </a:t>
            </a:r>
            <a:endParaRPr lang="en-US" altLang="zh-CN" sz="1200" b="0">
              <a:solidFill>
                <a:schemeClr val="tx1"/>
              </a:solidFill>
              <a:latin typeface="Consolas" panose="020B0609020204030204"/>
              <a:ea typeface="Consolas" panose="020B0609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825240" y="439420"/>
            <a:ext cx="5080000" cy="1599565"/>
          </a:xfrm>
          <a:prstGeom prst="rect">
            <a:avLst/>
          </a:prstGeom>
        </p:spPr>
        <p:txBody>
          <a:bodyPr>
            <a:spAutoFit/>
          </a:bodyPr>
          <a:p>
            <a:pPr>
              <a:lnSpc>
                <a:spcPct val="100000"/>
              </a:lnSpc>
            </a:pPr>
            <a:r>
              <a:rPr lang="en-US" altLang="zh-CN" b="0">
                <a:solidFill>
                  <a:schemeClr val="tx1"/>
                </a:solidFill>
                <a:latin typeface="Consolas" panose="020B0609020204030204"/>
                <a:ea typeface="Consolas" panose="020B0609020204030204"/>
              </a:rPr>
              <a:t># 2d slicing </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df2[["a","c"]][1:]   #but not using slicing in 2d</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 loc </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 df.loc[rows , 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df2.loc["y"]</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 df.iloc[rows , 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df2.iloc[1: ,1:3]  # index base slicing </a:t>
            </a:r>
            <a:endParaRPr lang="en-US" altLang="zh-CN" b="0">
              <a:solidFill>
                <a:schemeClr val="tx1"/>
              </a:solidFill>
              <a:latin typeface="Consolas" panose="020B0609020204030204"/>
              <a:ea typeface="Consolas" panose="020B0609020204030204"/>
            </a:endParaRPr>
          </a:p>
        </p:txBody>
      </p:sp>
      <p:sp>
        <p:nvSpPr>
          <p:cNvPr id="3" name="Text Box 2"/>
          <p:cNvSpPr txBox="1"/>
          <p:nvPr/>
        </p:nvSpPr>
        <p:spPr>
          <a:xfrm>
            <a:off x="264795" y="93663"/>
            <a:ext cx="5080000" cy="3322955"/>
          </a:xfrm>
          <a:prstGeom prst="rect">
            <a:avLst/>
          </a:prstGeom>
        </p:spPr>
        <p:txBody>
          <a:bodyPr>
            <a:spAutoFit/>
          </a:bodyPr>
          <a:p>
            <a:pPr>
              <a:lnSpc>
                <a:spcPct val="100000"/>
              </a:lnSpc>
            </a:pPr>
            <a:r>
              <a:rPr lang="en-US" altLang="zh-CN" b="0">
                <a:solidFill>
                  <a:schemeClr val="tx1"/>
                </a:solidFill>
                <a:latin typeface="Consolas" panose="020B0609020204030204"/>
                <a:ea typeface="Consolas" panose="020B0609020204030204"/>
              </a:rPr>
              <a:t>df=pd.read_csv("https://raw.githubusercontent.com/datasciencedojo/datasets/master/titanic.csv")</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df.head()</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df.tail()</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df.dtypes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df.size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df.sample(1)</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list(df.columns)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df.info()</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df.dtypes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df.shape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df.describe() #numerical data</a:t>
            </a:r>
            <a:endParaRPr lang="en-US" altLang="zh-CN" b="0">
              <a:solidFill>
                <a:schemeClr val="tx1"/>
              </a:solidFill>
              <a:latin typeface="Consolas" panose="020B0609020204030204"/>
              <a:ea typeface="Consolas" panose="020B0609020204030204"/>
            </a:endParaRPr>
          </a:p>
        </p:txBody>
      </p:sp>
      <p:sp>
        <p:nvSpPr>
          <p:cNvPr id="4" name="Text Box 3"/>
          <p:cNvSpPr txBox="1"/>
          <p:nvPr/>
        </p:nvSpPr>
        <p:spPr>
          <a:xfrm>
            <a:off x="4337685" y="2409190"/>
            <a:ext cx="3808095" cy="1383665"/>
          </a:xfrm>
          <a:prstGeom prst="rect">
            <a:avLst/>
          </a:prstGeom>
        </p:spPr>
        <p:txBody>
          <a:bodyPr wrap="square">
            <a:spAutoFit/>
          </a:bodyPr>
          <a:p>
            <a:pPr>
              <a:lnSpc>
                <a:spcPct val="100000"/>
              </a:lnSpc>
            </a:pPr>
            <a:r>
              <a:rPr lang="en-US" altLang="zh-CN" b="0">
                <a:solidFill>
                  <a:schemeClr val="tx1"/>
                </a:solidFill>
                <a:latin typeface="Consolas" panose="020B0609020204030204"/>
                <a:ea typeface="Consolas" panose="020B0609020204030204"/>
              </a:rPr>
              <a:t>pd.Categorical(df['Cabin'])</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df['Cabin'].unique()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df['Cabin'].nunique()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df['Cabin'].value_counts()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df.head()</a:t>
            </a:r>
            <a:endParaRPr lang="en-US" altLang="zh-CN" b="0">
              <a:solidFill>
                <a:schemeClr val="tx1"/>
              </a:solidFill>
              <a:latin typeface="Consolas" panose="020B0609020204030204"/>
              <a:ea typeface="Consolas" panose="020B0609020204030204"/>
            </a:endParaRPr>
          </a:p>
        </p:txBody>
      </p:sp>
      <p:sp>
        <p:nvSpPr>
          <p:cNvPr id="5" name="Text Box 4"/>
          <p:cNvSpPr txBox="1"/>
          <p:nvPr/>
        </p:nvSpPr>
        <p:spPr>
          <a:xfrm>
            <a:off x="3454400" y="3626168"/>
            <a:ext cx="5080000" cy="1568450"/>
          </a:xfrm>
          <a:prstGeom prst="rect">
            <a:avLst/>
          </a:prstGeom>
        </p:spPr>
        <p:txBody>
          <a:bodyPr>
            <a:spAutoFit/>
          </a:bodyPr>
          <a:p>
            <a:pPr>
              <a:lnSpc>
                <a:spcPct val="100000"/>
              </a:lnSpc>
            </a:pPr>
            <a:r>
              <a:rPr lang="en-US" altLang="zh-CN" sz="1200" b="0">
                <a:solidFill>
                  <a:schemeClr val="tx1"/>
                </a:solidFill>
                <a:latin typeface="Consolas" panose="020B0609020204030204"/>
                <a:ea typeface="Consolas" panose="020B0609020204030204"/>
              </a:rPr>
              <a:t># group by for single columns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df.groupby(["customer segment"])["Fare"].sum()</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df.groupby('Survived').mean(numeric_only=True) #for recent pandas version</a:t>
            </a:r>
            <a:endParaRPr lang="en-US" altLang="zh-CN" sz="1200" b="0">
              <a:solidFill>
                <a:schemeClr val="tx1"/>
              </a:solidFill>
              <a:latin typeface="Consolas" panose="020B0609020204030204"/>
              <a:ea typeface="Consolas" panose="020B0609020204030204"/>
            </a:endParaRPr>
          </a:p>
          <a:p>
            <a:pPr>
              <a:lnSpc>
                <a:spcPct val="100000"/>
              </a:lnSpc>
            </a:pPr>
            <a:r>
              <a:rPr lang="en-US" altLang="en-US" sz="1200" b="0">
                <a:solidFill>
                  <a:schemeClr val="tx1"/>
                </a:solidFill>
                <a:latin typeface="Consolas" panose="020B0609020204030204"/>
                <a:ea typeface="Consolas" panose="020B0609020204030204"/>
              </a:rPr>
              <a:t>df.groupby('Survived').describe()</a:t>
            </a:r>
            <a:endParaRPr lang="en-US" altLang="en-US" sz="1200" b="0">
              <a:solidFill>
                <a:schemeClr val="tx1"/>
              </a:solidFill>
              <a:latin typeface="Consolas" panose="020B0609020204030204"/>
              <a:ea typeface="Consolas" panose="020B0609020204030204"/>
            </a:endParaRPr>
          </a:p>
          <a:p>
            <a:pPr>
              <a:lnSpc>
                <a:spcPct val="100000"/>
              </a:lnSpc>
            </a:pPr>
            <a:r>
              <a:rPr lang="en-US" altLang="en-US" sz="1200" b="0">
                <a:solidFill>
                  <a:schemeClr val="tx1"/>
                </a:solidFill>
                <a:latin typeface="Consolas" panose="020B0609020204030204"/>
                <a:ea typeface="Consolas" panose="020B0609020204030204"/>
              </a:rPr>
              <a:t>df.groupby('Survived').aggregate([min, 'max', 'mean', 'median', 'count', 'var'])</a:t>
            </a:r>
            <a:endParaRPr lang="en-US" altLang="en-US" sz="1200" b="0">
              <a:solidFill>
                <a:schemeClr val="tx1"/>
              </a:solidFill>
              <a:latin typeface="Consolas" panose="020B0609020204030204"/>
              <a:ea typeface="Consolas" panose="020B0609020204030204"/>
            </a:endParaRPr>
          </a:p>
          <a:p>
            <a:pPr>
              <a:lnSpc>
                <a:spcPct val="100000"/>
              </a:lnSpc>
            </a:pPr>
            <a:endParaRPr lang="en-US" altLang="en-US" sz="1200" b="0">
              <a:solidFill>
                <a:schemeClr val="tx1"/>
              </a:solidFill>
              <a:latin typeface="Consolas" panose="020B0609020204030204"/>
              <a:ea typeface="Consolas" panose="020B0609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610" y="0"/>
            <a:ext cx="4213225" cy="5262245"/>
          </a:xfrm>
          <a:prstGeom prst="rect">
            <a:avLst/>
          </a:prstGeom>
        </p:spPr>
        <p:txBody>
          <a:bodyPr wrap="square">
            <a:spAutoFit/>
          </a:bodyPr>
          <a:p>
            <a:pPr>
              <a:lnSpc>
                <a:spcPct val="100000"/>
              </a:lnSpc>
            </a:pPr>
            <a:r>
              <a:rPr lang="en-US" altLang="zh-CN" sz="1200" b="1">
                <a:solidFill>
                  <a:schemeClr val="tx1"/>
                </a:solidFill>
                <a:latin typeface="Consolas" panose="020B0609020204030204"/>
                <a:ea typeface="Consolas" panose="020B0609020204030204"/>
              </a:rPr>
              <a:t># Data Cleaning</a:t>
            </a: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df4.duplicated()</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df4.duplicated().sum()</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df4.drop_duplicates()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df4.isna()</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df4.isna().sum()</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df4.drop(columns=["Unnamed: 0","Cabin"] ,axis=1)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df4.drop(columns=["Unnamed: 0","Cabin"] ,axis=1,inplace=True)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df4.isnull().sum()</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df.drop(1, 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df.set_index('Name', inplace=True) #time series data&gt;&gt;you will be making date time column as index</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df.reset_index(inplace=True)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1">
                <a:solidFill>
                  <a:schemeClr val="tx1"/>
                </a:solidFill>
                <a:latin typeface="Consolas" panose="020B0609020204030204"/>
                <a:ea typeface="Consolas" panose="020B0609020204030204"/>
              </a:rPr>
              <a:t># use aggrigate funtions</a:t>
            </a: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df4["Age"].mean()   # for replace value find mean</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fill null age value # replace missing values with 0</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df4["Age"].fillna(df4["Age"].mean(),  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df4.dropna(inplace=True)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change the datatypes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df4["SibSp"].astype("float32")</a:t>
            </a:r>
            <a:endParaRPr lang="en-US" altLang="zh-CN" sz="1200" b="0">
              <a:solidFill>
                <a:schemeClr val="tx1"/>
              </a:solidFill>
              <a:latin typeface="Consolas" panose="020B0609020204030204"/>
              <a:ea typeface="Consolas" panose="020B0609020204030204"/>
            </a:endParaRPr>
          </a:p>
        </p:txBody>
      </p:sp>
      <p:sp>
        <p:nvSpPr>
          <p:cNvPr id="3" name="Text Box 2"/>
          <p:cNvSpPr txBox="1"/>
          <p:nvPr/>
        </p:nvSpPr>
        <p:spPr>
          <a:xfrm>
            <a:off x="4267835" y="88265"/>
            <a:ext cx="4744720" cy="2491740"/>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 remove duplicates based on column 'A'</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df.drop_duplicates(subset=['A'], keep='first', 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rename columns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df.rename(columns={'A': 'Age', 'B': 'Name', 'C': 'Salary'}, 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remove rows with missing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df.dropna(inplace=True)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How to remove columns containing only NaN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check which columns contain only NaN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columns_with_nan=df.columns[df.isnull().all()]</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drop the columns containing only NaN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df=df.drop(columns=columns_with_nan)</a:t>
            </a:r>
            <a:endParaRPr lang="en-US" altLang="zh-CN" sz="1200" b="0">
              <a:solidFill>
                <a:schemeClr val="tx1"/>
              </a:solidFill>
              <a:latin typeface="Consolas" panose="020B0609020204030204"/>
              <a:ea typeface="Consolas" panose="020B0609020204030204"/>
            </a:endParaRPr>
          </a:p>
        </p:txBody>
      </p:sp>
      <p:sp>
        <p:nvSpPr>
          <p:cNvPr id="4" name="Text Box 3"/>
          <p:cNvSpPr txBox="1"/>
          <p:nvPr/>
        </p:nvSpPr>
        <p:spPr>
          <a:xfrm>
            <a:off x="4196715" y="2755900"/>
            <a:ext cx="4815840" cy="1753235"/>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 2. Handle Error Values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df=pd.DataFrame({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'Name': ['Alice', 'Bob', 'Charlie'],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'Score': [85, 'error', 92]</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Replace 'error' with NaN and convert column to numeric</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df['Score'] =pd.to_numeric(df['Score'], errors='coerce')</a:t>
            </a:r>
            <a:endParaRPr lang="en-US" altLang="zh-CN" sz="1200" b="0">
              <a:solidFill>
                <a:schemeClr val="tx1"/>
              </a:solidFill>
              <a:latin typeface="Consolas" panose="020B0609020204030204"/>
              <a:ea typeface="Consolas" panose="020B0609020204030204"/>
            </a:endParaRPr>
          </a:p>
        </p:txBody>
      </p:sp>
      <p:sp>
        <p:nvSpPr>
          <p:cNvPr id="5" name="Text Box 4"/>
          <p:cNvSpPr txBox="1"/>
          <p:nvPr/>
        </p:nvSpPr>
        <p:spPr>
          <a:xfrm>
            <a:off x="4399915" y="4509135"/>
            <a:ext cx="4487545" cy="460375"/>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 Rename columns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df.rename(columns={'A': 'Age'}, inplace=True)</a:t>
            </a:r>
            <a:endParaRPr lang="en-US" altLang="zh-CN" sz="1200" b="0">
              <a:solidFill>
                <a:schemeClr val="tx1"/>
              </a:solidFill>
              <a:latin typeface="Consolas" panose="020B0609020204030204"/>
              <a:ea typeface="Consolas" panose="020B0609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5420" y="0"/>
            <a:ext cx="4311650" cy="5323205"/>
          </a:xfrm>
          <a:prstGeom prst="rect">
            <a:avLst/>
          </a:prstGeom>
        </p:spPr>
        <p:txBody>
          <a:bodyPr wrap="square">
            <a:spAutoFit/>
          </a:bodyPr>
          <a:p>
            <a:pPr>
              <a:lnSpc>
                <a:spcPct val="100000"/>
              </a:lnSpc>
            </a:pPr>
            <a:r>
              <a:rPr lang="en-US" altLang="zh-CN" sz="1000" b="1">
                <a:solidFill>
                  <a:srgbClr val="6A9955"/>
                </a:solidFill>
                <a:latin typeface="Consolas" panose="020B0609020204030204"/>
                <a:ea typeface="Consolas" panose="020B0609020204030204"/>
              </a:rPr>
              <a:t># Questions form dataset</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#Q. How many passengers are less than 5 years old</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df2</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drop</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"Unnamed: 0"</a:t>
            </a:r>
            <a:r>
              <a:rPr lang="en-US" altLang="zh-CN" sz="1000" b="1">
                <a:solidFill>
                  <a:srgbClr val="CCCCCC"/>
                </a:solidFill>
                <a:latin typeface="Consolas" panose="020B0609020204030204"/>
                <a:ea typeface="Consolas" panose="020B0609020204030204"/>
              </a:rPr>
              <a:t>], </a:t>
            </a:r>
            <a:r>
              <a:rPr lang="en-US" altLang="zh-CN" sz="1000" b="1">
                <a:solidFill>
                  <a:srgbClr val="9CDCFE"/>
                </a:solidFill>
                <a:latin typeface="Consolas" panose="020B0609020204030204"/>
                <a:ea typeface="Consolas" panose="020B0609020204030204"/>
              </a:rPr>
              <a:t>inplace</a:t>
            </a:r>
            <a:r>
              <a:rPr lang="en-US" altLang="zh-CN" sz="1000" b="1">
                <a:solidFill>
                  <a:srgbClr val="D4D4D4"/>
                </a:solidFill>
                <a:latin typeface="Consolas" panose="020B0609020204030204"/>
                <a:ea typeface="Consolas" panose="020B0609020204030204"/>
              </a:rPr>
              <a:t>=</a:t>
            </a:r>
            <a:r>
              <a:rPr lang="en-US" altLang="zh-CN" sz="1000" b="1">
                <a:solidFill>
                  <a:srgbClr val="569CD6"/>
                </a:solidFill>
                <a:latin typeface="Consolas" panose="020B0609020204030204"/>
                <a:ea typeface="Consolas" panose="020B0609020204030204"/>
              </a:rPr>
              <a:t>True</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axis</a:t>
            </a:r>
            <a:r>
              <a:rPr lang="en-US" altLang="zh-CN" sz="1000" b="1">
                <a:solidFill>
                  <a:srgbClr val="D4D4D4"/>
                </a:solidFill>
                <a:latin typeface="Consolas" panose="020B0609020204030204"/>
                <a:ea typeface="Consolas" panose="020B0609020204030204"/>
              </a:rPr>
              <a:t>=</a:t>
            </a:r>
            <a:r>
              <a:rPr lang="en-US" altLang="zh-CN" sz="1000" b="1">
                <a:solidFill>
                  <a:srgbClr val="B5CEA8"/>
                </a:solidFill>
                <a:latin typeface="Consolas" panose="020B0609020204030204"/>
                <a:ea typeface="Consolas" panose="020B0609020204030204"/>
              </a:rPr>
              <a:t>1</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 unique value count  of age</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df2</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'Age'</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value_counts</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'Age'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&lt;</a:t>
            </a:r>
            <a:r>
              <a:rPr lang="en-US" altLang="zh-CN" sz="1000" b="1">
                <a:solidFill>
                  <a:srgbClr val="B5CEA8"/>
                </a:solidFill>
                <a:latin typeface="Consolas" panose="020B0609020204030204"/>
                <a:ea typeface="Consolas" panose="020B0609020204030204"/>
              </a:rPr>
              <a:t>5</a:t>
            </a:r>
            <a:endParaRPr lang="en-US" altLang="zh-CN" sz="1000" b="1">
              <a:solidFill>
                <a:srgbClr val="B5CEA8"/>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'Age'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&lt;</a:t>
            </a:r>
            <a:r>
              <a:rPr lang="en-US" altLang="zh-CN" sz="1000" b="1">
                <a:solidFill>
                  <a:srgbClr val="B5CEA8"/>
                </a:solidFill>
                <a:latin typeface="Consolas" panose="020B0609020204030204"/>
                <a:ea typeface="Consolas" panose="020B0609020204030204"/>
              </a:rPr>
              <a:t>5</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'Age'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&lt;</a:t>
            </a:r>
            <a:r>
              <a:rPr lang="en-US" altLang="zh-CN" sz="1000" b="1">
                <a:solidFill>
                  <a:srgbClr val="B5CEA8"/>
                </a:solidFill>
                <a:latin typeface="Consolas" panose="020B0609020204030204"/>
                <a:ea typeface="Consolas" panose="020B0609020204030204"/>
              </a:rPr>
              <a:t>5</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#no of passenger &gt;18</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'Age'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&gt;</a:t>
            </a:r>
            <a:r>
              <a:rPr lang="en-US" altLang="zh-CN" sz="1000" b="1">
                <a:solidFill>
                  <a:srgbClr val="B5CEA8"/>
                </a:solidFill>
                <a:latin typeface="Consolas" panose="020B0609020204030204"/>
                <a:ea typeface="Consolas" panose="020B0609020204030204"/>
              </a:rPr>
              <a:t>18</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#how many passengers are less than 18 years old</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 </a:t>
            </a:r>
            <a:r>
              <a:rPr lang="en-US" altLang="zh-CN" sz="1000" b="1">
                <a:solidFill>
                  <a:srgbClr val="D4D4D4"/>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'Age'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&gt;</a:t>
            </a:r>
            <a:r>
              <a:rPr lang="en-US" altLang="zh-CN" sz="1000" b="1">
                <a:solidFill>
                  <a:srgbClr val="B5CEA8"/>
                </a:solidFill>
                <a:latin typeface="Consolas" panose="020B0609020204030204"/>
                <a:ea typeface="Consolas" panose="020B0609020204030204"/>
              </a:rPr>
              <a:t>18</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'Age'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&lt;=</a:t>
            </a:r>
            <a:r>
              <a:rPr lang="en-US" altLang="zh-CN" sz="1000" b="1">
                <a:solidFill>
                  <a:srgbClr val="B5CEA8"/>
                </a:solidFill>
                <a:latin typeface="Consolas" panose="020B0609020204030204"/>
                <a:ea typeface="Consolas" panose="020B0609020204030204"/>
              </a:rPr>
              <a:t>18</a:t>
            </a:r>
            <a:r>
              <a:rPr lang="en-US" altLang="zh-CN" sz="1000" b="1">
                <a:solidFill>
                  <a:srgbClr val="CCCCCC"/>
                </a:solidFill>
                <a:latin typeface="Consolas" panose="020B0609020204030204"/>
                <a:ea typeface="Consolas" panose="020B0609020204030204"/>
              </a:rPr>
              <a:t>]) </a:t>
            </a:r>
            <a:r>
              <a:rPr lang="en-US" altLang="zh-CN" sz="1000" b="1">
                <a:solidFill>
                  <a:srgbClr val="6A9955"/>
                </a:solidFill>
                <a:latin typeface="Consolas" panose="020B0609020204030204"/>
                <a:ea typeface="Consolas" panose="020B0609020204030204"/>
              </a:rPr>
              <a:t>#missing value in age column</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#Q. How many passengers have paid less than avg fare</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mean</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&lt;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mean</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&gt;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mean</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#How many passengers paid 0 fare</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4EC9B0"/>
                </a:solidFill>
                <a:latin typeface="Consolas" panose="020B0609020204030204"/>
                <a:ea typeface="Consolas" panose="020B0609020204030204"/>
              </a:rPr>
              <a:t>list</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t>
            </a:r>
            <a:r>
              <a:rPr lang="en-US" altLang="zh-CN" sz="1000" b="1">
                <a:solidFill>
                  <a:srgbClr val="B5CEA8"/>
                </a:solidFill>
                <a:latin typeface="Consolas" panose="020B0609020204030204"/>
                <a:ea typeface="Consolas" panose="020B0609020204030204"/>
              </a:rPr>
              <a:t>0</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Name</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#Qhow many passengers are male and female</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'Sex'</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"male"</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DCDCAA"/>
                </a:solidFill>
                <a:latin typeface="Consolas" panose="020B0609020204030204"/>
                <a:ea typeface="Consolas" panose="020B0609020204030204"/>
              </a:rPr>
              <a:t>len</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'Sex'</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"female"</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'Sex'</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value_counts</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normalize</a:t>
            </a:r>
            <a:r>
              <a:rPr lang="en-US" altLang="zh-CN" sz="1000" b="1">
                <a:solidFill>
                  <a:srgbClr val="D4D4D4"/>
                </a:solidFill>
                <a:latin typeface="Consolas" panose="020B0609020204030204"/>
                <a:ea typeface="Consolas" panose="020B0609020204030204"/>
              </a:rPr>
              <a:t>=</a:t>
            </a:r>
            <a:r>
              <a:rPr lang="en-US" altLang="zh-CN" sz="1000" b="1">
                <a:solidFill>
                  <a:srgbClr val="569CD6"/>
                </a:solidFill>
                <a:latin typeface="Consolas" panose="020B0609020204030204"/>
                <a:ea typeface="Consolas" panose="020B0609020204030204"/>
              </a:rPr>
              <a:t>True</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#Q how many passengers of class 1</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'Pclass'</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t>
            </a:r>
            <a:r>
              <a:rPr lang="en-US" altLang="zh-CN" sz="1000" b="1">
                <a:solidFill>
                  <a:srgbClr val="B5CEA8"/>
                </a:solidFill>
                <a:latin typeface="Consolas" panose="020B0609020204030204"/>
                <a:ea typeface="Consolas" panose="020B0609020204030204"/>
              </a:rPr>
              <a:t>1</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#How many passengers survived</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'Survived'</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t>
            </a:r>
            <a:r>
              <a:rPr lang="en-US" altLang="zh-CN" sz="1000" b="1">
                <a:solidFill>
                  <a:srgbClr val="B5CEA8"/>
                </a:solidFill>
                <a:latin typeface="Consolas" panose="020B0609020204030204"/>
                <a:ea typeface="Consolas" panose="020B0609020204030204"/>
              </a:rPr>
              <a:t>1</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'Survived'</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value_counts</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normalize</a:t>
            </a:r>
            <a:r>
              <a:rPr lang="en-US" altLang="zh-CN" sz="1000" b="1">
                <a:solidFill>
                  <a:srgbClr val="D4D4D4"/>
                </a:solidFill>
                <a:latin typeface="Consolas" panose="020B0609020204030204"/>
                <a:ea typeface="Consolas" panose="020B0609020204030204"/>
              </a:rPr>
              <a:t>=</a:t>
            </a:r>
            <a:r>
              <a:rPr lang="en-US" altLang="zh-CN" sz="1000" b="1">
                <a:solidFill>
                  <a:srgbClr val="569CD6"/>
                </a:solidFill>
                <a:latin typeface="Consolas" panose="020B0609020204030204"/>
                <a:ea typeface="Consolas" panose="020B0609020204030204"/>
              </a:rPr>
              <a:t>True</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6A9955"/>
                </a:solidFill>
                <a:latin typeface="Consolas" panose="020B0609020204030204"/>
                <a:ea typeface="Consolas" panose="020B0609020204030204"/>
              </a:rPr>
              <a:t>#How many females paid more than avg fare</a:t>
            </a:r>
            <a:endParaRPr lang="en-US" altLang="zh-CN" sz="1000" b="1">
              <a:solidFill>
                <a:srgbClr val="6A9955"/>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'Sex'</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'female'</a:t>
            </a:r>
            <a:endParaRPr lang="en-US" altLang="zh-CN" sz="1000" b="1">
              <a:solidFill>
                <a:srgbClr val="CE9178"/>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mean</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'Sex'</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'female'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&amp;</a:t>
            </a:r>
            <a:r>
              <a:rPr lang="en-US" altLang="zh-CN" sz="1000" b="1">
                <a:solidFill>
                  <a:srgbClr val="CCCCCC"/>
                </a:solidFill>
                <a:latin typeface="Consolas" panose="020B0609020204030204"/>
                <a:ea typeface="Consolas" panose="020B0609020204030204"/>
              </a:rPr>
              <a:t> (</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 </a:t>
            </a:r>
            <a:r>
              <a:rPr lang="en-US" altLang="zh-CN" sz="1000" b="1">
                <a:solidFill>
                  <a:srgbClr val="DCDCAA"/>
                </a:solidFill>
                <a:latin typeface="Consolas" panose="020B0609020204030204"/>
                <a:ea typeface="Consolas" panose="020B0609020204030204"/>
              </a:rPr>
              <a:t>&gt;</a:t>
            </a:r>
            <a:r>
              <a:rPr lang="en-US" altLang="zh-CN" sz="1000" b="1">
                <a:solidFill>
                  <a:srgbClr val="9CDCFE"/>
                </a:solidFill>
                <a:latin typeface="Consolas" panose="020B0609020204030204"/>
                <a:ea typeface="Consolas" panose="020B0609020204030204"/>
              </a:rPr>
              <a:t>df</a:t>
            </a:r>
            <a:r>
              <a:rPr lang="en-US" altLang="zh-CN" sz="1000" b="1">
                <a:solidFill>
                  <a:srgbClr val="CCCCCC"/>
                </a:solidFill>
                <a:latin typeface="Consolas" panose="020B0609020204030204"/>
                <a:ea typeface="Consolas" panose="020B0609020204030204"/>
              </a:rPr>
              <a:t>[</a:t>
            </a:r>
            <a:r>
              <a:rPr lang="en-US" altLang="zh-CN" sz="1000" b="1">
                <a:solidFill>
                  <a:srgbClr val="CE9178"/>
                </a:solidFill>
                <a:latin typeface="Consolas" panose="020B0609020204030204"/>
                <a:ea typeface="Consolas" panose="020B0609020204030204"/>
              </a:rPr>
              <a:t>'Fare'</a:t>
            </a:r>
            <a:r>
              <a:rPr lang="en-US" altLang="zh-CN" sz="1000" b="1">
                <a:solidFill>
                  <a:srgbClr val="CCCCCC"/>
                </a:solidFill>
                <a:latin typeface="Consolas" panose="020B0609020204030204"/>
                <a:ea typeface="Consolas" panose="020B0609020204030204"/>
              </a:rPr>
              <a:t>].</a:t>
            </a:r>
            <a:r>
              <a:rPr lang="en-US" altLang="zh-CN" sz="1000" b="1">
                <a:solidFill>
                  <a:srgbClr val="DCDCAA"/>
                </a:solidFill>
                <a:latin typeface="Consolas" panose="020B0609020204030204"/>
                <a:ea typeface="Consolas" panose="020B0609020204030204"/>
              </a:rPr>
              <a:t>mean</a:t>
            </a:r>
            <a:r>
              <a:rPr lang="en-US" altLang="zh-CN" sz="1000" b="1">
                <a:solidFill>
                  <a:srgbClr val="CCCCCC"/>
                </a:solidFill>
                <a:latin typeface="Consolas" panose="020B0609020204030204"/>
                <a:ea typeface="Consolas" panose="020B0609020204030204"/>
              </a:rPr>
              <a:t>())]</a:t>
            </a:r>
            <a:endParaRPr lang="en-US" altLang="zh-CN" sz="1000" b="1">
              <a:solidFill>
                <a:srgbClr val="CCCCCC"/>
              </a:solidFill>
              <a:latin typeface="Consolas" panose="020B0609020204030204"/>
              <a:ea typeface="Consolas" panose="020B0609020204030204"/>
            </a:endParaRPr>
          </a:p>
          <a:p>
            <a:pPr>
              <a:lnSpc>
                <a:spcPct val="100000"/>
              </a:lnSpc>
            </a:pPr>
            <a:endParaRPr lang="en-US" altLang="zh-CN" sz="1000" b="1">
              <a:solidFill>
                <a:srgbClr val="6A9955"/>
              </a:solidFill>
              <a:latin typeface="Consolas" panose="020B0609020204030204"/>
              <a:ea typeface="Consolas" panose="020B0609020204030204"/>
            </a:endParaRPr>
          </a:p>
        </p:txBody>
      </p:sp>
      <p:sp>
        <p:nvSpPr>
          <p:cNvPr id="3" name="Text Box 2"/>
          <p:cNvSpPr txBox="1"/>
          <p:nvPr/>
        </p:nvSpPr>
        <p:spPr>
          <a:xfrm>
            <a:off x="4371340" y="159385"/>
            <a:ext cx="4572000" cy="2245360"/>
          </a:xfrm>
          <a:prstGeom prst="rect">
            <a:avLst/>
          </a:prstGeom>
          <a:noFill/>
        </p:spPr>
        <p:txBody>
          <a:bodyPr wrap="square" rtlCol="0" anchor="t">
            <a:spAutoFit/>
          </a:bodyPr>
          <a:p>
            <a:pPr>
              <a:lnSpc>
                <a:spcPct val="100000"/>
              </a:lnSpc>
            </a:pPr>
            <a:r>
              <a:rPr lang="en-US" altLang="zh-CN" sz="1000">
                <a:solidFill>
                  <a:srgbClr val="6A9955"/>
                </a:solidFill>
                <a:latin typeface="Consolas" panose="020B0609020204030204"/>
                <a:ea typeface="Consolas" panose="020B0609020204030204"/>
                <a:sym typeface="+mn-ea"/>
              </a:rPr>
              <a:t>#Q how many passengers are male or who paid greater than avg fare &gt;&gt;or</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#Qhow many male passenger paid more than avg &gt;&gt;and</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'Sex'</a:t>
            </a:r>
            <a:r>
              <a:rPr lang="en-US" altLang="zh-CN" sz="1000">
                <a:solidFill>
                  <a:srgbClr val="CCCCCC"/>
                </a:solidFill>
                <a:latin typeface="Consolas" panose="020B0609020204030204"/>
                <a:ea typeface="Consolas" panose="020B0609020204030204"/>
                <a:sym typeface="+mn-ea"/>
              </a:rPr>
              <a:t>] </a:t>
            </a:r>
            <a:r>
              <a:rPr lang="en-US" altLang="zh-CN" sz="1000">
                <a:solidFill>
                  <a:srgbClr val="DCDCAA"/>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'male'</a:t>
            </a:r>
            <a:r>
              <a:rPr lang="en-US" altLang="zh-CN" sz="1000">
                <a:solidFill>
                  <a:srgbClr val="CCCCCC"/>
                </a:solidFill>
                <a:latin typeface="Consolas" panose="020B0609020204030204"/>
                <a:ea typeface="Consolas" panose="020B0609020204030204"/>
                <a:sym typeface="+mn-ea"/>
              </a:rPr>
              <a:t>) </a:t>
            </a:r>
            <a:r>
              <a:rPr lang="en-US" altLang="zh-CN" sz="1000">
                <a:solidFill>
                  <a:srgbClr val="DCDCAA"/>
                </a:solidFill>
                <a:latin typeface="Consolas" panose="020B0609020204030204"/>
                <a:ea typeface="Consolas" panose="020B0609020204030204"/>
                <a:sym typeface="+mn-ea"/>
              </a:rPr>
              <a:t>|</a:t>
            </a:r>
            <a:r>
              <a:rPr lang="en-US" altLang="zh-CN" sz="1000">
                <a:solidFill>
                  <a:srgbClr val="CCCCCC"/>
                </a:solidFill>
                <a:latin typeface="Consolas" panose="020B0609020204030204"/>
                <a:ea typeface="Consolas" panose="020B0609020204030204"/>
                <a:sym typeface="+mn-ea"/>
              </a:rPr>
              <a:t> (</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 </a:t>
            </a:r>
            <a:r>
              <a:rPr lang="en-US" altLang="zh-CN" sz="1000">
                <a:solidFill>
                  <a:srgbClr val="DCDCAA"/>
                </a:solidFill>
                <a:latin typeface="Consolas" panose="020B0609020204030204"/>
                <a:ea typeface="Consolas" panose="020B0609020204030204"/>
                <a:sym typeface="+mn-ea"/>
              </a:rPr>
              <a:t>&gt;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r>
              <a:rPr lang="en-US" altLang="zh-CN" sz="1000">
                <a:solidFill>
                  <a:srgbClr val="DCDCAA"/>
                </a:solidFill>
                <a:latin typeface="Consolas" panose="020B0609020204030204"/>
                <a:ea typeface="Consolas" panose="020B0609020204030204"/>
                <a:sym typeface="+mn-ea"/>
              </a:rPr>
              <a:t>mean</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CCCCCC"/>
                </a:solidFill>
                <a:latin typeface="Consolas" panose="020B0609020204030204"/>
                <a:ea typeface="Consolas" panose="020B0609020204030204"/>
                <a:sym typeface="+mn-ea"/>
              </a:rPr>
              <a:t>np.mean(</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r>
              <a:rPr lang="en-US" altLang="zh-CN" sz="1000">
                <a:solidFill>
                  <a:srgbClr val="DCDCAA"/>
                </a:solidFill>
                <a:latin typeface="Consolas" panose="020B0609020204030204"/>
                <a:ea typeface="Consolas" panose="020B0609020204030204"/>
                <a:sym typeface="+mn-ea"/>
              </a:rPr>
              <a:t>mean</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DCDCAA"/>
                </a:solidFill>
                <a:latin typeface="Consolas" panose="020B0609020204030204"/>
                <a:ea typeface="Consolas" panose="020B0609020204030204"/>
                <a:sym typeface="+mn-ea"/>
              </a:rPr>
              <a:t>max</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DCDCAA"/>
                </a:solidFill>
                <a:latin typeface="Consolas" panose="020B0609020204030204"/>
                <a:ea typeface="Consolas" panose="020B0609020204030204"/>
                <a:sym typeface="+mn-ea"/>
              </a:rPr>
              <a:t>min</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#who are the passengers who paid maximum fare</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 </a:t>
            </a:r>
            <a:r>
              <a:rPr lang="en-US" altLang="zh-CN" sz="1000">
                <a:solidFill>
                  <a:srgbClr val="DCDCAA"/>
                </a:solidFill>
                <a:latin typeface="Consolas" panose="020B0609020204030204"/>
                <a:ea typeface="Consolas" panose="020B0609020204030204"/>
                <a:sym typeface="+mn-ea"/>
              </a:rPr>
              <a:t>==max</a:t>
            </a:r>
            <a:r>
              <a:rPr lang="en-US" altLang="zh-CN" sz="1000">
                <a:solidFill>
                  <a:srgbClr val="CCCCCC"/>
                </a:solidFill>
                <a:latin typeface="Consolas" panose="020B0609020204030204"/>
                <a:ea typeface="Consolas" panose="020B0609020204030204"/>
                <a:sym typeface="+mn-ea"/>
              </a:rPr>
              <a:t>(</a:t>
            </a:r>
            <a:r>
              <a:rPr lang="en-US" altLang="zh-CN" sz="1000">
                <a:solidFill>
                  <a:srgbClr val="9CDCFE"/>
                </a:solidFill>
                <a:latin typeface="Consolas" panose="020B0609020204030204"/>
                <a:ea typeface="Consolas" panose="020B0609020204030204"/>
                <a:sym typeface="+mn-ea"/>
              </a:rPr>
              <a:t>df</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'Fare'</a:t>
            </a:r>
            <a:r>
              <a:rPr lang="en-US" altLang="zh-CN" sz="1000">
                <a:solidFill>
                  <a:srgbClr val="CCCCCC"/>
                </a:solidFill>
                <a:latin typeface="Consolas" panose="020B0609020204030204"/>
                <a:ea typeface="Consolas" panose="020B0609020204030204"/>
                <a:sym typeface="+mn-ea"/>
              </a:rPr>
              <a:t>])][</a:t>
            </a:r>
            <a:r>
              <a:rPr lang="en-US" altLang="zh-CN" sz="1000">
                <a:solidFill>
                  <a:srgbClr val="CE9178"/>
                </a:solidFill>
                <a:latin typeface="Consolas" panose="020B0609020204030204"/>
                <a:ea typeface="Consolas" panose="020B0609020204030204"/>
                <a:sym typeface="+mn-ea"/>
              </a:rPr>
              <a:t>'Name'</a:t>
            </a:r>
            <a:r>
              <a:rPr lang="en-US" altLang="zh-CN" sz="1000">
                <a:solidFill>
                  <a:srgbClr val="CCCCCC"/>
                </a:solidFill>
                <a:latin typeface="Consolas" panose="020B0609020204030204"/>
                <a:ea typeface="Consolas" panose="020B0609020204030204"/>
                <a:sym typeface="+mn-ea"/>
              </a:rPr>
              <a:t>]</a:t>
            </a:r>
            <a:endParaRPr lang="en-US" altLang="zh-CN" sz="1000" b="0">
              <a:solidFill>
                <a:srgbClr val="CCCCCC"/>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 Q. How many passenger have parch greater than 3</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 Q. How many passenger who survived paid the maximum fare</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 Q. How many passengers who didnt survived was from class 1</a:t>
            </a:r>
            <a:endParaRPr lang="en-US" altLang="zh-CN" sz="1000" b="0">
              <a:solidFill>
                <a:srgbClr val="6A9955"/>
              </a:solidFill>
              <a:latin typeface="Consolas" panose="020B0609020204030204"/>
              <a:ea typeface="Consolas" panose="020B0609020204030204"/>
            </a:endParaRPr>
          </a:p>
          <a:p>
            <a:pPr>
              <a:lnSpc>
                <a:spcPct val="100000"/>
              </a:lnSpc>
            </a:pPr>
            <a:r>
              <a:rPr lang="en-US" altLang="zh-CN" sz="1000">
                <a:solidFill>
                  <a:srgbClr val="6A9955"/>
                </a:solidFill>
                <a:latin typeface="Consolas" panose="020B0609020204030204"/>
                <a:ea typeface="Consolas" panose="020B0609020204030204"/>
                <a:sym typeface="+mn-ea"/>
              </a:rPr>
              <a:t># Q. How many passengers are children(&lt;5 years old)</a:t>
            </a:r>
            <a:endParaRPr lang="en-US" altLang="zh-CN" sz="1000">
              <a:solidFill>
                <a:srgbClr val="6A9955"/>
              </a:solidFill>
              <a:latin typeface="Consolas" panose="020B0609020204030204"/>
              <a:ea typeface="Consolas" panose="020B0609020204030204"/>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54050" y="232092"/>
            <a:ext cx="5080000" cy="829945"/>
          </a:xfrm>
          <a:prstGeom prst="rect">
            <a:avLst/>
          </a:prstGeom>
        </p:spPr>
        <p:txBody>
          <a:bodyPr>
            <a:spAutoFit/>
          </a:bodyPr>
          <a:p>
            <a:pPr>
              <a:lnSpc>
                <a:spcPct val="100000"/>
              </a:lnSpc>
            </a:pPr>
            <a:r>
              <a:rPr lang="en-US" altLang="zh-CN" sz="1600" b="1">
                <a:solidFill>
                  <a:srgbClr val="FF0000"/>
                </a:solidFill>
                <a:latin typeface="Consolas" panose="020B0609020204030204"/>
                <a:ea typeface="Consolas" panose="020B0609020204030204"/>
              </a:rPr>
              <a:t># Sorting by values</a:t>
            </a:r>
            <a:endParaRPr lang="en-US" altLang="zh-CN" sz="1600" b="1">
              <a:solidFill>
                <a:srgbClr val="FF0000"/>
              </a:solidFill>
              <a:latin typeface="Consolas" panose="020B0609020204030204"/>
              <a:ea typeface="Consolas" panose="020B0609020204030204"/>
            </a:endParaRPr>
          </a:p>
          <a:p>
            <a:pPr>
              <a:lnSpc>
                <a:spcPct val="100000"/>
              </a:lnSpc>
            </a:pPr>
            <a:r>
              <a:rPr lang="en-US" altLang="zh-CN" sz="1600" b="0">
                <a:solidFill>
                  <a:schemeClr val="tx1"/>
                </a:solidFill>
                <a:latin typeface="Consolas" panose="020B0609020204030204"/>
                <a:ea typeface="Consolas" panose="020B0609020204030204"/>
              </a:rPr>
              <a:t>df.sort_values(by="Fare", ascending=False)</a:t>
            </a:r>
            <a:endParaRPr lang="en-US" altLang="zh-CN" sz="1600" b="0">
              <a:solidFill>
                <a:schemeClr val="tx1"/>
              </a:solidFill>
              <a:latin typeface="Consolas" panose="020B0609020204030204"/>
              <a:ea typeface="Consolas" panose="020B0609020204030204"/>
            </a:endParaRPr>
          </a:p>
          <a:p>
            <a:pPr>
              <a:lnSpc>
                <a:spcPct val="100000"/>
              </a:lnSpc>
            </a:pPr>
            <a:r>
              <a:rPr lang="en-US" altLang="zh-CN" sz="1600" b="0">
                <a:solidFill>
                  <a:schemeClr val="tx1"/>
                </a:solidFill>
                <a:latin typeface="Consolas" panose="020B0609020204030204"/>
                <a:ea typeface="Consolas" panose="020B0609020204030204"/>
              </a:rPr>
              <a:t>df.sort_index( axis=0,ascending=False)</a:t>
            </a:r>
            <a:endParaRPr lang="en-US" altLang="zh-CN" sz="1600" b="0">
              <a:solidFill>
                <a:schemeClr val="tx1"/>
              </a:solidFill>
              <a:latin typeface="Consolas" panose="020B0609020204030204"/>
              <a:ea typeface="Consolas" panose="020B0609020204030204"/>
            </a:endParaRPr>
          </a:p>
        </p:txBody>
      </p:sp>
      <p:sp>
        <p:nvSpPr>
          <p:cNvPr id="3" name="Text Box 2"/>
          <p:cNvSpPr txBox="1"/>
          <p:nvPr/>
        </p:nvSpPr>
        <p:spPr>
          <a:xfrm>
            <a:off x="883285" y="1441767"/>
            <a:ext cx="5080000" cy="583565"/>
          </a:xfrm>
          <a:prstGeom prst="rect">
            <a:avLst/>
          </a:prstGeom>
        </p:spPr>
        <p:txBody>
          <a:bodyPr>
            <a:spAutoFit/>
          </a:bodyPr>
          <a:p>
            <a:pPr>
              <a:lnSpc>
                <a:spcPct val="100000"/>
              </a:lnSpc>
            </a:pPr>
            <a:r>
              <a:rPr lang="en-US" altLang="zh-CN" sz="1600" b="0">
                <a:solidFill>
                  <a:schemeClr val="tx1"/>
                </a:solidFill>
                <a:latin typeface="Consolas" panose="020B0609020204030204"/>
                <a:ea typeface="Consolas" panose="020B0609020204030204"/>
              </a:rPr>
              <a:t>pd.DataFrame(d1)</a:t>
            </a:r>
            <a:endParaRPr lang="en-US" altLang="zh-CN" sz="1600" b="0">
              <a:solidFill>
                <a:schemeClr val="tx1"/>
              </a:solidFill>
              <a:latin typeface="Consolas" panose="020B0609020204030204"/>
              <a:ea typeface="Consolas" panose="020B0609020204030204"/>
            </a:endParaRPr>
          </a:p>
          <a:p>
            <a:pPr>
              <a:lnSpc>
                <a:spcPct val="100000"/>
              </a:lnSpc>
            </a:pPr>
            <a:r>
              <a:rPr lang="en-US" altLang="zh-CN" sz="1600" b="0">
                <a:solidFill>
                  <a:schemeClr val="tx1"/>
                </a:solidFill>
                <a:latin typeface="Consolas" panose="020B0609020204030204"/>
                <a:ea typeface="Consolas" panose="020B0609020204030204"/>
              </a:rPr>
              <a:t>pd.merge(d1, d2, how='left')</a:t>
            </a:r>
            <a:endParaRPr lang="en-US" altLang="zh-CN" sz="1600" b="0">
              <a:solidFill>
                <a:schemeClr val="tx1"/>
              </a:solidFill>
              <a:latin typeface="Consolas" panose="020B0609020204030204"/>
              <a:ea typeface="Consolas" panose="020B0609020204030204"/>
            </a:endParaRPr>
          </a:p>
        </p:txBody>
      </p:sp>
      <p:sp>
        <p:nvSpPr>
          <p:cNvPr id="4" name="Text Box 3"/>
          <p:cNvSpPr txBox="1"/>
          <p:nvPr/>
        </p:nvSpPr>
        <p:spPr>
          <a:xfrm>
            <a:off x="4064000" y="2793365"/>
            <a:ext cx="4665345" cy="521970"/>
          </a:xfrm>
          <a:prstGeom prst="rect">
            <a:avLst/>
          </a:prstGeom>
        </p:spPr>
        <p:txBody>
          <a:bodyPr wrap="square">
            <a:spAutoFit/>
          </a:bodyPr>
          <a:p>
            <a:pPr>
              <a:lnSpc>
                <a:spcPct val="100000"/>
              </a:lnSpc>
            </a:pPr>
            <a:r>
              <a:rPr lang="en-US" altLang="zh-CN" b="0">
                <a:solidFill>
                  <a:schemeClr val="tx1"/>
                </a:solidFill>
                <a:latin typeface="Consolas" panose="020B0609020204030204"/>
                <a:ea typeface="Consolas" panose="020B0609020204030204"/>
              </a:rPr>
              <a:t># # Sorting by column "Population"</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df.sort_values(by=['Fare'], ascending=False)</a:t>
            </a:r>
            <a:endParaRPr lang="en-US" altLang="zh-CN" b="0">
              <a:solidFill>
                <a:schemeClr val="tx1"/>
              </a:solidFill>
              <a:latin typeface="Consolas" panose="020B0609020204030204"/>
              <a:ea typeface="Consolas" panose="020B0609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Text Box 14"/>
          <p:cNvSpPr txBox="1"/>
          <p:nvPr/>
        </p:nvSpPr>
        <p:spPr>
          <a:xfrm>
            <a:off x="366395" y="0"/>
            <a:ext cx="5838825" cy="5144135"/>
          </a:xfrm>
          <a:prstGeom prst="rect">
            <a:avLst/>
          </a:prstGeom>
        </p:spPr>
        <p:txBody>
          <a:bodyPr>
            <a:noAutofit/>
          </a:bodyPr>
          <a:p>
            <a:pPr marL="0" indent="0">
              <a:lnSpc>
                <a:spcPct val="100000"/>
              </a:lnSpc>
              <a:spcBef>
                <a:spcPts val="500"/>
              </a:spcBef>
              <a:spcAft>
                <a:spcPts val="1000"/>
              </a:spcAft>
            </a:pPr>
            <a:r>
              <a:rPr lang="en-US" altLang="zh-CN" sz="700" b="0" i="0">
                <a:solidFill>
                  <a:srgbClr val="001D35"/>
                </a:solidFill>
                <a:latin typeface="Google Sans"/>
                <a:ea typeface="Google Sans"/>
              </a:rPr>
              <a:t>Pandas provides robust functionalities for sorting data within Series and DataFrames, which are fundamental operations for data analysis and organization.</a:t>
            </a:r>
            <a:endParaRPr lang="en-US" altLang="zh-CN" sz="700" b="0" i="0">
              <a:solidFill>
                <a:srgbClr val="001D35"/>
              </a:solidFill>
              <a:latin typeface="Google Sans"/>
              <a:ea typeface="Google Sans"/>
            </a:endParaRPr>
          </a:p>
          <a:p>
            <a:pPr marL="0" indent="0">
              <a:lnSpc>
                <a:spcPct val="100000"/>
              </a:lnSpc>
              <a:spcBef>
                <a:spcPts val="1000"/>
              </a:spcBef>
              <a:spcAft>
                <a:spcPts val="500"/>
              </a:spcAft>
            </a:pPr>
            <a:r>
              <a:rPr lang="en-US" altLang="zh-CN" sz="700" b="0" i="0">
                <a:solidFill>
                  <a:srgbClr val="001D35"/>
                </a:solidFill>
                <a:latin typeface="Google Sans"/>
                <a:ea typeface="Google Sans"/>
              </a:rPr>
              <a:t>1. Sorting by Values:</a:t>
            </a:r>
            <a:endParaRPr lang="en-US" altLang="zh-CN" sz="700" b="0" i="0">
              <a:solidFill>
                <a:srgbClr val="001D35"/>
              </a:solidFill>
              <a:latin typeface="Google Sans"/>
              <a:ea typeface="Google Sans"/>
            </a:endParaRPr>
          </a:p>
          <a:p>
            <a:pPr marL="0" indent="0">
              <a:lnSpc>
                <a:spcPct val="100000"/>
              </a:lnSpc>
              <a:spcBef>
                <a:spcPts val="1000"/>
              </a:spcBef>
              <a:spcAft>
                <a:spcPts val="500"/>
              </a:spcAft>
            </a:pPr>
            <a:r>
              <a:rPr lang="en-US" altLang="zh-CN" sz="700" b="0" i="0">
                <a:solidFill>
                  <a:srgbClr val="001D35"/>
                </a:solidFill>
                <a:latin typeface="Google Sans"/>
                <a:ea typeface="Google Sans"/>
              </a:rPr>
              <a:t>The primary method for sorting by values is </a:t>
            </a:r>
            <a:r>
              <a:rPr lang="en-US" altLang="zh-CN" sz="700" b="0" i="0">
                <a:solidFill>
                  <a:srgbClr val="001D35"/>
                </a:solidFill>
                <a:latin typeface="monospace"/>
                <a:ea typeface="monospace"/>
              </a:rPr>
              <a:t>sort_values()</a:t>
            </a:r>
            <a:r>
              <a:rPr lang="en-US" altLang="zh-CN" sz="700" b="0" i="0">
                <a:solidFill>
                  <a:srgbClr val="001D35"/>
                </a:solidFill>
                <a:latin typeface="Google Sans"/>
                <a:ea typeface="Google Sans"/>
              </a:rPr>
              <a:t>.</a:t>
            </a:r>
            <a:endParaRPr lang="en-US" altLang="zh-CN" sz="700" b="0" i="0">
              <a:solidFill>
                <a:srgbClr val="001D35"/>
              </a:solidFill>
              <a:latin typeface="Google Sans"/>
              <a:ea typeface="Google Sans"/>
            </a:endParaRPr>
          </a:p>
          <a:p>
            <a:pPr marL="0" indent="0">
              <a:lnSpc>
                <a:spcPct val="100000"/>
              </a:lnSpc>
              <a:spcBef>
                <a:spcPct val="0"/>
              </a:spcBef>
              <a:spcAft>
                <a:spcPct val="0"/>
              </a:spcAft>
              <a:buFont typeface="Arial" panose="020B0604020202020204"/>
              <a:buChar char="•"/>
            </a:pPr>
            <a:r>
              <a:rPr lang="en-US" altLang="zh-CN" sz="500" b="0" i="0">
                <a:solidFill>
                  <a:srgbClr val="001D35"/>
                </a:solidFill>
                <a:latin typeface="Google Sans"/>
                <a:ea typeface="Google Sans"/>
              </a:rPr>
              <a:t>Single Column Sorting: To sort a DataFrame by a single column, specify the column name using the </a:t>
            </a:r>
            <a:r>
              <a:rPr lang="en-US" altLang="zh-CN" sz="500" b="0" i="0">
                <a:solidFill>
                  <a:srgbClr val="001D35"/>
                </a:solidFill>
                <a:latin typeface="monospace"/>
                <a:ea typeface="monospace"/>
              </a:rPr>
              <a:t>by</a:t>
            </a:r>
            <a:r>
              <a:rPr lang="en-US" altLang="zh-CN" sz="500" b="0" i="0">
                <a:solidFill>
                  <a:srgbClr val="001D35"/>
                </a:solidFill>
                <a:latin typeface="Google Sans"/>
                <a:ea typeface="Google Sans"/>
              </a:rPr>
              <a:t> parameter.</a:t>
            </a:r>
            <a:endParaRPr lang="en-US" altLang="zh-CN" sz="500" b="0" i="0">
              <a:solidFill>
                <a:srgbClr val="001D35"/>
              </a:solidFill>
              <a:latin typeface="Google Sans"/>
              <a:ea typeface="Google Sans"/>
            </a:endParaRPr>
          </a:p>
          <a:p>
            <a:pPr marL="0" indent="0">
              <a:lnSpc>
                <a:spcPct val="100000"/>
              </a:lnSpc>
              <a:spcAft>
                <a:spcPts val="1000"/>
              </a:spcAft>
            </a:pPr>
            <a:r>
              <a:rPr lang="en-US" altLang="zh-CN" sz="400" b="0" i="0">
                <a:solidFill>
                  <a:srgbClr val="001D35"/>
                </a:solidFill>
                <a:latin typeface="Google Sans"/>
                <a:ea typeface="Google Sans"/>
              </a:rPr>
              <a:t>Python</a:t>
            </a:r>
            <a:endParaRPr lang="en-US" altLang="zh-CN" sz="400" b="0" i="0">
              <a:solidFill>
                <a:srgbClr val="001D35"/>
              </a:solidFill>
              <a:latin typeface="Google Sans"/>
              <a:ea typeface="Google Sans"/>
            </a:endParaRPr>
          </a:p>
          <a:p>
            <a:pPr marL="0" indent="0">
              <a:lnSpc>
                <a:spcPct val="100000"/>
              </a:lnSpc>
              <a:spcBef>
                <a:spcPct val="0"/>
              </a:spcBef>
              <a:spcAft>
                <a:spcPct val="0"/>
              </a:spcAft>
            </a:pPr>
            <a:r>
              <a:rPr lang="en-US" altLang="zh-CN" sz="400" b="0" i="0">
                <a:solidFill>
                  <a:srgbClr val="001D35"/>
                </a:solidFill>
                <a:latin typeface="monospace"/>
                <a:ea typeface="monospace"/>
              </a:rPr>
              <a:t>    </a:t>
            </a:r>
            <a:r>
              <a:rPr lang="en-US" altLang="zh-CN" sz="400" b="0" i="0">
                <a:solidFill>
                  <a:srgbClr val="9334E6"/>
                </a:solidFill>
                <a:latin typeface="monospace"/>
                <a:ea typeface="monospace"/>
              </a:rPr>
              <a:t>import</a:t>
            </a:r>
            <a:r>
              <a:rPr lang="en-US" altLang="zh-CN" sz="400" b="0" i="0">
                <a:solidFill>
                  <a:srgbClr val="001D35"/>
                </a:solidFill>
                <a:latin typeface="monospace"/>
                <a:ea typeface="monospace"/>
              </a:rPr>
              <a:t> pandas </a:t>
            </a:r>
            <a:r>
              <a:rPr lang="en-US" altLang="zh-CN" sz="400" b="0" i="0">
                <a:solidFill>
                  <a:srgbClr val="9334E6"/>
                </a:solidFill>
                <a:latin typeface="monospace"/>
                <a:ea typeface="monospace"/>
              </a:rPr>
              <a:t>as</a:t>
            </a:r>
            <a:r>
              <a:rPr lang="en-US" altLang="zh-CN" sz="400" b="0" i="0">
                <a:solidFill>
                  <a:srgbClr val="001D35"/>
                </a:solidFill>
                <a:latin typeface="monospace"/>
                <a:ea typeface="monospace"/>
              </a:rPr>
              <a:t> pd</a:t>
            </a:r>
            <a:endParaRPr lang="en-US" altLang="zh-CN" sz="400" b="0" i="0">
              <a:solidFill>
                <a:srgbClr val="001D35"/>
              </a:solidFill>
              <a:latin typeface="monospace"/>
              <a:ea typeface="monospace"/>
            </a:endParaRPr>
          </a:p>
          <a:p>
            <a:pPr marL="0" indent="0">
              <a:lnSpc>
                <a:spcPct val="100000"/>
              </a:lnSpc>
              <a:spcBef>
                <a:spcPct val="0"/>
              </a:spcBef>
              <a:spcAft>
                <a:spcPct val="0"/>
              </a:spcAft>
            </a:pPr>
            <a:r>
              <a:rPr lang="en-US" altLang="zh-CN" sz="400" b="0" i="0">
                <a:solidFill>
                  <a:srgbClr val="001D35"/>
                </a:solidFill>
                <a:latin typeface="monospace"/>
                <a:ea typeface="monospace"/>
              </a:rPr>
              <a:t>    data = {</a:t>
            </a:r>
            <a:r>
              <a:rPr lang="en-US" altLang="zh-CN" sz="400" b="0" i="0">
                <a:solidFill>
                  <a:srgbClr val="188038"/>
                </a:solidFill>
                <a:latin typeface="monospace"/>
                <a:ea typeface="monospace"/>
              </a:rPr>
              <a:t>'Name'</a:t>
            </a:r>
            <a:r>
              <a:rPr lang="en-US" altLang="zh-CN" sz="400" b="0" i="0">
                <a:solidFill>
                  <a:srgbClr val="001D35"/>
                </a:solidFill>
                <a:latin typeface="monospace"/>
                <a:ea typeface="monospace"/>
              </a:rPr>
              <a:t>: [</a:t>
            </a:r>
            <a:r>
              <a:rPr lang="en-US" altLang="zh-CN" sz="400" b="0" i="0">
                <a:solidFill>
                  <a:srgbClr val="188038"/>
                </a:solidFill>
                <a:latin typeface="monospace"/>
                <a:ea typeface="monospace"/>
              </a:rPr>
              <a:t>'Alice'</a:t>
            </a:r>
            <a:r>
              <a:rPr lang="en-US" altLang="zh-CN" sz="400" b="0" i="0">
                <a:solidFill>
                  <a:srgbClr val="001D35"/>
                </a:solidFill>
                <a:latin typeface="monospace"/>
                <a:ea typeface="monospace"/>
              </a:rPr>
              <a:t>, </a:t>
            </a:r>
            <a:r>
              <a:rPr lang="en-US" altLang="zh-CN" sz="400" b="0" i="0">
                <a:solidFill>
                  <a:srgbClr val="188038"/>
                </a:solidFill>
                <a:latin typeface="monospace"/>
                <a:ea typeface="monospace"/>
              </a:rPr>
              <a:t>'Bob'</a:t>
            </a:r>
            <a:r>
              <a:rPr lang="en-US" altLang="zh-CN" sz="400" b="0" i="0">
                <a:solidFill>
                  <a:srgbClr val="001D35"/>
                </a:solidFill>
                <a:latin typeface="monospace"/>
                <a:ea typeface="monospace"/>
              </a:rPr>
              <a:t>, </a:t>
            </a:r>
            <a:r>
              <a:rPr lang="en-US" altLang="zh-CN" sz="400" b="0" i="0">
                <a:solidFill>
                  <a:srgbClr val="188038"/>
                </a:solidFill>
                <a:latin typeface="monospace"/>
                <a:ea typeface="monospace"/>
              </a:rPr>
              <a:t>'Charlie'</a:t>
            </a:r>
            <a:r>
              <a:rPr lang="en-US" altLang="zh-CN" sz="400" b="0" i="0">
                <a:solidFill>
                  <a:srgbClr val="001D35"/>
                </a:solidFill>
                <a:latin typeface="monospace"/>
                <a:ea typeface="monospace"/>
              </a:rPr>
              <a:t>], </a:t>
            </a:r>
            <a:r>
              <a:rPr lang="en-US" altLang="zh-CN" sz="400" b="0" i="0">
                <a:solidFill>
                  <a:srgbClr val="188038"/>
                </a:solidFill>
                <a:latin typeface="monospace"/>
                <a:ea typeface="monospace"/>
              </a:rPr>
              <a:t>'Age'</a:t>
            </a:r>
            <a:r>
              <a:rPr lang="en-US" altLang="zh-CN" sz="400" b="0" i="0">
                <a:solidFill>
                  <a:srgbClr val="001D35"/>
                </a:solidFill>
                <a:latin typeface="monospace"/>
                <a:ea typeface="monospace"/>
              </a:rPr>
              <a:t>: [</a:t>
            </a:r>
            <a:r>
              <a:rPr lang="en-US" altLang="zh-CN" sz="400" b="0" i="0">
                <a:solidFill>
                  <a:srgbClr val="B45908"/>
                </a:solidFill>
                <a:latin typeface="monospace"/>
                <a:ea typeface="monospace"/>
              </a:rPr>
              <a:t>28</a:t>
            </a:r>
            <a:r>
              <a:rPr lang="en-US" altLang="zh-CN" sz="400" b="0" i="0">
                <a:solidFill>
                  <a:srgbClr val="001D35"/>
                </a:solidFill>
                <a:latin typeface="monospace"/>
                <a:ea typeface="monospace"/>
              </a:rPr>
              <a:t>, </a:t>
            </a:r>
            <a:r>
              <a:rPr lang="en-US" altLang="zh-CN" sz="400" b="0" i="0">
                <a:solidFill>
                  <a:srgbClr val="B45908"/>
                </a:solidFill>
                <a:latin typeface="monospace"/>
                <a:ea typeface="monospace"/>
              </a:rPr>
              <a:t>22</a:t>
            </a:r>
            <a:r>
              <a:rPr lang="en-US" altLang="zh-CN" sz="400" b="0" i="0">
                <a:solidFill>
                  <a:srgbClr val="001D35"/>
                </a:solidFill>
                <a:latin typeface="monospace"/>
                <a:ea typeface="monospace"/>
              </a:rPr>
              <a:t>, </a:t>
            </a:r>
            <a:r>
              <a:rPr lang="en-US" altLang="zh-CN" sz="400" b="0" i="0">
                <a:solidFill>
                  <a:srgbClr val="B45908"/>
                </a:solidFill>
                <a:latin typeface="monospace"/>
                <a:ea typeface="monospace"/>
              </a:rPr>
              <a:t>25</a:t>
            </a:r>
            <a:r>
              <a:rPr lang="en-US" altLang="zh-CN" sz="400" b="0" i="0">
                <a:solidFill>
                  <a:srgbClr val="001D35"/>
                </a:solidFill>
                <a:latin typeface="monospace"/>
                <a:ea typeface="monospace"/>
              </a:rPr>
              <a:t>]}</a:t>
            </a:r>
            <a:endParaRPr lang="en-US" altLang="zh-CN" sz="400" b="0" i="0">
              <a:solidFill>
                <a:srgbClr val="001D35"/>
              </a:solidFill>
              <a:latin typeface="monospace"/>
              <a:ea typeface="monospace"/>
            </a:endParaRPr>
          </a:p>
          <a:p>
            <a:pPr marL="0" indent="0">
              <a:lnSpc>
                <a:spcPct val="100000"/>
              </a:lnSpc>
              <a:spcBef>
                <a:spcPct val="0"/>
              </a:spcBef>
              <a:spcAft>
                <a:spcPct val="0"/>
              </a:spcAft>
            </a:pPr>
            <a:r>
              <a:rPr lang="en-US" altLang="zh-CN" sz="400" b="0" i="0">
                <a:solidFill>
                  <a:srgbClr val="001D35"/>
                </a:solidFill>
                <a:latin typeface="monospace"/>
                <a:ea typeface="monospace"/>
              </a:rPr>
              <a:t>    df = pd.DataFrame(data)</a:t>
            </a:r>
            <a:endParaRPr lang="en-US" altLang="zh-CN" sz="400" b="0" i="0">
              <a:solidFill>
                <a:srgbClr val="001D35"/>
              </a:solidFill>
              <a:latin typeface="monospace"/>
              <a:ea typeface="monospace"/>
            </a:endParaRPr>
          </a:p>
          <a:p>
            <a:pPr marL="0" indent="0">
              <a:lnSpc>
                <a:spcPct val="100000"/>
              </a:lnSpc>
              <a:spcBef>
                <a:spcPct val="0"/>
              </a:spcBef>
              <a:spcAft>
                <a:spcPct val="0"/>
              </a:spcAft>
            </a:pPr>
            <a:r>
              <a:rPr lang="en-US" altLang="zh-CN" sz="400" b="0" i="0">
                <a:solidFill>
                  <a:srgbClr val="001D35"/>
                </a:solidFill>
                <a:latin typeface="monospace"/>
                <a:ea typeface="monospace"/>
              </a:rPr>
              <a:t>    sorted_df = df.sort_values(by=</a:t>
            </a:r>
            <a:r>
              <a:rPr lang="en-US" altLang="zh-CN" sz="400" b="0" i="0">
                <a:solidFill>
                  <a:srgbClr val="188038"/>
                </a:solidFill>
                <a:latin typeface="monospace"/>
                <a:ea typeface="monospace"/>
              </a:rPr>
              <a:t>'Age'</a:t>
            </a:r>
            <a:r>
              <a:rPr lang="en-US" altLang="zh-CN" sz="400" b="0" i="0">
                <a:solidFill>
                  <a:srgbClr val="001D35"/>
                </a:solidFill>
                <a:latin typeface="monospace"/>
                <a:ea typeface="monospace"/>
              </a:rPr>
              <a:t>)</a:t>
            </a:r>
            <a:endParaRPr lang="en-US" altLang="zh-CN" sz="400" b="0" i="0">
              <a:solidFill>
                <a:srgbClr val="001D35"/>
              </a:solidFill>
              <a:latin typeface="monospace"/>
              <a:ea typeface="monospace"/>
            </a:endParaRPr>
          </a:p>
          <a:p>
            <a:pPr marL="0" indent="0">
              <a:lnSpc>
                <a:spcPct val="100000"/>
              </a:lnSpc>
              <a:spcBef>
                <a:spcPct val="0"/>
              </a:spcBef>
              <a:spcAft>
                <a:spcPct val="0"/>
              </a:spcAft>
              <a:buFont typeface="Arial" panose="020B0604020202020204"/>
              <a:buChar char="•"/>
            </a:pPr>
            <a:r>
              <a:rPr lang="en-US" altLang="zh-CN" sz="500" b="0" i="0">
                <a:solidFill>
                  <a:srgbClr val="001D35"/>
                </a:solidFill>
                <a:latin typeface="Google Sans"/>
                <a:ea typeface="Google Sans"/>
              </a:rPr>
              <a:t>Descending Order: To sort in descending order, set the </a:t>
            </a:r>
            <a:r>
              <a:rPr lang="en-US" altLang="zh-CN" sz="500" b="0" i="0">
                <a:solidFill>
                  <a:srgbClr val="001D35"/>
                </a:solidFill>
                <a:latin typeface="monospace"/>
                <a:ea typeface="monospace"/>
              </a:rPr>
              <a:t>ascending</a:t>
            </a:r>
            <a:r>
              <a:rPr lang="en-US" altLang="zh-CN" sz="500" b="0" i="0">
                <a:solidFill>
                  <a:srgbClr val="001D35"/>
                </a:solidFill>
                <a:latin typeface="Google Sans"/>
                <a:ea typeface="Google Sans"/>
              </a:rPr>
              <a:t> parameter to </a:t>
            </a:r>
            <a:r>
              <a:rPr lang="en-US" altLang="zh-CN" sz="500" b="0" i="0">
                <a:solidFill>
                  <a:srgbClr val="001D35"/>
                </a:solidFill>
                <a:latin typeface="monospace"/>
                <a:ea typeface="monospace"/>
              </a:rPr>
              <a:t>False</a:t>
            </a:r>
            <a:r>
              <a:rPr lang="en-US" altLang="zh-CN" sz="500" b="0" i="0">
                <a:solidFill>
                  <a:srgbClr val="001D35"/>
                </a:solidFill>
                <a:latin typeface="Google Sans"/>
                <a:ea typeface="Google Sans"/>
              </a:rPr>
              <a:t>. </a:t>
            </a:r>
            <a:endParaRPr lang="en-US" altLang="zh-CN" sz="500" b="0" i="0">
              <a:solidFill>
                <a:srgbClr val="001D35"/>
              </a:solidFill>
              <a:latin typeface="Google Sans"/>
              <a:ea typeface="Google Sans"/>
            </a:endParaRPr>
          </a:p>
          <a:p>
            <a:pPr marL="0" indent="0">
              <a:lnSpc>
                <a:spcPct val="100000"/>
              </a:lnSpc>
              <a:spcAft>
                <a:spcPts val="1000"/>
              </a:spcAft>
            </a:pPr>
            <a:r>
              <a:rPr lang="en-US" altLang="zh-CN" sz="400" b="0" i="0">
                <a:solidFill>
                  <a:srgbClr val="001D35"/>
                </a:solidFill>
                <a:latin typeface="Google Sans"/>
                <a:ea typeface="Google Sans"/>
              </a:rPr>
              <a:t>Python</a:t>
            </a:r>
            <a:endParaRPr lang="en-US" altLang="zh-CN" sz="400" b="0" i="0">
              <a:solidFill>
                <a:srgbClr val="001D35"/>
              </a:solidFill>
              <a:latin typeface="Google Sans"/>
              <a:ea typeface="Google Sans"/>
            </a:endParaRPr>
          </a:p>
          <a:p>
            <a:pPr marL="0" indent="0">
              <a:lnSpc>
                <a:spcPct val="100000"/>
              </a:lnSpc>
              <a:spcBef>
                <a:spcPct val="0"/>
              </a:spcBef>
              <a:spcAft>
                <a:spcPct val="0"/>
              </a:spcAft>
            </a:pPr>
            <a:r>
              <a:rPr lang="en-US" altLang="zh-CN" sz="400" b="0" i="0">
                <a:solidFill>
                  <a:srgbClr val="001D35"/>
                </a:solidFill>
                <a:latin typeface="monospace"/>
                <a:ea typeface="monospace"/>
              </a:rPr>
              <a:t>    sorted_df_desc = df.sort_values(by=</a:t>
            </a:r>
            <a:r>
              <a:rPr lang="en-US" altLang="zh-CN" sz="400" b="0" i="0">
                <a:solidFill>
                  <a:srgbClr val="188038"/>
                </a:solidFill>
                <a:latin typeface="monospace"/>
                <a:ea typeface="monospace"/>
              </a:rPr>
              <a:t>'Age'</a:t>
            </a:r>
            <a:r>
              <a:rPr lang="en-US" altLang="zh-CN" sz="400" b="0" i="0">
                <a:solidFill>
                  <a:srgbClr val="001D35"/>
                </a:solidFill>
                <a:latin typeface="monospace"/>
                <a:ea typeface="monospace"/>
              </a:rPr>
              <a:t>, ascending=</a:t>
            </a:r>
            <a:r>
              <a:rPr lang="en-US" altLang="zh-CN" sz="400" b="0" i="0">
                <a:solidFill>
                  <a:srgbClr val="9334E6"/>
                </a:solidFill>
                <a:latin typeface="monospace"/>
                <a:ea typeface="monospace"/>
              </a:rPr>
              <a:t>False</a:t>
            </a:r>
            <a:r>
              <a:rPr lang="en-US" altLang="zh-CN" sz="400" b="0" i="0">
                <a:solidFill>
                  <a:srgbClr val="001D35"/>
                </a:solidFill>
                <a:latin typeface="monospace"/>
                <a:ea typeface="monospace"/>
              </a:rPr>
              <a:t>)</a:t>
            </a:r>
            <a:endParaRPr lang="en-US" altLang="zh-CN" sz="400" b="0" i="0">
              <a:solidFill>
                <a:srgbClr val="001D35"/>
              </a:solidFill>
              <a:latin typeface="monospace"/>
              <a:ea typeface="monospace"/>
            </a:endParaRPr>
          </a:p>
          <a:p>
            <a:pPr marL="0" indent="0">
              <a:lnSpc>
                <a:spcPct val="100000"/>
              </a:lnSpc>
              <a:spcBef>
                <a:spcPct val="0"/>
              </a:spcBef>
              <a:spcAft>
                <a:spcPct val="0"/>
              </a:spcAft>
              <a:buFont typeface="Arial" panose="020B0604020202020204"/>
              <a:buChar char="•"/>
            </a:pPr>
            <a:r>
              <a:rPr lang="en-US" altLang="zh-CN" sz="500" b="0" i="0">
                <a:solidFill>
                  <a:srgbClr val="001D35"/>
                </a:solidFill>
                <a:latin typeface="Google Sans"/>
                <a:ea typeface="Google Sans"/>
              </a:rPr>
              <a:t>Multiple Column Sorting: To sort by multiple columns, provide a list of column names to the </a:t>
            </a:r>
            <a:r>
              <a:rPr lang="en-US" altLang="zh-CN" sz="500" b="0" i="0">
                <a:solidFill>
                  <a:srgbClr val="001D35"/>
                </a:solidFill>
                <a:latin typeface="monospace"/>
                <a:ea typeface="monospace"/>
              </a:rPr>
              <a:t>by</a:t>
            </a:r>
            <a:r>
              <a:rPr lang="en-US" altLang="zh-CN" sz="500" b="0" i="0">
                <a:solidFill>
                  <a:srgbClr val="001D35"/>
                </a:solidFill>
                <a:latin typeface="Google Sans"/>
                <a:ea typeface="Google Sans"/>
              </a:rPr>
              <a:t> parameter. The sorting prioritizes the columns in the order they appear in the list. </a:t>
            </a:r>
            <a:endParaRPr lang="en-US" altLang="zh-CN" sz="500" b="0" i="0">
              <a:solidFill>
                <a:srgbClr val="001D35"/>
              </a:solidFill>
              <a:latin typeface="Google Sans"/>
              <a:ea typeface="Google Sans"/>
            </a:endParaRPr>
          </a:p>
          <a:p>
            <a:pPr marL="0" indent="0">
              <a:lnSpc>
                <a:spcPct val="100000"/>
              </a:lnSpc>
              <a:spcAft>
                <a:spcPts val="1000"/>
              </a:spcAft>
            </a:pPr>
            <a:r>
              <a:rPr lang="en-US" altLang="zh-CN" sz="400" b="0" i="0">
                <a:solidFill>
                  <a:srgbClr val="001D35"/>
                </a:solidFill>
                <a:latin typeface="Google Sans"/>
                <a:ea typeface="Google Sans"/>
              </a:rPr>
              <a:t>Python</a:t>
            </a:r>
            <a:endParaRPr lang="en-US" altLang="zh-CN" sz="400" b="0" i="0">
              <a:solidFill>
                <a:srgbClr val="001D35"/>
              </a:solidFill>
              <a:latin typeface="Google Sans"/>
              <a:ea typeface="Google Sans"/>
            </a:endParaRPr>
          </a:p>
          <a:p>
            <a:pPr marL="0" indent="0">
              <a:lnSpc>
                <a:spcPct val="100000"/>
              </a:lnSpc>
              <a:spcBef>
                <a:spcPct val="0"/>
              </a:spcBef>
              <a:spcAft>
                <a:spcPct val="0"/>
              </a:spcAft>
            </a:pPr>
            <a:r>
              <a:rPr lang="en-US" altLang="zh-CN" sz="400" b="0" i="0">
                <a:solidFill>
                  <a:srgbClr val="001D35"/>
                </a:solidFill>
                <a:latin typeface="monospace"/>
                <a:ea typeface="monospace"/>
              </a:rPr>
              <a:t>    data_multi = {</a:t>
            </a:r>
            <a:r>
              <a:rPr lang="en-US" altLang="zh-CN" sz="400" b="0" i="0">
                <a:solidFill>
                  <a:srgbClr val="188038"/>
                </a:solidFill>
                <a:latin typeface="monospace"/>
                <a:ea typeface="monospace"/>
              </a:rPr>
              <a:t>'Name'</a:t>
            </a:r>
            <a:r>
              <a:rPr lang="en-US" altLang="zh-CN" sz="400" b="0" i="0">
                <a:solidFill>
                  <a:srgbClr val="001D35"/>
                </a:solidFill>
                <a:latin typeface="monospace"/>
                <a:ea typeface="monospace"/>
              </a:rPr>
              <a:t>: [</a:t>
            </a:r>
            <a:r>
              <a:rPr lang="en-US" altLang="zh-CN" sz="400" b="0" i="0">
                <a:solidFill>
                  <a:srgbClr val="188038"/>
                </a:solidFill>
                <a:latin typeface="monospace"/>
                <a:ea typeface="monospace"/>
              </a:rPr>
              <a:t>'Alice'</a:t>
            </a:r>
            <a:r>
              <a:rPr lang="en-US" altLang="zh-CN" sz="400" b="0" i="0">
                <a:solidFill>
                  <a:srgbClr val="001D35"/>
                </a:solidFill>
                <a:latin typeface="monospace"/>
                <a:ea typeface="monospace"/>
              </a:rPr>
              <a:t>, </a:t>
            </a:r>
            <a:r>
              <a:rPr lang="en-US" altLang="zh-CN" sz="400" b="0" i="0">
                <a:solidFill>
                  <a:srgbClr val="188038"/>
                </a:solidFill>
                <a:latin typeface="monospace"/>
                <a:ea typeface="monospace"/>
              </a:rPr>
              <a:t>'Bob'</a:t>
            </a:r>
            <a:r>
              <a:rPr lang="en-US" altLang="zh-CN" sz="400" b="0" i="0">
                <a:solidFill>
                  <a:srgbClr val="001D35"/>
                </a:solidFill>
                <a:latin typeface="monospace"/>
                <a:ea typeface="monospace"/>
              </a:rPr>
              <a:t>, </a:t>
            </a:r>
            <a:r>
              <a:rPr lang="en-US" altLang="zh-CN" sz="400" b="0" i="0">
                <a:solidFill>
                  <a:srgbClr val="188038"/>
                </a:solidFill>
                <a:latin typeface="monospace"/>
                <a:ea typeface="monospace"/>
              </a:rPr>
              <a:t>'Alice'</a:t>
            </a:r>
            <a:r>
              <a:rPr lang="en-US" altLang="zh-CN" sz="400" b="0" i="0">
                <a:solidFill>
                  <a:srgbClr val="001D35"/>
                </a:solidFill>
                <a:latin typeface="monospace"/>
                <a:ea typeface="monospace"/>
              </a:rPr>
              <a:t>], </a:t>
            </a:r>
            <a:r>
              <a:rPr lang="en-US" altLang="zh-CN" sz="400" b="0" i="0">
                <a:solidFill>
                  <a:srgbClr val="188038"/>
                </a:solidFill>
                <a:latin typeface="monospace"/>
                <a:ea typeface="monospace"/>
              </a:rPr>
              <a:t>'Age'</a:t>
            </a:r>
            <a:r>
              <a:rPr lang="en-US" altLang="zh-CN" sz="400" b="0" i="0">
                <a:solidFill>
                  <a:srgbClr val="001D35"/>
                </a:solidFill>
                <a:latin typeface="monospace"/>
                <a:ea typeface="monospace"/>
              </a:rPr>
              <a:t>: [</a:t>
            </a:r>
            <a:r>
              <a:rPr lang="en-US" altLang="zh-CN" sz="400" b="0" i="0">
                <a:solidFill>
                  <a:srgbClr val="B45908"/>
                </a:solidFill>
                <a:latin typeface="monospace"/>
                <a:ea typeface="monospace"/>
              </a:rPr>
              <a:t>28</a:t>
            </a:r>
            <a:r>
              <a:rPr lang="en-US" altLang="zh-CN" sz="400" b="0" i="0">
                <a:solidFill>
                  <a:srgbClr val="001D35"/>
                </a:solidFill>
                <a:latin typeface="monospace"/>
                <a:ea typeface="monospace"/>
              </a:rPr>
              <a:t>, </a:t>
            </a:r>
            <a:r>
              <a:rPr lang="en-US" altLang="zh-CN" sz="400" b="0" i="0">
                <a:solidFill>
                  <a:srgbClr val="B45908"/>
                </a:solidFill>
                <a:latin typeface="monospace"/>
                <a:ea typeface="monospace"/>
              </a:rPr>
              <a:t>22</a:t>
            </a:r>
            <a:r>
              <a:rPr lang="en-US" altLang="zh-CN" sz="400" b="0" i="0">
                <a:solidFill>
                  <a:srgbClr val="001D35"/>
                </a:solidFill>
                <a:latin typeface="monospace"/>
                <a:ea typeface="monospace"/>
              </a:rPr>
              <a:t>, </a:t>
            </a:r>
            <a:r>
              <a:rPr lang="en-US" altLang="zh-CN" sz="400" b="0" i="0">
                <a:solidFill>
                  <a:srgbClr val="B45908"/>
                </a:solidFill>
                <a:latin typeface="monospace"/>
                <a:ea typeface="monospace"/>
              </a:rPr>
              <a:t>25</a:t>
            </a:r>
            <a:r>
              <a:rPr lang="en-US" altLang="zh-CN" sz="400" b="0" i="0">
                <a:solidFill>
                  <a:srgbClr val="001D35"/>
                </a:solidFill>
                <a:latin typeface="monospace"/>
                <a:ea typeface="monospace"/>
              </a:rPr>
              <a:t>], </a:t>
            </a:r>
            <a:r>
              <a:rPr lang="en-US" altLang="zh-CN" sz="400" b="0" i="0">
                <a:solidFill>
                  <a:srgbClr val="188038"/>
                </a:solidFill>
                <a:latin typeface="monospace"/>
                <a:ea typeface="monospace"/>
              </a:rPr>
              <a:t>'Score'</a:t>
            </a:r>
            <a:r>
              <a:rPr lang="en-US" altLang="zh-CN" sz="400" b="0" i="0">
                <a:solidFill>
                  <a:srgbClr val="001D35"/>
                </a:solidFill>
                <a:latin typeface="monospace"/>
                <a:ea typeface="monospace"/>
              </a:rPr>
              <a:t>: [</a:t>
            </a:r>
            <a:r>
              <a:rPr lang="en-US" altLang="zh-CN" sz="400" b="0" i="0">
                <a:solidFill>
                  <a:srgbClr val="B45908"/>
                </a:solidFill>
                <a:latin typeface="monospace"/>
                <a:ea typeface="monospace"/>
              </a:rPr>
              <a:t>90</a:t>
            </a:r>
            <a:r>
              <a:rPr lang="en-US" altLang="zh-CN" sz="400" b="0" i="0">
                <a:solidFill>
                  <a:srgbClr val="001D35"/>
                </a:solidFill>
                <a:latin typeface="monospace"/>
                <a:ea typeface="monospace"/>
              </a:rPr>
              <a:t>, </a:t>
            </a:r>
            <a:r>
              <a:rPr lang="en-US" altLang="zh-CN" sz="400" b="0" i="0">
                <a:solidFill>
                  <a:srgbClr val="B45908"/>
                </a:solidFill>
                <a:latin typeface="monospace"/>
                <a:ea typeface="monospace"/>
              </a:rPr>
              <a:t>85</a:t>
            </a:r>
            <a:r>
              <a:rPr lang="en-US" altLang="zh-CN" sz="400" b="0" i="0">
                <a:solidFill>
                  <a:srgbClr val="001D35"/>
                </a:solidFill>
                <a:latin typeface="monospace"/>
                <a:ea typeface="monospace"/>
              </a:rPr>
              <a:t>, </a:t>
            </a:r>
            <a:r>
              <a:rPr lang="en-US" altLang="zh-CN" sz="400" b="0" i="0">
                <a:solidFill>
                  <a:srgbClr val="B45908"/>
                </a:solidFill>
                <a:latin typeface="monospace"/>
                <a:ea typeface="monospace"/>
              </a:rPr>
              <a:t>95</a:t>
            </a:r>
            <a:r>
              <a:rPr lang="en-US" altLang="zh-CN" sz="400" b="0" i="0">
                <a:solidFill>
                  <a:srgbClr val="001D35"/>
                </a:solidFill>
                <a:latin typeface="monospace"/>
                <a:ea typeface="monospace"/>
              </a:rPr>
              <a:t>]}</a:t>
            </a:r>
            <a:endParaRPr lang="en-US" altLang="zh-CN" sz="400" b="0" i="0">
              <a:solidFill>
                <a:srgbClr val="001D35"/>
              </a:solidFill>
              <a:latin typeface="monospace"/>
              <a:ea typeface="monospace"/>
            </a:endParaRPr>
          </a:p>
          <a:p>
            <a:pPr marL="0" indent="0">
              <a:lnSpc>
                <a:spcPct val="100000"/>
              </a:lnSpc>
              <a:spcBef>
                <a:spcPct val="0"/>
              </a:spcBef>
              <a:spcAft>
                <a:spcPct val="0"/>
              </a:spcAft>
            </a:pPr>
            <a:r>
              <a:rPr lang="en-US" altLang="zh-CN" sz="400" b="0" i="0">
                <a:solidFill>
                  <a:srgbClr val="001D35"/>
                </a:solidFill>
                <a:latin typeface="monospace"/>
                <a:ea typeface="monospace"/>
              </a:rPr>
              <a:t>    df_multi = pd.DataFrame(data_multi)</a:t>
            </a:r>
            <a:endParaRPr lang="en-US" altLang="zh-CN" sz="400" b="0" i="0">
              <a:solidFill>
                <a:srgbClr val="001D35"/>
              </a:solidFill>
              <a:latin typeface="monospace"/>
              <a:ea typeface="monospace"/>
            </a:endParaRPr>
          </a:p>
          <a:p>
            <a:pPr marL="0" indent="0">
              <a:lnSpc>
                <a:spcPct val="100000"/>
              </a:lnSpc>
              <a:spcBef>
                <a:spcPct val="0"/>
              </a:spcBef>
              <a:spcAft>
                <a:spcPct val="0"/>
              </a:spcAft>
            </a:pPr>
            <a:r>
              <a:rPr lang="en-US" altLang="zh-CN" sz="400" b="0" i="0">
                <a:solidFill>
                  <a:srgbClr val="001D35"/>
                </a:solidFill>
                <a:latin typeface="monospace"/>
                <a:ea typeface="monospace"/>
              </a:rPr>
              <a:t>    sorted_multi_df = df_multi.sort_values(by=[</a:t>
            </a:r>
            <a:r>
              <a:rPr lang="en-US" altLang="zh-CN" sz="400" b="0" i="0">
                <a:solidFill>
                  <a:srgbClr val="188038"/>
                </a:solidFill>
                <a:latin typeface="monospace"/>
                <a:ea typeface="monospace"/>
              </a:rPr>
              <a:t>'Name'</a:t>
            </a:r>
            <a:r>
              <a:rPr lang="en-US" altLang="zh-CN" sz="400" b="0" i="0">
                <a:solidFill>
                  <a:srgbClr val="001D35"/>
                </a:solidFill>
                <a:latin typeface="monospace"/>
                <a:ea typeface="monospace"/>
              </a:rPr>
              <a:t>, </a:t>
            </a:r>
            <a:r>
              <a:rPr lang="en-US" altLang="zh-CN" sz="400" b="0" i="0">
                <a:solidFill>
                  <a:srgbClr val="188038"/>
                </a:solidFill>
                <a:latin typeface="monospace"/>
                <a:ea typeface="monospace"/>
              </a:rPr>
              <a:t>'Age'</a:t>
            </a:r>
            <a:r>
              <a:rPr lang="en-US" altLang="zh-CN" sz="400" b="0" i="0">
                <a:solidFill>
                  <a:srgbClr val="001D35"/>
                </a:solidFill>
                <a:latin typeface="monospace"/>
                <a:ea typeface="monospace"/>
              </a:rPr>
              <a:t>])</a:t>
            </a:r>
            <a:endParaRPr lang="en-US" altLang="zh-CN" sz="400" b="0" i="0">
              <a:solidFill>
                <a:srgbClr val="001D35"/>
              </a:solidFill>
              <a:latin typeface="monospace"/>
              <a:ea typeface="monospace"/>
            </a:endParaRPr>
          </a:p>
          <a:p>
            <a:pPr marL="0" indent="0">
              <a:lnSpc>
                <a:spcPct val="100000"/>
              </a:lnSpc>
              <a:spcBef>
                <a:spcPct val="0"/>
              </a:spcBef>
              <a:spcAft>
                <a:spcPct val="0"/>
              </a:spcAft>
              <a:buFont typeface="Arial" panose="020B0604020202020204"/>
              <a:buChar char="•"/>
            </a:pPr>
            <a:r>
              <a:rPr lang="en-US" altLang="zh-CN" sz="500" b="0" i="0">
                <a:solidFill>
                  <a:srgbClr val="001D35"/>
                </a:solidFill>
                <a:latin typeface="Google Sans"/>
                <a:ea typeface="Google Sans"/>
              </a:rPr>
              <a:t>Mixed Ascending/Descending: You can specify different sort orders for multiple columns by providing a list of booleans to </a:t>
            </a:r>
            <a:r>
              <a:rPr lang="en-US" altLang="zh-CN" sz="500" b="0" i="0">
                <a:solidFill>
                  <a:srgbClr val="001D35"/>
                </a:solidFill>
                <a:latin typeface="monospace"/>
                <a:ea typeface="monospace"/>
              </a:rPr>
              <a:t>ascending</a:t>
            </a:r>
            <a:r>
              <a:rPr lang="en-US" altLang="zh-CN" sz="500" b="0" i="0">
                <a:solidFill>
                  <a:srgbClr val="001D35"/>
                </a:solidFill>
                <a:latin typeface="Google Sans"/>
                <a:ea typeface="Google Sans"/>
              </a:rPr>
              <a:t>.</a:t>
            </a:r>
            <a:endParaRPr lang="en-US" altLang="zh-CN" sz="500" b="0" i="0">
              <a:solidFill>
                <a:srgbClr val="001D35"/>
              </a:solidFill>
              <a:latin typeface="Google Sans"/>
              <a:ea typeface="Google Sans"/>
            </a:endParaRPr>
          </a:p>
          <a:p>
            <a:pPr marL="0" indent="0">
              <a:lnSpc>
                <a:spcPct val="100000"/>
              </a:lnSpc>
              <a:spcAft>
                <a:spcPts val="1000"/>
              </a:spcAft>
            </a:pPr>
            <a:r>
              <a:rPr lang="en-US" altLang="zh-CN" sz="400" b="0" i="0">
                <a:solidFill>
                  <a:srgbClr val="001D35"/>
                </a:solidFill>
                <a:latin typeface="Google Sans"/>
                <a:ea typeface="Google Sans"/>
              </a:rPr>
              <a:t>Python</a:t>
            </a:r>
            <a:endParaRPr lang="en-US" altLang="zh-CN" sz="400" b="0" i="0">
              <a:solidFill>
                <a:srgbClr val="001D35"/>
              </a:solidFill>
              <a:latin typeface="Google Sans"/>
              <a:ea typeface="Google Sans"/>
            </a:endParaRPr>
          </a:p>
          <a:p>
            <a:pPr marL="0" indent="0">
              <a:lnSpc>
                <a:spcPct val="100000"/>
              </a:lnSpc>
              <a:spcBef>
                <a:spcPct val="0"/>
              </a:spcBef>
              <a:spcAft>
                <a:spcPct val="0"/>
              </a:spcAft>
            </a:pPr>
            <a:r>
              <a:rPr lang="en-US" altLang="zh-CN" sz="400" b="0" i="0">
                <a:solidFill>
                  <a:srgbClr val="001D35"/>
                </a:solidFill>
                <a:latin typeface="monospace"/>
                <a:ea typeface="monospace"/>
              </a:rPr>
              <a:t>    sorted_mixed_df = df_multi.sort_values(by=[</a:t>
            </a:r>
            <a:r>
              <a:rPr lang="en-US" altLang="zh-CN" sz="400" b="0" i="0">
                <a:solidFill>
                  <a:srgbClr val="188038"/>
                </a:solidFill>
                <a:latin typeface="monospace"/>
                <a:ea typeface="monospace"/>
              </a:rPr>
              <a:t>'Name'</a:t>
            </a:r>
            <a:r>
              <a:rPr lang="en-US" altLang="zh-CN" sz="400" b="0" i="0">
                <a:solidFill>
                  <a:srgbClr val="001D35"/>
                </a:solidFill>
                <a:latin typeface="monospace"/>
                <a:ea typeface="monospace"/>
              </a:rPr>
              <a:t>, </a:t>
            </a:r>
            <a:r>
              <a:rPr lang="en-US" altLang="zh-CN" sz="400" b="0" i="0">
                <a:solidFill>
                  <a:srgbClr val="188038"/>
                </a:solidFill>
                <a:latin typeface="monospace"/>
                <a:ea typeface="monospace"/>
              </a:rPr>
              <a:t>'Age'</a:t>
            </a:r>
            <a:r>
              <a:rPr lang="en-US" altLang="zh-CN" sz="400" b="0" i="0">
                <a:solidFill>
                  <a:srgbClr val="001D35"/>
                </a:solidFill>
                <a:latin typeface="monospace"/>
                <a:ea typeface="monospace"/>
              </a:rPr>
              <a:t>], ascending=[</a:t>
            </a:r>
            <a:r>
              <a:rPr lang="en-US" altLang="zh-CN" sz="400" b="0" i="0">
                <a:solidFill>
                  <a:srgbClr val="9334E6"/>
                </a:solidFill>
                <a:latin typeface="monospace"/>
                <a:ea typeface="monospace"/>
              </a:rPr>
              <a:t>True</a:t>
            </a:r>
            <a:r>
              <a:rPr lang="en-US" altLang="zh-CN" sz="400" b="0" i="0">
                <a:solidFill>
                  <a:srgbClr val="001D35"/>
                </a:solidFill>
                <a:latin typeface="monospace"/>
                <a:ea typeface="monospace"/>
              </a:rPr>
              <a:t>, </a:t>
            </a:r>
            <a:r>
              <a:rPr lang="en-US" altLang="zh-CN" sz="400" b="0" i="0">
                <a:solidFill>
                  <a:srgbClr val="9334E6"/>
                </a:solidFill>
                <a:latin typeface="monospace"/>
                <a:ea typeface="monospace"/>
              </a:rPr>
              <a:t>False</a:t>
            </a:r>
            <a:r>
              <a:rPr lang="en-US" altLang="zh-CN" sz="400" b="0" i="0">
                <a:solidFill>
                  <a:srgbClr val="001D35"/>
                </a:solidFill>
                <a:latin typeface="monospace"/>
                <a:ea typeface="monospace"/>
              </a:rPr>
              <a:t>])</a:t>
            </a:r>
            <a:endParaRPr lang="en-US" altLang="zh-CN" sz="400" b="0" i="0">
              <a:solidFill>
                <a:srgbClr val="001D35"/>
              </a:solidFill>
              <a:latin typeface="monospace"/>
              <a:ea typeface="monospace"/>
            </a:endParaRPr>
          </a:p>
          <a:p>
            <a:pPr marL="0" indent="0">
              <a:lnSpc>
                <a:spcPct val="100000"/>
              </a:lnSpc>
              <a:spcBef>
                <a:spcPct val="0"/>
              </a:spcBef>
              <a:spcAft>
                <a:spcPct val="0"/>
              </a:spcAft>
              <a:buFont typeface="Arial" panose="020B0604020202020204"/>
              <a:buChar char="•"/>
            </a:pPr>
            <a:r>
              <a:rPr lang="en-US" altLang="zh-CN" sz="500" b="0" i="0">
                <a:solidFill>
                  <a:srgbClr val="001D35"/>
                </a:solidFill>
                <a:latin typeface="Google Sans"/>
                <a:ea typeface="Google Sans"/>
              </a:rPr>
              <a:t>In-place Sorting: To modify the original DataFrame directly, set </a:t>
            </a:r>
            <a:r>
              <a:rPr lang="en-US" altLang="zh-CN" sz="500" b="0" i="0">
                <a:solidFill>
                  <a:srgbClr val="001D35"/>
                </a:solidFill>
                <a:latin typeface="monospace"/>
                <a:ea typeface="monospace"/>
              </a:rPr>
              <a:t>inplace=True</a:t>
            </a:r>
            <a:r>
              <a:rPr lang="en-US" altLang="zh-CN" sz="500" b="0" i="0">
                <a:solidFill>
                  <a:srgbClr val="001D35"/>
                </a:solidFill>
                <a:latin typeface="Google Sans"/>
                <a:ea typeface="Google Sans"/>
              </a:rPr>
              <a:t>.</a:t>
            </a:r>
            <a:endParaRPr lang="en-US" altLang="zh-CN" sz="500" b="0" i="0">
              <a:solidFill>
                <a:srgbClr val="001D35"/>
              </a:solidFill>
              <a:latin typeface="Google Sans"/>
              <a:ea typeface="Google Sans"/>
            </a:endParaRPr>
          </a:p>
          <a:p>
            <a:pPr marL="0" indent="0">
              <a:lnSpc>
                <a:spcPct val="100000"/>
              </a:lnSpc>
              <a:spcAft>
                <a:spcPts val="1000"/>
              </a:spcAft>
            </a:pPr>
            <a:r>
              <a:rPr lang="en-US" altLang="zh-CN" sz="400" b="0" i="0">
                <a:solidFill>
                  <a:srgbClr val="001D35"/>
                </a:solidFill>
                <a:latin typeface="Google Sans"/>
                <a:ea typeface="Google Sans"/>
              </a:rPr>
              <a:t>Python</a:t>
            </a:r>
            <a:endParaRPr lang="en-US" altLang="zh-CN" sz="400" b="0" i="0">
              <a:solidFill>
                <a:srgbClr val="001D35"/>
              </a:solidFill>
              <a:latin typeface="Google Sans"/>
              <a:ea typeface="Google Sans"/>
            </a:endParaRPr>
          </a:p>
          <a:p>
            <a:pPr marL="0" indent="0">
              <a:lnSpc>
                <a:spcPct val="100000"/>
              </a:lnSpc>
              <a:spcBef>
                <a:spcPct val="0"/>
              </a:spcBef>
              <a:spcAft>
                <a:spcPct val="0"/>
              </a:spcAft>
            </a:pPr>
            <a:r>
              <a:rPr lang="en-US" altLang="zh-CN" sz="400" b="0" i="0">
                <a:solidFill>
                  <a:srgbClr val="001D35"/>
                </a:solidFill>
                <a:latin typeface="monospace"/>
                <a:ea typeface="monospace"/>
              </a:rPr>
              <a:t>    df.sort_values(by=</a:t>
            </a:r>
            <a:r>
              <a:rPr lang="en-US" altLang="zh-CN" sz="400" b="0" i="0">
                <a:solidFill>
                  <a:srgbClr val="188038"/>
                </a:solidFill>
                <a:latin typeface="monospace"/>
                <a:ea typeface="monospace"/>
              </a:rPr>
              <a:t>'Age'</a:t>
            </a:r>
            <a:r>
              <a:rPr lang="en-US" altLang="zh-CN" sz="400" b="0" i="0">
                <a:solidFill>
                  <a:srgbClr val="001D35"/>
                </a:solidFill>
                <a:latin typeface="monospace"/>
                <a:ea typeface="monospace"/>
              </a:rPr>
              <a:t>, inplace=</a:t>
            </a:r>
            <a:r>
              <a:rPr lang="en-US" altLang="zh-CN" sz="400" b="0" i="0">
                <a:solidFill>
                  <a:srgbClr val="9334E6"/>
                </a:solidFill>
                <a:latin typeface="monospace"/>
                <a:ea typeface="monospace"/>
              </a:rPr>
              <a:t>True</a:t>
            </a:r>
            <a:r>
              <a:rPr lang="en-US" altLang="zh-CN" sz="400" b="0" i="0">
                <a:solidFill>
                  <a:srgbClr val="001D35"/>
                </a:solidFill>
                <a:latin typeface="monospace"/>
                <a:ea typeface="monospace"/>
              </a:rPr>
              <a:t>)</a:t>
            </a:r>
            <a:endParaRPr lang="en-US" altLang="zh-CN" sz="400" b="0" i="0">
              <a:solidFill>
                <a:srgbClr val="001D35"/>
              </a:solidFill>
              <a:latin typeface="monospace"/>
              <a:ea typeface="monospace"/>
            </a:endParaRPr>
          </a:p>
          <a:p>
            <a:pPr marL="0" indent="0">
              <a:lnSpc>
                <a:spcPct val="100000"/>
              </a:lnSpc>
              <a:spcBef>
                <a:spcPts val="1000"/>
              </a:spcBef>
              <a:spcAft>
                <a:spcPts val="500"/>
              </a:spcAft>
            </a:pPr>
            <a:r>
              <a:rPr lang="en-US" altLang="zh-CN" sz="700" b="0" i="0">
                <a:solidFill>
                  <a:srgbClr val="001D35"/>
                </a:solidFill>
                <a:latin typeface="Google Sans"/>
                <a:ea typeface="Google Sans"/>
              </a:rPr>
              <a:t>2. Sorting by Index:</a:t>
            </a:r>
            <a:endParaRPr lang="en-US" altLang="zh-CN" sz="700" b="0" i="0">
              <a:solidFill>
                <a:srgbClr val="001D35"/>
              </a:solidFill>
              <a:latin typeface="Google Sans"/>
              <a:ea typeface="Google Sans"/>
            </a:endParaRPr>
          </a:p>
          <a:p>
            <a:pPr marL="0" indent="0">
              <a:lnSpc>
                <a:spcPct val="100000"/>
              </a:lnSpc>
              <a:spcBef>
                <a:spcPts val="500"/>
              </a:spcBef>
              <a:spcAft>
                <a:spcPts val="500"/>
              </a:spcAft>
            </a:pPr>
            <a:r>
              <a:rPr lang="en-US" altLang="zh-CN" sz="700" b="0" i="0">
                <a:solidFill>
                  <a:srgbClr val="001D35"/>
                </a:solidFill>
                <a:latin typeface="Google Sans"/>
                <a:ea typeface="Google Sans"/>
              </a:rPr>
              <a:t>The </a:t>
            </a:r>
            <a:r>
              <a:rPr lang="en-US" altLang="zh-CN" sz="700" b="0" i="0">
                <a:solidFill>
                  <a:srgbClr val="001D35"/>
                </a:solidFill>
                <a:latin typeface="monospace"/>
                <a:ea typeface="monospace"/>
              </a:rPr>
              <a:t>sort_index()</a:t>
            </a:r>
            <a:r>
              <a:rPr lang="en-US" altLang="zh-CN" sz="700" b="0" i="0">
                <a:solidFill>
                  <a:srgbClr val="001D35"/>
                </a:solidFill>
                <a:latin typeface="Google Sans"/>
                <a:ea typeface="Google Sans"/>
              </a:rPr>
              <a:t> method is used to sort a DataFrame or Series by its index.</a:t>
            </a:r>
            <a:endParaRPr lang="en-US" altLang="zh-CN" sz="700" b="0" i="0">
              <a:solidFill>
                <a:srgbClr val="001D35"/>
              </a:solidFill>
              <a:latin typeface="Google Sans"/>
              <a:ea typeface="Google Sans"/>
            </a:endParaRPr>
          </a:p>
          <a:p>
            <a:pPr marL="0" indent="0">
              <a:lnSpc>
                <a:spcPct val="100000"/>
              </a:lnSpc>
              <a:spcBef>
                <a:spcPct val="0"/>
              </a:spcBef>
              <a:spcAft>
                <a:spcPct val="0"/>
              </a:spcAft>
              <a:buFont typeface="Arial" panose="020B0604020202020204"/>
              <a:buChar char="•"/>
            </a:pPr>
            <a:r>
              <a:rPr lang="en-US" altLang="zh-CN" sz="500" b="0" i="0">
                <a:solidFill>
                  <a:srgbClr val="001D35"/>
                </a:solidFill>
                <a:latin typeface="Google Sans"/>
                <a:ea typeface="Google Sans"/>
              </a:rPr>
              <a:t>Ascending/Descending: Similar to </a:t>
            </a:r>
            <a:r>
              <a:rPr lang="en-US" altLang="zh-CN" sz="500" b="0" i="0">
                <a:solidFill>
                  <a:srgbClr val="001D35"/>
                </a:solidFill>
                <a:latin typeface="monospace"/>
                <a:ea typeface="monospace"/>
              </a:rPr>
              <a:t>sort_values()</a:t>
            </a:r>
            <a:r>
              <a:rPr lang="en-US" altLang="zh-CN" sz="500" b="0" i="0">
                <a:solidFill>
                  <a:srgbClr val="001D35"/>
                </a:solidFill>
                <a:latin typeface="Google Sans"/>
                <a:ea typeface="Google Sans"/>
              </a:rPr>
              <a:t>, you can control the sort order using the </a:t>
            </a:r>
            <a:r>
              <a:rPr lang="en-US" altLang="zh-CN" sz="500" b="0" i="0">
                <a:solidFill>
                  <a:srgbClr val="001D35"/>
                </a:solidFill>
                <a:latin typeface="monospace"/>
                <a:ea typeface="monospace"/>
              </a:rPr>
              <a:t>ascending</a:t>
            </a:r>
            <a:r>
              <a:rPr lang="en-US" altLang="zh-CN" sz="500" b="0" i="0">
                <a:solidFill>
                  <a:srgbClr val="001D35"/>
                </a:solidFill>
                <a:latin typeface="Google Sans"/>
                <a:ea typeface="Google Sans"/>
              </a:rPr>
              <a:t> parameter.</a:t>
            </a:r>
            <a:endParaRPr lang="en-US" altLang="zh-CN" sz="500" b="0" i="0">
              <a:solidFill>
                <a:srgbClr val="001D35"/>
              </a:solidFill>
              <a:latin typeface="Google Sans"/>
              <a:ea typeface="Google Sans"/>
            </a:endParaRPr>
          </a:p>
          <a:p>
            <a:pPr marL="0" indent="0">
              <a:lnSpc>
                <a:spcPct val="100000"/>
              </a:lnSpc>
              <a:spcAft>
                <a:spcPts val="1000"/>
              </a:spcAft>
            </a:pPr>
            <a:r>
              <a:rPr lang="en-US" altLang="zh-CN" sz="400" b="0" i="0">
                <a:solidFill>
                  <a:srgbClr val="001D35"/>
                </a:solidFill>
                <a:latin typeface="Google Sans"/>
                <a:ea typeface="Google Sans"/>
              </a:rPr>
              <a:t>Python</a:t>
            </a:r>
            <a:endParaRPr lang="en-US" altLang="zh-CN" sz="400" b="0" i="0">
              <a:solidFill>
                <a:srgbClr val="001D35"/>
              </a:solidFill>
              <a:latin typeface="Google Sans"/>
              <a:ea typeface="Google Sans"/>
            </a:endParaRPr>
          </a:p>
          <a:p>
            <a:pPr marL="0" indent="0">
              <a:lnSpc>
                <a:spcPct val="100000"/>
              </a:lnSpc>
              <a:spcBef>
                <a:spcPct val="0"/>
              </a:spcBef>
              <a:spcAft>
                <a:spcPct val="0"/>
              </a:spcAft>
            </a:pPr>
            <a:r>
              <a:rPr lang="en-US" altLang="zh-CN" sz="400" b="0" i="0">
                <a:solidFill>
                  <a:srgbClr val="001D35"/>
                </a:solidFill>
                <a:latin typeface="monospace"/>
                <a:ea typeface="monospace"/>
              </a:rPr>
              <a:t>    df_index = pd.DataFrame({</a:t>
            </a:r>
            <a:r>
              <a:rPr lang="en-US" altLang="zh-CN" sz="400" b="0" i="0">
                <a:solidFill>
                  <a:srgbClr val="188038"/>
                </a:solidFill>
                <a:latin typeface="monospace"/>
                <a:ea typeface="monospace"/>
              </a:rPr>
              <a:t>'Value'</a:t>
            </a:r>
            <a:r>
              <a:rPr lang="en-US" altLang="zh-CN" sz="400" b="0" i="0">
                <a:solidFill>
                  <a:srgbClr val="001D35"/>
                </a:solidFill>
                <a:latin typeface="monospace"/>
                <a:ea typeface="monospace"/>
              </a:rPr>
              <a:t>: [</a:t>
            </a:r>
            <a:r>
              <a:rPr lang="en-US" altLang="zh-CN" sz="400" b="0" i="0">
                <a:solidFill>
                  <a:srgbClr val="B45908"/>
                </a:solidFill>
                <a:latin typeface="monospace"/>
                <a:ea typeface="monospace"/>
              </a:rPr>
              <a:t>10</a:t>
            </a:r>
            <a:r>
              <a:rPr lang="en-US" altLang="zh-CN" sz="400" b="0" i="0">
                <a:solidFill>
                  <a:srgbClr val="001D35"/>
                </a:solidFill>
                <a:latin typeface="monospace"/>
                <a:ea typeface="monospace"/>
              </a:rPr>
              <a:t>, </a:t>
            </a:r>
            <a:r>
              <a:rPr lang="en-US" altLang="zh-CN" sz="400" b="0" i="0">
                <a:solidFill>
                  <a:srgbClr val="B45908"/>
                </a:solidFill>
                <a:latin typeface="monospace"/>
                <a:ea typeface="monospace"/>
              </a:rPr>
              <a:t>20</a:t>
            </a:r>
            <a:r>
              <a:rPr lang="en-US" altLang="zh-CN" sz="400" b="0" i="0">
                <a:solidFill>
                  <a:srgbClr val="001D35"/>
                </a:solidFill>
                <a:latin typeface="monospace"/>
                <a:ea typeface="monospace"/>
              </a:rPr>
              <a:t>, </a:t>
            </a:r>
            <a:r>
              <a:rPr lang="en-US" altLang="zh-CN" sz="400" b="0" i="0">
                <a:solidFill>
                  <a:srgbClr val="B45908"/>
                </a:solidFill>
                <a:latin typeface="monospace"/>
                <a:ea typeface="monospace"/>
              </a:rPr>
              <a:t>5</a:t>
            </a:r>
            <a:r>
              <a:rPr lang="en-US" altLang="zh-CN" sz="400" b="0" i="0">
                <a:solidFill>
                  <a:srgbClr val="001D35"/>
                </a:solidFill>
                <a:latin typeface="monospace"/>
                <a:ea typeface="monospace"/>
              </a:rPr>
              <a:t>]}, index=[</a:t>
            </a:r>
            <a:r>
              <a:rPr lang="en-US" altLang="zh-CN" sz="400" b="0" i="0">
                <a:solidFill>
                  <a:srgbClr val="188038"/>
                </a:solidFill>
                <a:latin typeface="monospace"/>
                <a:ea typeface="monospace"/>
              </a:rPr>
              <a:t>'C'</a:t>
            </a:r>
            <a:r>
              <a:rPr lang="en-US" altLang="zh-CN" sz="400" b="0" i="0">
                <a:solidFill>
                  <a:srgbClr val="001D35"/>
                </a:solidFill>
                <a:latin typeface="monospace"/>
                <a:ea typeface="monospace"/>
              </a:rPr>
              <a:t>, </a:t>
            </a:r>
            <a:r>
              <a:rPr lang="en-US" altLang="zh-CN" sz="400" b="0" i="0">
                <a:solidFill>
                  <a:srgbClr val="188038"/>
                </a:solidFill>
                <a:latin typeface="monospace"/>
                <a:ea typeface="monospace"/>
              </a:rPr>
              <a:t>'A'</a:t>
            </a:r>
            <a:r>
              <a:rPr lang="en-US" altLang="zh-CN" sz="400" b="0" i="0">
                <a:solidFill>
                  <a:srgbClr val="001D35"/>
                </a:solidFill>
                <a:latin typeface="monospace"/>
                <a:ea typeface="monospace"/>
              </a:rPr>
              <a:t>, </a:t>
            </a:r>
            <a:r>
              <a:rPr lang="en-US" altLang="zh-CN" sz="400" b="0" i="0">
                <a:solidFill>
                  <a:srgbClr val="188038"/>
                </a:solidFill>
                <a:latin typeface="monospace"/>
                <a:ea typeface="monospace"/>
              </a:rPr>
              <a:t>'B'</a:t>
            </a:r>
            <a:r>
              <a:rPr lang="en-US" altLang="zh-CN" sz="400" b="0" i="0">
                <a:solidFill>
                  <a:srgbClr val="001D35"/>
                </a:solidFill>
                <a:latin typeface="monospace"/>
                <a:ea typeface="monospace"/>
              </a:rPr>
              <a:t>])</a:t>
            </a:r>
            <a:endParaRPr lang="en-US" altLang="zh-CN" sz="400" b="0" i="0">
              <a:solidFill>
                <a:srgbClr val="001D35"/>
              </a:solidFill>
              <a:latin typeface="monospace"/>
              <a:ea typeface="monospace"/>
            </a:endParaRPr>
          </a:p>
          <a:p>
            <a:pPr marL="0" indent="0">
              <a:lnSpc>
                <a:spcPct val="100000"/>
              </a:lnSpc>
              <a:spcBef>
                <a:spcPct val="0"/>
              </a:spcBef>
              <a:spcAft>
                <a:spcPct val="0"/>
              </a:spcAft>
            </a:pPr>
            <a:r>
              <a:rPr lang="en-US" altLang="zh-CN" sz="400" b="0" i="0">
                <a:solidFill>
                  <a:srgbClr val="001D35"/>
                </a:solidFill>
                <a:latin typeface="monospace"/>
                <a:ea typeface="monospace"/>
              </a:rPr>
              <a:t>    sorted_by_index = df_index.sort_index()</a:t>
            </a:r>
            <a:endParaRPr lang="en-US" altLang="zh-CN" sz="400" b="0" i="0">
              <a:solidFill>
                <a:srgbClr val="001D35"/>
              </a:solidFill>
              <a:latin typeface="monospace"/>
              <a:ea typeface="monospace"/>
            </a:endParaRPr>
          </a:p>
          <a:p>
            <a:pPr marL="0" indent="0">
              <a:lnSpc>
                <a:spcPct val="100000"/>
              </a:lnSpc>
              <a:spcBef>
                <a:spcPts val="1000"/>
              </a:spcBef>
              <a:spcAft>
                <a:spcPts val="500"/>
              </a:spcAft>
            </a:pPr>
            <a:r>
              <a:rPr lang="en-US" altLang="zh-CN" sz="700" b="0" i="0">
                <a:solidFill>
                  <a:srgbClr val="001D35"/>
                </a:solidFill>
                <a:latin typeface="Google Sans"/>
                <a:ea typeface="Google Sans"/>
              </a:rPr>
              <a:t>3. Handling Missing Data:</a:t>
            </a:r>
            <a:endParaRPr lang="en-US" altLang="zh-CN" sz="700" b="0" i="0">
              <a:solidFill>
                <a:srgbClr val="001D35"/>
              </a:solidFill>
              <a:latin typeface="Google Sans"/>
              <a:ea typeface="Google Sans"/>
            </a:endParaRPr>
          </a:p>
          <a:p>
            <a:pPr marL="0" indent="0">
              <a:lnSpc>
                <a:spcPct val="100000"/>
              </a:lnSpc>
              <a:spcBef>
                <a:spcPts val="500"/>
              </a:spcBef>
              <a:spcAft>
                <a:spcPts val="1000"/>
              </a:spcAft>
            </a:pPr>
            <a:r>
              <a:rPr lang="en-US" altLang="zh-CN" sz="700" b="0" i="0">
                <a:solidFill>
                  <a:srgbClr val="001D35"/>
                </a:solidFill>
                <a:latin typeface="Google Sans"/>
                <a:ea typeface="Google Sans"/>
              </a:rPr>
              <a:t>The </a:t>
            </a:r>
            <a:r>
              <a:rPr lang="en-US" altLang="zh-CN" sz="700" b="0" i="0">
                <a:solidFill>
                  <a:srgbClr val="001D35"/>
                </a:solidFill>
                <a:latin typeface="monospace"/>
                <a:ea typeface="monospace"/>
              </a:rPr>
              <a:t>na_position</a:t>
            </a:r>
            <a:r>
              <a:rPr lang="en-US" altLang="zh-CN" sz="700" b="0" i="0">
                <a:solidFill>
                  <a:srgbClr val="001D35"/>
                </a:solidFill>
                <a:latin typeface="Google Sans"/>
                <a:ea typeface="Google Sans"/>
              </a:rPr>
              <a:t> parameter in both </a:t>
            </a:r>
            <a:r>
              <a:rPr lang="en-US" altLang="zh-CN" sz="700" b="0" i="0">
                <a:solidFill>
                  <a:srgbClr val="001D35"/>
                </a:solidFill>
                <a:latin typeface="monospace"/>
                <a:ea typeface="monospace"/>
              </a:rPr>
              <a:t>sort_values()</a:t>
            </a:r>
            <a:r>
              <a:rPr lang="en-US" altLang="zh-CN" sz="700" b="0" i="0">
                <a:solidFill>
                  <a:srgbClr val="001D35"/>
                </a:solidFill>
                <a:latin typeface="Google Sans"/>
                <a:ea typeface="Google Sans"/>
              </a:rPr>
              <a:t> and </a:t>
            </a:r>
            <a:r>
              <a:rPr lang="en-US" altLang="zh-CN" sz="700" b="0" i="0">
                <a:solidFill>
                  <a:srgbClr val="001D35"/>
                </a:solidFill>
                <a:latin typeface="monospace"/>
                <a:ea typeface="monospace"/>
              </a:rPr>
              <a:t>sort_index()</a:t>
            </a:r>
            <a:r>
              <a:rPr lang="en-US" altLang="zh-CN" sz="700" b="0" i="0">
                <a:solidFill>
                  <a:srgbClr val="001D35"/>
                </a:solidFill>
                <a:latin typeface="Google Sans"/>
                <a:ea typeface="Google Sans"/>
              </a:rPr>
              <a:t> controls the placement of NaN (Not a Number) values. It can be set to </a:t>
            </a:r>
            <a:r>
              <a:rPr lang="en-US" altLang="zh-CN" sz="700" b="0" i="0">
                <a:solidFill>
                  <a:srgbClr val="001D35"/>
                </a:solidFill>
                <a:latin typeface="monospace"/>
                <a:ea typeface="monospace"/>
              </a:rPr>
              <a:t>'first'</a:t>
            </a:r>
            <a:r>
              <a:rPr lang="en-US" altLang="zh-CN" sz="700" b="0" i="0">
                <a:solidFill>
                  <a:srgbClr val="001D35"/>
                </a:solidFill>
                <a:latin typeface="Google Sans"/>
                <a:ea typeface="Google Sans"/>
              </a:rPr>
              <a:t> or </a:t>
            </a:r>
            <a:r>
              <a:rPr lang="en-US" altLang="zh-CN" sz="700" b="0" i="0">
                <a:solidFill>
                  <a:srgbClr val="001D35"/>
                </a:solidFill>
                <a:latin typeface="monospace"/>
                <a:ea typeface="monospace"/>
              </a:rPr>
              <a:t>'last'</a:t>
            </a:r>
            <a:r>
              <a:rPr lang="en-US" altLang="zh-CN" sz="700" b="0" i="0">
                <a:solidFill>
                  <a:srgbClr val="001D35"/>
                </a:solidFill>
                <a:latin typeface="Google Sans"/>
                <a:ea typeface="Google Sans"/>
              </a:rPr>
              <a:t>.</a:t>
            </a:r>
            <a:endParaRPr lang="en-US" altLang="zh-CN" sz="700" b="0" i="0">
              <a:solidFill>
                <a:srgbClr val="001D35"/>
              </a:solidFill>
              <a:latin typeface="Google Sans"/>
              <a:ea typeface="Google Sans"/>
            </a:endParaRPr>
          </a:p>
          <a:p>
            <a:pPr marL="0" indent="0">
              <a:lnSpc>
                <a:spcPct val="100000"/>
              </a:lnSpc>
              <a:spcBef>
                <a:spcPts val="1000"/>
              </a:spcBef>
              <a:spcAft>
                <a:spcPts val="500"/>
              </a:spcAft>
            </a:pPr>
            <a:r>
              <a:rPr lang="en-US" altLang="zh-CN" sz="700" b="0" i="0">
                <a:solidFill>
                  <a:srgbClr val="001D35"/>
                </a:solidFill>
                <a:latin typeface="Google Sans"/>
                <a:ea typeface="Google Sans"/>
              </a:rPr>
              <a:t>4. Sorting Algorithms:</a:t>
            </a:r>
            <a:endParaRPr lang="en-US" altLang="zh-CN" sz="700" b="0" i="0">
              <a:solidFill>
                <a:srgbClr val="001D35"/>
              </a:solidFill>
              <a:latin typeface="Google Sans"/>
              <a:ea typeface="Google Sans"/>
            </a:endParaRPr>
          </a:p>
          <a:p>
            <a:pPr marL="0" indent="0">
              <a:lnSpc>
                <a:spcPct val="100000"/>
              </a:lnSpc>
              <a:spcBef>
                <a:spcPts val="500"/>
              </a:spcBef>
              <a:spcAft>
                <a:spcPts val="1000"/>
              </a:spcAft>
            </a:pPr>
            <a:r>
              <a:rPr lang="en-US" altLang="zh-CN" sz="700" b="0" i="0">
                <a:solidFill>
                  <a:srgbClr val="001D35"/>
                </a:solidFill>
                <a:latin typeface="Google Sans"/>
                <a:ea typeface="Google Sans"/>
              </a:rPr>
              <a:t>The </a:t>
            </a:r>
            <a:r>
              <a:rPr lang="en-US" altLang="zh-CN" sz="700" b="0" i="0">
                <a:solidFill>
                  <a:srgbClr val="001D35"/>
                </a:solidFill>
                <a:latin typeface="monospace"/>
                <a:ea typeface="monospace"/>
              </a:rPr>
              <a:t>kind</a:t>
            </a:r>
            <a:r>
              <a:rPr lang="en-US" altLang="zh-CN" sz="700" b="0" i="0">
                <a:solidFill>
                  <a:srgbClr val="001D35"/>
                </a:solidFill>
                <a:latin typeface="Google Sans"/>
                <a:ea typeface="Google Sans"/>
              </a:rPr>
              <a:t> parameter allows specifying the sorting algorithm, such as </a:t>
            </a:r>
            <a:r>
              <a:rPr lang="en-US" altLang="zh-CN" sz="700" b="0" i="0">
                <a:solidFill>
                  <a:srgbClr val="001D35"/>
                </a:solidFill>
                <a:latin typeface="monospace"/>
                <a:ea typeface="monospace"/>
              </a:rPr>
              <a:t>'quicksort'</a:t>
            </a:r>
            <a:r>
              <a:rPr lang="en-US" altLang="zh-CN" sz="700" b="0" i="0">
                <a:solidFill>
                  <a:srgbClr val="001D35"/>
                </a:solidFill>
                <a:latin typeface="Google Sans"/>
                <a:ea typeface="Google Sans"/>
              </a:rPr>
              <a:t> (default), </a:t>
            </a:r>
            <a:r>
              <a:rPr lang="en-US" altLang="zh-CN" sz="700" b="0" i="0">
                <a:solidFill>
                  <a:srgbClr val="001D35"/>
                </a:solidFill>
                <a:latin typeface="monospace"/>
                <a:ea typeface="monospace"/>
              </a:rPr>
              <a:t>'mergesort'</a:t>
            </a:r>
            <a:r>
              <a:rPr lang="en-US" altLang="zh-CN" sz="700" b="0" i="0">
                <a:solidFill>
                  <a:srgbClr val="001D35"/>
                </a:solidFill>
                <a:latin typeface="Google Sans"/>
                <a:ea typeface="Google Sans"/>
              </a:rPr>
              <a:t>, or </a:t>
            </a:r>
            <a:r>
              <a:rPr lang="en-US" altLang="zh-CN" sz="700" b="0" i="0">
                <a:solidFill>
                  <a:srgbClr val="001D35"/>
                </a:solidFill>
                <a:latin typeface="monospace"/>
                <a:ea typeface="monospace"/>
              </a:rPr>
              <a:t>'heapsort'</a:t>
            </a:r>
            <a:r>
              <a:rPr lang="en-US" altLang="zh-CN" sz="700" b="0" i="0">
                <a:solidFill>
                  <a:srgbClr val="001D35"/>
                </a:solidFill>
                <a:latin typeface="Google Sans"/>
                <a:ea typeface="Google Sans"/>
              </a:rPr>
              <a:t>.</a:t>
            </a:r>
            <a:endParaRPr lang="en-US" altLang="zh-CN" sz="700" b="0" i="0">
              <a:solidFill>
                <a:srgbClr val="001D35"/>
              </a:solidFill>
              <a:latin typeface="Google Sans"/>
              <a:ea typeface="Google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750" y="0"/>
            <a:ext cx="7076440" cy="3322955"/>
          </a:xfrm>
          <a:prstGeom prst="rect">
            <a:avLst/>
          </a:prstGeom>
        </p:spPr>
        <p:txBody>
          <a:bodyPr wrap="square">
            <a:spAutoFit/>
          </a:bodyPr>
          <a:p>
            <a:pPr>
              <a:lnSpc>
                <a:spcPct val="100000"/>
              </a:lnSpc>
            </a:pPr>
            <a:r>
              <a:rPr lang="en-US" altLang="zh-CN" b="0">
                <a:solidFill>
                  <a:srgbClr val="6A9955"/>
                </a:solidFill>
                <a:latin typeface="Consolas" panose="020B0609020204030204"/>
                <a:ea typeface="Consolas" panose="020B0609020204030204"/>
              </a:rPr>
              <a:t># Definitions and Use Cases: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concat: Combines DataFrames either vertically (row-wise) or horizontally (column-wise).</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Combine data from multiple CSVs or append new data.</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merge: Combines DataFrames based on common columns (similar to SQL joins).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Merge customer info with transaction data.</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join: Joins DataFrames using their index.</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Combine metadata indexed by unique IDs.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pivot: Reshapes data by turning unique values in a column into new columns.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Create summary tables like Excel pivot tables.</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melt (unpivot): Converts wide-format data into long-format.</a:t>
            </a:r>
            <a:endParaRPr lang="en-US" altLang="zh-CN" b="0">
              <a:solidFill>
                <a:srgbClr val="6A9955"/>
              </a:solidFill>
              <a:latin typeface="Consolas" panose="020B0609020204030204"/>
              <a:ea typeface="Consolas" panose="020B0609020204030204"/>
            </a:endParaRPr>
          </a:p>
          <a:p>
            <a:pPr>
              <a:lnSpc>
                <a:spcPct val="100000"/>
              </a:lnSpc>
            </a:pPr>
            <a:r>
              <a:rPr lang="en-US" altLang="zh-CN" b="0">
                <a:solidFill>
                  <a:srgbClr val="6A9955"/>
                </a:solidFill>
                <a:latin typeface="Consolas" panose="020B0609020204030204"/>
                <a:ea typeface="Consolas" panose="020B0609020204030204"/>
              </a:rPr>
              <a:t>#   Use case: Prepare data for analysis/visualization by tidying it.</a:t>
            </a:r>
            <a:endParaRPr lang="en-US" altLang="zh-CN" b="0">
              <a:solidFill>
                <a:srgbClr val="6A9955"/>
              </a:solidFill>
              <a:latin typeface="Consolas" panose="020B0609020204030204"/>
              <a:ea typeface="Consolas" panose="020B0609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33425" y="332422"/>
            <a:ext cx="5080000" cy="1198880"/>
          </a:xfrm>
          <a:prstGeom prst="rect">
            <a:avLst/>
          </a:prstGeom>
        </p:spPr>
        <p:txBody>
          <a:bodyPr>
            <a:spAutoFit/>
          </a:bodyPr>
          <a:p>
            <a:pPr>
              <a:lnSpc>
                <a:spcPct val="100000"/>
              </a:lnSpc>
            </a:pPr>
            <a:r>
              <a:rPr lang="en-US" altLang="zh-CN" sz="1200" b="0">
                <a:solidFill>
                  <a:schemeClr val="tx1"/>
                </a:solidFill>
                <a:latin typeface="Consolas" panose="020B0609020204030204"/>
                <a:ea typeface="Consolas" panose="020B0609020204030204"/>
              </a:rPr>
              <a:t>importnumpyasnp</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numeric_columns=df.select_dtypes(include=[np.number]).columns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result=df.groupby('Survived')[numeric_columns].aggregate([np.min, 'max', 'mean', 'median', 'count', 'var'])</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result</a:t>
            </a:r>
            <a:endParaRPr lang="en-US" altLang="zh-CN" sz="1200" b="0">
              <a:solidFill>
                <a:schemeClr val="tx1"/>
              </a:solidFill>
              <a:latin typeface="Consolas" panose="020B0609020204030204"/>
              <a:ea typeface="Consolas" panose="020B0609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15645" y="341948"/>
            <a:ext cx="5080000" cy="3538220"/>
          </a:xfrm>
          <a:prstGeom prst="rect">
            <a:avLst/>
          </a:prstGeom>
        </p:spPr>
        <p:txBody>
          <a:bodyPr>
            <a:spAutoFit/>
          </a:bodyPr>
          <a:p>
            <a:pPr>
              <a:lnSpc>
                <a:spcPct val="100000"/>
              </a:lnSpc>
            </a:pPr>
            <a:r>
              <a:rPr lang="en-US" altLang="zh-CN" b="0">
                <a:solidFill>
                  <a:schemeClr val="tx1"/>
                </a:solidFill>
                <a:latin typeface="Consolas" panose="020B0609020204030204"/>
                <a:ea typeface="Consolas" panose="020B0609020204030204"/>
              </a:rPr>
              <a:t>#date time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df=pd.DataFrame({"date": ['2024-02-08', '2024-02-09', '2024-02-10']})</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df.dtypes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df['updated_date'] =pd.to_datetime(df['date'])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df.dtypes</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df['month'] =df['updated_date'].dt.month</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df['year'] =df['updated_date'].dt.year</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df['day'] =df['updated_date'].dt.day</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 Convert to date:datatype</a:t>
            </a:r>
            <a:endParaRPr lang="en-US" altLang="zh-CN" b="0">
              <a:solidFill>
                <a:schemeClr val="tx1"/>
              </a:solidFill>
              <a:latin typeface="Consolas" panose="020B0609020204030204"/>
              <a:ea typeface="Consolas" panose="020B0609020204030204"/>
            </a:endParaRPr>
          </a:p>
          <a:p>
            <a:pPr>
              <a:lnSpc>
                <a:spcPct val="100000"/>
              </a:lnSpc>
            </a:pPr>
            <a:r>
              <a:rPr lang="en-US" altLang="zh-CN" b="0">
                <a:solidFill>
                  <a:schemeClr val="tx1"/>
                </a:solidFill>
                <a:latin typeface="Consolas" panose="020B0609020204030204"/>
                <a:ea typeface="Consolas" panose="020B0609020204030204"/>
              </a:rPr>
              <a:t>df['Date'] =pd.to_datetime(df['Date'])</a:t>
            </a:r>
            <a:endParaRPr lang="en-US" altLang="zh-CN" b="0">
              <a:solidFill>
                <a:schemeClr val="tx1"/>
              </a:solidFill>
              <a:latin typeface="Consolas" panose="020B0609020204030204"/>
              <a:ea typeface="Consolas" panose="020B0609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405765" y="209550"/>
            <a:ext cx="3554095" cy="3753485"/>
          </a:xfrm>
          <a:prstGeom prst="rect">
            <a:avLst/>
          </a:prstGeom>
        </p:spPr>
        <p:txBody>
          <a:bodyPr wrap="square">
            <a:spAutoFit/>
          </a:bodyPr>
          <a:p>
            <a:pPr marL="342900" indent="-342900" fontAlgn="base">
              <a:lnSpc>
                <a:spcPct val="100000"/>
              </a:lnSpc>
              <a:spcBef>
                <a:spcPct val="0"/>
              </a:spcBef>
              <a:spcAft>
                <a:spcPct val="0"/>
              </a:spcAft>
              <a:buAutoNum type="arabicPeriod"/>
            </a:pPr>
            <a:r>
              <a:rPr lang="en-US" altLang="zh-CN" sz="1600" b="0" i="0">
                <a:solidFill>
                  <a:srgbClr val="273239"/>
                </a:solidFill>
                <a:latin typeface="Arial" panose="020B0604020202020204" pitchFamily="34" charset="0"/>
                <a:ea typeface="Source Sans 3"/>
                <a:cs typeface="Arial" panose="020B0604020202020204" pitchFamily="34" charset="0"/>
              </a:rPr>
              <a:t>Introduction</a:t>
            </a:r>
            <a:endParaRPr lang="en-US" altLang="zh-CN" sz="1600" b="0" i="0">
              <a:solidFill>
                <a:srgbClr val="273239"/>
              </a:solidFill>
              <a:latin typeface="Arial" panose="020B0604020202020204" pitchFamily="34" charset="0"/>
              <a:ea typeface="Source Sans 3"/>
              <a:cs typeface="Arial" panose="020B0604020202020204" pitchFamily="34" charset="0"/>
            </a:endParaRPr>
          </a:p>
          <a:p>
            <a:pPr marL="342900" indent="-342900" fontAlgn="base">
              <a:lnSpc>
                <a:spcPct val="100000"/>
              </a:lnSpc>
              <a:spcBef>
                <a:spcPct val="0"/>
              </a:spcBef>
              <a:spcAft>
                <a:spcPct val="0"/>
              </a:spcAft>
              <a:buAutoNum type="arabicPeriod"/>
            </a:pPr>
            <a:r>
              <a:rPr lang="en-US" altLang="zh-CN" sz="1600" b="0" i="0">
                <a:solidFill>
                  <a:srgbClr val="273239"/>
                </a:solidFill>
                <a:latin typeface="Arial" panose="020B0604020202020204" pitchFamily="34" charset="0"/>
                <a:ea typeface="Source Sans 3"/>
                <a:cs typeface="Arial" panose="020B0604020202020204" pitchFamily="34" charset="0"/>
              </a:rPr>
              <a:t>Creating Objects</a:t>
            </a:r>
            <a:endParaRPr lang="en-US" altLang="zh-CN" sz="1600" b="0" i="0">
              <a:solidFill>
                <a:srgbClr val="273239"/>
              </a:solidFill>
              <a:latin typeface="Arial" panose="020B0604020202020204" pitchFamily="34" charset="0"/>
              <a:ea typeface="Source Sans 3"/>
              <a:cs typeface="Arial" panose="020B0604020202020204" pitchFamily="34" charset="0"/>
            </a:endParaRPr>
          </a:p>
          <a:p>
            <a:pPr marL="342900" indent="-342900" fontAlgn="base">
              <a:lnSpc>
                <a:spcPct val="100000"/>
              </a:lnSpc>
              <a:spcBef>
                <a:spcPct val="0"/>
              </a:spcBef>
              <a:spcAft>
                <a:spcPct val="0"/>
              </a:spcAft>
              <a:buAutoNum type="arabicPeriod"/>
            </a:pPr>
            <a:r>
              <a:rPr lang="en-US" altLang="zh-CN" sz="1600" b="0" i="0">
                <a:solidFill>
                  <a:srgbClr val="273239"/>
                </a:solidFill>
                <a:latin typeface="Arial" panose="020B0604020202020204" pitchFamily="34" charset="0"/>
                <a:ea typeface="Source Sans 3"/>
                <a:cs typeface="Arial" panose="020B0604020202020204" pitchFamily="34" charset="0"/>
              </a:rPr>
              <a:t>Viewing Data</a:t>
            </a:r>
            <a:endParaRPr lang="en-US" altLang="zh-CN" sz="1600" b="0" i="0">
              <a:solidFill>
                <a:srgbClr val="273239"/>
              </a:solidFill>
              <a:latin typeface="Arial" panose="020B0604020202020204" pitchFamily="34" charset="0"/>
              <a:ea typeface="Source Sans 3"/>
              <a:cs typeface="Arial" panose="020B0604020202020204" pitchFamily="34" charset="0"/>
            </a:endParaRPr>
          </a:p>
          <a:p>
            <a:pPr marL="342900" indent="-342900" fontAlgn="base">
              <a:lnSpc>
                <a:spcPct val="100000"/>
              </a:lnSpc>
              <a:spcBef>
                <a:spcPct val="0"/>
              </a:spcBef>
              <a:spcAft>
                <a:spcPct val="0"/>
              </a:spcAft>
              <a:buAutoNum type="arabicPeriod"/>
            </a:pPr>
            <a:r>
              <a:rPr lang="en-US" altLang="zh-CN" sz="1600" b="0" i="0">
                <a:solidFill>
                  <a:srgbClr val="273239"/>
                </a:solidFill>
                <a:latin typeface="Arial" panose="020B0604020202020204" pitchFamily="34" charset="0"/>
                <a:ea typeface="Source Sans 3"/>
                <a:cs typeface="Arial" panose="020B0604020202020204" pitchFamily="34" charset="0"/>
              </a:rPr>
              <a:t>Selection &amp; Slicing</a:t>
            </a:r>
            <a:endParaRPr lang="en-US" altLang="zh-CN" sz="1600" b="0" i="0">
              <a:solidFill>
                <a:srgbClr val="273239"/>
              </a:solidFill>
              <a:latin typeface="Arial" panose="020B0604020202020204" pitchFamily="34" charset="0"/>
              <a:ea typeface="Source Sans 3"/>
              <a:cs typeface="Arial" panose="020B0604020202020204" pitchFamily="34" charset="0"/>
            </a:endParaRPr>
          </a:p>
          <a:p>
            <a:pPr marL="342900" indent="-342900" fontAlgn="base">
              <a:lnSpc>
                <a:spcPct val="100000"/>
              </a:lnSpc>
              <a:spcBef>
                <a:spcPct val="0"/>
              </a:spcBef>
              <a:spcAft>
                <a:spcPct val="0"/>
              </a:spcAft>
              <a:buAutoNum type="arabicPeriod"/>
            </a:pPr>
            <a:r>
              <a:rPr lang="en-US" altLang="zh-CN" sz="1600" b="0" i="0">
                <a:solidFill>
                  <a:srgbClr val="273239"/>
                </a:solidFill>
                <a:latin typeface="Arial" panose="020B0604020202020204" pitchFamily="34" charset="0"/>
                <a:ea typeface="Source Sans 3"/>
                <a:cs typeface="Arial" panose="020B0604020202020204" pitchFamily="34" charset="0"/>
              </a:rPr>
              <a:t>Operations</a:t>
            </a:r>
            <a:endParaRPr lang="en-US" altLang="zh-CN" sz="1600" b="0" i="0">
              <a:solidFill>
                <a:srgbClr val="273239"/>
              </a:solidFill>
              <a:latin typeface="Arial" panose="020B0604020202020204" pitchFamily="34" charset="0"/>
              <a:ea typeface="Source Sans 3"/>
              <a:cs typeface="Arial" panose="020B0604020202020204" pitchFamily="34" charset="0"/>
            </a:endParaRPr>
          </a:p>
          <a:p>
            <a:pPr marL="342900" indent="-342900" fontAlgn="base">
              <a:lnSpc>
                <a:spcPct val="100000"/>
              </a:lnSpc>
              <a:spcBef>
                <a:spcPct val="0"/>
              </a:spcBef>
              <a:spcAft>
                <a:spcPct val="0"/>
              </a:spcAft>
              <a:buAutoNum type="arabicPeriod"/>
            </a:pPr>
            <a:r>
              <a:rPr lang="en-US" altLang="zh-CN" sz="1600" b="0" i="0">
                <a:solidFill>
                  <a:srgbClr val="273239"/>
                </a:solidFill>
                <a:latin typeface="Arial" panose="020B0604020202020204" pitchFamily="34" charset="0"/>
                <a:ea typeface="Source Sans 3"/>
                <a:cs typeface="Arial" panose="020B0604020202020204" pitchFamily="34" charset="0"/>
              </a:rPr>
              <a:t>Manipulating Data</a:t>
            </a:r>
            <a:endParaRPr lang="en-US" altLang="zh-CN" sz="1600" b="0" i="0">
              <a:solidFill>
                <a:srgbClr val="273239"/>
              </a:solidFill>
              <a:latin typeface="Arial" panose="020B0604020202020204" pitchFamily="34" charset="0"/>
              <a:ea typeface="Source Sans 3"/>
              <a:cs typeface="Arial" panose="020B0604020202020204" pitchFamily="34" charset="0"/>
            </a:endParaRPr>
          </a:p>
          <a:p>
            <a:pPr marL="342900" indent="-342900" fontAlgn="base">
              <a:lnSpc>
                <a:spcPct val="100000"/>
              </a:lnSpc>
              <a:spcBef>
                <a:spcPct val="0"/>
              </a:spcBef>
              <a:spcAft>
                <a:spcPct val="0"/>
              </a:spcAft>
              <a:buAutoNum type="arabicPeriod"/>
            </a:pPr>
            <a:r>
              <a:rPr lang="en-US" altLang="zh-CN" sz="1600" b="0" i="0">
                <a:solidFill>
                  <a:srgbClr val="273239"/>
                </a:solidFill>
                <a:latin typeface="Arial" panose="020B0604020202020204" pitchFamily="34" charset="0"/>
                <a:ea typeface="Source Sans 3"/>
                <a:cs typeface="Arial" panose="020B0604020202020204" pitchFamily="34" charset="0"/>
              </a:rPr>
              <a:t>Grouping Data</a:t>
            </a:r>
            <a:endParaRPr lang="en-US" altLang="zh-CN" sz="1600" b="0" i="0">
              <a:solidFill>
                <a:srgbClr val="273239"/>
              </a:solidFill>
              <a:latin typeface="Arial" panose="020B0604020202020204" pitchFamily="34" charset="0"/>
              <a:ea typeface="Source Sans 3"/>
              <a:cs typeface="Arial" panose="020B0604020202020204" pitchFamily="34" charset="0"/>
            </a:endParaRPr>
          </a:p>
          <a:p>
            <a:pPr marL="342900" indent="-342900" fontAlgn="base">
              <a:lnSpc>
                <a:spcPct val="100000"/>
              </a:lnSpc>
              <a:spcBef>
                <a:spcPct val="0"/>
              </a:spcBef>
              <a:spcAft>
                <a:spcPct val="0"/>
              </a:spcAft>
              <a:buAutoNum type="arabicPeriod"/>
            </a:pPr>
            <a:r>
              <a:rPr lang="en-US" altLang="zh-CN" sz="1600" b="0" i="0">
                <a:solidFill>
                  <a:srgbClr val="273239"/>
                </a:solidFill>
                <a:latin typeface="Arial" panose="020B0604020202020204" pitchFamily="34" charset="0"/>
                <a:ea typeface="Source Sans 3"/>
                <a:cs typeface="Arial" panose="020B0604020202020204" pitchFamily="34" charset="0"/>
              </a:rPr>
              <a:t>Merging, Joining, Concatenating and Comparing</a:t>
            </a:r>
            <a:endParaRPr lang="en-US" altLang="zh-CN" sz="1600" b="0" i="0">
              <a:solidFill>
                <a:srgbClr val="273239"/>
              </a:solidFill>
              <a:latin typeface="Arial" panose="020B0604020202020204" pitchFamily="34" charset="0"/>
              <a:ea typeface="Source Sans 3"/>
              <a:cs typeface="Arial" panose="020B0604020202020204" pitchFamily="34" charset="0"/>
            </a:endParaRPr>
          </a:p>
          <a:p>
            <a:pPr marL="342900" indent="-342900" fontAlgn="base">
              <a:lnSpc>
                <a:spcPct val="100000"/>
              </a:lnSpc>
              <a:spcBef>
                <a:spcPct val="0"/>
              </a:spcBef>
              <a:spcAft>
                <a:spcPct val="0"/>
              </a:spcAft>
              <a:buAutoNum type="arabicPeriod"/>
            </a:pPr>
            <a:r>
              <a:rPr lang="en-US" altLang="zh-CN" sz="1600" b="0" i="0">
                <a:solidFill>
                  <a:srgbClr val="273239"/>
                </a:solidFill>
                <a:latin typeface="Arial" panose="020B0604020202020204" pitchFamily="34" charset="0"/>
                <a:ea typeface="Source Sans 3"/>
                <a:cs typeface="Arial" panose="020B0604020202020204" pitchFamily="34" charset="0"/>
              </a:rPr>
              <a:t>Working with Date and Time</a:t>
            </a:r>
            <a:endParaRPr lang="en-US" altLang="zh-CN" sz="1600" b="0" i="0">
              <a:solidFill>
                <a:srgbClr val="273239"/>
              </a:solidFill>
              <a:latin typeface="Arial" panose="020B0604020202020204" pitchFamily="34" charset="0"/>
              <a:ea typeface="Source Sans 3"/>
              <a:cs typeface="Arial" panose="020B0604020202020204" pitchFamily="34" charset="0"/>
            </a:endParaRPr>
          </a:p>
          <a:p>
            <a:pPr marL="342900" indent="-342900" fontAlgn="base">
              <a:lnSpc>
                <a:spcPct val="100000"/>
              </a:lnSpc>
              <a:spcBef>
                <a:spcPct val="0"/>
              </a:spcBef>
              <a:spcAft>
                <a:spcPct val="0"/>
              </a:spcAft>
              <a:buAutoNum type="arabicPeriod"/>
            </a:pPr>
            <a:r>
              <a:rPr lang="en-US" altLang="zh-CN" sz="1600" b="0" i="0">
                <a:solidFill>
                  <a:srgbClr val="273239"/>
                </a:solidFill>
                <a:latin typeface="Arial" panose="020B0604020202020204" pitchFamily="34" charset="0"/>
                <a:ea typeface="Source Sans 3"/>
                <a:cs typeface="Arial" panose="020B0604020202020204" pitchFamily="34" charset="0"/>
              </a:rPr>
              <a:t>Working With Text Data</a:t>
            </a:r>
            <a:endParaRPr lang="en-US" altLang="zh-CN" sz="1600" b="0" i="0">
              <a:solidFill>
                <a:srgbClr val="273239"/>
              </a:solidFill>
              <a:latin typeface="Arial" panose="020B0604020202020204" pitchFamily="34" charset="0"/>
              <a:ea typeface="Source Sans 3"/>
              <a:cs typeface="Arial" panose="020B0604020202020204" pitchFamily="34" charset="0"/>
            </a:endParaRPr>
          </a:p>
          <a:p>
            <a:pPr marL="342900" indent="-342900" fontAlgn="base">
              <a:lnSpc>
                <a:spcPct val="100000"/>
              </a:lnSpc>
              <a:spcBef>
                <a:spcPct val="0"/>
              </a:spcBef>
              <a:spcAft>
                <a:spcPct val="0"/>
              </a:spcAft>
              <a:buAutoNum type="arabicPeriod"/>
            </a:pPr>
            <a:r>
              <a:rPr lang="en-US" altLang="zh-CN" sz="1600" b="0" i="0">
                <a:solidFill>
                  <a:srgbClr val="273239"/>
                </a:solidFill>
                <a:latin typeface="Arial" panose="020B0604020202020204" pitchFamily="34" charset="0"/>
                <a:ea typeface="Source Sans 3"/>
                <a:cs typeface="Arial" panose="020B0604020202020204" pitchFamily="34" charset="0"/>
              </a:rPr>
              <a:t>Working with CSV and Excel files</a:t>
            </a:r>
            <a:endParaRPr lang="en-US" altLang="zh-CN" sz="1600" b="0" i="0">
              <a:solidFill>
                <a:srgbClr val="273239"/>
              </a:solidFill>
              <a:latin typeface="Arial" panose="020B0604020202020204" pitchFamily="34" charset="0"/>
              <a:ea typeface="Source Sans 3"/>
              <a:cs typeface="Arial" panose="020B0604020202020204" pitchFamily="34" charset="0"/>
            </a:endParaRPr>
          </a:p>
          <a:p>
            <a:pPr marL="342900" indent="-342900" fontAlgn="base">
              <a:lnSpc>
                <a:spcPct val="100000"/>
              </a:lnSpc>
              <a:spcBef>
                <a:spcPct val="0"/>
              </a:spcBef>
              <a:spcAft>
                <a:spcPct val="0"/>
              </a:spcAft>
              <a:buAutoNum type="arabicPeriod"/>
            </a:pPr>
            <a:r>
              <a:rPr lang="en-US" altLang="zh-CN" sz="1600" b="0" i="0">
                <a:solidFill>
                  <a:srgbClr val="273239"/>
                </a:solidFill>
                <a:latin typeface="Arial" panose="020B0604020202020204" pitchFamily="34" charset="0"/>
                <a:ea typeface="Source Sans 3"/>
                <a:cs typeface="Arial" panose="020B0604020202020204" pitchFamily="34" charset="0"/>
              </a:rPr>
              <a:t>Visualization</a:t>
            </a:r>
            <a:endParaRPr lang="en-US" altLang="zh-CN" sz="1600" b="0" i="0">
              <a:solidFill>
                <a:srgbClr val="273239"/>
              </a:solidFill>
              <a:latin typeface="Arial" panose="020B0604020202020204" pitchFamily="34" charset="0"/>
              <a:ea typeface="Source Sans 3"/>
              <a:cs typeface="Arial" panose="020B0604020202020204" pitchFamily="34" charset="0"/>
            </a:endParaRPr>
          </a:p>
          <a:p>
            <a:pPr marL="342900" indent="-342900" fontAlgn="base">
              <a:lnSpc>
                <a:spcPct val="100000"/>
              </a:lnSpc>
              <a:spcBef>
                <a:spcPct val="0"/>
              </a:spcBef>
              <a:spcAft>
                <a:spcPct val="0"/>
              </a:spcAft>
              <a:buAutoNum type="arabicPeriod"/>
            </a:pPr>
            <a:r>
              <a:rPr lang="en-US" altLang="zh-CN" sz="1600" b="0" i="0">
                <a:solidFill>
                  <a:srgbClr val="273239"/>
                </a:solidFill>
                <a:latin typeface="Arial" panose="020B0604020202020204" pitchFamily="34" charset="0"/>
                <a:ea typeface="Source Sans 3"/>
                <a:cs typeface="Arial" panose="020B0604020202020204" pitchFamily="34" charset="0"/>
              </a:rPr>
              <a:t>Applications and Projects</a:t>
            </a:r>
            <a:endParaRPr lang="en-US" altLang="zh-CN" sz="1600" b="0" i="0">
              <a:solidFill>
                <a:srgbClr val="273239"/>
              </a:solidFill>
              <a:latin typeface="Arial" panose="020B0604020202020204" pitchFamily="34" charset="0"/>
              <a:ea typeface="Source Sans 3"/>
              <a:cs typeface="Arial" panose="020B0604020202020204" pitchFamily="34" charset="0"/>
            </a:endParaRPr>
          </a:p>
          <a:p>
            <a:pPr marL="342900" indent="-342900" fontAlgn="base">
              <a:lnSpc>
                <a:spcPct val="100000"/>
              </a:lnSpc>
              <a:spcBef>
                <a:spcPct val="0"/>
              </a:spcBef>
              <a:spcAft>
                <a:spcPct val="0"/>
              </a:spcAft>
              <a:buAutoNum type="arabicPeriod"/>
            </a:pPr>
            <a:r>
              <a:rPr lang="en-US" altLang="zh-CN" b="0" i="0">
                <a:solidFill>
                  <a:srgbClr val="FFFFFF"/>
                </a:solidFill>
                <a:latin typeface="Arial" panose="020B0604020202020204" pitchFamily="34" charset="0"/>
                <a:ea typeface="Source Sans 3"/>
                <a:cs typeface="Arial" panose="020B0604020202020204" pitchFamily="34" charset="0"/>
                <a:hlinkClick r:id="rId1"/>
              </a:rPr>
              <a:t>Pandas Interview Questions</a:t>
            </a:r>
            <a:endParaRPr lang="en-US" altLang="zh-CN" b="0" i="0">
              <a:solidFill>
                <a:srgbClr val="FFFFFF"/>
              </a:solidFill>
              <a:latin typeface="Arial" panose="020B0604020202020204" pitchFamily="34" charset="0"/>
              <a:ea typeface="Source Sans 3"/>
              <a:cs typeface="Arial" panose="020B0604020202020204" pitchFamily="34" charset="0"/>
              <a:hlinkClick r:id="rId1"/>
            </a:endParaRPr>
          </a:p>
        </p:txBody>
      </p:sp>
      <p:sp>
        <p:nvSpPr>
          <p:cNvPr id="9" name="Text Box 8"/>
          <p:cNvSpPr txBox="1"/>
          <p:nvPr/>
        </p:nvSpPr>
        <p:spPr>
          <a:xfrm>
            <a:off x="1859915" y="4573270"/>
            <a:ext cx="6972935" cy="521970"/>
          </a:xfrm>
          <a:prstGeom prst="rect">
            <a:avLst/>
          </a:prstGeom>
          <a:noFill/>
        </p:spPr>
        <p:txBody>
          <a:bodyPr wrap="square" rtlCol="0" anchor="t">
            <a:spAutoFit/>
          </a:bodyPr>
          <a:p>
            <a:r>
              <a:rPr lang="en-US" altLang="en-US"/>
              <a:t>https://docs.google.com/document/d/1ri5zX780sJXP0dNp_gtA_39AoN28zJMqQsFVkkPAQBM/edit?usp=sharing</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6000" y="2310765"/>
            <a:ext cx="4572000" cy="521970"/>
          </a:xfrm>
          <a:prstGeom prst="rect">
            <a:avLst/>
          </a:prstGeom>
          <a:noFill/>
        </p:spPr>
        <p:txBody>
          <a:bodyPr wrap="square" rtlCol="0" anchor="t">
            <a:spAutoFit/>
          </a:bodyPr>
          <a:p>
            <a:r>
              <a:rPr lang="en-US" altLang="en-US"/>
              <a:t>https://www.datacamp.com/blog/top-python-pandas-interview-questions-and-answers</a:t>
            </a:r>
            <a:endParaRPr lang="en-US"/>
          </a:p>
        </p:txBody>
      </p:sp>
      <p:sp>
        <p:nvSpPr>
          <p:cNvPr id="3" name="Text Box 2"/>
          <p:cNvSpPr txBox="1"/>
          <p:nvPr/>
        </p:nvSpPr>
        <p:spPr>
          <a:xfrm>
            <a:off x="2171065" y="3256915"/>
            <a:ext cx="4572000" cy="306705"/>
          </a:xfrm>
          <a:prstGeom prst="rect">
            <a:avLst/>
          </a:prstGeom>
          <a:noFill/>
        </p:spPr>
        <p:txBody>
          <a:bodyPr wrap="square" rtlCol="0" anchor="t">
            <a:spAutoFit/>
          </a:bodyPr>
          <a:p>
            <a:r>
              <a:rPr lang="en-US" altLang="en-US"/>
              <a:t>https://leetcode.com/studyplan/30-days-of-pandas/</a:t>
            </a:r>
            <a:endParaRPr lang="en-US"/>
          </a:p>
        </p:txBody>
      </p:sp>
      <p:sp>
        <p:nvSpPr>
          <p:cNvPr id="4" name="Text Box 3"/>
          <p:cNvSpPr txBox="1"/>
          <p:nvPr/>
        </p:nvSpPr>
        <p:spPr>
          <a:xfrm>
            <a:off x="2233295" y="3662045"/>
            <a:ext cx="4572000" cy="521970"/>
          </a:xfrm>
          <a:prstGeom prst="rect">
            <a:avLst/>
          </a:prstGeom>
          <a:noFill/>
        </p:spPr>
        <p:txBody>
          <a:bodyPr wrap="square" rtlCol="0" anchor="t">
            <a:spAutoFit/>
          </a:bodyPr>
          <a:p>
            <a:r>
              <a:rPr lang="en-US" altLang="en-US"/>
              <a:t>https://skphd.medium.com/pandas-interview-questions-and-answers-a9e823a222c7</a:t>
            </a:r>
            <a:endParaRPr lang="en-US"/>
          </a:p>
        </p:txBody>
      </p:sp>
      <p:sp>
        <p:nvSpPr>
          <p:cNvPr id="5" name="Text Box 4"/>
          <p:cNvSpPr txBox="1"/>
          <p:nvPr/>
        </p:nvSpPr>
        <p:spPr>
          <a:xfrm>
            <a:off x="3065145" y="4620895"/>
            <a:ext cx="3048000" cy="521970"/>
          </a:xfrm>
          <a:prstGeom prst="rect">
            <a:avLst/>
          </a:prstGeom>
          <a:noFill/>
        </p:spPr>
        <p:txBody>
          <a:bodyPr wrap="square" rtlCol="0">
            <a:spAutoFit/>
          </a:bodyPr>
          <a:p>
            <a:r>
              <a:rPr lang="en-US"/>
              <a:t>apply map </a:t>
            </a:r>
            <a:endParaRPr lang="en-US"/>
          </a:p>
          <a:p>
            <a:r>
              <a:rPr lang="en-US"/>
              <a:t>pandas profiling</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9375" y="109538"/>
            <a:ext cx="5080000" cy="645160"/>
          </a:xfrm>
          <a:prstGeom prst="rect">
            <a:avLst/>
          </a:prstGeom>
        </p:spPr>
        <p:txBody>
          <a:bodyPr>
            <a:spAutoFit/>
          </a:bodyPr>
          <a:p>
            <a:pPr>
              <a:lnSpc>
                <a:spcPct val="100000"/>
              </a:lnSpc>
            </a:pPr>
            <a:r>
              <a:rPr lang="en-US" altLang="zh-CN" sz="1200" b="0">
                <a:solidFill>
                  <a:schemeClr val="tx1"/>
                </a:solidFill>
                <a:latin typeface="Consolas" panose="020B0609020204030204"/>
                <a:ea typeface="Consolas" panose="020B0609020204030204"/>
              </a:rPr>
              <a:t>#To convert the result to dataframe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df.groupby(['Sex', 'Pclass'])['Survived'].sum().to_frame()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df.groupby(['Sex', 'Pclass'])['Survived'].sum().unstack()</a:t>
            </a:r>
            <a:endParaRPr lang="en-US" altLang="zh-CN" sz="1200" b="0">
              <a:solidFill>
                <a:schemeClr val="tx1"/>
              </a:solidFill>
              <a:latin typeface="Consolas" panose="020B0609020204030204"/>
              <a:ea typeface="Consolas" panose="020B0609020204030204"/>
            </a:endParaRPr>
          </a:p>
        </p:txBody>
      </p:sp>
      <p:sp>
        <p:nvSpPr>
          <p:cNvPr id="3" name="Text Box 2"/>
          <p:cNvSpPr txBox="1"/>
          <p:nvPr/>
        </p:nvSpPr>
        <p:spPr>
          <a:xfrm>
            <a:off x="167640" y="865505"/>
            <a:ext cx="8561070" cy="1753235"/>
          </a:xfrm>
          <a:prstGeom prst="rect">
            <a:avLst/>
          </a:prstGeom>
        </p:spPr>
        <p:txBody>
          <a:bodyPr wrap="square">
            <a:spAutoFit/>
          </a:bodyPr>
          <a:p>
            <a:pPr>
              <a:lnSpc>
                <a:spcPct val="100000"/>
              </a:lnSpc>
            </a:pPr>
            <a:r>
              <a:rPr lang="en-US" altLang="zh-CN" sz="1200" b="0">
                <a:solidFill>
                  <a:schemeClr val="tx1"/>
                </a:solidFill>
                <a:latin typeface="Consolas" panose="020B0609020204030204"/>
                <a:ea typeface="Consolas" panose="020B0609020204030204"/>
              </a:rPr>
              <a:t># This is useful for categorizing passengers</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by age groups, which can be helpful for further analysis (e.g., checking survival rates by age group).</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df['Age_Group'] =pd.</a:t>
            </a:r>
            <a:r>
              <a:rPr lang="en-US" altLang="zh-CN" sz="1200" b="1">
                <a:solidFill>
                  <a:schemeClr val="tx1"/>
                </a:solidFill>
                <a:latin typeface="Consolas" panose="020B0609020204030204"/>
                <a:ea typeface="Consolas" panose="020B0609020204030204"/>
              </a:rPr>
              <a:t>cut</a:t>
            </a:r>
            <a:r>
              <a:rPr lang="en-US" altLang="zh-CN" sz="1200" b="0">
                <a:solidFill>
                  <a:schemeClr val="tx1"/>
                </a:solidFill>
                <a:latin typeface="Consolas" panose="020B0609020204030204"/>
                <a:ea typeface="Consolas" panose="020B0609020204030204"/>
              </a:rPr>
              <a:t>(df['Age'], bins=[0, 12, 18, 60, 80], labels=['Child', 'Teen', 'Adult', 'Senior'])</a:t>
            </a:r>
            <a:endParaRPr lang="en-US" altLang="zh-CN" sz="1200" b="0">
              <a:solidFill>
                <a:schemeClr val="tx1"/>
              </a:solidFill>
              <a:latin typeface="Consolas" panose="020B0609020204030204"/>
              <a:ea typeface="Consolas" panose="020B0609020204030204"/>
            </a:endParaRPr>
          </a:p>
          <a:p>
            <a:pPr>
              <a:lnSpc>
                <a:spcPct val="100000"/>
              </a:lnSpc>
            </a:pP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pd.cut() function, which segments the data into bins (ranges) and labels those</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bins with categorical names (e.g., 'Child', 'Teen', 'Adult', 'Senior') based on the values in the Age column.</a:t>
            </a:r>
            <a:endParaRPr lang="en-US" altLang="zh-CN" sz="1200" b="0">
              <a:solidFill>
                <a:schemeClr val="tx1"/>
              </a:solidFill>
              <a:latin typeface="Consolas" panose="020B0609020204030204"/>
              <a:ea typeface="Consolas" panose="020B0609020204030204"/>
            </a:endParaRPr>
          </a:p>
        </p:txBody>
      </p:sp>
      <p:sp>
        <p:nvSpPr>
          <p:cNvPr id="4" name="Text Box 3"/>
          <p:cNvSpPr txBox="1"/>
          <p:nvPr/>
        </p:nvSpPr>
        <p:spPr>
          <a:xfrm>
            <a:off x="0" y="2878455"/>
            <a:ext cx="4131945" cy="521970"/>
          </a:xfrm>
          <a:prstGeom prst="rect">
            <a:avLst/>
          </a:prstGeom>
        </p:spPr>
        <p:txBody>
          <a:bodyPr wrap="square">
            <a:spAutoFit/>
          </a:bodyPr>
          <a:p>
            <a:pPr>
              <a:lnSpc>
                <a:spcPct val="100000"/>
              </a:lnSpc>
            </a:pPr>
            <a:r>
              <a:rPr lang="en-US" altLang="zh-CN" b="0">
                <a:solidFill>
                  <a:schemeClr val="tx1"/>
                </a:solidFill>
                <a:latin typeface="Consolas" panose="020B0609020204030204"/>
                <a:ea typeface="Consolas" panose="020B0609020204030204"/>
              </a:rPr>
              <a:t>df.to_json(path_or_buf=None, orient=None, lines=False)</a:t>
            </a:r>
            <a:endParaRPr lang="en-US" altLang="zh-CN" b="0">
              <a:solidFill>
                <a:schemeClr val="tx1"/>
              </a:solidFill>
              <a:latin typeface="Consolas" panose="020B0609020204030204"/>
              <a:ea typeface="Consolas" panose="020B0609020204030204"/>
            </a:endParaRPr>
          </a:p>
        </p:txBody>
      </p:sp>
      <p:sp>
        <p:nvSpPr>
          <p:cNvPr id="5" name="Text Box 4"/>
          <p:cNvSpPr txBox="1"/>
          <p:nvPr/>
        </p:nvSpPr>
        <p:spPr>
          <a:xfrm>
            <a:off x="4064000" y="2493010"/>
            <a:ext cx="5080000" cy="2707005"/>
          </a:xfrm>
          <a:prstGeom prst="rect">
            <a:avLst/>
          </a:prstGeom>
        </p:spPr>
        <p:txBody>
          <a:bodyPr>
            <a:spAutoFit/>
          </a:bodyPr>
          <a:p>
            <a:pPr>
              <a:lnSpc>
                <a:spcPct val="100000"/>
              </a:lnSpc>
            </a:pPr>
            <a:r>
              <a:rPr lang="en-US" altLang="zh-CN" sz="1000" b="1">
                <a:solidFill>
                  <a:schemeClr val="tx1"/>
                </a:solidFill>
                <a:latin typeface="Consolas" panose="020B0609020204030204"/>
                <a:ea typeface="Consolas" panose="020B0609020204030204"/>
              </a:rPr>
              <a:t>### </a:t>
            </a:r>
            <a:r>
              <a:rPr lang="zh-CN" altLang="en-US" sz="1000" b="1">
                <a:solidFill>
                  <a:schemeClr val="tx1"/>
                </a:solidFill>
                <a:latin typeface="Consolas" panose="020B0609020204030204"/>
                <a:ea typeface="Consolas" panose="020B0609020204030204"/>
              </a:rPr>
              <a:t>🔁 </a:t>
            </a:r>
            <a:r>
              <a:rPr lang="en-US" altLang="zh-CN" sz="1000" b="1">
                <a:solidFill>
                  <a:schemeClr val="tx1"/>
                </a:solidFill>
                <a:latin typeface="Consolas" panose="020B0609020204030204"/>
                <a:ea typeface="Consolas" panose="020B0609020204030204"/>
              </a:rPr>
              <a:t>Different `orient` options in `.to_json()`</a:t>
            </a:r>
            <a:endParaRPr lang="en-US" altLang="zh-CN" sz="1000" b="1">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Orient      | Description                    | Output Format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 | ------------------------------ | -----------------------------------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`'split'`   | Dict with index, columns, data | `{index, columns, data}`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`'records'` | List like row-wise dicts       | `[{"col1":val1, "col2":val2}, ...]`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`'index'`   | Dict of dicts (index as key)   | `{index: {col:val}}`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`'columns'` | Dict of columns                | `{col: {index:val}}`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`'values'`  | Just the data as list of lists | `[[...], [...]]`                    |</a:t>
            </a:r>
            <a:endParaRPr lang="en-US" altLang="zh-CN" sz="1000" b="0">
              <a:solidFill>
                <a:schemeClr val="tx1"/>
              </a:solidFill>
              <a:latin typeface="Consolas" panose="020B0609020204030204"/>
              <a:ea typeface="Consolas" panose="020B0609020204030204"/>
            </a:endParaRPr>
          </a:p>
          <a:p>
            <a:pPr>
              <a:lnSpc>
                <a:spcPct val="100000"/>
              </a:lnSpc>
            </a:pPr>
            <a:r>
              <a:rPr lang="en-US" altLang="zh-CN" sz="1000" b="0">
                <a:solidFill>
                  <a:schemeClr val="tx1"/>
                </a:solidFill>
                <a:latin typeface="Consolas" panose="020B0609020204030204"/>
                <a:ea typeface="Consolas" panose="020B0609020204030204"/>
              </a:rPr>
              <a:t>| `'table'`   | JSON Table Schema              | Complex (used in API)               |</a:t>
            </a:r>
            <a:endParaRPr lang="en-US" altLang="zh-CN" sz="1000" b="0">
              <a:solidFill>
                <a:schemeClr val="tx1"/>
              </a:solidFill>
              <a:latin typeface="Consolas" panose="020B0609020204030204"/>
              <a:ea typeface="Consolas" panose="020B0609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1335" y="151130"/>
            <a:ext cx="6024880" cy="4523105"/>
          </a:xfrm>
          <a:prstGeom prst="rect">
            <a:avLst/>
          </a:prstGeom>
        </p:spPr>
        <p:txBody>
          <a:bodyPr wrap="square">
            <a:spAutoFit/>
          </a:bodyPr>
          <a:p>
            <a:pPr>
              <a:lnSpc>
                <a:spcPct val="100000"/>
              </a:lnSpc>
            </a:pPr>
            <a:r>
              <a:rPr lang="en-US" altLang="zh-CN" sz="1600" b="1">
                <a:solidFill>
                  <a:schemeClr val="tx1"/>
                </a:solidFill>
                <a:latin typeface="Consolas" panose="020B0609020204030204"/>
                <a:ea typeface="Consolas" panose="020B0609020204030204"/>
              </a:rPr>
              <a:t>### --- Pivot Example --- ###</a:t>
            </a:r>
            <a:endParaRPr lang="en-US" altLang="zh-CN" sz="1600" b="1">
              <a:solidFill>
                <a:schemeClr val="tx1"/>
              </a:solidFill>
              <a:latin typeface="Consolas" panose="020B0609020204030204"/>
              <a:ea typeface="Consolas" panose="020B0609020204030204"/>
            </a:endParaRPr>
          </a:p>
          <a:p>
            <a:pPr>
              <a:lnSpc>
                <a:spcPct val="100000"/>
              </a:lnSpc>
            </a:pPr>
            <a:r>
              <a:rPr lang="en-US" altLang="zh-CN" sz="1600">
                <a:solidFill>
                  <a:schemeClr val="tx1"/>
                </a:solidFill>
                <a:latin typeface="Consolas" panose="020B0609020204030204"/>
                <a:ea typeface="Consolas" panose="020B0609020204030204"/>
              </a:rPr>
              <a:t>pivot_data=pd.DataFrame({</a:t>
            </a:r>
            <a:endParaRPr lang="en-US" altLang="zh-CN" sz="1600">
              <a:solidFill>
                <a:schemeClr val="tx1"/>
              </a:solidFill>
              <a:latin typeface="Consolas" panose="020B0609020204030204"/>
              <a:ea typeface="Consolas" panose="020B0609020204030204"/>
            </a:endParaRPr>
          </a:p>
          <a:p>
            <a:pPr>
              <a:lnSpc>
                <a:spcPct val="100000"/>
              </a:lnSpc>
            </a:pPr>
            <a:r>
              <a:rPr lang="en-US" altLang="zh-CN" sz="1600">
                <a:solidFill>
                  <a:schemeClr val="tx1"/>
                </a:solidFill>
                <a:latin typeface="Consolas" panose="020B0609020204030204"/>
                <a:ea typeface="Consolas" panose="020B0609020204030204"/>
              </a:rPr>
              <a:t>    'ID': [1, 1, 2, 2],</a:t>
            </a:r>
            <a:endParaRPr lang="en-US" altLang="zh-CN" sz="1600">
              <a:solidFill>
                <a:schemeClr val="tx1"/>
              </a:solidFill>
              <a:latin typeface="Consolas" panose="020B0609020204030204"/>
              <a:ea typeface="Consolas" panose="020B0609020204030204"/>
            </a:endParaRPr>
          </a:p>
          <a:p>
            <a:pPr>
              <a:lnSpc>
                <a:spcPct val="100000"/>
              </a:lnSpc>
            </a:pPr>
            <a:r>
              <a:rPr lang="en-US" altLang="zh-CN" sz="1600">
                <a:solidFill>
                  <a:schemeClr val="tx1"/>
                </a:solidFill>
                <a:latin typeface="Consolas" panose="020B0609020204030204"/>
                <a:ea typeface="Consolas" panose="020B0609020204030204"/>
              </a:rPr>
              <a:t>    'Subject': ['Math', 'Science', 'Math', 'Science'],</a:t>
            </a:r>
            <a:endParaRPr lang="en-US" altLang="zh-CN" sz="1600">
              <a:solidFill>
                <a:schemeClr val="tx1"/>
              </a:solidFill>
              <a:latin typeface="Consolas" panose="020B0609020204030204"/>
              <a:ea typeface="Consolas" panose="020B0609020204030204"/>
            </a:endParaRPr>
          </a:p>
          <a:p>
            <a:pPr>
              <a:lnSpc>
                <a:spcPct val="100000"/>
              </a:lnSpc>
            </a:pPr>
            <a:r>
              <a:rPr lang="en-US" altLang="zh-CN" sz="1600">
                <a:solidFill>
                  <a:schemeClr val="tx1"/>
                </a:solidFill>
                <a:latin typeface="Consolas" panose="020B0609020204030204"/>
                <a:ea typeface="Consolas" panose="020B0609020204030204"/>
              </a:rPr>
              <a:t>    'Score': [88, 92, 80, 85]</a:t>
            </a:r>
            <a:endParaRPr lang="en-US" altLang="zh-CN" sz="1600">
              <a:solidFill>
                <a:schemeClr val="tx1"/>
              </a:solidFill>
              <a:latin typeface="Consolas" panose="020B0609020204030204"/>
              <a:ea typeface="Consolas" panose="020B0609020204030204"/>
            </a:endParaRPr>
          </a:p>
          <a:p>
            <a:pPr>
              <a:lnSpc>
                <a:spcPct val="100000"/>
              </a:lnSpc>
            </a:pPr>
            <a:r>
              <a:rPr lang="en-US" altLang="zh-CN" sz="1600">
                <a:solidFill>
                  <a:schemeClr val="tx1"/>
                </a:solidFill>
                <a:latin typeface="Consolas" panose="020B0609020204030204"/>
                <a:ea typeface="Consolas" panose="020B0609020204030204"/>
              </a:rPr>
              <a:t>})</a:t>
            </a:r>
            <a:endParaRPr lang="en-US" altLang="zh-CN" sz="1600">
              <a:solidFill>
                <a:schemeClr val="tx1"/>
              </a:solidFill>
              <a:latin typeface="Consolas" panose="020B0609020204030204"/>
              <a:ea typeface="Consolas" panose="020B0609020204030204"/>
            </a:endParaRPr>
          </a:p>
          <a:p>
            <a:pPr>
              <a:lnSpc>
                <a:spcPct val="100000"/>
              </a:lnSpc>
            </a:pPr>
            <a:r>
              <a:rPr lang="en-US" altLang="zh-CN" sz="1600">
                <a:solidFill>
                  <a:schemeClr val="tx1"/>
                </a:solidFill>
                <a:latin typeface="Consolas" panose="020B0609020204030204"/>
                <a:ea typeface="Consolas" panose="020B0609020204030204"/>
              </a:rPr>
              <a:t>pivot_table=pivot_data.pivot(index='ID', columns='Subject', values='Score')</a:t>
            </a:r>
            <a:endParaRPr lang="en-US" altLang="zh-CN" sz="1600">
              <a:solidFill>
                <a:schemeClr val="tx1"/>
              </a:solidFill>
              <a:latin typeface="Consolas" panose="020B0609020204030204"/>
              <a:ea typeface="Consolas" panose="020B0609020204030204"/>
            </a:endParaRPr>
          </a:p>
          <a:p>
            <a:pPr>
              <a:lnSpc>
                <a:spcPct val="100000"/>
              </a:lnSpc>
            </a:pPr>
            <a:r>
              <a:rPr lang="en-US" altLang="zh-CN" sz="1600">
                <a:solidFill>
                  <a:schemeClr val="tx1"/>
                </a:solidFill>
                <a:latin typeface="Consolas" panose="020B0609020204030204"/>
                <a:ea typeface="Consolas" panose="020B0609020204030204"/>
              </a:rPr>
              <a:t>print("\nPivot Table:")</a:t>
            </a:r>
            <a:endParaRPr lang="en-US" altLang="zh-CN" sz="1600">
              <a:solidFill>
                <a:schemeClr val="tx1"/>
              </a:solidFill>
              <a:latin typeface="Consolas" panose="020B0609020204030204"/>
              <a:ea typeface="Consolas" panose="020B0609020204030204"/>
            </a:endParaRPr>
          </a:p>
          <a:p>
            <a:pPr>
              <a:lnSpc>
                <a:spcPct val="100000"/>
              </a:lnSpc>
            </a:pPr>
            <a:r>
              <a:rPr lang="en-US" altLang="zh-CN" sz="1600">
                <a:solidFill>
                  <a:schemeClr val="tx1"/>
                </a:solidFill>
                <a:latin typeface="Consolas" panose="020B0609020204030204"/>
                <a:ea typeface="Consolas" panose="020B0609020204030204"/>
              </a:rPr>
              <a:t>print(pivot_table)</a:t>
            </a:r>
            <a:endParaRPr lang="en-US" altLang="zh-CN" sz="1600">
              <a:solidFill>
                <a:schemeClr val="tx1"/>
              </a:solidFill>
              <a:latin typeface="Consolas" panose="020B0609020204030204"/>
              <a:ea typeface="Consolas" panose="020B0609020204030204"/>
            </a:endParaRPr>
          </a:p>
          <a:p>
            <a:pPr>
              <a:lnSpc>
                <a:spcPct val="100000"/>
              </a:lnSpc>
            </a:pPr>
            <a:endParaRPr lang="en-US" altLang="zh-CN" sz="1600">
              <a:solidFill>
                <a:schemeClr val="tx1"/>
              </a:solidFill>
              <a:latin typeface="Consolas" panose="020B0609020204030204"/>
              <a:ea typeface="Consolas" panose="020B0609020204030204"/>
            </a:endParaRPr>
          </a:p>
          <a:p>
            <a:pPr>
              <a:lnSpc>
                <a:spcPct val="100000"/>
              </a:lnSpc>
            </a:pPr>
            <a:r>
              <a:rPr lang="en-US" altLang="zh-CN" sz="1600" b="1">
                <a:solidFill>
                  <a:schemeClr val="tx1"/>
                </a:solidFill>
                <a:latin typeface="Consolas" panose="020B0609020204030204"/>
                <a:ea typeface="Consolas" panose="020B0609020204030204"/>
              </a:rPr>
              <a:t>### --- Melt (Unpivot) Example --- ###</a:t>
            </a:r>
            <a:endParaRPr lang="en-US" altLang="zh-CN" sz="1600" b="1">
              <a:solidFill>
                <a:schemeClr val="tx1"/>
              </a:solidFill>
              <a:latin typeface="Consolas" panose="020B0609020204030204"/>
              <a:ea typeface="Consolas" panose="020B0609020204030204"/>
            </a:endParaRPr>
          </a:p>
          <a:p>
            <a:pPr>
              <a:lnSpc>
                <a:spcPct val="100000"/>
              </a:lnSpc>
            </a:pPr>
            <a:r>
              <a:rPr lang="en-US" altLang="zh-CN" sz="1600">
                <a:solidFill>
                  <a:schemeClr val="tx1"/>
                </a:solidFill>
                <a:latin typeface="Consolas" panose="020B0609020204030204"/>
                <a:ea typeface="Consolas" panose="020B0609020204030204"/>
              </a:rPr>
              <a:t>melted=pd.melt(pivot_table.reset_index(), id_vars=['ID'], value_vars=['Math', 'Science'], var_name='Subject', value_name='Score')</a:t>
            </a:r>
            <a:endParaRPr lang="en-US" altLang="zh-CN" sz="1600">
              <a:solidFill>
                <a:schemeClr val="tx1"/>
              </a:solidFill>
              <a:latin typeface="Consolas" panose="020B0609020204030204"/>
              <a:ea typeface="Consolas" panose="020B0609020204030204"/>
            </a:endParaRPr>
          </a:p>
          <a:p>
            <a:pPr>
              <a:lnSpc>
                <a:spcPct val="100000"/>
              </a:lnSpc>
            </a:pPr>
            <a:r>
              <a:rPr lang="en-US" altLang="zh-CN" sz="1600">
                <a:solidFill>
                  <a:schemeClr val="tx1"/>
                </a:solidFill>
                <a:latin typeface="Consolas" panose="020B0609020204030204"/>
                <a:ea typeface="Consolas" panose="020B0609020204030204"/>
              </a:rPr>
              <a:t>print("\nMelted Data:")</a:t>
            </a:r>
            <a:endParaRPr lang="en-US" altLang="zh-CN" sz="1600">
              <a:solidFill>
                <a:schemeClr val="tx1"/>
              </a:solidFill>
              <a:latin typeface="Consolas" panose="020B0609020204030204"/>
              <a:ea typeface="Consolas" panose="020B0609020204030204"/>
            </a:endParaRPr>
          </a:p>
          <a:p>
            <a:pPr>
              <a:lnSpc>
                <a:spcPct val="100000"/>
              </a:lnSpc>
            </a:pPr>
            <a:r>
              <a:rPr lang="en-US" altLang="zh-CN" sz="1600">
                <a:solidFill>
                  <a:schemeClr val="tx1"/>
                </a:solidFill>
                <a:latin typeface="Consolas" panose="020B0609020204030204"/>
                <a:ea typeface="Consolas" panose="020B0609020204030204"/>
              </a:rPr>
              <a:t>print(melted)</a:t>
            </a:r>
            <a:endParaRPr lang="en-US" altLang="zh-CN" sz="1600">
              <a:solidFill>
                <a:schemeClr val="tx1"/>
              </a:solidFill>
              <a:latin typeface="Consolas" panose="020B0609020204030204"/>
              <a:ea typeface="Consolas" panose="020B0609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1" descr="IMG_256"/>
          <p:cNvPicPr>
            <a:picLocks noChangeAspect="1"/>
          </p:cNvPicPr>
          <p:nvPr/>
        </p:nvPicPr>
        <p:blipFill>
          <a:blip r:embed="rId1"/>
          <a:stretch>
            <a:fillRect/>
          </a:stretch>
        </p:blipFill>
        <p:spPr>
          <a:xfrm>
            <a:off x="0" y="222250"/>
            <a:ext cx="9045575" cy="366331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355" name="Shape 355"/>
        <p:cNvGrpSpPr/>
        <p:nvPr/>
      </p:nvGrpSpPr>
      <p:grpSpPr>
        <a:xfrm>
          <a:off x="0" y="0"/>
          <a:ext cx="0" cy="0"/>
          <a:chOff x="0" y="0"/>
          <a:chExt cx="0" cy="0"/>
        </a:xfrm>
      </p:grpSpPr>
      <p:sp>
        <p:nvSpPr>
          <p:cNvPr id="356" name="Google Shape;356;p65"/>
          <p:cNvSpPr txBox="1"/>
          <p:nvPr>
            <p:ph type="title"/>
          </p:nvPr>
        </p:nvSpPr>
        <p:spPr>
          <a:xfrm>
            <a:off x="471725" y="2113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9120" b="1">
                <a:solidFill>
                  <a:schemeClr val="lt2"/>
                </a:solidFill>
              </a:rPr>
              <a:t>Thank You!</a:t>
            </a:r>
            <a:endParaRPr sz="9120" b="1">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4014470" y="317"/>
            <a:ext cx="5080000" cy="5354320"/>
          </a:xfrm>
          <a:prstGeom prst="rect">
            <a:avLst/>
          </a:prstGeom>
        </p:spPr>
        <p:txBody>
          <a:bodyPr>
            <a:spAutoFit/>
          </a:bodyPr>
          <a:p>
            <a:pPr marL="0" indent="0" fontAlgn="base">
              <a:spcBef>
                <a:spcPct val="0"/>
              </a:spcBef>
              <a:spcAft>
                <a:spcPct val="0"/>
              </a:spcAft>
            </a:pPr>
            <a:r>
              <a:rPr lang="en-US" altLang="zh-CN" sz="1200" b="0" i="0">
                <a:solidFill>
                  <a:srgbClr val="273239"/>
                </a:solidFill>
                <a:latin typeface="Arial" panose="020B0604020202020204" pitchFamily="34" charset="0"/>
                <a:ea typeface="Source Sans 3"/>
                <a:cs typeface="Arial" panose="020B0604020202020204" pitchFamily="34" charset="0"/>
              </a:rPr>
              <a:t>Merging, Joining, Concatenating and Comparing</a:t>
            </a:r>
            <a:endParaRPr lang="en-US" altLang="zh-CN" sz="1200" b="0" i="0">
              <a:solidFill>
                <a:srgbClr val="273239"/>
              </a:solidFill>
              <a:latin typeface="Arial" panose="020B0604020202020204" pitchFamily="34" charset="0"/>
              <a:ea typeface="Source Sans 3"/>
              <a:cs typeface="Arial" panose="020B0604020202020204" pitchFamily="34" charset="0"/>
            </a:endParaRPr>
          </a:p>
          <a:p>
            <a:pPr marL="44450" indent="0" fontAlgn="base">
              <a:spcBef>
                <a:spcPts val="200"/>
              </a:spcBef>
              <a:spcAft>
                <a:spcPct val="0"/>
              </a:spcAft>
            </a:pPr>
            <a:r>
              <a:rPr lang="en-US" altLang="zh-CN" sz="1000" b="0" i="0">
                <a:solidFill>
                  <a:srgbClr val="273239"/>
                </a:solidFill>
                <a:latin typeface="Arial" panose="020B0604020202020204" pitchFamily="34" charset="0"/>
                <a:ea typeface="Source Sans 3"/>
                <a:cs typeface="Arial" panose="020B0604020202020204" pitchFamily="34" charset="0"/>
                <a:hlinkClick r:id="rId1"/>
              </a:rPr>
              <a:t>Python | Pandas Merging, Joining and Concatenating</a:t>
            </a:r>
            <a:r>
              <a:rPr lang="en-US" altLang="zh-CN" sz="1000" b="0" i="0">
                <a:solidFill>
                  <a:srgbClr val="273239"/>
                </a:solidFill>
                <a:latin typeface="Arial" panose="020B0604020202020204" pitchFamily="34" charset="0"/>
                <a:ea typeface="Source Sans 3"/>
                <a:cs typeface="Arial" panose="020B0604020202020204" pitchFamily="34" charset="0"/>
                <a:hlinkClick r:id="rId2"/>
              </a:rPr>
              <a:t>Python | Pandas Series.str.cat() to concatenate string</a:t>
            </a:r>
            <a:r>
              <a:rPr lang="en-US" altLang="zh-CN" sz="1000" b="0" i="0">
                <a:solidFill>
                  <a:srgbClr val="273239"/>
                </a:solidFill>
                <a:latin typeface="Arial" panose="020B0604020202020204" pitchFamily="34" charset="0"/>
                <a:ea typeface="Source Sans 3"/>
                <a:cs typeface="Arial" panose="020B0604020202020204" pitchFamily="34" charset="0"/>
                <a:hlinkClick r:id="rId3"/>
              </a:rPr>
              <a:t>Python - Pandas dataframe.append()</a:t>
            </a:r>
            <a:r>
              <a:rPr lang="en-US" altLang="zh-CN" sz="1000" b="0" i="0">
                <a:solidFill>
                  <a:srgbClr val="273239"/>
                </a:solidFill>
                <a:latin typeface="Arial" panose="020B0604020202020204" pitchFamily="34" charset="0"/>
                <a:ea typeface="Source Sans 3"/>
                <a:cs typeface="Arial" panose="020B0604020202020204" pitchFamily="34" charset="0"/>
                <a:hlinkClick r:id="rId4"/>
              </a:rPr>
              <a:t>Python | Pandas Series.append()</a:t>
            </a:r>
            <a:r>
              <a:rPr lang="en-US" altLang="zh-CN" sz="1000" b="0" i="0">
                <a:solidFill>
                  <a:srgbClr val="273239"/>
                </a:solidFill>
                <a:latin typeface="Arial" panose="020B0604020202020204" pitchFamily="34" charset="0"/>
                <a:ea typeface="Source Sans 3"/>
                <a:cs typeface="Arial" panose="020B0604020202020204" pitchFamily="34" charset="0"/>
                <a:hlinkClick r:id="rId5"/>
              </a:rPr>
              <a:t>Pandas Index.append() - Python</a:t>
            </a:r>
            <a:r>
              <a:rPr lang="en-US" altLang="zh-CN" sz="1000" b="0" i="0">
                <a:solidFill>
                  <a:srgbClr val="273239"/>
                </a:solidFill>
                <a:latin typeface="Arial" panose="020B0604020202020204" pitchFamily="34" charset="0"/>
                <a:ea typeface="Source Sans 3"/>
                <a:cs typeface="Arial" panose="020B0604020202020204" pitchFamily="34" charset="0"/>
                <a:hlinkClick r:id="rId6"/>
              </a:rPr>
              <a:t>Python | Pandas Series.combine()</a:t>
            </a:r>
            <a:r>
              <a:rPr lang="en-US" altLang="zh-CN" sz="1000" b="0" i="0">
                <a:solidFill>
                  <a:srgbClr val="273239"/>
                </a:solidFill>
                <a:latin typeface="Arial" panose="020B0604020202020204" pitchFamily="34" charset="0"/>
                <a:ea typeface="Source Sans 3"/>
                <a:cs typeface="Arial" panose="020B0604020202020204" pitchFamily="34" charset="0"/>
                <a:hlinkClick r:id="rId7"/>
              </a:rPr>
              <a:t>Add a row at top in pandas DataFrame</a:t>
            </a:r>
            <a:r>
              <a:rPr lang="en-US" altLang="zh-CN" sz="1000" b="0" i="0">
                <a:solidFill>
                  <a:srgbClr val="273239"/>
                </a:solidFill>
                <a:latin typeface="Arial" panose="020B0604020202020204" pitchFamily="34" charset="0"/>
                <a:ea typeface="Source Sans 3"/>
                <a:cs typeface="Arial" panose="020B0604020202020204" pitchFamily="34" charset="0"/>
                <a:hlinkClick r:id="rId8"/>
              </a:rPr>
              <a:t>Python | Pandas str.join() to join string/list elements with passed delimiter</a:t>
            </a:r>
            <a:r>
              <a:rPr lang="en-US" altLang="zh-CN" sz="1000" b="0" i="0">
                <a:solidFill>
                  <a:srgbClr val="273239"/>
                </a:solidFill>
                <a:latin typeface="Arial" panose="020B0604020202020204" pitchFamily="34" charset="0"/>
                <a:ea typeface="Source Sans 3"/>
                <a:cs typeface="Arial" panose="020B0604020202020204" pitchFamily="34" charset="0"/>
                <a:hlinkClick r:id="rId9"/>
              </a:rPr>
              <a:t>Join two text columns into a single column in Pandas</a:t>
            </a:r>
            <a:r>
              <a:rPr lang="en-US" altLang="zh-CN" sz="1000" b="0" i="0">
                <a:solidFill>
                  <a:srgbClr val="273239"/>
                </a:solidFill>
                <a:latin typeface="Arial" panose="020B0604020202020204" pitchFamily="34" charset="0"/>
                <a:ea typeface="Source Sans 3"/>
                <a:cs typeface="Arial" panose="020B0604020202020204" pitchFamily="34" charset="0"/>
                <a:hlinkClick r:id="rId10"/>
              </a:rPr>
              <a:t>How To Compare Two Dataframes with Pandas compare?</a:t>
            </a:r>
            <a:r>
              <a:rPr lang="en-US" altLang="zh-CN" sz="1000" b="0" i="0">
                <a:solidFill>
                  <a:srgbClr val="273239"/>
                </a:solidFill>
                <a:latin typeface="Arial" panose="020B0604020202020204" pitchFamily="34" charset="0"/>
                <a:ea typeface="Source Sans 3"/>
                <a:cs typeface="Arial" panose="020B0604020202020204" pitchFamily="34" charset="0"/>
                <a:hlinkClick r:id="rId11"/>
              </a:rPr>
              <a:t>How to compare the elements of the two Pandas Series?</a:t>
            </a:r>
            <a:endParaRPr lang="en-US" altLang="zh-CN" sz="1000" b="0" i="0">
              <a:solidFill>
                <a:srgbClr val="273239"/>
              </a:solidFill>
              <a:latin typeface="Arial" panose="020B0604020202020204" pitchFamily="34" charset="0"/>
              <a:ea typeface="Source Sans 3"/>
              <a:cs typeface="Arial" panose="020B0604020202020204" pitchFamily="34" charset="0"/>
              <a:hlinkClick r:id="rId11"/>
            </a:endParaRPr>
          </a:p>
          <a:p>
            <a:pPr marL="0" indent="0" fontAlgn="base">
              <a:spcBef>
                <a:spcPct val="0"/>
              </a:spcBef>
              <a:spcAft>
                <a:spcPct val="0"/>
              </a:spcAft>
            </a:pPr>
            <a:r>
              <a:rPr lang="en-US" altLang="zh-CN" sz="1200" b="0" i="0">
                <a:solidFill>
                  <a:srgbClr val="273239"/>
                </a:solidFill>
                <a:latin typeface="Arial" panose="020B0604020202020204" pitchFamily="34" charset="0"/>
                <a:ea typeface="Source Sans 3"/>
                <a:cs typeface="Arial" panose="020B0604020202020204" pitchFamily="34" charset="0"/>
              </a:rPr>
              <a:t>Working with Date and Time</a:t>
            </a:r>
            <a:endParaRPr lang="en-US" altLang="zh-CN" sz="1200" b="0" i="0">
              <a:solidFill>
                <a:srgbClr val="273239"/>
              </a:solidFill>
              <a:latin typeface="Arial" panose="020B0604020202020204" pitchFamily="34" charset="0"/>
              <a:ea typeface="Source Sans 3"/>
              <a:cs typeface="Arial" panose="020B0604020202020204" pitchFamily="34" charset="0"/>
            </a:endParaRPr>
          </a:p>
          <a:p>
            <a:pPr marL="44450" indent="0" fontAlgn="base">
              <a:spcBef>
                <a:spcPts val="200"/>
              </a:spcBef>
              <a:spcAft>
                <a:spcPct val="0"/>
              </a:spcAft>
            </a:pPr>
            <a:r>
              <a:rPr lang="en-US" altLang="zh-CN" sz="1000" b="0" i="0">
                <a:solidFill>
                  <a:srgbClr val="273239"/>
                </a:solidFill>
                <a:latin typeface="Arial" panose="020B0604020202020204" pitchFamily="34" charset="0"/>
                <a:ea typeface="Source Sans 3"/>
                <a:cs typeface="Arial" panose="020B0604020202020204" pitchFamily="34" charset="0"/>
                <a:hlinkClick r:id="rId12"/>
              </a:rPr>
              <a:t>Python | Working with date and time using Pandas</a:t>
            </a:r>
            <a:r>
              <a:rPr lang="en-US" altLang="zh-CN" sz="1000" b="0" i="0">
                <a:solidFill>
                  <a:srgbClr val="273239"/>
                </a:solidFill>
                <a:latin typeface="Arial" panose="020B0604020202020204" pitchFamily="34" charset="0"/>
                <a:ea typeface="Source Sans 3"/>
                <a:cs typeface="Arial" panose="020B0604020202020204" pitchFamily="34" charset="0"/>
                <a:hlinkClick r:id="rId13"/>
              </a:rPr>
              <a:t>Python | Pandas Timestamp.timestamp</a:t>
            </a:r>
            <a:r>
              <a:rPr lang="en-US" altLang="zh-CN" sz="1000" b="0" i="0">
                <a:solidFill>
                  <a:srgbClr val="273239"/>
                </a:solidFill>
                <a:latin typeface="Arial" panose="020B0604020202020204" pitchFamily="34" charset="0"/>
                <a:ea typeface="Source Sans 3"/>
                <a:cs typeface="Arial" panose="020B0604020202020204" pitchFamily="34" charset="0"/>
                <a:hlinkClick r:id="rId14"/>
              </a:rPr>
              <a:t>Python | Pandas Timestamp.now</a:t>
            </a:r>
            <a:r>
              <a:rPr lang="en-US" altLang="zh-CN" sz="1000" b="0" i="0">
                <a:solidFill>
                  <a:srgbClr val="273239"/>
                </a:solidFill>
                <a:latin typeface="Arial" panose="020B0604020202020204" pitchFamily="34" charset="0"/>
                <a:ea typeface="Source Sans 3"/>
                <a:cs typeface="Arial" panose="020B0604020202020204" pitchFamily="34" charset="0"/>
                <a:hlinkClick r:id="rId15"/>
              </a:rPr>
              <a:t>Python | Pandas Timestamp.isoformat</a:t>
            </a:r>
            <a:r>
              <a:rPr lang="en-US" altLang="zh-CN" sz="1000" b="0" i="0">
                <a:solidFill>
                  <a:srgbClr val="273239"/>
                </a:solidFill>
                <a:latin typeface="Arial" panose="020B0604020202020204" pitchFamily="34" charset="0"/>
                <a:ea typeface="Source Sans 3"/>
                <a:cs typeface="Arial" panose="020B0604020202020204" pitchFamily="34" charset="0"/>
                <a:hlinkClick r:id="rId16"/>
              </a:rPr>
              <a:t>Python | Pandas Timestamp.date</a:t>
            </a:r>
            <a:r>
              <a:rPr lang="en-US" altLang="zh-CN" sz="1000" b="0" i="0">
                <a:solidFill>
                  <a:srgbClr val="273239"/>
                </a:solidFill>
                <a:latin typeface="Arial" panose="020B0604020202020204" pitchFamily="34" charset="0"/>
                <a:ea typeface="Source Sans 3"/>
                <a:cs typeface="Arial" panose="020B0604020202020204" pitchFamily="34" charset="0"/>
                <a:hlinkClick r:id="rId17"/>
              </a:rPr>
              <a:t>Python | Pandas Timestamp.replace</a:t>
            </a:r>
            <a:r>
              <a:rPr lang="en-US" altLang="zh-CN" sz="1000" b="0" i="0">
                <a:solidFill>
                  <a:srgbClr val="273239"/>
                </a:solidFill>
                <a:latin typeface="Arial" panose="020B0604020202020204" pitchFamily="34" charset="0"/>
                <a:ea typeface="Source Sans 3"/>
                <a:cs typeface="Arial" panose="020B0604020202020204" pitchFamily="34" charset="0"/>
                <a:hlinkClick r:id="rId18"/>
              </a:rPr>
              <a:t>Pandas.to_datetime()-Python</a:t>
            </a:r>
            <a:r>
              <a:rPr lang="en-US" altLang="zh-CN" sz="1000" b="0" i="0">
                <a:solidFill>
                  <a:srgbClr val="273239"/>
                </a:solidFill>
                <a:latin typeface="Arial" panose="020B0604020202020204" pitchFamily="34" charset="0"/>
                <a:ea typeface="Source Sans 3"/>
                <a:cs typeface="Arial" panose="020B0604020202020204" pitchFamily="34" charset="0"/>
                <a:hlinkClick r:id="rId19"/>
              </a:rPr>
              <a:t>Python | pandas.date_range() method</a:t>
            </a:r>
            <a:endParaRPr lang="en-US" altLang="zh-CN" sz="1000" b="0" i="0">
              <a:solidFill>
                <a:srgbClr val="273239"/>
              </a:solidFill>
              <a:latin typeface="Arial" panose="020B0604020202020204" pitchFamily="34" charset="0"/>
              <a:ea typeface="Source Sans 3"/>
              <a:cs typeface="Arial" panose="020B0604020202020204" pitchFamily="34" charset="0"/>
              <a:hlinkClick r:id="rId19"/>
            </a:endParaRPr>
          </a:p>
          <a:p>
            <a:pPr marL="0" indent="0" fontAlgn="base">
              <a:spcBef>
                <a:spcPct val="0"/>
              </a:spcBef>
              <a:spcAft>
                <a:spcPct val="0"/>
              </a:spcAft>
            </a:pPr>
            <a:r>
              <a:rPr lang="en-US" altLang="zh-CN" sz="1200" b="0" i="0">
                <a:solidFill>
                  <a:srgbClr val="273239"/>
                </a:solidFill>
                <a:latin typeface="Arial" panose="020B0604020202020204" pitchFamily="34" charset="0"/>
                <a:ea typeface="Source Sans 3"/>
                <a:cs typeface="Arial" panose="020B0604020202020204" pitchFamily="34" charset="0"/>
              </a:rPr>
              <a:t>Working With Text Data</a:t>
            </a:r>
            <a:endParaRPr lang="en-US" altLang="zh-CN" sz="1200" b="0" i="0">
              <a:solidFill>
                <a:srgbClr val="273239"/>
              </a:solidFill>
              <a:latin typeface="Arial" panose="020B0604020202020204" pitchFamily="34" charset="0"/>
              <a:ea typeface="Source Sans 3"/>
              <a:cs typeface="Arial" panose="020B0604020202020204" pitchFamily="34" charset="0"/>
            </a:endParaRPr>
          </a:p>
          <a:p>
            <a:pPr marL="44450" indent="0" fontAlgn="base">
              <a:spcBef>
                <a:spcPts val="200"/>
              </a:spcBef>
              <a:spcAft>
                <a:spcPct val="0"/>
              </a:spcAft>
            </a:pPr>
            <a:r>
              <a:rPr lang="en-US" altLang="zh-CN" sz="1000" b="0" i="0">
                <a:solidFill>
                  <a:srgbClr val="273239"/>
                </a:solidFill>
                <a:latin typeface="Arial" panose="020B0604020202020204" pitchFamily="34" charset="0"/>
                <a:ea typeface="Source Sans 3"/>
                <a:cs typeface="Arial" panose="020B0604020202020204" pitchFamily="34" charset="0"/>
                <a:hlinkClick r:id="rId20"/>
              </a:rPr>
              <a:t>Python | Pandas Working With Text Data</a:t>
            </a:r>
            <a:r>
              <a:rPr lang="en-US" altLang="zh-CN" sz="1000" b="0" i="0">
                <a:solidFill>
                  <a:srgbClr val="273239"/>
                </a:solidFill>
                <a:latin typeface="Arial" panose="020B0604020202020204" pitchFamily="34" charset="0"/>
                <a:ea typeface="Source Sans 3"/>
                <a:cs typeface="Arial" panose="020B0604020202020204" pitchFamily="34" charset="0"/>
                <a:hlinkClick r:id="rId21"/>
              </a:rPr>
              <a:t>Python | Pandas Series.str.lower(), upper() and title()</a:t>
            </a:r>
            <a:r>
              <a:rPr lang="en-US" altLang="zh-CN" sz="1000" b="0" i="0">
                <a:solidFill>
                  <a:srgbClr val="273239"/>
                </a:solidFill>
                <a:latin typeface="Arial" panose="020B0604020202020204" pitchFamily="34" charset="0"/>
                <a:ea typeface="Source Sans 3"/>
                <a:cs typeface="Arial" panose="020B0604020202020204" pitchFamily="34" charset="0"/>
                <a:hlinkClick r:id="rId22"/>
              </a:rPr>
              <a:t>Python | Pandas Series.str.replace() to replace text in a series</a:t>
            </a:r>
            <a:r>
              <a:rPr lang="en-US" altLang="zh-CN" sz="1000" b="0" i="0">
                <a:solidFill>
                  <a:srgbClr val="273239"/>
                </a:solidFill>
                <a:latin typeface="Arial" panose="020B0604020202020204" pitchFamily="34" charset="0"/>
                <a:ea typeface="Source Sans 3"/>
                <a:cs typeface="Arial" panose="020B0604020202020204" pitchFamily="34" charset="0"/>
                <a:hlinkClick r:id="rId23"/>
              </a:rPr>
              <a:t>Python | Pandas Series.replace()</a:t>
            </a:r>
            <a:r>
              <a:rPr lang="en-US" altLang="zh-CN" sz="1000" b="0" i="0">
                <a:solidFill>
                  <a:srgbClr val="273239"/>
                </a:solidFill>
                <a:latin typeface="Arial" panose="020B0604020202020204" pitchFamily="34" charset="0"/>
                <a:ea typeface="Source Sans 3"/>
                <a:cs typeface="Arial" panose="020B0604020202020204" pitchFamily="34" charset="0"/>
                <a:hlinkClick r:id="rId24"/>
              </a:rPr>
              <a:t>Python | Pandas Series.str.strip(), lstrip() and rstrip()</a:t>
            </a:r>
            <a:r>
              <a:rPr lang="en-US" altLang="zh-CN" sz="1000" b="0" i="0">
                <a:solidFill>
                  <a:srgbClr val="273239"/>
                </a:solidFill>
                <a:latin typeface="Arial" panose="020B0604020202020204" pitchFamily="34" charset="0"/>
                <a:ea typeface="Source Sans 3"/>
                <a:cs typeface="Arial" panose="020B0604020202020204" pitchFamily="34" charset="0"/>
                <a:hlinkClick r:id="rId25"/>
              </a:rPr>
              <a:t>Python | Pandas tseries.offsets.DateOffset</a:t>
            </a:r>
            <a:endParaRPr lang="en-US" altLang="zh-CN" sz="1000" b="0" i="0">
              <a:solidFill>
                <a:srgbClr val="273239"/>
              </a:solidFill>
              <a:latin typeface="Arial" panose="020B0604020202020204" pitchFamily="34" charset="0"/>
              <a:ea typeface="Source Sans 3"/>
              <a:cs typeface="Arial" panose="020B0604020202020204" pitchFamily="34" charset="0"/>
              <a:hlinkClick r:id="rId25"/>
            </a:endParaRPr>
          </a:p>
          <a:p>
            <a:pPr marL="0" indent="0" fontAlgn="base">
              <a:spcBef>
                <a:spcPct val="0"/>
              </a:spcBef>
              <a:spcAft>
                <a:spcPct val="0"/>
              </a:spcAft>
            </a:pPr>
            <a:r>
              <a:rPr lang="en-US" altLang="zh-CN" sz="1200" b="0" i="0">
                <a:solidFill>
                  <a:srgbClr val="273239"/>
                </a:solidFill>
                <a:latin typeface="Arial" panose="020B0604020202020204" pitchFamily="34" charset="0"/>
                <a:ea typeface="Source Sans 3"/>
                <a:cs typeface="Arial" panose="020B0604020202020204" pitchFamily="34" charset="0"/>
              </a:rPr>
              <a:t>Working with CSV and Excel files</a:t>
            </a:r>
            <a:endParaRPr lang="en-US" altLang="zh-CN" sz="1200" b="0" i="0">
              <a:solidFill>
                <a:srgbClr val="273239"/>
              </a:solidFill>
              <a:latin typeface="Arial" panose="020B0604020202020204" pitchFamily="34" charset="0"/>
              <a:ea typeface="Source Sans 3"/>
              <a:cs typeface="Arial" panose="020B0604020202020204" pitchFamily="34" charset="0"/>
            </a:endParaRPr>
          </a:p>
          <a:p>
            <a:pPr marL="44450" indent="0" fontAlgn="base">
              <a:spcBef>
                <a:spcPts val="200"/>
              </a:spcBef>
              <a:spcAft>
                <a:spcPct val="0"/>
              </a:spcAft>
            </a:pPr>
            <a:r>
              <a:rPr lang="en-US" altLang="zh-CN" sz="1000" b="0" i="0">
                <a:solidFill>
                  <a:srgbClr val="273239"/>
                </a:solidFill>
                <a:latin typeface="Arial" panose="020B0604020202020204" pitchFamily="34" charset="0"/>
                <a:ea typeface="Source Sans 3"/>
                <a:cs typeface="Arial" panose="020B0604020202020204" pitchFamily="34" charset="0"/>
                <a:hlinkClick r:id="rId26"/>
              </a:rPr>
              <a:t>Pandas Read CSV in Python</a:t>
            </a:r>
            <a:r>
              <a:rPr lang="en-US" altLang="zh-CN" sz="1000" b="0" i="0">
                <a:solidFill>
                  <a:srgbClr val="273239"/>
                </a:solidFill>
                <a:latin typeface="Arial" panose="020B0604020202020204" pitchFamily="34" charset="0"/>
                <a:ea typeface="Source Sans 3"/>
                <a:cs typeface="Arial" panose="020B0604020202020204" pitchFamily="34" charset="0"/>
                <a:hlinkClick r:id="rId27"/>
              </a:rPr>
              <a:t>Saving a Pandas Dataframe as a CSV</a:t>
            </a:r>
            <a:r>
              <a:rPr lang="en-US" altLang="zh-CN" sz="1000" b="0" i="0">
                <a:solidFill>
                  <a:srgbClr val="273239"/>
                </a:solidFill>
                <a:latin typeface="Arial" panose="020B0604020202020204" pitchFamily="34" charset="0"/>
                <a:ea typeface="Source Sans 3"/>
                <a:cs typeface="Arial" panose="020B0604020202020204" pitchFamily="34" charset="0"/>
                <a:hlinkClick r:id="rId28"/>
              </a:rPr>
              <a:t>Loading Excel spreadsheet as pandas DataFrame</a:t>
            </a:r>
            <a:r>
              <a:rPr lang="en-US" altLang="zh-CN" sz="1000" b="0" i="0">
                <a:solidFill>
                  <a:srgbClr val="273239"/>
                </a:solidFill>
                <a:latin typeface="Arial" panose="020B0604020202020204" pitchFamily="34" charset="0"/>
                <a:ea typeface="Source Sans 3"/>
                <a:cs typeface="Arial" panose="020B0604020202020204" pitchFamily="34" charset="0"/>
                <a:hlinkClick r:id="rId29"/>
              </a:rPr>
              <a:t>Creating a dataframe using Excel files</a:t>
            </a:r>
            <a:r>
              <a:rPr lang="en-US" altLang="zh-CN" sz="1000" b="0" i="0">
                <a:solidFill>
                  <a:srgbClr val="273239"/>
                </a:solidFill>
                <a:latin typeface="Arial" panose="020B0604020202020204" pitchFamily="34" charset="0"/>
                <a:ea typeface="Source Sans 3"/>
                <a:cs typeface="Arial" panose="020B0604020202020204" pitchFamily="34" charset="0"/>
                <a:hlinkClick r:id="rId30"/>
              </a:rPr>
              <a:t>Python | Working with Pandas and XlsxWriter | Set - 1</a:t>
            </a:r>
            <a:r>
              <a:rPr lang="en-US" altLang="zh-CN" sz="1000" b="0" i="0">
                <a:solidFill>
                  <a:srgbClr val="273239"/>
                </a:solidFill>
                <a:latin typeface="Arial" panose="020B0604020202020204" pitchFamily="34" charset="0"/>
                <a:ea typeface="Source Sans 3"/>
                <a:cs typeface="Arial" panose="020B0604020202020204" pitchFamily="34" charset="0"/>
                <a:hlinkClick r:id="rId31"/>
              </a:rPr>
              <a:t>Python | Working with Pandas and XlsxWriter | Set – 2</a:t>
            </a:r>
            <a:r>
              <a:rPr lang="en-US" altLang="zh-CN" sz="1000" b="0" i="0">
                <a:solidFill>
                  <a:srgbClr val="273239"/>
                </a:solidFill>
                <a:latin typeface="Arial" panose="020B0604020202020204" pitchFamily="34" charset="0"/>
                <a:ea typeface="Source Sans 3"/>
                <a:cs typeface="Arial" panose="020B0604020202020204" pitchFamily="34" charset="0"/>
                <a:hlinkClick r:id="rId32"/>
              </a:rPr>
              <a:t>Python | Working with Pandas and XlsxWriter | Set – 3</a:t>
            </a:r>
            <a:endParaRPr lang="en-US" altLang="zh-CN" sz="1000" b="0" i="0">
              <a:solidFill>
                <a:srgbClr val="273239"/>
              </a:solidFill>
              <a:latin typeface="Arial" panose="020B0604020202020204" pitchFamily="34" charset="0"/>
              <a:ea typeface="Source Sans 3"/>
              <a:cs typeface="Arial" panose="020B0604020202020204" pitchFamily="34" charset="0"/>
              <a:hlinkClick r:id="rId32"/>
            </a:endParaRPr>
          </a:p>
          <a:p>
            <a:pPr marL="0" indent="0" fontAlgn="base">
              <a:spcBef>
                <a:spcPct val="0"/>
              </a:spcBef>
              <a:spcAft>
                <a:spcPct val="0"/>
              </a:spcAft>
            </a:pPr>
            <a:r>
              <a:rPr lang="en-US" altLang="zh-CN" sz="1200" b="0" i="0">
                <a:solidFill>
                  <a:srgbClr val="273239"/>
                </a:solidFill>
                <a:latin typeface="Arial" panose="020B0604020202020204" pitchFamily="34" charset="0"/>
                <a:ea typeface="Source Sans 3"/>
                <a:cs typeface="Arial" panose="020B0604020202020204" pitchFamily="34" charset="0"/>
              </a:rPr>
              <a:t>Visualization</a:t>
            </a:r>
            <a:endParaRPr lang="en-US" altLang="zh-CN" sz="1200" b="0" i="0">
              <a:solidFill>
                <a:srgbClr val="273239"/>
              </a:solidFill>
              <a:latin typeface="Arial" panose="020B0604020202020204" pitchFamily="34" charset="0"/>
              <a:ea typeface="Source Sans 3"/>
              <a:cs typeface="Arial" panose="020B0604020202020204" pitchFamily="34" charset="0"/>
            </a:endParaRPr>
          </a:p>
          <a:p>
            <a:pPr marL="44450" indent="0" fontAlgn="base">
              <a:spcBef>
                <a:spcPts val="200"/>
              </a:spcBef>
              <a:spcAft>
                <a:spcPct val="0"/>
              </a:spcAft>
            </a:pPr>
            <a:r>
              <a:rPr lang="en-US" altLang="zh-CN" sz="1000" b="0" i="0">
                <a:solidFill>
                  <a:srgbClr val="273239"/>
                </a:solidFill>
                <a:latin typeface="Arial" panose="020B0604020202020204" pitchFamily="34" charset="0"/>
                <a:ea typeface="Source Sans 3"/>
                <a:cs typeface="Arial" panose="020B0604020202020204" pitchFamily="34" charset="0"/>
                <a:hlinkClick r:id="rId33"/>
              </a:rPr>
              <a:t>Data Visualization with Pandas</a:t>
            </a:r>
            <a:r>
              <a:rPr lang="en-US" altLang="zh-CN" sz="1000" b="0" i="0">
                <a:solidFill>
                  <a:srgbClr val="273239"/>
                </a:solidFill>
                <a:latin typeface="Arial" panose="020B0604020202020204" pitchFamily="34" charset="0"/>
                <a:ea typeface="Source Sans 3"/>
                <a:cs typeface="Arial" panose="020B0604020202020204" pitchFamily="34" charset="0"/>
                <a:hlinkClick r:id="rId34"/>
              </a:rPr>
              <a:t>Data analysis and Visualization with Python</a:t>
            </a:r>
            <a:r>
              <a:rPr lang="en-US" altLang="zh-CN" sz="1000" b="0" i="0">
                <a:solidFill>
                  <a:srgbClr val="273239"/>
                </a:solidFill>
                <a:latin typeface="Arial" panose="020B0604020202020204" pitchFamily="34" charset="0"/>
                <a:ea typeface="Source Sans 3"/>
                <a:cs typeface="Arial" panose="020B0604020202020204" pitchFamily="34" charset="0"/>
                <a:hlinkClick r:id="rId35"/>
              </a:rPr>
              <a:t>Data Analysis and Visualization with Python | Set 2</a:t>
            </a:r>
            <a:r>
              <a:rPr lang="en-US" altLang="zh-CN" sz="1000" b="0" i="0">
                <a:solidFill>
                  <a:srgbClr val="273239"/>
                </a:solidFill>
                <a:latin typeface="Arial" panose="020B0604020202020204" pitchFamily="34" charset="0"/>
                <a:ea typeface="Source Sans 3"/>
                <a:cs typeface="Arial" panose="020B0604020202020204" pitchFamily="34" charset="0"/>
                <a:hlinkClick r:id="rId36"/>
              </a:rPr>
              <a:t>Box plot visualization with Pandas and Seaborn</a:t>
            </a:r>
            <a:endParaRPr lang="en-US" altLang="zh-CN" sz="1000" b="0" i="0">
              <a:solidFill>
                <a:srgbClr val="273239"/>
              </a:solidFill>
              <a:latin typeface="Arial" panose="020B0604020202020204" pitchFamily="34" charset="0"/>
              <a:ea typeface="Source Sans 3"/>
              <a:cs typeface="Arial" panose="020B0604020202020204" pitchFamily="34" charset="0"/>
              <a:hlinkClick r:id="rId36"/>
            </a:endParaRPr>
          </a:p>
          <a:p>
            <a:pPr marL="0" indent="0" fontAlgn="base">
              <a:spcBef>
                <a:spcPct val="0"/>
              </a:spcBef>
              <a:spcAft>
                <a:spcPct val="0"/>
              </a:spcAft>
            </a:pPr>
            <a:r>
              <a:rPr lang="en-US" altLang="zh-CN" sz="1200" b="0" i="0">
                <a:solidFill>
                  <a:srgbClr val="273239"/>
                </a:solidFill>
                <a:latin typeface="Arial" panose="020B0604020202020204" pitchFamily="34" charset="0"/>
                <a:ea typeface="Source Sans 3"/>
                <a:cs typeface="Arial" panose="020B0604020202020204" pitchFamily="34" charset="0"/>
              </a:rPr>
              <a:t>Applications and Projects</a:t>
            </a:r>
            <a:endParaRPr lang="en-US" altLang="zh-CN" sz="1200" b="0" i="0">
              <a:solidFill>
                <a:srgbClr val="273239"/>
              </a:solidFill>
              <a:latin typeface="Arial" panose="020B0604020202020204" pitchFamily="34" charset="0"/>
              <a:ea typeface="Source Sans 3"/>
              <a:cs typeface="Arial" panose="020B0604020202020204" pitchFamily="34" charset="0"/>
            </a:endParaRPr>
          </a:p>
          <a:p>
            <a:pPr marL="44450" indent="0" fontAlgn="base">
              <a:spcBef>
                <a:spcPts val="200"/>
              </a:spcBef>
              <a:spcAft>
                <a:spcPct val="0"/>
              </a:spcAft>
            </a:pPr>
            <a:r>
              <a:rPr lang="en-US" altLang="zh-CN" sz="1000" b="0" i="0">
                <a:solidFill>
                  <a:srgbClr val="273239"/>
                </a:solidFill>
                <a:latin typeface="Arial" panose="020B0604020202020204" pitchFamily="34" charset="0"/>
                <a:ea typeface="Source Sans 3"/>
                <a:cs typeface="Arial" panose="020B0604020202020204" pitchFamily="34" charset="0"/>
                <a:hlinkClick r:id="rId37"/>
              </a:rPr>
              <a:t>How to do a vLookup in Python using Pandas</a:t>
            </a:r>
            <a:r>
              <a:rPr lang="en-US" altLang="zh-CN" sz="1000" b="0" i="0">
                <a:solidFill>
                  <a:srgbClr val="273239"/>
                </a:solidFill>
                <a:latin typeface="Arial" panose="020B0604020202020204" pitchFamily="34" charset="0"/>
                <a:ea typeface="Source Sans 3"/>
                <a:cs typeface="Arial" panose="020B0604020202020204" pitchFamily="34" charset="0"/>
                <a:hlinkClick r:id="rId38"/>
              </a:rPr>
              <a:t>Convert CSV to HTML Table in Python</a:t>
            </a:r>
            <a:r>
              <a:rPr lang="en-US" altLang="zh-CN" sz="1000" b="0" i="0">
                <a:solidFill>
                  <a:srgbClr val="273239"/>
                </a:solidFill>
                <a:latin typeface="Arial" panose="020B0604020202020204" pitchFamily="34" charset="0"/>
                <a:ea typeface="Source Sans 3"/>
                <a:cs typeface="Arial" panose="020B0604020202020204" pitchFamily="34" charset="0"/>
                <a:hlinkClick r:id="rId39"/>
              </a:rPr>
              <a:t>KDE Plot Visualization with Pandas and Seaborn</a:t>
            </a:r>
            <a:r>
              <a:rPr lang="en-US" altLang="zh-CN" sz="1000" b="0" i="0">
                <a:solidFill>
                  <a:srgbClr val="273239"/>
                </a:solidFill>
                <a:latin typeface="Arial" panose="020B0604020202020204" pitchFamily="34" charset="0"/>
                <a:ea typeface="Source Sans 3"/>
                <a:cs typeface="Arial" panose="020B0604020202020204" pitchFamily="34" charset="0"/>
                <a:hlinkClick r:id="rId40"/>
              </a:rPr>
              <a:t>Analyzing Selling Price of used Cars using Python</a:t>
            </a:r>
            <a:r>
              <a:rPr lang="en-US" altLang="zh-CN" sz="1000" b="0" i="0">
                <a:solidFill>
                  <a:srgbClr val="273239"/>
                </a:solidFill>
                <a:latin typeface="Arial" panose="020B0604020202020204" pitchFamily="34" charset="0"/>
                <a:ea typeface="Source Sans 3"/>
                <a:cs typeface="Arial" panose="020B0604020202020204" pitchFamily="34" charset="0"/>
                <a:hlinkClick r:id="rId41"/>
              </a:rPr>
              <a:t>Add CSS to the Jupyter Notebook using Pandas</a:t>
            </a:r>
            <a:endParaRPr lang="en-US" altLang="zh-CN" sz="1000" b="0" i="0">
              <a:solidFill>
                <a:srgbClr val="273239"/>
              </a:solidFill>
              <a:latin typeface="Arial" panose="020B0604020202020204" pitchFamily="34" charset="0"/>
              <a:ea typeface="Source Sans 3"/>
              <a:cs typeface="Arial" panose="020B0604020202020204" pitchFamily="34" charset="0"/>
              <a:hlinkClick r:id="rId41"/>
            </a:endParaRPr>
          </a:p>
        </p:txBody>
      </p:sp>
      <p:sp>
        <p:nvSpPr>
          <p:cNvPr id="2" name="Text Box 1"/>
          <p:cNvSpPr txBox="1"/>
          <p:nvPr/>
        </p:nvSpPr>
        <p:spPr>
          <a:xfrm>
            <a:off x="54610" y="-364490"/>
            <a:ext cx="3843655" cy="6334125"/>
          </a:xfrm>
          <a:prstGeom prst="rect">
            <a:avLst/>
          </a:prstGeom>
          <a:noFill/>
        </p:spPr>
        <p:txBody>
          <a:bodyPr wrap="square" rtlCol="0" anchor="t">
            <a:spAutoFit/>
          </a:bodyPr>
          <a:p>
            <a:pPr marL="0" indent="0" fontAlgn="base">
              <a:spcBef>
                <a:spcPct val="0"/>
              </a:spcBef>
              <a:spcAft>
                <a:spcPct val="0"/>
              </a:spcAft>
            </a:pPr>
            <a:r>
              <a:rPr lang="en-US" altLang="zh-CN" sz="1200">
                <a:solidFill>
                  <a:srgbClr val="273239"/>
                </a:solidFill>
                <a:latin typeface="Arial" panose="020B0604020202020204" pitchFamily="34" charset="0"/>
                <a:ea typeface="Source Sans 3"/>
                <a:cs typeface="Arial" panose="020B0604020202020204" pitchFamily="34" charset="0"/>
                <a:sym typeface="+mn-ea"/>
              </a:rPr>
              <a:t>Introduction</a:t>
            </a:r>
            <a:endParaRPr lang="en-US" altLang="zh-CN" sz="1200" b="0" i="0">
              <a:solidFill>
                <a:srgbClr val="273239"/>
              </a:solidFill>
              <a:latin typeface="Arial" panose="020B0604020202020204" pitchFamily="34" charset="0"/>
              <a:ea typeface="Source Sans 3"/>
              <a:cs typeface="Arial" panose="020B0604020202020204" pitchFamily="34" charset="0"/>
            </a:endParaRPr>
          </a:p>
          <a:p>
            <a:pPr marL="44450" indent="0" fontAlgn="base">
              <a:spcBef>
                <a:spcPts val="200"/>
              </a:spcBef>
              <a:spcAft>
                <a:spcPct val="0"/>
              </a:spcAft>
            </a:pP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42"/>
              </a:rPr>
              <a:t>Pandas Introduction</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43"/>
              </a:rPr>
              <a:t>How to Install Pandas in Python?</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44"/>
              </a:rPr>
              <a:t>How To Use Jupyter Notebook - An Ultimate Guide</a:t>
            </a:r>
            <a:endParaRPr lang="en-US" altLang="zh-CN" sz="1000" b="0" i="0">
              <a:solidFill>
                <a:srgbClr val="273239"/>
              </a:solidFill>
              <a:latin typeface="Arial" panose="020B0604020202020204" pitchFamily="34" charset="0"/>
              <a:ea typeface="Source Sans 3"/>
              <a:cs typeface="Arial" panose="020B0604020202020204" pitchFamily="34" charset="0"/>
              <a:hlinkClick r:id="rId44"/>
            </a:endParaRPr>
          </a:p>
          <a:p>
            <a:pPr marL="0" indent="0" fontAlgn="base">
              <a:spcBef>
                <a:spcPct val="0"/>
              </a:spcBef>
              <a:spcAft>
                <a:spcPct val="0"/>
              </a:spcAft>
            </a:pPr>
            <a:r>
              <a:rPr lang="en-US" altLang="zh-CN" sz="1200">
                <a:solidFill>
                  <a:srgbClr val="273239"/>
                </a:solidFill>
                <a:latin typeface="Arial" panose="020B0604020202020204" pitchFamily="34" charset="0"/>
                <a:ea typeface="Source Sans 3"/>
                <a:cs typeface="Arial" panose="020B0604020202020204" pitchFamily="34" charset="0"/>
                <a:sym typeface="+mn-ea"/>
              </a:rPr>
              <a:t>Creating Objects</a:t>
            </a:r>
            <a:endParaRPr lang="en-US" altLang="zh-CN" sz="1200" b="0" i="0">
              <a:solidFill>
                <a:srgbClr val="273239"/>
              </a:solidFill>
              <a:latin typeface="Arial" panose="020B0604020202020204" pitchFamily="34" charset="0"/>
              <a:ea typeface="Source Sans 3"/>
              <a:cs typeface="Arial" panose="020B0604020202020204" pitchFamily="34" charset="0"/>
            </a:endParaRPr>
          </a:p>
          <a:p>
            <a:pPr marL="44450" indent="0" fontAlgn="base">
              <a:spcBef>
                <a:spcPts val="200"/>
              </a:spcBef>
              <a:spcAft>
                <a:spcPct val="0"/>
              </a:spcAft>
            </a:pP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45"/>
              </a:rPr>
              <a:t>Creating a Pandas DataFrame</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46"/>
              </a:rPr>
              <a:t>Python Pandas Series</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47"/>
              </a:rPr>
              <a:t>Creating a Pandas Series</a:t>
            </a:r>
            <a:endParaRPr lang="en-US" altLang="zh-CN" sz="1000" b="0" i="0">
              <a:solidFill>
                <a:srgbClr val="273239"/>
              </a:solidFill>
              <a:latin typeface="Arial" panose="020B0604020202020204" pitchFamily="34" charset="0"/>
              <a:ea typeface="Source Sans 3"/>
              <a:cs typeface="Arial" panose="020B0604020202020204" pitchFamily="34" charset="0"/>
              <a:hlinkClick r:id="rId47"/>
            </a:endParaRPr>
          </a:p>
          <a:p>
            <a:pPr marL="0" indent="0" fontAlgn="base">
              <a:spcBef>
                <a:spcPct val="0"/>
              </a:spcBef>
              <a:spcAft>
                <a:spcPct val="0"/>
              </a:spcAft>
            </a:pPr>
            <a:r>
              <a:rPr lang="en-US" altLang="zh-CN" sz="1200">
                <a:solidFill>
                  <a:srgbClr val="273239"/>
                </a:solidFill>
                <a:latin typeface="Arial" panose="020B0604020202020204" pitchFamily="34" charset="0"/>
                <a:ea typeface="Source Sans 3"/>
                <a:cs typeface="Arial" panose="020B0604020202020204" pitchFamily="34" charset="0"/>
                <a:sym typeface="+mn-ea"/>
              </a:rPr>
              <a:t>Viewing Data</a:t>
            </a:r>
            <a:endParaRPr lang="en-US" altLang="zh-CN" sz="1200" b="0" i="0">
              <a:solidFill>
                <a:srgbClr val="273239"/>
              </a:solidFill>
              <a:latin typeface="Arial" panose="020B0604020202020204" pitchFamily="34" charset="0"/>
              <a:ea typeface="Source Sans 3"/>
              <a:cs typeface="Arial" panose="020B0604020202020204" pitchFamily="34" charset="0"/>
            </a:endParaRPr>
          </a:p>
          <a:p>
            <a:pPr marL="44450" indent="0" fontAlgn="base">
              <a:spcBef>
                <a:spcPts val="200"/>
              </a:spcBef>
              <a:spcAft>
                <a:spcPct val="0"/>
              </a:spcAft>
            </a:pP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48"/>
              </a:rPr>
              <a:t>Pandas Dataframe/Series.head() method - Python</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49"/>
              </a:rPr>
              <a:t>Pandas Dataframe/Series.tail() method - Python</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50"/>
              </a:rPr>
              <a:t>Pandas DataFrame describe() Method</a:t>
            </a:r>
            <a:endParaRPr lang="en-US" altLang="zh-CN" sz="1000" b="0" i="0">
              <a:solidFill>
                <a:srgbClr val="273239"/>
              </a:solidFill>
              <a:latin typeface="Arial" panose="020B0604020202020204" pitchFamily="34" charset="0"/>
              <a:ea typeface="Source Sans 3"/>
              <a:cs typeface="Arial" panose="020B0604020202020204" pitchFamily="34" charset="0"/>
              <a:hlinkClick r:id="rId50"/>
            </a:endParaRPr>
          </a:p>
          <a:p>
            <a:pPr marL="0" indent="0" fontAlgn="base">
              <a:spcBef>
                <a:spcPct val="0"/>
              </a:spcBef>
              <a:spcAft>
                <a:spcPct val="0"/>
              </a:spcAft>
            </a:pPr>
            <a:r>
              <a:rPr lang="en-US" altLang="zh-CN" sz="1200">
                <a:solidFill>
                  <a:srgbClr val="273239"/>
                </a:solidFill>
                <a:latin typeface="Arial" panose="020B0604020202020204" pitchFamily="34" charset="0"/>
                <a:ea typeface="Source Sans 3"/>
                <a:cs typeface="Arial" panose="020B0604020202020204" pitchFamily="34" charset="0"/>
                <a:sym typeface="+mn-ea"/>
              </a:rPr>
              <a:t>Selection &amp; Slicing</a:t>
            </a:r>
            <a:endParaRPr lang="en-US" altLang="zh-CN" sz="1200" b="0" i="0">
              <a:solidFill>
                <a:srgbClr val="273239"/>
              </a:solidFill>
              <a:latin typeface="Arial" panose="020B0604020202020204" pitchFamily="34" charset="0"/>
              <a:ea typeface="Source Sans 3"/>
              <a:cs typeface="Arial" panose="020B0604020202020204" pitchFamily="34" charset="0"/>
            </a:endParaRPr>
          </a:p>
          <a:p>
            <a:pPr marL="44450" indent="0" fontAlgn="base">
              <a:spcBef>
                <a:spcPts val="200"/>
              </a:spcBef>
              <a:spcAft>
                <a:spcPct val="0"/>
              </a:spcAft>
            </a:pP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51"/>
              </a:rPr>
              <a:t>Dealing with Rows and Columns in Pandas DataFrame</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52"/>
              </a:rPr>
              <a:t>Pandas Extracting rows using .loc[] - Python</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53"/>
              </a:rPr>
              <a:t>Extracting rows using Pandas .iloc[] in Python</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54"/>
              </a:rPr>
              <a:t>Indexing and Selecting Data with Pandas</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55"/>
              </a:rPr>
              <a:t>Boolean Indexing in Pandas</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56"/>
              </a:rPr>
              <a:t>Python | Pandas DataFrame.ix[ ]</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57"/>
              </a:rPr>
              <a:t>Python | Pandas Series.str.slice()</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58"/>
              </a:rPr>
              <a:t>How to take column-slices of DataFrame in Pandas?</a:t>
            </a:r>
            <a:endParaRPr lang="en-US" altLang="zh-CN" sz="1000" b="0" i="0">
              <a:solidFill>
                <a:srgbClr val="273239"/>
              </a:solidFill>
              <a:latin typeface="Arial" panose="020B0604020202020204" pitchFamily="34" charset="0"/>
              <a:ea typeface="Source Sans 3"/>
              <a:cs typeface="Arial" panose="020B0604020202020204" pitchFamily="34" charset="0"/>
              <a:hlinkClick r:id="rId58"/>
            </a:endParaRPr>
          </a:p>
          <a:p>
            <a:pPr marL="0" indent="0" fontAlgn="base">
              <a:spcBef>
                <a:spcPct val="0"/>
              </a:spcBef>
              <a:spcAft>
                <a:spcPct val="0"/>
              </a:spcAft>
            </a:pPr>
            <a:r>
              <a:rPr lang="en-US" altLang="zh-CN" sz="1200">
                <a:solidFill>
                  <a:srgbClr val="273239"/>
                </a:solidFill>
                <a:latin typeface="Arial" panose="020B0604020202020204" pitchFamily="34" charset="0"/>
                <a:ea typeface="Source Sans 3"/>
                <a:cs typeface="Arial" panose="020B0604020202020204" pitchFamily="34" charset="0"/>
                <a:sym typeface="+mn-ea"/>
              </a:rPr>
              <a:t>Operations</a:t>
            </a:r>
            <a:endParaRPr lang="en-US" altLang="zh-CN" sz="1200" b="0" i="0">
              <a:solidFill>
                <a:srgbClr val="273239"/>
              </a:solidFill>
              <a:latin typeface="Arial" panose="020B0604020202020204" pitchFamily="34" charset="0"/>
              <a:ea typeface="Source Sans 3"/>
              <a:cs typeface="Arial" panose="020B0604020202020204" pitchFamily="34" charset="0"/>
            </a:endParaRPr>
          </a:p>
          <a:p>
            <a:pPr marL="44450" indent="0" fontAlgn="base">
              <a:spcBef>
                <a:spcPts val="200"/>
              </a:spcBef>
              <a:spcAft>
                <a:spcPct val="0"/>
              </a:spcAft>
            </a:pP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59"/>
              </a:rPr>
              <a:t>Python | Pandas.apply()</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60"/>
              </a:rPr>
              <a:t>Apply function to every row in a Pandas DataFrame</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61"/>
              </a:rPr>
              <a:t>Python | Pandas Series.apply()</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62"/>
              </a:rPr>
              <a:t>Pandas dataframe.aggregate() | Python</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63"/>
              </a:rPr>
              <a:t>Pandas DataFrame mean() Method</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64"/>
              </a:rPr>
              <a:t>Python | Pandas Series.mean()</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65"/>
              </a:rPr>
              <a:t>Python | Pandas dataframe.mad()</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66"/>
              </a:rPr>
              <a:t>Python | Pandas Series.mad() to calculate Mean Absolute Deviation of a Series</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67"/>
              </a:rPr>
              <a:t>Python | Pandas dataframe.sem()</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68"/>
              </a:rPr>
              <a:t>Python | Pandas Series.value_counts()</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69"/>
              </a:rPr>
              <a:t>Pandas Index.value_counts()-Python</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70"/>
              </a:rPr>
              <a:t>Applying Lambda functions to Pandas Dataframe</a:t>
            </a:r>
            <a:endParaRPr lang="en-US" altLang="zh-CN" sz="1000" b="0" i="0">
              <a:solidFill>
                <a:srgbClr val="273239"/>
              </a:solidFill>
              <a:latin typeface="Arial" panose="020B0604020202020204" pitchFamily="34" charset="0"/>
              <a:ea typeface="Source Sans 3"/>
              <a:cs typeface="Arial" panose="020B0604020202020204" pitchFamily="34" charset="0"/>
              <a:hlinkClick r:id="rId70"/>
            </a:endParaRPr>
          </a:p>
          <a:p>
            <a:pPr marL="0" indent="0" fontAlgn="base">
              <a:spcBef>
                <a:spcPct val="0"/>
              </a:spcBef>
              <a:spcAft>
                <a:spcPct val="0"/>
              </a:spcAft>
            </a:pPr>
            <a:r>
              <a:rPr lang="en-US" altLang="zh-CN" sz="1200">
                <a:solidFill>
                  <a:srgbClr val="273239"/>
                </a:solidFill>
                <a:latin typeface="Arial" panose="020B0604020202020204" pitchFamily="34" charset="0"/>
                <a:ea typeface="Source Sans 3"/>
                <a:cs typeface="Arial" panose="020B0604020202020204" pitchFamily="34" charset="0"/>
                <a:sym typeface="+mn-ea"/>
              </a:rPr>
              <a:t>Manipulating Data</a:t>
            </a:r>
            <a:endParaRPr lang="en-US" altLang="zh-CN" sz="1200" b="0" i="0">
              <a:solidFill>
                <a:srgbClr val="273239"/>
              </a:solidFill>
              <a:latin typeface="Arial" panose="020B0604020202020204" pitchFamily="34" charset="0"/>
              <a:ea typeface="Source Sans 3"/>
              <a:cs typeface="Arial" panose="020B0604020202020204" pitchFamily="34" charset="0"/>
            </a:endParaRPr>
          </a:p>
          <a:p>
            <a:pPr marL="44450" indent="0" fontAlgn="base">
              <a:spcBef>
                <a:spcPts val="200"/>
              </a:spcBef>
              <a:spcAft>
                <a:spcPct val="0"/>
              </a:spcAft>
            </a:pP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71"/>
              </a:rPr>
              <a:t>Adding New Column to Existing DataFrame in Pandas</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72"/>
              </a:rPr>
              <a:t>Python | Delete rows/columns from DataFrame using Pandas.drop()</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73"/>
              </a:rPr>
              <a:t>Python | Pandas DataFrame.truncate</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74"/>
              </a:rPr>
              <a:t>Python | Pandas Series.truncate()</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75"/>
              </a:rPr>
              <a:t>Iterating over rows and columns in Pandas DataFrame</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76"/>
              </a:rPr>
              <a:t>Pandas Dataframe.sort_values()</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77"/>
              </a:rPr>
              <a:t>Python | Pandas Dataframe.sort_values() | Set-2</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78"/>
              </a:rPr>
              <a:t>How to add one row in existing Pandas DataFrame?</a:t>
            </a:r>
            <a:endParaRPr lang="en-US" altLang="zh-CN" sz="1000" b="0" i="0">
              <a:solidFill>
                <a:srgbClr val="273239"/>
              </a:solidFill>
              <a:latin typeface="Arial" panose="020B0604020202020204" pitchFamily="34" charset="0"/>
              <a:ea typeface="Source Sans 3"/>
              <a:cs typeface="Arial" panose="020B0604020202020204" pitchFamily="34" charset="0"/>
              <a:hlinkClick r:id="rId78"/>
            </a:endParaRPr>
          </a:p>
          <a:p>
            <a:pPr marL="0" indent="0" fontAlgn="base">
              <a:spcBef>
                <a:spcPct val="0"/>
              </a:spcBef>
              <a:spcAft>
                <a:spcPct val="0"/>
              </a:spcAft>
            </a:pPr>
            <a:r>
              <a:rPr lang="en-US" altLang="zh-CN" sz="1200">
                <a:solidFill>
                  <a:srgbClr val="273239"/>
                </a:solidFill>
                <a:latin typeface="Arial" panose="020B0604020202020204" pitchFamily="34" charset="0"/>
                <a:ea typeface="Source Sans 3"/>
                <a:cs typeface="Arial" panose="020B0604020202020204" pitchFamily="34" charset="0"/>
                <a:sym typeface="+mn-ea"/>
              </a:rPr>
              <a:t>Grouping Data</a:t>
            </a:r>
            <a:endParaRPr lang="en-US" altLang="zh-CN" sz="1200" b="0" i="0">
              <a:solidFill>
                <a:srgbClr val="273239"/>
              </a:solidFill>
              <a:latin typeface="Arial" panose="020B0604020202020204" pitchFamily="34" charset="0"/>
              <a:ea typeface="Source Sans 3"/>
              <a:cs typeface="Arial" panose="020B0604020202020204" pitchFamily="34" charset="0"/>
            </a:endParaRPr>
          </a:p>
          <a:p>
            <a:pPr marL="44450" indent="0" fontAlgn="base">
              <a:spcBef>
                <a:spcPts val="200"/>
              </a:spcBef>
              <a:spcAft>
                <a:spcPct val="0"/>
              </a:spcAft>
            </a:pP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79"/>
              </a:rPr>
              <a:t>Pandas GroupBy</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80"/>
              </a:rPr>
              <a:t>Grouping Rows in pandas</a:t>
            </a:r>
            <a:r>
              <a:rPr lang="en-US" altLang="zh-CN" sz="1000">
                <a:solidFill>
                  <a:srgbClr val="273239"/>
                </a:solidFill>
                <a:latin typeface="Arial" panose="020B0604020202020204" pitchFamily="34" charset="0"/>
                <a:ea typeface="Source Sans 3"/>
                <a:cs typeface="Arial" panose="020B0604020202020204" pitchFamily="34" charset="0"/>
                <a:sym typeface="+mn-ea"/>
                <a:hlinkClick r:id="rId81"/>
              </a:rPr>
              <a:t>Combining Multiple Columns in Pandas groupby with Dictionary</a:t>
            </a:r>
            <a:endParaRPr lang="en-US" altLang="zh-CN" sz="1000">
              <a:solidFill>
                <a:srgbClr val="273239"/>
              </a:solidFill>
              <a:latin typeface="Arial" panose="020B0604020202020204" pitchFamily="34" charset="0"/>
              <a:ea typeface="Source Sans 3"/>
              <a:cs typeface="Arial" panose="020B0604020202020204" pitchFamily="34" charset="0"/>
              <a:sym typeface="+mn-ea"/>
              <a:hlinkClick r:id="rId81"/>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Introduction:--</a:t>
            </a:r>
            <a:endParaRPr lang="en-GB"/>
          </a:p>
        </p:txBody>
      </p:sp>
      <p:sp>
        <p:nvSpPr>
          <p:cNvPr id="60" name="Google Shape;60;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90000" lnSpcReduction="20000"/>
          </a:bodyPr>
          <a:lstStyle/>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Pandas is a Python library used for data manipulation and analysis. Pandas provides a convenient way to analyze and clean data.</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The Pandas library introduces two new data structures to Python - Series and DataFrame, both of which are built on top of NumPy.</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b="1">
                <a:solidFill>
                  <a:schemeClr val="dk1"/>
                </a:solidFill>
                <a:latin typeface="Verdana" panose="020B0604030504040204"/>
                <a:ea typeface="Verdana" panose="020B0604030504040204"/>
                <a:cs typeface="Verdana" panose="020B0604030504040204"/>
                <a:sym typeface="Verdana" panose="020B0604030504040204"/>
              </a:rPr>
              <a:t>What is Pandas Used for?</a:t>
            </a:r>
            <a:endParaRPr lang="en-US" altLang="en-US" sz="1150" b="1">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Pandas is a powerful library generally used for:</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Data Cleaning</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Data Transformation</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Data Analysis</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Machine Learning</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100"/>
              </a:spcBef>
              <a:spcAft>
                <a:spcPts val="0"/>
              </a:spcAft>
              <a:buClr>
                <a:schemeClr val="dk1"/>
              </a:buClr>
              <a:buSzPts val="1100"/>
              <a:buFont typeface="Arial" panose="020B0604020202020204"/>
              <a:buNone/>
            </a:pPr>
            <a:r>
              <a:rPr lang="en-US" altLang="en-US" sz="1150">
                <a:solidFill>
                  <a:schemeClr val="dk1"/>
                </a:solidFill>
                <a:latin typeface="Verdana" panose="020B0604030504040204"/>
                <a:ea typeface="Verdana" panose="020B0604030504040204"/>
                <a:cs typeface="Verdana" panose="020B0604030504040204"/>
                <a:sym typeface="Verdana" panose="020B0604030504040204"/>
              </a:rPr>
              <a:t>- Data Visualization</a:t>
            </a: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400"/>
              </a:spcBef>
              <a:spcAft>
                <a:spcPts val="0"/>
              </a:spcAft>
              <a:buNone/>
            </a:pPr>
            <a:endParaRPr lang="en-US" altLang="en-US" sz="1150">
              <a:solidFill>
                <a:schemeClr val="dk1"/>
              </a:solidFill>
              <a:latin typeface="Verdana" panose="020B0604030504040204"/>
              <a:ea typeface="Verdana" panose="020B0604030504040204"/>
              <a:cs typeface="Verdana" panose="020B0604030504040204"/>
              <a:sym typeface="Verdana" panose="020B0604030504040204"/>
            </a:endParaRPr>
          </a:p>
          <a:p>
            <a:pPr marL="114300" marR="114300" lvl="0" indent="0" algn="l" rtl="0">
              <a:spcBef>
                <a:spcPts val="1200"/>
              </a:spcBef>
              <a:spcAft>
                <a:spcPts val="0"/>
              </a:spcAft>
              <a:buClr>
                <a:schemeClr val="dk1"/>
              </a:buClr>
              <a:buSzPts val="1100"/>
              <a:buFont typeface="Arial" panose="020B0604020202020204"/>
              <a:buNone/>
            </a:pPr>
            <a:endParaRPr sz="1150">
              <a:solidFill>
                <a:schemeClr val="dk1"/>
              </a:solidFill>
              <a:latin typeface="Verdana" panose="020B0604030504040204"/>
              <a:ea typeface="Verdana" panose="020B0604030504040204"/>
              <a:cs typeface="Verdana" panose="020B0604030504040204"/>
              <a:sym typeface="Verdana" panose="020B0604030504040204"/>
            </a:endParaRPr>
          </a:p>
          <a:p>
            <a:pPr marL="0" lvl="0" indent="0" algn="l" rtl="0">
              <a:spcBef>
                <a:spcPts val="1200"/>
              </a:spcBef>
              <a:spcAft>
                <a:spcPts val="120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18110" y="0"/>
            <a:ext cx="8300720" cy="5015865"/>
          </a:xfrm>
          <a:prstGeom prst="rect">
            <a:avLst/>
          </a:prstGeom>
        </p:spPr>
        <p:txBody>
          <a:bodyPr wrap="square">
            <a:spAutoFit/>
          </a:bodyPr>
          <a:p>
            <a:pPr>
              <a:lnSpc>
                <a:spcPct val="100000"/>
              </a:lnSpc>
            </a:pPr>
            <a:r>
              <a:rPr lang="en-US" altLang="zh-CN" sz="1600" b="1">
                <a:solidFill>
                  <a:schemeClr val="tx1"/>
                </a:solidFill>
                <a:latin typeface="Arial" panose="020B0604020202020204" pitchFamily="34" charset="0"/>
                <a:ea typeface="Consolas" panose="020B0609020204030204"/>
                <a:cs typeface="Arial" panose="020B0604020202020204" pitchFamily="34" charset="0"/>
              </a:rPr>
              <a:t>### Why Use Pandas?</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Some of the reasons why we should use Pandas are as follows:</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1.</a:t>
            </a:r>
            <a:r>
              <a:rPr lang="en-US" altLang="zh-CN" sz="1600" b="1">
                <a:solidFill>
                  <a:schemeClr val="tx1"/>
                </a:solidFill>
                <a:latin typeface="Arial" panose="020B0604020202020204" pitchFamily="34" charset="0"/>
                <a:ea typeface="Consolas" panose="020B0609020204030204"/>
                <a:cs typeface="Arial" panose="020B0604020202020204" pitchFamily="34" charset="0"/>
              </a:rPr>
              <a:t>**Handle Large Data Efficiently**</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Pandas is designed for handling large datasets. It provides powerful tools that simplify tasks like data filtering, transforming, and merging.</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It also provides built-in functions to work with formats like CSV, JSON, TXT, Excel, and SQL databases.</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2.</a:t>
            </a:r>
            <a:r>
              <a:rPr lang="en-US" altLang="zh-CN" sz="1600" b="1">
                <a:solidFill>
                  <a:schemeClr val="tx1"/>
                </a:solidFill>
                <a:latin typeface="Arial" panose="020B0604020202020204" pitchFamily="34" charset="0"/>
                <a:ea typeface="Consolas" panose="020B0609020204030204"/>
                <a:cs typeface="Arial" panose="020B0604020202020204" pitchFamily="34" charset="0"/>
              </a:rPr>
              <a:t>**Tabular Data Representation**</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Pandas DataFrames, the primary data structure of Pandas, handle data in tabular format. This allows easy indexing, selecting, replacing, and slicing of data.</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3.</a:t>
            </a:r>
            <a:r>
              <a:rPr lang="en-US" altLang="zh-CN" sz="1600" b="1">
                <a:solidFill>
                  <a:schemeClr val="tx1"/>
                </a:solidFill>
                <a:latin typeface="Arial" panose="020B0604020202020204" pitchFamily="34" charset="0"/>
                <a:ea typeface="Consolas" panose="020B0609020204030204"/>
                <a:cs typeface="Arial" panose="020B0604020202020204" pitchFamily="34" charset="0"/>
              </a:rPr>
              <a:t>**Data Cleaning and Preprocessing**</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Data cleaning and preprocessing are essential steps in the data analysis pipeline, and Pandas provides powerful tools to facilitate these tasks. It has methods for handling missing values, removing duplicates, handling outliers, data normalization, etc.</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4.</a:t>
            </a:r>
            <a:r>
              <a:rPr lang="en-US" altLang="zh-CN" sz="1600" b="1">
                <a:solidFill>
                  <a:schemeClr val="tx1"/>
                </a:solidFill>
                <a:latin typeface="Arial" panose="020B0604020202020204" pitchFamily="34" charset="0"/>
                <a:ea typeface="Consolas" panose="020B0609020204030204"/>
                <a:cs typeface="Arial" panose="020B0604020202020204" pitchFamily="34" charset="0"/>
              </a:rPr>
              <a:t>**Time Series Functionality**</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Pandas contains an extensive set of tools for working with dates, times, and time-indexed data as it was initially developed for financial modeling.</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5.</a:t>
            </a:r>
            <a:r>
              <a:rPr lang="en-US" altLang="zh-CN" sz="1600" b="1">
                <a:solidFill>
                  <a:schemeClr val="tx1"/>
                </a:solidFill>
                <a:latin typeface="Arial" panose="020B0604020202020204" pitchFamily="34" charset="0"/>
                <a:ea typeface="Consolas" panose="020B0609020204030204"/>
                <a:cs typeface="Arial" panose="020B0604020202020204" pitchFamily="34" charset="0"/>
              </a:rPr>
              <a:t>**Free and Open-Source**</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   Pandas follows the same principles as Python, allowing you to use and distribute Pandas for free, even for commercial use.</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1925" y="0"/>
            <a:ext cx="8370570" cy="3538220"/>
          </a:xfrm>
          <a:prstGeom prst="rect">
            <a:avLst/>
          </a:prstGeom>
        </p:spPr>
        <p:txBody>
          <a:bodyPr wrap="square">
            <a:spAutoFit/>
          </a:bodyPr>
          <a:p>
            <a:pPr>
              <a:lnSpc>
                <a:spcPct val="100000"/>
              </a:lnSpc>
            </a:pPr>
            <a:r>
              <a:rPr lang="en-US" altLang="zh-CN" sz="1600" b="1">
                <a:solidFill>
                  <a:schemeClr val="tx1"/>
                </a:solidFill>
                <a:latin typeface="Arial" panose="020B0604020202020204" pitchFamily="34" charset="0"/>
                <a:ea typeface="Consolas" panose="020B0609020204030204"/>
                <a:cs typeface="Arial" panose="020B0604020202020204" pitchFamily="34" charset="0"/>
              </a:rPr>
              <a:t>### Install Pandas</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To install pandas, you need Python and PIP installed on your system. If you have Python and PIP installed already, you can install pandas by entering the following command in the terminal:</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```bash</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pipinstallpandas</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If the installation completes without any errors, Pandas is now successfully installed on your system. You can start using it in your Python projects by importing the Pandas library.</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1">
                <a:solidFill>
                  <a:schemeClr val="tx1"/>
                </a:solidFill>
                <a:latin typeface="Arial" panose="020B0604020202020204" pitchFamily="34" charset="0"/>
                <a:ea typeface="Consolas" panose="020B0609020204030204"/>
                <a:cs typeface="Arial" panose="020B0604020202020204" pitchFamily="34" charset="0"/>
              </a:rPr>
              <a:t>### Import Pandas in Python</a:t>
            </a:r>
            <a:endParaRPr lang="en-US" altLang="zh-CN" sz="1600" b="1">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We can import Pandas in Python using the import statement:</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```python</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import pandas as pd</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a:p>
            <a:pPr>
              <a:lnSpc>
                <a:spcPct val="100000"/>
              </a:lnSpc>
            </a:pPr>
            <a:r>
              <a:rPr lang="en-US" altLang="zh-CN" sz="1600" b="0">
                <a:solidFill>
                  <a:schemeClr val="tx1"/>
                </a:solidFill>
                <a:latin typeface="Arial" panose="020B0604020202020204" pitchFamily="34" charset="0"/>
                <a:ea typeface="Consolas" panose="020B0609020204030204"/>
                <a:cs typeface="Arial" panose="020B0604020202020204" pitchFamily="34" charset="0"/>
              </a:rPr>
              <a:t>```</a:t>
            </a:r>
            <a:endParaRPr lang="en-US" altLang="zh-CN" sz="1600" b="0">
              <a:solidFill>
                <a:schemeClr val="tx1"/>
              </a:solidFill>
              <a:latin typeface="Arial" panose="020B0604020202020204" pitchFamily="34" charset="0"/>
              <a:ea typeface="Consolas" panose="020B0609020204030204"/>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9220" y="134620"/>
            <a:ext cx="4173220" cy="4892675"/>
          </a:xfrm>
          <a:prstGeom prst="rect">
            <a:avLst/>
          </a:prstGeom>
          <a:noFill/>
        </p:spPr>
        <p:txBody>
          <a:bodyPr wrap="square" rtlCol="0">
            <a:spAutoFit/>
          </a:bodyPr>
          <a:p>
            <a:pPr marL="0" indent="0">
              <a:buNone/>
            </a:pPr>
            <a:r>
              <a:rPr lang="en-US" altLang="zh-CN" sz="1600" b="1">
                <a:solidFill>
                  <a:srgbClr val="FF0000"/>
                </a:solidFill>
                <a:latin typeface="Consolas" panose="020B0609020204030204"/>
                <a:ea typeface="Consolas" panose="020B0609020204030204"/>
                <a:sym typeface="+mn-ea"/>
              </a:rPr>
              <a:t>data manipulation and data wrangling</a:t>
            </a:r>
            <a:endParaRPr lang="en-US" altLang="zh-CN" sz="1600" b="1">
              <a:solidFill>
                <a:srgbClr val="FF0000"/>
              </a:solidFill>
              <a:latin typeface="Consolas" panose="020B0609020204030204"/>
              <a:ea typeface="Consolas" panose="020B0609020204030204"/>
            </a:endParaRPr>
          </a:p>
          <a:p>
            <a:pPr marL="0" indent="0">
              <a:buNone/>
            </a:pPr>
            <a:endParaRPr lang="en-US"/>
          </a:p>
          <a:p>
            <a:pPr marL="342900" indent="-342900">
              <a:buAutoNum type="arabicPeriod"/>
            </a:pPr>
            <a:r>
              <a:rPr lang="en-US"/>
              <a:t>Series and dataFrame</a:t>
            </a:r>
            <a:endParaRPr lang="en-US"/>
          </a:p>
          <a:p>
            <a:pPr marL="342900" indent="-342900">
              <a:buAutoNum type="arabicPeriod"/>
            </a:pPr>
            <a:r>
              <a:rPr lang="en-US"/>
              <a:t>indexing and slicing</a:t>
            </a:r>
            <a:endParaRPr lang="en-US"/>
          </a:p>
          <a:p>
            <a:pPr marL="342900" indent="-342900">
              <a:buAutoNum type="arabicPeriod"/>
            </a:pPr>
            <a:r>
              <a:rPr lang="en-US" altLang="en-US"/>
              <a:t>df.set_index</a:t>
            </a:r>
            <a:r>
              <a:rPr lang="en-US"/>
              <a:t>(0,1),</a:t>
            </a:r>
            <a:r>
              <a:rPr lang="en-US" altLang="en-US"/>
              <a:t>df.reset_index(drop=True, inplace=True)</a:t>
            </a:r>
            <a:endParaRPr lang="en-US" altLang="en-US"/>
          </a:p>
          <a:p>
            <a:pPr marL="342900" indent="-342900">
              <a:buAutoNum type="arabicPeriod"/>
            </a:pPr>
            <a:r>
              <a:rPr lang="en-US"/>
              <a:t>import files (csv,excel .sql , sql connection)</a:t>
            </a:r>
            <a:endParaRPr lang="en-US"/>
          </a:p>
          <a:p>
            <a:pPr marL="342900" indent="-342900">
              <a:buAutoNum type="arabicPeriod"/>
            </a:pPr>
            <a:r>
              <a:rPr lang="en-US"/>
              <a:t>Data overview</a:t>
            </a:r>
            <a:endParaRPr lang="en-US"/>
          </a:p>
          <a:p>
            <a:pPr marL="800100" lvl="1" indent="-342900">
              <a:buAutoNum type="arabicPeriod"/>
            </a:pPr>
            <a:r>
              <a:rPr lang="en-US"/>
              <a:t>head, tail, desc(o, all), info ,dtypes, df.columns, df.samples</a:t>
            </a:r>
            <a:endParaRPr lang="en-US"/>
          </a:p>
          <a:p>
            <a:pPr marL="800100" lvl="1" indent="-342900">
              <a:buAutoNum type="arabicPeriod"/>
            </a:pPr>
            <a:r>
              <a:rPr lang="en-US"/>
              <a:t>slicing indexing, loc &amp; iloc</a:t>
            </a:r>
            <a:endParaRPr lang="en-US"/>
          </a:p>
          <a:p>
            <a:pPr marL="342900" lvl="0" indent="-342900">
              <a:buAutoNum type="arabicPeriod"/>
            </a:pPr>
            <a:r>
              <a:rPr lang="en-US"/>
              <a:t>Data Cleaning</a:t>
            </a:r>
            <a:endParaRPr lang="en-US"/>
          </a:p>
          <a:p>
            <a:pPr marL="800100" lvl="1" indent="-342900">
              <a:buAutoNum type="arabicPeriod"/>
            </a:pPr>
            <a:r>
              <a:rPr lang="en-US" altLang="zh-CN">
                <a:solidFill>
                  <a:schemeClr val="tx1"/>
                </a:solidFill>
                <a:latin typeface="Consolas" panose="020B0609020204030204"/>
                <a:ea typeface="Consolas" panose="020B0609020204030204"/>
                <a:sym typeface="+mn-ea"/>
              </a:rPr>
              <a:t>check duplicate ,drop duplicate,inplace</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check null values, replace null, change value, drop null</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data type</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handle outliers</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create new columns (apply functions) ,delete columns</a:t>
            </a:r>
            <a:endParaRPr lang="en-US" altLang="zh-CN">
              <a:solidFill>
                <a:schemeClr val="tx1"/>
              </a:solidFill>
              <a:latin typeface="Consolas" panose="020B0609020204030204"/>
              <a:ea typeface="Consolas" panose="020B0609020204030204"/>
              <a:sym typeface="+mn-ea"/>
            </a:endParaRPr>
          </a:p>
          <a:p>
            <a:pPr marL="800100" lvl="1" indent="-342900">
              <a:buAutoNum type="arabicPeriod"/>
            </a:pPr>
            <a:r>
              <a:rPr lang="en-US" altLang="zh-CN">
                <a:solidFill>
                  <a:schemeClr val="tx1"/>
                </a:solidFill>
                <a:latin typeface="Consolas" panose="020B0609020204030204"/>
                <a:ea typeface="Consolas" panose="020B0609020204030204"/>
                <a:sym typeface="+mn-ea"/>
              </a:rPr>
              <a:t>save the data</a:t>
            </a:r>
            <a:endParaRPr lang="en-US"/>
          </a:p>
        </p:txBody>
      </p:sp>
      <p:sp>
        <p:nvSpPr>
          <p:cNvPr id="3" name="Text Box 2"/>
          <p:cNvSpPr txBox="1"/>
          <p:nvPr/>
        </p:nvSpPr>
        <p:spPr>
          <a:xfrm>
            <a:off x="4462145" y="134620"/>
            <a:ext cx="4681220" cy="4649470"/>
          </a:xfrm>
          <a:prstGeom prst="rect">
            <a:avLst/>
          </a:prstGeom>
        </p:spPr>
        <p:txBody>
          <a:bodyPr wrap="square">
            <a:noAutofit/>
          </a:bodyPr>
          <a:p>
            <a:pPr>
              <a:lnSpc>
                <a:spcPct val="100000"/>
              </a:lnSpc>
            </a:pPr>
            <a:r>
              <a:rPr lang="en-US" altLang="zh-CN" sz="1200" b="1">
                <a:solidFill>
                  <a:schemeClr val="tx1"/>
                </a:solidFill>
                <a:latin typeface="Consolas" panose="020B0609020204030204"/>
                <a:ea typeface="Consolas" panose="020B0609020204030204"/>
              </a:rPr>
              <a:t># data transformation</a:t>
            </a:r>
            <a:endParaRPr lang="en-US" altLang="zh-CN" sz="1200" b="1">
              <a:solidFill>
                <a:schemeClr val="tx1"/>
              </a:solidFill>
              <a:latin typeface="Consolas" panose="020B0609020204030204"/>
              <a:ea typeface="Consolas" panose="020B0609020204030204"/>
            </a:endParaRPr>
          </a:p>
          <a:p>
            <a:pPr lvl="2" indent="457200">
              <a:lnSpc>
                <a:spcPct val="100000"/>
              </a:lnSpc>
            </a:pPr>
            <a:r>
              <a:rPr lang="en-US" altLang="zh-CN" sz="1200" b="0">
                <a:solidFill>
                  <a:schemeClr val="tx1"/>
                </a:solidFill>
                <a:latin typeface="Consolas" panose="020B0609020204030204"/>
                <a:ea typeface="Consolas" panose="020B0609020204030204"/>
              </a:rPr>
              <a:t># pivot, melt, groupby, sort, sortby, rank, quantile, shift,</a:t>
            </a:r>
            <a:endParaRPr lang="en-US" altLang="zh-CN" sz="1200" b="0">
              <a:solidFill>
                <a:schemeClr val="tx1"/>
              </a:solidFill>
              <a:latin typeface="Consolas" panose="020B0609020204030204"/>
              <a:ea typeface="Consolas" panose="020B0609020204030204"/>
            </a:endParaRPr>
          </a:p>
          <a:p>
            <a:pPr lvl="2" indent="457200">
              <a:lnSpc>
                <a:spcPct val="100000"/>
              </a:lnSpc>
            </a:pPr>
            <a:r>
              <a:rPr lang="en-US" altLang="zh-CN" sz="1200" b="0">
                <a:solidFill>
                  <a:schemeClr val="tx1"/>
                </a:solidFill>
                <a:latin typeface="Consolas" panose="020B0609020204030204"/>
                <a:ea typeface="Consolas" panose="020B0609020204030204"/>
              </a:rPr>
              <a:t>	</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1">
                <a:solidFill>
                  <a:schemeClr val="tx1"/>
                </a:solidFill>
                <a:latin typeface="Consolas" panose="020B0609020204030204"/>
                <a:ea typeface="Consolas" panose="020B0609020204030204"/>
              </a:rPr>
              <a:t># data merging</a:t>
            </a: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a:t>
            </a:r>
            <a:r>
              <a:rPr lang="en-US" altLang="zh-CN" sz="1200">
                <a:solidFill>
                  <a:schemeClr val="tx1"/>
                </a:solidFill>
                <a:latin typeface="Consolas" panose="020B0609020204030204"/>
                <a:ea typeface="Consolas" panose="020B0609020204030204"/>
                <a:sym typeface="+mn-ea"/>
              </a:rPr>
              <a:t> concat(row,col,</a:t>
            </a:r>
            <a:r>
              <a:rPr lang="en-US" altLang="en-US" sz="1200">
                <a:solidFill>
                  <a:schemeClr val="tx1"/>
                </a:solidFill>
                <a:latin typeface="Consolas" panose="020B0609020204030204"/>
                <a:ea typeface="Consolas" panose="020B0609020204030204"/>
                <a:sym typeface="+mn-ea"/>
              </a:rPr>
              <a:t>ignore_index=True</a:t>
            </a:r>
            <a:r>
              <a:rPr lang="en-US" altLang="zh-CN" sz="1200">
                <a:solidFill>
                  <a:schemeClr val="tx1"/>
                </a:solidFill>
                <a:latin typeface="Consolas" panose="020B0609020204030204"/>
                <a:ea typeface="Consolas" panose="020B0609020204030204"/>
                <a:sym typeface="+mn-ea"/>
              </a:rPr>
              <a:t>), append, </a:t>
            </a:r>
            <a:r>
              <a:rPr lang="en-US" altLang="zh-CN" sz="1200" b="0">
                <a:solidFill>
                  <a:schemeClr val="tx1"/>
                </a:solidFill>
                <a:latin typeface="Consolas" panose="020B0609020204030204"/>
                <a:ea typeface="Consolas" panose="020B0609020204030204"/>
              </a:rPr>
              <a:t>join, merge</a:t>
            </a:r>
            <a:endParaRPr lang="en-US" altLang="zh-CN" sz="1200" b="0">
              <a:solidFill>
                <a:schemeClr val="tx1"/>
              </a:solidFill>
              <a:latin typeface="Consolas" panose="020B0609020204030204"/>
              <a:ea typeface="Consolas" panose="020B0609020204030204"/>
            </a:endParaRPr>
          </a:p>
          <a:p>
            <a:pPr>
              <a:lnSpc>
                <a:spcPct val="100000"/>
              </a:lnSpc>
            </a:pP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1">
                <a:solidFill>
                  <a:schemeClr val="tx1"/>
                </a:solidFill>
                <a:latin typeface="Consolas" panose="020B0609020204030204"/>
                <a:ea typeface="Consolas" panose="020B0609020204030204"/>
              </a:rPr>
              <a:t># data analysis</a:t>
            </a:r>
            <a:endParaRPr lang="en-US" altLang="zh-CN" sz="1200" b="1">
              <a:solidFill>
                <a:schemeClr val="tx1"/>
              </a:solidFill>
              <a:latin typeface="Consolas" panose="020B0609020204030204"/>
              <a:ea typeface="Consolas" panose="020B0609020204030204"/>
            </a:endParaRPr>
          </a:p>
          <a:p>
            <a:pPr>
              <a:lnSpc>
                <a:spcPct val="100000"/>
              </a:lnSpc>
            </a:pP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summary statistics, count,unique,nunique,boolean indexing</a:t>
            </a: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descriptive statistics(mean,sum)</a:t>
            </a:r>
            <a:endParaRPr lang="en-US" altLang="zh-CN" sz="1200" b="0">
              <a:solidFill>
                <a:schemeClr val="tx1"/>
              </a:solidFill>
              <a:latin typeface="Consolas" panose="020B0609020204030204"/>
              <a:ea typeface="Consolas" panose="020B0609020204030204"/>
            </a:endParaRPr>
          </a:p>
          <a:p>
            <a:pPr>
              <a:lnSpc>
                <a:spcPct val="100000"/>
              </a:lnSpc>
            </a:pP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argmax,</a:t>
            </a:r>
            <a:r>
              <a:rPr lang="en-US" altLang="en-US" sz="1200" b="0">
                <a:solidFill>
                  <a:schemeClr val="tx1"/>
                </a:solidFill>
                <a:latin typeface="Consolas" panose="020B0609020204030204"/>
                <a:ea typeface="Consolas" panose="020B0609020204030204"/>
              </a:rPr>
              <a:t>df[["Sex","Fare"]].groupby("Sex").aggregate(['mean','min','max','sum'])</a:t>
            </a:r>
            <a:endParaRPr lang="en-US" altLang="en-US" sz="1200" b="0">
              <a:solidFill>
                <a:schemeClr val="tx1"/>
              </a:solidFill>
              <a:latin typeface="Consolas" panose="020B0609020204030204"/>
              <a:ea typeface="Consolas" panose="020B0609020204030204"/>
            </a:endParaRPr>
          </a:p>
          <a:p>
            <a:pPr>
              <a:lnSpc>
                <a:spcPct val="100000"/>
              </a:lnSpc>
            </a:pPr>
            <a:endParaRPr lang="en-US" altLang="en-US" sz="1200" b="0">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correlation, regression, time series analysis</a:t>
            </a:r>
            <a:endParaRPr lang="en-US" altLang="zh-CN" sz="1200" b="0">
              <a:solidFill>
                <a:schemeClr val="tx1"/>
              </a:solidFill>
              <a:latin typeface="Consolas" panose="020B0609020204030204"/>
              <a:ea typeface="Consolas" panose="020B0609020204030204"/>
            </a:endParaRPr>
          </a:p>
          <a:p>
            <a:pPr>
              <a:lnSpc>
                <a:spcPct val="100000"/>
              </a:lnSpc>
            </a:pPr>
            <a:endParaRPr lang="en-US" altLang="zh-CN" sz="1200" b="0">
              <a:solidFill>
                <a:schemeClr val="tx1"/>
              </a:solidFill>
              <a:latin typeface="Consolas" panose="020B0609020204030204"/>
              <a:ea typeface="Consolas" panose="020B0609020204030204"/>
            </a:endParaRPr>
          </a:p>
          <a:p>
            <a:pPr>
              <a:lnSpc>
                <a:spcPct val="100000"/>
              </a:lnSpc>
            </a:pPr>
            <a:r>
              <a:rPr lang="en-US" altLang="zh-CN" sz="1200" b="1">
                <a:solidFill>
                  <a:schemeClr val="tx1"/>
                </a:solidFill>
                <a:latin typeface="Consolas" panose="020B0609020204030204"/>
                <a:ea typeface="Consolas" panose="020B0609020204030204"/>
              </a:rPr>
              <a:t># data visualization</a:t>
            </a: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plot, scatter plot, bar plot, histogram, box plot, violin plot, heatmap</a:t>
            </a:r>
            <a:endParaRPr lang="en-US" altLang="zh-CN" sz="1200" b="0">
              <a:solidFill>
                <a:schemeClr val="tx1"/>
              </a:solidFill>
              <a:latin typeface="Consolas" panose="020B0609020204030204"/>
              <a:ea typeface="Consolas" panose="020B0609020204030204"/>
            </a:endParaRPr>
          </a:p>
          <a:p>
            <a:pPr>
              <a:lnSpc>
                <a:spcPct val="100000"/>
              </a:lnSpc>
            </a:pP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1">
                <a:solidFill>
                  <a:schemeClr val="tx1"/>
                </a:solidFill>
                <a:latin typeface="Consolas" panose="020B0609020204030204"/>
                <a:ea typeface="Consolas" panose="020B0609020204030204"/>
              </a:rPr>
              <a:t># data export</a:t>
            </a:r>
            <a:endParaRPr lang="en-US" altLang="zh-CN" sz="1200" b="1">
              <a:solidFill>
                <a:schemeClr val="tx1"/>
              </a:solidFill>
              <a:latin typeface="Consolas" panose="020B0609020204030204"/>
              <a:ea typeface="Consolas" panose="020B0609020204030204"/>
            </a:endParaRPr>
          </a:p>
          <a:p>
            <a:pPr>
              <a:lnSpc>
                <a:spcPct val="100000"/>
              </a:lnSpc>
            </a:pPr>
            <a:r>
              <a:rPr lang="en-US" altLang="zh-CN" sz="1200" b="0">
                <a:solidFill>
                  <a:schemeClr val="tx1"/>
                </a:solidFill>
                <a:latin typeface="Consolas" panose="020B0609020204030204"/>
                <a:ea typeface="Consolas" panose="020B0609020204030204"/>
              </a:rPr>
              <a:t># to_csv, to_excel, to_json, to_pickle, to_sql</a:t>
            </a:r>
            <a:endParaRPr lang="en-US" altLang="zh-CN" sz="1200" b="0">
              <a:solidFill>
                <a:schemeClr val="tx1"/>
              </a:solidFill>
              <a:latin typeface="Consolas" panose="020B0609020204030204"/>
              <a:ea typeface="Consolas" panose="020B0609020204030204"/>
            </a:endParaRPr>
          </a:p>
          <a:p>
            <a:pPr>
              <a:lnSpc>
                <a:spcPct val="100000"/>
              </a:lnSpc>
            </a:pPr>
            <a:endParaRPr lang="en-US" altLang="zh-CN" sz="1200" b="0">
              <a:solidFill>
                <a:schemeClr val="tx1"/>
              </a:solidFill>
              <a:latin typeface="Consolas" panose="020B0609020204030204"/>
              <a:ea typeface="Consolas" panose="020B0609020204030204"/>
            </a:endParaRPr>
          </a:p>
        </p:txBody>
      </p:sp>
      <p:sp>
        <p:nvSpPr>
          <p:cNvPr id="4" name="Text Box 3"/>
          <p:cNvSpPr txBox="1"/>
          <p:nvPr/>
        </p:nvSpPr>
        <p:spPr>
          <a:xfrm>
            <a:off x="4761865" y="4784725"/>
            <a:ext cx="1228725" cy="306705"/>
          </a:xfrm>
          <a:prstGeom prst="rect">
            <a:avLst/>
          </a:prstGeom>
          <a:noFill/>
        </p:spPr>
        <p:txBody>
          <a:bodyPr wrap="square" rtlCol="0">
            <a:spAutoFit/>
          </a:bodyPr>
          <a:p>
            <a:r>
              <a:rPr lang="en-US"/>
              <a:t>convert json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50315" y="579755"/>
            <a:ext cx="3048000" cy="521970"/>
          </a:xfrm>
          <a:prstGeom prst="rect">
            <a:avLst/>
          </a:prstGeom>
          <a:noFill/>
        </p:spPr>
        <p:txBody>
          <a:bodyPr wrap="square" rtlCol="0">
            <a:spAutoFit/>
          </a:bodyPr>
          <a:p>
            <a:r>
              <a:rPr lang="en-US" altLang="en-US"/>
              <a:t>import pandas as pd</a:t>
            </a:r>
            <a:endParaRPr lang="en-US" altLang="en-US"/>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17243</Words>
  <Application>WPS Presentation</Application>
  <PresentationFormat/>
  <Paragraphs>422</Paragraphs>
  <Slides>24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Arial</vt:lpstr>
      <vt:lpstr>SimSun</vt:lpstr>
      <vt:lpstr>Wingdings</vt:lpstr>
      <vt:lpstr>Arial</vt:lpstr>
      <vt:lpstr>Verdana</vt:lpstr>
      <vt:lpstr>Consolas</vt:lpstr>
      <vt:lpstr>Microsoft YaHei</vt:lpstr>
      <vt:lpstr>Arial Unicode MS</vt:lpstr>
      <vt:lpstr>Google Sans</vt:lpstr>
      <vt:lpstr>monospace</vt:lpstr>
      <vt:lpstr>Segoe Print</vt:lpstr>
      <vt:lpstr>Source Sans 3</vt:lpstr>
      <vt:lpstr>Simple Light</vt:lpstr>
      <vt:lpstr>PowerPoint 演示文稿</vt:lpstr>
      <vt:lpstr>PowerPoint 演示文稿</vt:lpstr>
      <vt:lpstr>PowerPoint 演示文稿</vt:lpstr>
      <vt:lpstr>Introduction:--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Sahil</cp:lastModifiedBy>
  <cp:revision>77</cp:revision>
  <dcterms:created xsi:type="dcterms:W3CDTF">2024-09-27T11:43:00Z</dcterms:created>
  <dcterms:modified xsi:type="dcterms:W3CDTF">2025-07-20T09:49:14Z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18155C36A6D540D2A946A0934D27F101_12</vt:lpwstr>
  </property>
  <property fmtid="{D5CDD505-2E9C-101B-9397-08002B2CF9AE}" pid="3" name="KSOProductBuildVer">
    <vt:lpwstr>1033-12.2.0.21931</vt:lpwstr>
  </property>
</Properties>
</file>