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9" r:id="rId49"/>
    <p:sldId id="310" r:id="rId50"/>
    <p:sldId id="301" r:id="rId51"/>
    <p:sldId id="302" r:id="rId52"/>
    <p:sldId id="303" r:id="rId53"/>
    <p:sldId id="311" r:id="rId54"/>
    <p:sldId id="304" r:id="rId55"/>
    <p:sldId id="312" r:id="rId56"/>
    <p:sldId id="305" r:id="rId57"/>
    <p:sldId id="306" r:id="rId58"/>
    <p:sldId id="307" r:id="rId59"/>
    <p:sldId id="321" r:id="rId60"/>
    <p:sldId id="322" r:id="rId61"/>
    <p:sldId id="328" r:id="rId62"/>
    <p:sldId id="332" r:id="rId63"/>
    <p:sldId id="325" r:id="rId64"/>
    <p:sldId id="323" r:id="rId65"/>
    <p:sldId id="308" r:id="rId6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7aeb68f6c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7aeb68f6c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aeb68f6c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aeb68f6c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aeb68f6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aeb68f6c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aeb68f6c_0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7aeb68f6c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393e5179d6d2c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e393e5179d6d2c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393e5179d6d2c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e393e5179d6d2c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393e5179d6d2c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393e5179d6d2c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393e5179d6d2c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393e5179d6d2c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393e5179d6d2c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393e5179d6d2c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393e5179d6d2c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393e5179d6d2c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7aeb68f6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7aeb68f6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393e5179d6d2c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393e5179d6d2c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e393e5179d6d2c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e393e5179d6d2c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393e5179d6d2c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393e5179d6d2c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393e5179d6d2c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393e5179d6d2c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393e5179d6d2c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393e5179d6d2c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ef98cbb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ef98cbb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bef98cbb2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bef98cbb2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bef98cbb2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bef98cbb2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bef98cbb2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bef98cbb2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bef98cbb2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bef98cbb2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aeb68f6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aeb68f6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bef98cbb2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bef98cbb2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c18dd448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c18dd448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c18dd448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c18dd448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c18dd4481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c18dd448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c18dd4481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c18dd4481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c18dd4481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c18dd4481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c18dd4481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c18dd4481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c18dd4481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c18dd4481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c18dd4481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c18dd4481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c18dd448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c18dd448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7aeb68f6c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7aeb68f6c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18dd4481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18dd4481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18dd4481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c18dd4481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c18dd4481_0_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c18dd4481_0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c18dd4481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c18dd4481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18dd4481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c18dd4481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c18dd4481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c18dd4481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c18dd4481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c18dd4481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18dd4481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c18dd4481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c18dd4481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c18dd4481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c18dd4481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c18dd4481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aeb68f6c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aeb68f6c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c18dd4481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c18dd4481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c18dd4481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c18dd4481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18dd4481_0_1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5c18dd4481_0_1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c18dd4481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c18dd4481_0_1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7aeb68f6c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7aeb68f6c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7aeb68f6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7aeb68f6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7aeb68f6c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7aeb68f6c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7aeb68f6c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7aeb68f6c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hyperlink" Target="https://support.google.com/legal/answer/3463239?hl=en" TargetMode="External"/><Relationship Id="rId1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43C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09855"/>
            <a:ext cx="8229600" cy="4958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body" idx="1"/>
          </p:nvPr>
        </p:nvSpPr>
        <p:spPr>
          <a:xfrm>
            <a:off x="311700" y="196165"/>
            <a:ext cx="8520600" cy="3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3-D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2-D arrays (matrices) as its elements is called 3-D array.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a 3rd order tensor.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3-D array with two 2-D arrays, both containing two arrays with the values 1,2,3 and 4,5,6:</a:t>
            </a:r>
            <a:endParaRPr sz="120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30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Check Number of Dimensions?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provides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attribute that returns an integer that tells us how many dimensions the array have.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body" idx="1"/>
          </p:nvPr>
        </p:nvSpPr>
        <p:spPr>
          <a:xfrm>
            <a:off x="311700" y="198875"/>
            <a:ext cx="8520600" cy="4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Higher Dimensional Arrays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An array can have any number of dimensions.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When the array is created, you can define the number of dimensions by using the ndmin argument.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Example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Create an array with 5 dimensions and verify that it has 5 dimensions: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4], ndmin=5)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print(arr)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print('number of dimensions :', arr.ndim)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body" idx="1"/>
          </p:nvPr>
        </p:nvSpPr>
        <p:spPr>
          <a:xfrm>
            <a:off x="311700" y="220275"/>
            <a:ext cx="8520600" cy="4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 this array the innermost dimension (5th dim) has 4 elements, the 4th dim has 1 element that is the vector, the 3rd dim has 1 element that is the matrix with the vector, the 2nd dim has 1 element that is 3D array and 1st dim has 1 element that is a 4D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Indexing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 indexing is the same as accessing an array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can access an array element by referring to its index number.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indexes in NumPy arrays start with 0, meaning that the first element has index 0, and the second has index 1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2-D arrays we can use comma separated integers representing the dimension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Think of 2-D arrays like a table with rows and columns, where the dimension represents the row and the index represents the column.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'2nd element on 1st row: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3-D arrays we can use comma separated integers representing the dimensions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1800">
                <a:highlight>
                  <a:srgbClr val="FFFFFF"/>
                </a:highlight>
              </a:rPr>
              <a:t>Example Explained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arr[0, 1, 2]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prints the value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 this is why: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first number represents the first dimension, which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[[7, 8, 9], [10, 11, 12]]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first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second number represents the second dimension, which also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[1, 2, 3]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body" idx="1"/>
          </p:nvPr>
        </p:nvSpPr>
        <p:spPr>
          <a:xfrm>
            <a:off x="311700" y="333825"/>
            <a:ext cx="8520600" cy="4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second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third number represents the third dimension, which contains three values: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end up with the third value: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Negative Indexing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Use negative indexing to access an array from the end.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Print the last element from the 2nd dim:</a:t>
            </a:r>
            <a:endParaRPr sz="115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'Last element from 2nd dim: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Introduction:--</a:t>
            </a:r>
            <a:endParaRPr lang="en-GB"/>
          </a:p>
        </p:txBody>
      </p:sp>
      <p:sp>
        <p:nvSpPr>
          <p:cNvPr id="60" name="Google Shape;60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Pandas is a Python library used for data manipulation and analysis. Pandas provides a convenient way to analyze and clean data.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Pandas library introduces two new data structures to Python - Series and DataFrame, both of which are built on top of NumPy.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What is Pandas Used for?</a:t>
            </a:r>
            <a:endParaRPr lang="en-US" altLang="en-US" sz="1150" b="1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Pandas is a powerful library generally used for: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- Data Cleaning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- Data Transformation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- Data Analysis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- Machine Learning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- Data Visualization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Slicing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32"/>
          <p:cNvSpPr txBox="1"/>
          <p:nvPr>
            <p:ph type="body" idx="1"/>
          </p:nvPr>
        </p:nvSpPr>
        <p:spPr>
          <a:xfrm>
            <a:off x="311700" y="1152475"/>
            <a:ext cx="8520600" cy="3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Slicing in python means taking elements from one given index to another given index.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pass slice instead of index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also define the step,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start its considered 0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end its considered length of array in that dimension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step its considered 1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Slicing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Data Types in NumPy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3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some extra data types, and refer to data types with one character,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integers,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unsigned integers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Below is a list of all data types in NumPy and the characters used to represent them.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boolean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unsigned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complex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timedelta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datetime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object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unicode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fixed chunk of memory for other type ( void 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051935" y="1977390"/>
            <a:ext cx="5092065" cy="17570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Creating Arrays With a Defined Data Type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use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to create arrays, this function can take an optional argument: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allows us to define the expected data type of the array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dtype=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Converting Data Type on Existing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best way to change the data type of an existing array, is to make a copy of the array with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creates a copy of the array, and allows you to specify the data type as a parameter.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 type can be specified using a string,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'f'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 etc. or you can use the data type directly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float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 and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arr.astype(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(newarr.dtype)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body" idx="1"/>
          </p:nvPr>
        </p:nvSpPr>
        <p:spPr>
          <a:xfrm>
            <a:off x="421555" y="244600"/>
            <a:ext cx="8520600" cy="4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mentioned above, copies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owns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and views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does not own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but how can we check this?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Every NumPy array has the attribute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None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if the array owns the data.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Otherwise,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attribute refers to the original object.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 = arr.copy()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arr.view()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(x.base)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(y.base)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NumPy Array Shape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38"/>
          <p:cNvSpPr txBox="1"/>
          <p:nvPr>
            <p:ph type="body" idx="1"/>
          </p:nvPr>
        </p:nvSpPr>
        <p:spPr>
          <a:xfrm>
            <a:off x="311785" y="1017905"/>
            <a:ext cx="8520430" cy="302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have an attribute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shape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a tuple with each index having the number of corresponding elements.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(arr.shape)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body" idx="1"/>
          </p:nvPr>
        </p:nvSpPr>
        <p:spPr>
          <a:xfrm>
            <a:off x="311700" y="358900"/>
            <a:ext cx="8520600" cy="4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 array with 5 dimensions using ndmin using a vector with values 1,2,3,4 and verify that last dimension has value 4: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ndmin=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'shape of array :'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arr.shape)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Reshaping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Reshaping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Reshaping means changing the shape of an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By reshaping we can add or remove dimensions or change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Reshape From 1-D to 2-D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Reshape From 1-D to 3-D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4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Introduction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NumPy array:</a:t>
            </a:r>
            <a:endParaRPr sz="1150" b="1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Unknown Dimension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are allowed to have one "unknown"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Meaning that you do not have to specify an exact number for one of the dimensions in the reshape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Pass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as the value, and NumPy will calculate this number for you.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Convert 1D array with 8 elements to 3D array with 2x2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4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Iterating means going through elements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we deal with multi-dimensional arrays in numpy, we can do this using basic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loop of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iterate on a 1-D array it will go through each element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Iterate on each scalar element of the 2-D array:</a:t>
            </a:r>
            <a:endParaRPr lang="en-GB"/>
          </a:p>
        </p:txBody>
      </p:sp>
      <p:sp>
        <p:nvSpPr>
          <p:cNvPr id="239" name="Google Shape;239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body" idx="1"/>
          </p:nvPr>
        </p:nvSpPr>
        <p:spPr>
          <a:xfrm>
            <a:off x="311700" y="324600"/>
            <a:ext cx="8520600" cy="4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Iterate down to the scalars: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z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(z)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 Using nditer()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4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function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nditer()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a helping function that can be used from very basic to very advanced iterations. It solves some basic issues which we face in iteration, lets go through it with examples.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import numpy as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 = np.array([[[1, 2], [3, 4]], [[5, 6], [7, 8]]])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for x in np.nditer(arr):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print(x)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other </a:t>
            </a:r>
            <a:r>
              <a:rPr lang="en-GB"/>
              <a:t>NumPy Arrays</a:t>
            </a:r>
            <a:endParaRPr lang="en-GB"/>
          </a:p>
        </p:txBody>
      </p:sp>
      <p:sp>
        <p:nvSpPr>
          <p:cNvPr id="262" name="Google Shape;262;p49"/>
          <p:cNvSpPr txBox="1"/>
          <p:nvPr>
            <p:ph type="body" idx="1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arr_zeros = np.zeros((3, 4))  # 3 rows and 4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ones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arr_ones = np.ones((2, 3))  # 2 rows and 3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a range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arr_range = np.arange(0, 10, 2)  # start, stop, step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equally spaced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arr_linspace = np.linspace(0, 1, 5)  # start, stop, number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random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arr_random = np.random.rand(3, 2)  # 3 rows and 2 columns with values between 0 and 1</a:t>
            </a:r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Operations</a:t>
            </a:r>
            <a:endParaRPr lang="en-GB"/>
          </a:p>
        </p:txBody>
      </p:sp>
      <p:sp>
        <p:nvSpPr>
          <p:cNvPr id="268" name="Google Shape;268;p50"/>
          <p:cNvSpPr txBox="1"/>
          <p:nvPr>
            <p:ph type="body" idx="1"/>
          </p:nvPr>
        </p:nvSpPr>
        <p:spPr>
          <a:xfrm>
            <a:off x="311700" y="1017725"/>
            <a:ext cx="8520600" cy="3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supports various element-wise mathematical operations on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np.array([1, 2, 3])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np.array([4, 5, 6])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result_add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subtraction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result_subtract = arr1 -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result_multiply = arr1 *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division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result_divide = arr1 /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power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result_power = arr1 ** arr2</a:t>
            </a:r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Universal Functions (ufuncs)</a:t>
            </a:r>
            <a:endParaRPr lang="en-GB"/>
          </a:p>
        </p:txBody>
      </p:sp>
      <p:sp>
        <p:nvSpPr>
          <p:cNvPr id="274" name="Google Shape;274;p5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universal functions, or ufuncs, which are functions that operate element-wise on arrays, broadcasting the operations as necessary: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Why Use NumPy?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aims to provide an array object that is up to 50x faster than traditional Python lists.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it provides a lot of supporting functions that make working with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very easy.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Arrays are very frequently used in data science, where speed and resources are very important.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are stored at one continuous place in memory unlike lists, so processes can access and manipulate them very efficiently.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behavior is called locality of reference in computer science.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is the main reason why NumPy is faster than lists. Also it is optimized to work with latest CPU architectures.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body" idx="1"/>
          </p:nvPr>
        </p:nvSpPr>
        <p:spPr>
          <a:xfrm>
            <a:off x="311700" y="336050"/>
            <a:ext cx="8520600" cy="4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4, 5])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Square root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result_sqrt = np.sqrt(arr)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Exponential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result_exp = np.exp(arr)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Trigonometric functions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result_sin = np.sin(arr)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result_cos = np.cos(arr)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Sum and mean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result_sum = np.sum(arr)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result_mean = np.mean(arr)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</a:t>
            </a:r>
            <a:endParaRPr lang="en-GB"/>
          </a:p>
        </p:txBody>
      </p:sp>
      <p:sp>
        <p:nvSpPr>
          <p:cNvPr id="285" name="Google Shape;285;p5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allows NumPy to perform element-wise operations on arrays of different shapes and sizes: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np.array([10, 20, 30])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Broadcasting the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result_broadcast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Aggregation Functions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54"/>
          <p:cNvSpPr txBox="1"/>
          <p:nvPr>
            <p:ph type="body" idx="1"/>
          </p:nvPr>
        </p:nvSpPr>
        <p:spPr>
          <a:xfrm>
            <a:off x="185175" y="1152475"/>
            <a:ext cx="8647200" cy="3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import numpy as np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arr = np.array([1, 2, 3, 4, 5])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Minimum and maximum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result_min = np.min(arr)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result_max = np.max(arr)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Sum and product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result_sum = np.sum(arr)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result_product = np.prod(arr)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Mean and median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result_mean = np.mean(arr)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result_median = np.median(arr)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Variance and standard deviation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result_var = np.var(arr)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aseline="-25000"/>
              <a:t>result_std = np.std(arr)</a:t>
            </a:r>
            <a:endParaRPr lang="en-GB" baseline="-25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Manipulation</a:t>
            </a:r>
            <a:endParaRPr lang="en-GB"/>
          </a:p>
        </p:txBody>
      </p:sp>
      <p:sp>
        <p:nvSpPr>
          <p:cNvPr id="297" name="Google Shape;297;p5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offers numerous functions to manipulate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Transpose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arr_transposed = arr.T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Reshape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arr_reshaped = arr.reshape((3, 2))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Flatten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arr_flattened = arr.flatten()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Concatenate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arr_concatenated = np.concatenate((arr, arr), axis=1)</a:t>
            </a:r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Number Generation</a:t>
            </a:r>
            <a:endParaRPr lang="en-GB"/>
          </a:p>
        </p:txBody>
      </p:sp>
      <p:sp>
        <p:nvSpPr>
          <p:cNvPr id="303" name="Google Shape;303;p5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functions to generate random numbers: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# Random integers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random_int = np.random.randint(0, 10, size=(3, 3))  # 3x3 array with values between 0 and </a:t>
            </a:r>
            <a:r>
              <a:rPr lang="en-GB"/>
              <a:t>9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Algebra with NumPy</a:t>
            </a:r>
            <a:endParaRPr lang="en-GB"/>
          </a:p>
        </p:txBody>
      </p:sp>
      <p:sp>
        <p:nvSpPr>
          <p:cNvPr id="309" name="Google Shape;309;p57"/>
          <p:cNvSpPr txBox="1"/>
          <p:nvPr>
            <p:ph type="body" idx="1"/>
          </p:nvPr>
        </p:nvSpPr>
        <p:spPr>
          <a:xfrm>
            <a:off x="311700" y="1152475"/>
            <a:ext cx="8520600" cy="3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a comprehensive set of linear algebra functions: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Matrix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matrix1 = np.array([[1, 2], [3, 4]])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matrix2 = np.array([[5, 6], [7, 8]])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result_matrix_mult = np.dot(matrix1, matrix2)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Determinant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det = np.linalg.det(matrix1)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Inverse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inv = np.linalg.inv(matrix1)</a:t>
            </a:r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64160" y="219710"/>
            <a:ext cx="3917950" cy="4387215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b="1">
                <a:solidFill>
                  <a:srgbClr val="FF0000"/>
                </a:solidFill>
              </a:rPr>
              <a:t>np.transpose</a:t>
            </a:r>
            <a:endParaRPr lang="en-US" b="1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600"/>
              <a:t> </a:t>
            </a:r>
            <a:r>
              <a:rPr lang="en-US" sz="1600">
                <a:solidFill>
                  <a:schemeClr val="tx1"/>
                </a:solidFill>
              </a:rPr>
              <a:t> import numpy as np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Example of a system of linear equations: Ax = b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A = np.array([[3, 2], [1, 2]])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b = np.array([8, 7])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Solve for x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x = np.linalg.solve(A, b)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print("Solution:", x)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2120" y="546100"/>
            <a:ext cx="45720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b="1">
                <a:sym typeface="+mn-ea"/>
              </a:rPr>
              <a:t># Features (X): matrix with 3 rows (samples) and 2 columns (features)</a:t>
            </a:r>
            <a:endParaRPr lang="en-US" b="1"/>
          </a:p>
          <a:p>
            <a:pPr marL="114300" indent="0">
              <a:buNone/>
            </a:pPr>
            <a:r>
              <a:rPr lang="en-US">
                <a:sym typeface="+mn-ea"/>
              </a:rPr>
              <a:t>X = np.array([[1, 1500],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1200],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1800]])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Coefficients (β): vector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β = np.array([50000, 200])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Predicted Prices (Y): matrix multiplication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Y = np.dot(X, β)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print("Predicted Prices:", Y)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421640" y="337185"/>
            <a:ext cx="3134995" cy="341630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400" b="1">
                <a:solidFill>
                  <a:srgbClr val="C00000"/>
                </a:solidFill>
              </a:rPr>
              <a:t>Solve Linear Equeations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import numpy as np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Coefficient matrix A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A = np.array([[2, 3, 1],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[4, 1, 2],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[3, 2, 3]])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Right-hand side vector b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b = np.array([1, 2, 3])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Solve the system of equations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solution = np.linalg.solve(A, b)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04640" y="492760"/>
            <a:ext cx="4572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# Extract the values of x, y, z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x, y, z = solution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print(f"Solution: x = {x}, y = {y}, z = {z}")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2x+3y+z=1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4x+y+2z=2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3x+2y+3z=3</a:t>
            </a:r>
            <a:endParaRPr lang="en-US" sz="1400"/>
          </a:p>
          <a:p>
            <a:pPr marL="11430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Functions inMachine Learning</a:t>
            </a:r>
            <a:endParaRPr lang="en-GB"/>
          </a:p>
        </p:txBody>
      </p:sp>
      <p:sp>
        <p:nvSpPr>
          <p:cNvPr id="315" name="Google Shape;315;p5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and Data Analysis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np.mean(): Compute the mean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np.median(): Compute the median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np.percentile(): Compute the q-th percentile of the data along the specified axis.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np.cov(): Compute the covariance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np.corrcoef(): Compute the correlation coefficient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np.histogram(): Compute the histogram of a set of data.</a:t>
            </a:r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000"/>
              <a:buFont typeface="Arial" panose="020B0604020202020204"/>
              <a:buNone/>
            </a:pPr>
            <a:r>
              <a:rPr lang="en-GB" sz="2135" b="1">
                <a:solidFill>
                  <a:schemeClr val="dk2"/>
                </a:solidFill>
              </a:rPr>
              <a:t>Mathematical Operations</a:t>
            </a:r>
            <a:endParaRPr sz="3135" b="1"/>
          </a:p>
        </p:txBody>
      </p:sp>
      <p:sp>
        <p:nvSpPr>
          <p:cNvPr id="321" name="Google Shape;321;p5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np.exp(): Calculate the exponential of all elements in the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np.log(): Compute natural logarithm (base e) element-wise.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np.log10(): Compute the base-10 logarithm of all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Checking NumPy Version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(np.__version__)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1778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FFFFFF"/>
              </a:solidFill>
              <a:highlight>
                <a:srgbClr val="4CAF50"/>
              </a:highlight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00000"/>
                </a:solidFill>
              </a:rPr>
              <a:t>Sorting and Searching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327" name="Google Shape;327;p6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np.sort(): Sort an array in ascending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np.argsort(): Return the indices that would sort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np.searchsorted(): Find the indices to insert elements to maintain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247650" y="2736215"/>
            <a:ext cx="4572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600">
                <a:sym typeface="+mn-ea"/>
              </a:rPr>
              <a:t>import numpy as np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Create an array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arr = np.array([50, 10, 40, 20, 30])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1. np.sort(): Sort an array in ascending order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sorted_arr = np.sort(arr)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print("Sorted array:", sorted_arr)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Output: [10 20 30 40 50]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195580"/>
            <a:ext cx="8520430" cy="481139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2. np.argsort(): Return the indices that would sort an array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sorted_indices = np.argsort(arr)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print("Indices that would sort the array:", sorted_indices)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[1 3 4 2 0]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The element at index 1 (value 10) is the smallest, so it's placed first.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3. np.searchsorted(): Find indices where elements should be inserted to maintain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Searching for positions to insert 25 and 35 to maintain the sorted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insert_positions = np.searchsorted(sorted_arr, [25, 35])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print("Insert positions for 25 and 35:", insert_positions)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[2 3]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25 should be inserted at index 2 and 35 at index 3 to maintain order.</a:t>
            </a:r>
            <a:endParaRPr 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Element-wise Comparisons</a:t>
            </a:r>
            <a:endParaRPr lang="en-GB"/>
          </a:p>
        </p:txBody>
      </p:sp>
      <p:sp>
        <p:nvSpPr>
          <p:cNvPr id="333" name="Google Shape;333;p61"/>
          <p:cNvSpPr txBox="1"/>
          <p:nvPr>
            <p:ph type="body" idx="1"/>
          </p:nvPr>
        </p:nvSpPr>
        <p:spPr>
          <a:xfrm>
            <a:off x="382185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np.equal(): Compare if two arrays have the same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np.not_equal(): Compare if two arrays have different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np.logical_and(), np.logical_or(), np.logical_not(): Perform element-wise logical operations.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678180" y="2388870"/>
            <a:ext cx="589724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000">
                <a:sym typeface="+mn-ea"/>
              </a:rPr>
              <a:t>import numpy as np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Create two arrays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arr1 = np.array([1, 2, 3, 4, 5])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arr2 = np.array([1, 3, 2, 4, 5])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1. np.equal(): Compare if two arrays have the same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equal_result = np.equal(arr1,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print("Equal comparison:", 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 True False False  True  True 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0, 3, and 4 are equal between the two arrays.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2. np.not_equal(): Compare if two arrays have different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not_equal_result = np.not_equal(arr1,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print("Not equal comparison:", not_equal_result)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[False  True  True False False]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1 and 2 are not equal between the two arrays.</a:t>
            </a:r>
            <a:endParaRPr lang="en-US" sz="1000"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203835"/>
            <a:ext cx="8520430" cy="381952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3. np.logical_and(): Perform element-wise logical AND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logical_and_result = np.logical_and(arr1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AND result:", logical_and_result)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False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Both arr1 and arr2 must have elements greater than 2 for the result to be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4. np.logical_or(): Perform element-wise logical OR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logical_or_result = np.logical_or(arr1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OR result:", logical_or_result)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 True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If either arr1 or arr2 have elements greater than 2, the result is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5. np.logical_not(): Perform element-wise logical NOT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logical_not_result = np.logical_not(arr1 &gt; 3)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NOT result:", logical_not_result)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 True  True  True False False]</a:t>
            </a:r>
            <a:endParaRPr lang="en-US" sz="1400"/>
          </a:p>
          <a:p>
            <a:pPr marL="114300" indent="0">
              <a:buNone/>
            </a:pPr>
            <a:r>
              <a:rPr lang="en-US" sz="1200"/>
              <a:t># Explanation: Elements where arr1 &gt; 3 are False, and others are True.</a:t>
            </a:r>
            <a:endParaRPr lang="en-US"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Missing Data</a:t>
            </a:r>
            <a:endParaRPr lang="en-GB"/>
          </a:p>
        </p:txBody>
      </p:sp>
      <p:sp>
        <p:nvSpPr>
          <p:cNvPr id="339" name="Google Shape;339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np.isnan(): Check for NaN (Not a Number) elements in an array.</a:t>
            </a:r>
            <a:endParaRPr lang="en-GB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nan_check = np.isnan(arr)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np.isfinite(): Check for finite elements in an array.</a:t>
            </a:r>
            <a:endParaRPr lang="en-GB"/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arr = np.array([1, 2, np.nan, 4, np.inf, -np.inf, 7])</a:t>
            </a:r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finite_check = np.isfinite(arr)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Generation and Sampling</a:t>
            </a:r>
            <a:endParaRPr lang="en-GB"/>
          </a:p>
        </p:txBody>
      </p:sp>
      <p:sp>
        <p:nvSpPr>
          <p:cNvPr id="345" name="Google Shape;345;p6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np.linspace(): Generate equally spaced values within a specified range.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np.random.choice(): Generate a random sample from a given 1-D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np.random.shuffle(): Shuffle the elements of an array in-place.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random_sample = np.random.choice([10, 20, 30, 40, 50], size=3, replace=False)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np.random.shuffle(arr)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and Element-wise Operations</a:t>
            </a:r>
            <a:endParaRPr lang="en-GB"/>
          </a:p>
        </p:txBody>
      </p:sp>
      <p:sp>
        <p:nvSpPr>
          <p:cNvPr id="351" name="Google Shape;351;p64"/>
          <p:cNvSpPr txBox="1"/>
          <p:nvPr>
            <p:ph type="body" idx="1"/>
          </p:nvPr>
        </p:nvSpPr>
        <p:spPr>
          <a:xfrm>
            <a:off x="112310" y="10178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np.broadcast(): Return an object that allows broadcasting of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np.maximum(): Element-wise maximum between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np.minimum(): Element-wise minimum between two arrays.</a:t>
            </a:r>
            <a:endParaRPr lang="en-GB" sz="14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Create two arrays of different shapes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arr1 = np.array([1, 2, 3])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arr2 = np.array([[1], [2], [3]])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1. np.broadcast(): Return an object that allows broadcasting of two arrays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broadcast_obj = np.broadcast(arr1, arr2)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Use broadcasting to perform element-wise addition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broadcasted_sum = arr1 + arr2</a:t>
            </a:r>
            <a:endParaRPr sz="1000"/>
          </a:p>
        </p:txBody>
      </p:sp>
      <p:sp>
        <p:nvSpPr>
          <p:cNvPr id="2" name="Text Box 1"/>
          <p:cNvSpPr txBox="1"/>
          <p:nvPr/>
        </p:nvSpPr>
        <p:spPr>
          <a:xfrm>
            <a:off x="762000" y="4013200"/>
            <a:ext cx="7870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# 2. np.maximum(): Element-wise maximum between two arrays</a:t>
            </a:r>
            <a:endParaRPr lang="en-US" sz="1000"/>
          </a:p>
          <a:p>
            <a:r>
              <a:rPr lang="en-US" sz="1000"/>
              <a:t>arr3 = np.array([1, 4, 3, 2])</a:t>
            </a:r>
            <a:endParaRPr lang="en-US" sz="1000"/>
          </a:p>
          <a:p>
            <a:r>
              <a:rPr lang="en-US" sz="1000"/>
              <a:t>arr4 = np.array([2, 3, 5, 1])</a:t>
            </a:r>
            <a:endParaRPr lang="en-US" sz="1000"/>
          </a:p>
          <a:p>
            <a:r>
              <a:rPr lang="en-US" sz="1000"/>
              <a:t>maximum_result = np.maximum(arr3, arr4)</a:t>
            </a:r>
            <a:endParaRPr lang="en-US" sz="1000"/>
          </a:p>
          <a:p>
            <a:r>
              <a:rPr lang="en-US" sz="1000"/>
              <a:t>print("Element-wise maximum:", maximum_result)</a:t>
            </a:r>
            <a:endParaRPr lang="en-US" sz="1000"/>
          </a:p>
          <a:p>
            <a:r>
              <a:rPr lang="en-US" sz="1000"/>
              <a:t># Output: [2 4 5 2]</a:t>
            </a:r>
            <a:endParaRPr lang="en-US" sz="1000"/>
          </a:p>
        </p:txBody>
      </p:sp>
      <p:sp>
        <p:nvSpPr>
          <p:cNvPr id="4" name="Text Box 3"/>
          <p:cNvSpPr txBox="1"/>
          <p:nvPr/>
        </p:nvSpPr>
        <p:spPr>
          <a:xfrm>
            <a:off x="4260215" y="450596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https://jakevdp.github.io/PythonDataScienceHandbook/02.05-computation-on-arrays-broadcasting.html 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38090" y="1668780"/>
            <a:ext cx="3910330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Use Case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  <a:p>
            <a:r>
              <a:rPr lang="en-US"/>
              <a:t>Matrices are a fundamental tool in data science, enabling efficient computation, data representation, and algorithm implementation. They are essential for handling large datasets, performing linear algebra operations, and implementing machine learning algorithms.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9335" y="3037205"/>
            <a:ext cx="7803515" cy="153162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 b="1"/>
              <a:t>Data Representation</a:t>
            </a:r>
            <a:endParaRPr lang="en-US" altLang="zh-CN" sz="1600" b="1"/>
          </a:p>
          <a:p>
            <a:endParaRPr lang="en-US" altLang="zh-CN" sz="1600"/>
          </a:p>
          <a:p>
            <a:r>
              <a:rPr lang="en-US" altLang="zh-CN" sz="1600"/>
              <a:t>Datasets are represented as matrices:</a:t>
            </a:r>
            <a:endParaRPr lang="en-US" altLang="zh-CN" sz="1600"/>
          </a:p>
          <a:p>
            <a:r>
              <a:rPr lang="en-US" altLang="zh-CN" sz="1600"/>
              <a:t>Rows: Individual data points.</a:t>
            </a:r>
            <a:endParaRPr lang="en-US" altLang="zh-CN" sz="1600"/>
          </a:p>
          <a:p>
            <a:r>
              <a:rPr lang="en-US" altLang="zh-CN" sz="1600"/>
              <a:t>Columns: Features/variables.</a:t>
            </a:r>
            <a:endParaRPr lang="en-US" altLang="zh-CN" sz="1600"/>
          </a:p>
          <a:p>
            <a:r>
              <a:rPr lang="en-US" altLang="zh-CN" sz="1600"/>
              <a:t>Example: A house prices dataset with columns for bedrooms, size, and price.</a:t>
            </a:r>
            <a:endParaRPr lang="en-US" altLang="zh-CN" sz="1600"/>
          </a:p>
        </p:txBody>
      </p:sp>
      <p:sp>
        <p:nvSpPr>
          <p:cNvPr id="5" name="Text Box 4"/>
          <p:cNvSpPr txBox="1"/>
          <p:nvPr/>
        </p:nvSpPr>
        <p:spPr>
          <a:xfrm>
            <a:off x="1118235" y="4568825"/>
            <a:ext cx="61868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accent1"/>
                </a:solidFill>
              </a:rPr>
              <a:t>https://pengfeinie.github.io/convolution-operation-on-images/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00" y="250775"/>
            <a:ext cx="8520600" cy="341640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300" b="1"/>
              <a:t>Linear Regression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Uses matrices to model relationships: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X: Feature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β: Coefficient vector.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Y: Predicted values.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Formula: Y=X×β.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Principal Component Analysis (PCA)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Dimensionality reduction using: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Covariance Matrix: Captures variance/covariance.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Eigenvectors/Eigenvalues: Identify principal components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Neural Networks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Matrix operations are key in neural networks: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Input: Data as a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Weights: Matrices for connections.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Output: Matrix multiplications/activations.</a:t>
            </a:r>
            <a:endParaRPr lang="en-US" sz="13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1920"/>
            <a:ext cx="5334000" cy="1828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01875"/>
            <a:ext cx="8830945" cy="2778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Create a NumPy ndarray Object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8"/>
          <p:cNvSpPr txBox="1"/>
          <p:nvPr>
            <p:ph type="body" idx="1"/>
          </p:nvPr>
        </p:nvSpPr>
        <p:spPr>
          <a:xfrm>
            <a:off x="25709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to work with arrays. 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create a NumPy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object by using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type(): This built-in Python function tells us the type of the object passed to it. Like in above code it shows that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numpy.ndarray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type.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create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can pass a list, tuple or any array-like object into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method, and it will be converted into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Representation-of-digital-image-process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382905"/>
            <a:ext cx="740156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" y="934085"/>
            <a:ext cx="4319270" cy="3067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9715" y="155575"/>
            <a:ext cx="727519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rgbClr val="1F1F1F"/>
                </a:solidFill>
                <a:effectLst/>
                <a:latin typeface="+mj-lt"/>
                <a:ea typeface="Google Sans"/>
                <a:cs typeface="+mj-lt"/>
              </a:rPr>
              <a:t>Artificial Neural Network - Basic Concepts</a:t>
            </a:r>
            <a:endParaRPr lang="en-US" altLang="zh-CN" sz="2400" b="0" i="0">
              <a:solidFill>
                <a:srgbClr val="1F1F1F"/>
              </a:solidFill>
              <a:effectLst/>
              <a:latin typeface="+mj-lt"/>
              <a:ea typeface="Google Sans"/>
              <a:cs typeface="+mj-lt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75757A"/>
                </a:solidFill>
                <a:effectLst/>
                <a:latin typeface="+mj-lt"/>
                <a:ea typeface="Arial" panose="020B0604020202020204"/>
                <a:cs typeface="+mj-lt"/>
                <a:hlinkClick r:id="rId2"/>
              </a:rPr>
              <a:t>Y= MX+ C  concept use with activation functions</a:t>
            </a: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93995" y="611505"/>
            <a:ext cx="3100705" cy="20631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787390" y="2731770"/>
            <a:ext cx="2505075" cy="223583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5405"/>
            <a:ext cx="6635750" cy="41332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6380" y="4198620"/>
            <a:ext cx="83426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https://python-course.eu/machine-learning/neural-networks-structure-weights-and-matrices.php 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471725" y="211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120" b="1">
                <a:solidFill>
                  <a:schemeClr val="lt2"/>
                </a:solidFill>
              </a:rPr>
              <a:t>Thank You!</a:t>
            </a:r>
            <a:endParaRPr sz="912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Dimensions in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dimension in arrays is one level of array depth (nested arrays).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0-D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0-D arrays, or Scalars, are the elements in an array. Each value in an array is a 0-D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1-D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0-D arrays as its elements is called uni-dimensional or 1-D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the most common and basic arrays.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1-D array containing the values 1,2,3,4,5: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311700" y="256025"/>
            <a:ext cx="8520600" cy="4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2-D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1-D arrays as its elements is called a 2-D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matrix or 2nd order tensors.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a whole sub module dedicated towards matrix operations called </a:t>
            </a:r>
            <a:r>
              <a:rPr lang="en-GB" sz="1200">
                <a:solidFill>
                  <a:srgbClr val="DC143C"/>
                </a:solidFill>
                <a:highlight>
                  <a:srgbClr val="FFFFCC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numpy.mat</a:t>
            </a:r>
            <a:endParaRPr sz="1200">
              <a:solidFill>
                <a:srgbClr val="DC143C"/>
              </a:solidFill>
              <a:highlight>
                <a:srgbClr val="FFFFCC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2-D array containing two arrays with the values 1,2,3 and 4,5,6: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19704</Words>
  <Application>WPS Presentation</Application>
  <PresentationFormat/>
  <Paragraphs>718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4" baseType="lpstr">
      <vt:lpstr>Arial</vt:lpstr>
      <vt:lpstr>SimSun</vt:lpstr>
      <vt:lpstr>Wingdings</vt:lpstr>
      <vt:lpstr>Arial</vt:lpstr>
      <vt:lpstr>Verdana</vt:lpstr>
      <vt:lpstr>Courier New</vt:lpstr>
      <vt:lpstr>Microsoft YaHei</vt:lpstr>
      <vt:lpstr>Arial Unicode MS</vt:lpstr>
      <vt:lpstr>Google Sans</vt:lpstr>
      <vt:lpstr>Segoe Print</vt:lpstr>
      <vt:lpstr>Simple Light</vt:lpstr>
      <vt:lpstr>PowerPoint 演示文稿</vt:lpstr>
      <vt:lpstr>Introduction:--</vt:lpstr>
      <vt:lpstr>NumPy Introduction</vt:lpstr>
      <vt:lpstr>Why Use NumPy?</vt:lpstr>
      <vt:lpstr>Checking NumPy Version</vt:lpstr>
      <vt:lpstr>Create a NumPy ndarray Object</vt:lpstr>
      <vt:lpstr>Dimensions in Arrays</vt:lpstr>
      <vt:lpstr>1-D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NumPy Array Indexing</vt:lpstr>
      <vt:lpstr>Access 2-D Arrays</vt:lpstr>
      <vt:lpstr>Access 3-D Arrays</vt:lpstr>
      <vt:lpstr>Example Explained</vt:lpstr>
      <vt:lpstr>PowerPoint 演示文稿</vt:lpstr>
      <vt:lpstr>Negative Indexing</vt:lpstr>
      <vt:lpstr>NumPy Array Slicing</vt:lpstr>
      <vt:lpstr>Slicing 2-D Arrays</vt:lpstr>
      <vt:lpstr>Data Types in NumPy</vt:lpstr>
      <vt:lpstr>Creating Arrays With a Defined Data Type</vt:lpstr>
      <vt:lpstr>Converting Data Type on Existing Arrays</vt:lpstr>
      <vt:lpstr>PowerPoint 演示文稿</vt:lpstr>
      <vt:lpstr>NumPy Array Shape</vt:lpstr>
      <vt:lpstr>PowerPoint 演示文稿</vt:lpstr>
      <vt:lpstr>NumPy Array Reshaping</vt:lpstr>
      <vt:lpstr>Reshape From 1-D to 3-D</vt:lpstr>
      <vt:lpstr>Unknown Dimension</vt:lpstr>
      <vt:lpstr>Iterating Arrays</vt:lpstr>
      <vt:lpstr>Iterating 2-D Arrays</vt:lpstr>
      <vt:lpstr>Iterate on each scalar element of the 2-D array:</vt:lpstr>
      <vt:lpstr>Iterating 3-D Arrays</vt:lpstr>
      <vt:lpstr>PowerPoint 演示文稿</vt:lpstr>
      <vt:lpstr>Iterating Arrays Using nditer()</vt:lpstr>
      <vt:lpstr>Some other NumPy Arrays</vt:lpstr>
      <vt:lpstr>Array Operations</vt:lpstr>
      <vt:lpstr>Universal Functions (ufuncs)</vt:lpstr>
      <vt:lpstr>PowerPoint 演示文稿</vt:lpstr>
      <vt:lpstr>Broadcasting</vt:lpstr>
      <vt:lpstr>Aggregation Functions</vt:lpstr>
      <vt:lpstr>Array Manipulation</vt:lpstr>
      <vt:lpstr>Random Number Generation</vt:lpstr>
      <vt:lpstr>Linear Algebra with NumPy</vt:lpstr>
      <vt:lpstr>PowerPoint 演示文稿</vt:lpstr>
      <vt:lpstr>PowerPoint 演示文稿</vt:lpstr>
      <vt:lpstr>Additional Functions inMachine Learning</vt:lpstr>
      <vt:lpstr>Mathematical Operations</vt:lpstr>
      <vt:lpstr>Sorting and Searching</vt:lpstr>
      <vt:lpstr>PowerPoint 演示文稿</vt:lpstr>
      <vt:lpstr>Element-wise Comparisons</vt:lpstr>
      <vt:lpstr>PowerPoint 演示文稿</vt:lpstr>
      <vt:lpstr>Handling Missing Data</vt:lpstr>
      <vt:lpstr>Data Generation and Sampling</vt:lpstr>
      <vt:lpstr>Broadcasting and Element-wise Operations</vt:lpstr>
      <vt:lpstr>Use Case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Sahil</cp:lastModifiedBy>
  <cp:revision>37</cp:revision>
  <dcterms:created xsi:type="dcterms:W3CDTF">2024-09-27T11:43:00Z</dcterms:created>
  <dcterms:modified xsi:type="dcterms:W3CDTF">2025-01-04T13:24:58Z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85DA3930B6B94777A172DEECC1807C57_12</vt:lpwstr>
  </property>
  <property fmtid="{D5CDD505-2E9C-101B-9397-08002B2CF9AE}" pid="3" name="KSOProductBuildVer">
    <vt:lpwstr>1033-12.2.0.19805</vt:lpwstr>
  </property>
</Properties>
</file>