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3"/>
    <p:sldId id="305" r:id="rId4"/>
    <p:sldId id="273" r:id="rId6"/>
    <p:sldId id="274" r:id="rId7"/>
    <p:sldId id="307" r:id="rId8"/>
    <p:sldId id="308" r:id="rId9"/>
    <p:sldId id="289" r:id="rId10"/>
    <p:sldId id="340" r:id="rId11"/>
    <p:sldId id="325" r:id="rId12"/>
    <p:sldId id="326" r:id="rId13"/>
    <p:sldId id="290" r:id="rId14"/>
    <p:sldId id="341" r:id="rId15"/>
    <p:sldId id="258" r:id="rId16"/>
    <p:sldId id="309" r:id="rId17"/>
    <p:sldId id="310" r:id="rId18"/>
    <p:sldId id="263" r:id="rId19"/>
    <p:sldId id="264" r:id="rId20"/>
    <p:sldId id="26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customXml" Target="../customXml/item3.xml"/><Relationship Id="rId26" Type="http://schemas.openxmlformats.org/officeDocument/2006/relationships/customXml" Target="../customXml/item2.xml"/><Relationship Id="rId25" Type="http://schemas.openxmlformats.org/officeDocument/2006/relationships/customXml" Target="../customXml/item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www.mathsisfun.com/gradient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www.freecodecamp.org/news/how-machine-learning-leverages-linear-algebra-to-optimize-model-trainingwhy-you-should-learn-the-fundamentals-of-linear-algebra/" TargetMode="External"/><Relationship Id="rId1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hyperlink" Target="https://www.analyticsvidhya.com/blog/2022/06/linear-algebra-for-data-science-with-python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8354" y="747096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MATHS</a:t>
            </a:r>
            <a:br>
              <a:rPr lang="en-US" sz="8000" dirty="0"/>
            </a:br>
            <a:r>
              <a:rPr lang="en-US" sz="8000" dirty="0"/>
              <a:t>For</a:t>
            </a:r>
            <a:br>
              <a:rPr lang="en-US" sz="8000" dirty="0"/>
            </a:br>
            <a:r>
              <a:rPr lang="en-US" sz="8000" dirty="0"/>
              <a:t>ML &amp;DL</a:t>
            </a:r>
            <a:endParaRPr lang="en-US" sz="8000" dirty="0"/>
          </a:p>
        </p:txBody>
      </p:sp>
      <p:pic>
        <p:nvPicPr>
          <p:cNvPr id="5" name="Picture 4" descr="A picture containing building, sitting, bench, side&#10;&#10;Description automatically generated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-119" y="50443"/>
            <a:ext cx="6284198" cy="239339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5870575" y="23368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https://setosa.io/ev/image-kernels/</a:t>
            </a:r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353310" y="2443480"/>
            <a:ext cx="9738995" cy="40881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59080" y="223520"/>
            <a:ext cx="789305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solidFill>
                  <a:srgbClr val="C00000"/>
                </a:solidFill>
                <a:highlight>
                  <a:srgbClr val="FFFF00"/>
                </a:highlight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Calculus (ML/Deep Learning)</a:t>
            </a:r>
            <a:endParaRPr lang="en-US" sz="2400" b="1">
              <a:solidFill>
                <a:srgbClr val="C00000"/>
              </a:solidFill>
              <a:highlight>
                <a:srgbClr val="FFFF00"/>
              </a:highlight>
              <a:latin typeface="Arial" panose="020B0604020202020204" pitchFamily="34" charset="0"/>
              <a:ea typeface="Tomorrow"/>
              <a:cs typeface="Arial" panose="020B0604020202020204" pitchFamily="34" charset="0"/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Basic of Limits and Continuity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Differentiation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Definition of Derivative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Rules of Differentiation (Product Rule, Quotient Rule, Chain Rule)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Applications of Differentiation (Optimization, Rates of Change)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Higher Order Derivatives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Implicit Differentiation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Finding Maxima and Minima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Partial Derivatives(Optionals)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Applications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  <a:sym typeface="+mn-ea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Derivatives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59080" y="5141277"/>
            <a:ext cx="5080000" cy="829945"/>
          </a:xfrm>
          <a:prstGeom prst="rect">
            <a:avLst/>
          </a:prstGeom>
        </p:spPr>
        <p:txBody>
          <a:bodyPr>
            <a:spAutoFit/>
          </a:bodyPr>
          <a:p>
            <a:r>
              <a:rPr sz="1600"/>
              <a:t>This is a field of mathematics that aids in the study of quantity change rates. It is concerned with improving the performance of machine learning algorithms or models</a:t>
            </a:r>
            <a:endParaRPr sz="1600"/>
          </a:p>
        </p:txBody>
      </p:sp>
      <p:sp>
        <p:nvSpPr>
          <p:cNvPr id="5" name="Text Box 4"/>
          <p:cNvSpPr txBox="1"/>
          <p:nvPr/>
        </p:nvSpPr>
        <p:spPr>
          <a:xfrm>
            <a:off x="6706870" y="450977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https://playground.tensorflow.org/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096000" y="487807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https://adamharley.com/nn_vis/cnn/2d.html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6963410" y="2000250"/>
            <a:ext cx="5228590" cy="250952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045075" y="5701665"/>
            <a:ext cx="70358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 b="1"/>
              <a:t>https://pianalytix.com/calculus-basics-for-machine-learning/</a:t>
            </a:r>
            <a:endParaRPr lang="en-US" sz="1600" b="1"/>
          </a:p>
          <a:p>
            <a:r>
              <a:rPr lang="en-US" sz="1600" b="1"/>
              <a:t>https://github.com/komal-SkyNET/ai-neural-networks/tree/master/gradient-visualization</a:t>
            </a:r>
            <a:endParaRPr lang="en-US" sz="1600" b="1"/>
          </a:p>
        </p:txBody>
      </p:sp>
      <p:sp>
        <p:nvSpPr>
          <p:cNvPr id="8" name="Text Box 7"/>
          <p:cNvSpPr txBox="1"/>
          <p:nvPr/>
        </p:nvSpPr>
        <p:spPr>
          <a:xfrm>
            <a:off x="121285" y="605218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https://a.co/d/76V5FWg </a:t>
            </a:r>
            <a:r>
              <a:rPr lang="en-US" b="1"/>
              <a:t>book</a:t>
            </a:r>
            <a:endParaRPr lang="en-US"/>
          </a:p>
          <a:p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5222875" y="523621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https://www.enjoyalgorithms.com/tags/machine-learning-concepts/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rcRect t="13259" r="10250" b="13583"/>
          <a:stretch>
            <a:fillRect/>
          </a:stretch>
        </p:blipFill>
        <p:spPr>
          <a:xfrm>
            <a:off x="146685" y="259080"/>
            <a:ext cx="10942320" cy="501713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09245" y="6039485"/>
            <a:ext cx="115735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https://www.enjoyalgorithms.com/blog/chain-rule-of-calculus-for-neural-networks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333875" y="5594350"/>
            <a:ext cx="81762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https://community.deeplearning.ai/t/parameters-in-neural-network/700293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83515" y="120650"/>
            <a:ext cx="6096000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2400" b="1">
                <a:solidFill>
                  <a:srgbClr val="C00000"/>
                </a:solidFill>
                <a:highlight>
                  <a:srgbClr val="FFFF00"/>
                </a:highlight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statistics And Probability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What is statistics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usecase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types of statistics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lvl="1" indent="0">
              <a:buNone/>
            </a:pPr>
            <a:r>
              <a:rPr lang="en-US" sz="160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- descriptive stats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lvl="1" indent="0">
              <a:buNone/>
            </a:pPr>
            <a:r>
              <a:rPr lang="en-US" sz="160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- inferential stats</a:t>
            </a:r>
            <a:endParaRPr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160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What is Data</a:t>
            </a:r>
            <a:endParaRPr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types of Data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measurement of data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sz="1600" b="1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descriptive stats</a:t>
            </a:r>
            <a:endParaRPr lang="en-US" sz="14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measure of central tendency(mean, median,mode)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466725" y="0"/>
            <a:ext cx="10228580" cy="52685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45135" y="363220"/>
            <a:ext cx="609600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sz="2400" b="1">
                <a:solidFill>
                  <a:schemeClr val="tx1"/>
                </a:solidFill>
              </a:rPr>
              <a:t>Mean, Median, Mode</a:t>
            </a:r>
            <a:endParaRPr lang="en-US" sz="2400" b="1">
              <a:solidFill>
                <a:schemeClr val="tx1"/>
              </a:solidFill>
            </a:endParaRPr>
          </a:p>
          <a:p>
            <a:pPr indent="0">
              <a:buNone/>
            </a:pPr>
            <a:endParaRPr lang="en-US" sz="2400" b="1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B0F0"/>
                </a:solidFill>
              </a:rPr>
              <a:t>https://www.mathsisfun.com/data/central-measures.html</a:t>
            </a:r>
            <a:endParaRPr lang="en-US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B0F0"/>
                </a:solidFill>
              </a:rPr>
              <a:t>https://www.mathsisfun.com/mean.html</a:t>
            </a:r>
            <a:endParaRPr lang="en-US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B0F0"/>
                </a:solidFill>
              </a:rPr>
              <a:t>https://www.mathsisfun.com/median.html</a:t>
            </a:r>
            <a:endParaRPr lang="en-US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B0F0"/>
                </a:solidFill>
              </a:rPr>
              <a:t>https://www.mathsisfun.com/mode.html</a:t>
            </a:r>
            <a:endParaRPr lang="en-US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18353" y="473829"/>
            <a:ext cx="6097656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1"/>
              </a:rPr>
              <a:t>https://www.mathsisfun.com/gradient.html</a:t>
            </a:r>
            <a:endParaRPr lang="en-IN" dirty="0"/>
          </a:p>
          <a:p>
            <a:r>
              <a:rPr lang="en-IN" dirty="0"/>
              <a:t>https://www.mathsisfun.com/y_intercept.html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8820" y="336108"/>
            <a:ext cx="82594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Equations of line</a:t>
            </a:r>
            <a:endParaRPr lang="en-US" dirty="0"/>
          </a:p>
          <a:p>
            <a:r>
              <a:rPr lang="en-US" dirty="0"/>
              <a:t>y-=</a:t>
            </a:r>
            <a:r>
              <a:rPr lang="en-US" dirty="0" err="1"/>
              <a:t>mx+c</a:t>
            </a:r>
            <a:endParaRPr lang="en-US" dirty="0"/>
          </a:p>
          <a:p>
            <a:r>
              <a:rPr lang="en-US" dirty="0"/>
              <a:t>	slope(gradient), coefficient</a:t>
            </a:r>
            <a:endParaRPr lang="en-US" dirty="0"/>
          </a:p>
          <a:p>
            <a:r>
              <a:rPr lang="en-US" dirty="0"/>
              <a:t>	intercept</a:t>
            </a:r>
            <a:endParaRPr lang="en-US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13" t="24061" r="28763" b="15578"/>
          <a:stretch>
            <a:fillRect/>
          </a:stretch>
        </p:blipFill>
        <p:spPr>
          <a:xfrm>
            <a:off x="718710" y="1813450"/>
            <a:ext cx="5377069" cy="43135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6000" y="5213985"/>
            <a:ext cx="6228715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https://www.freecodecamp.org/news/how-machine-learning-leverages-linear-algebra-to-optimize-model-trainingwhy-you-should-learn-the-fundamentals-of-linear-algebra/</a:t>
            </a:r>
            <a:r>
              <a:rPr lang="en-IN" dirty="0"/>
              <a:t>  </a:t>
            </a:r>
            <a:r>
              <a:rPr lang="en-IN" dirty="0" err="1"/>
              <a:t>usecase</a:t>
            </a:r>
            <a:r>
              <a:rPr lang="en-IN" dirty="0"/>
              <a:t> ml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43255" y="263525"/>
            <a:ext cx="9766300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1"/>
              </a:rPr>
              <a:t>https://www.analyticsvidhya.com/blog/2022/06/linear-algebra-for-data-science-with-python/</a:t>
            </a:r>
            <a:r>
              <a:rPr lang="en-IN" dirty="0"/>
              <a:t>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74" t="26667" r="20353" b="8116"/>
          <a:stretch>
            <a:fillRect/>
          </a:stretch>
        </p:blipFill>
        <p:spPr>
          <a:xfrm>
            <a:off x="643365" y="1192806"/>
            <a:ext cx="7007088" cy="447260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634365" y="0"/>
            <a:ext cx="10908665" cy="634492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4834890" y="5528945"/>
            <a:ext cx="1861185" cy="208915"/>
          </a:xfrm>
          <a:prstGeom prst="rect">
            <a:avLst/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58470" y="1456690"/>
            <a:ext cx="609600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+mj-lt"/>
              <a:buNone/>
            </a:pPr>
            <a:r>
              <a:rPr lang="en-US" sz="3600" b="1" dirty="0">
                <a:solidFill>
                  <a:srgbClr val="C00000"/>
                </a:solidFill>
                <a:highlight>
                  <a:srgbClr val="FFFF00"/>
                </a:highlight>
                <a:sym typeface="+mn-ea"/>
              </a:rPr>
              <a:t>Topics</a:t>
            </a:r>
            <a:endParaRPr lang="en-US" sz="2800" b="1" dirty="0">
              <a:sym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sym typeface="+mn-ea"/>
              </a:rPr>
              <a:t>Statistics and probability</a:t>
            </a:r>
            <a:endParaRPr lang="en-US" sz="2800" b="1" dirty="0">
              <a:sym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>
                <a:sym typeface="+mn-ea"/>
              </a:rPr>
              <a:t>Linear algebra and Matrix</a:t>
            </a:r>
            <a:endParaRPr lang="en-US" sz="2800" b="1" dirty="0">
              <a:sym typeface="+mn-ea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/>
              <a:t>Basic of Calculus</a:t>
            </a:r>
            <a:endParaRPr lang="en-US" sz="2800" b="1" dirty="0"/>
          </a:p>
        </p:txBody>
      </p:sp>
      <p:sp>
        <p:nvSpPr>
          <p:cNvPr id="2" name="Text Box 1"/>
          <p:cNvSpPr txBox="1"/>
          <p:nvPr/>
        </p:nvSpPr>
        <p:spPr>
          <a:xfrm>
            <a:off x="1016000" y="4679950"/>
            <a:ext cx="5080000" cy="245110"/>
          </a:xfrm>
          <a:prstGeom prst="rect">
            <a:avLst/>
          </a:prstGeom>
        </p:spPr>
        <p:txBody>
          <a:bodyPr>
            <a:spAutoFit/>
          </a:bodyPr>
          <a:p>
            <a:pPr marL="0" indent="0" algn="l">
              <a:lnSpc>
                <a:spcPts val="1200"/>
              </a:lnSpc>
              <a:spcBef>
                <a:spcPts val="600"/>
              </a:spcBef>
              <a:spcAft>
                <a:spcPts val="100"/>
              </a:spcAft>
            </a:pPr>
            <a:r>
              <a:rPr sz="1600" b="0" i="0">
                <a:latin typeface="Arial" panose="020B0604020202020204"/>
                <a:ea typeface="Arial" panose="020B0604020202020204"/>
              </a:rPr>
              <a:t>The Math Behind Machine Learning</a:t>
            </a:r>
            <a:endParaRPr sz="1600" b="0" i="0"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75285" y="0"/>
            <a:ext cx="5793740" cy="6454140"/>
          </a:xfrm>
          <a:prstGeom prst="rect">
            <a:avLst/>
          </a:prstGeom>
        </p:spPr>
        <p:txBody>
          <a:bodyPr wrap="square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2400" b="1">
                <a:solidFill>
                  <a:srgbClr val="C00000"/>
                </a:solidFill>
                <a:highlight>
                  <a:srgbClr val="FFFF00"/>
                </a:highlight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statistics And Probability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What is statistics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usecase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types of statistics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lvl="1" indent="0">
              <a:buNone/>
            </a:pPr>
            <a:r>
              <a:rPr lang="en-US" sz="1600" b="0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- descriptive stats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lvl="1" indent="0">
              <a:buNone/>
            </a:pPr>
            <a:r>
              <a:rPr lang="en-US" sz="1600" b="0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- inferential stats</a:t>
            </a:r>
            <a:endParaRPr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What is Data</a:t>
            </a:r>
            <a:endParaRPr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types of Data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measurement of data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0" lvl="1" indent="0">
              <a:buFont typeface="Arial" panose="020B0604020202020204" pitchFamily="34" charset="0"/>
              <a:buNone/>
            </a:pPr>
            <a:r>
              <a:rPr lang="en-US" sz="1600" b="1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descriptive stats</a:t>
            </a:r>
            <a:endParaRPr lang="en-US" sz="14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measure of central tendency(mean, median,mode)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measure of Spread(variance,std div, range,percentile,IQR)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measure of Assosiations(covariance, correlations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Measure of symmetricity (Skewness, kurtosis)</a:t>
            </a:r>
            <a:r>
              <a:rPr lang="en-US" sz="1600" b="1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 (optional)</a:t>
            </a:r>
            <a:endParaRPr lang="en-US" sz="1600" b="1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sz="1600" b="1" i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basic of Probability</a:t>
            </a:r>
            <a:endParaRPr lang="en-US" sz="1600" b="1" i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what is Probapility(key terms , experiment,sample space, event,principal of Prob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Conditional Probability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Bayes Theorm (Naive/Gaussian bayes)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Distributions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Random variables(Discrete, Continous)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distributions functions</a:t>
            </a:r>
            <a:r>
              <a:rPr lang="en-US" sz="1600" b="1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 (optional )</a:t>
            </a:r>
            <a:endParaRPr lang="en-US" sz="1600" b="1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types of Distributions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169025" y="0"/>
            <a:ext cx="6096000" cy="32918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Inferentical </a:t>
            </a:r>
            <a:endParaRPr lang="en-US" sz="1600" b="1" i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population/ sample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sampling techniques</a:t>
            </a:r>
            <a:endParaRPr lang="en-US" sz="160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Normal/ standard normal Distributions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Central Limit Therom 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Hypothesis testing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terms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null, alternate H, level of significane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confidence Interval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Types of Testing </a:t>
            </a: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rcRect b="9315"/>
          <a:stretch>
            <a:fillRect/>
          </a:stretch>
        </p:blipFill>
        <p:spPr>
          <a:xfrm>
            <a:off x="0" y="319405"/>
            <a:ext cx="12192000" cy="62191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rcRect b="14343"/>
          <a:stretch>
            <a:fillRect/>
          </a:stretch>
        </p:blipFill>
        <p:spPr>
          <a:xfrm>
            <a:off x="0" y="81280"/>
            <a:ext cx="12192000" cy="58743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59080" y="223520"/>
            <a:ext cx="6096000" cy="5723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sz="2400" b="1">
                <a:solidFill>
                  <a:srgbClr val="C00000"/>
                </a:solidFill>
                <a:highlight>
                  <a:srgbClr val="FFFF00"/>
                </a:highlight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Linear Algebra &amp; Matrix</a:t>
            </a:r>
            <a:endParaRPr lang="en-US" sz="2400" b="1">
              <a:solidFill>
                <a:srgbClr val="C00000"/>
              </a:solidFill>
              <a:highlight>
                <a:srgbClr val="FFFF00"/>
              </a:highlight>
              <a:latin typeface="Arial" panose="020B0604020202020204" pitchFamily="34" charset="0"/>
              <a:ea typeface="Tomorrow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Line Equations and Slop 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Linear Algebra Terms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 Vectors &amp; Matrices 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Quantities /scaler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Vectors 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  <a:sym typeface="+mn-ea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Vector addition, subtraction, and scalar multiplication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  <a:sym typeface="+mn-ea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Vector norms and inner products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  <a:sym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Matrices 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  <a:sym typeface="+mn-ea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Transpose Matrix 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  <a:sym typeface="+mn-ea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Inverse Matrix 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  <a:sym typeface="+mn-ea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Determinant Matrix 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  <a:sym typeface="+mn-ea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Dot Product 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  <a:sym typeface="+mn-ea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Linear Equations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Eigenvalues and Eigenvectors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Eigenvalue decomposition (EVD)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Singular Value decomposition (SVD) applications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Principal Component Analysis (PCA) /dimensionality reduction</a:t>
            </a:r>
            <a:endParaRPr lang="en-US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991860" y="575056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https://www.irjmets.com/uploadedfiles/paper/issue_4_april_2022/21435/final/fin_irjmets1652378206.pdf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355080" y="133033"/>
            <a:ext cx="5080000" cy="2061210"/>
          </a:xfrm>
          <a:prstGeom prst="rect">
            <a:avLst/>
          </a:prstGeom>
        </p:spPr>
        <p:txBody>
          <a:bodyPr>
            <a:spAutoFit/>
          </a:bodyPr>
          <a:p>
            <a:r>
              <a:rPr sz="1600"/>
              <a:t>The emphasis of Linear Algebra is on computation. It is utilized for Deep Learning and plays an important part in comprehending the background theory of Machine Learning</a:t>
            </a:r>
            <a:endParaRPr sz="1600"/>
          </a:p>
          <a:p>
            <a:endParaRPr sz="1600"/>
          </a:p>
          <a:p>
            <a:r>
              <a:rPr sz="1600"/>
              <a:t>It offers us a better understanding of how</a:t>
            </a:r>
            <a:endParaRPr sz="1600"/>
          </a:p>
          <a:p>
            <a:r>
              <a:rPr sz="1600"/>
              <a:t>algorithms function in real life and allows us to make better judgments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rcRect b="11444"/>
          <a:stretch>
            <a:fillRect/>
          </a:stretch>
        </p:blipFill>
        <p:spPr>
          <a:xfrm>
            <a:off x="250825" y="156210"/>
            <a:ext cx="7062470" cy="46615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73025" y="-96520"/>
            <a:ext cx="9857740" cy="641985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6287770" y="605663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https://datahacker.rs/linear-algebra-for-machine-learning/</a:t>
            </a:r>
            <a:endParaRPr lang="en-US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/>
</ds:datastoreItem>
</file>

<file path=customXml/itemProps2.xml><?xml version="1.0" encoding="utf-8"?>
<ds:datastoreItem xmlns:ds="http://schemas.openxmlformats.org/officeDocument/2006/customXml" ds:itemID="{19DAD249-BF80-48EF-9AFB-36A11BCDC2CE}">
  <ds:schemaRefs/>
</ds:datastoreItem>
</file>

<file path=customXml/itemProps3.xml><?xml version="1.0" encoding="utf-8"?>
<ds:datastoreItem xmlns:ds="http://schemas.openxmlformats.org/officeDocument/2006/customXml" ds:itemID="{C5A59D56-2157-4202-9D02-F44E447A241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{C1F586F6-F4D7-452B-886A-E9A4E37E0B18}tf56160789_win32</Template>
  <TotalTime>0</TotalTime>
  <Words>3679</Words>
  <Application>WPS Presentation</Application>
  <PresentationFormat>Widescreen</PresentationFormat>
  <Paragraphs>144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SimSun</vt:lpstr>
      <vt:lpstr>Wingdings</vt:lpstr>
      <vt:lpstr>Calibri</vt:lpstr>
      <vt:lpstr>Arial</vt:lpstr>
      <vt:lpstr>Tomorrow</vt:lpstr>
      <vt:lpstr>Segoe Print</vt:lpstr>
      <vt:lpstr>Franklin Gothic Book</vt:lpstr>
      <vt:lpstr>Bookman Old Style</vt:lpstr>
      <vt:lpstr>Microsoft YaHei</vt:lpstr>
      <vt:lpstr>Arial Unicode MS</vt:lpstr>
      <vt:lpstr>Custom</vt:lpstr>
      <vt:lpstr>MATHS For ML &amp;DL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shahil md</dc:creator>
  <cp:lastModifiedBy>Sahil</cp:lastModifiedBy>
  <cp:revision>90</cp:revision>
  <dcterms:created xsi:type="dcterms:W3CDTF">2024-09-27T04:22:00Z</dcterms:created>
  <dcterms:modified xsi:type="dcterms:W3CDTF">2024-11-10T09:33:00Z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CDA204158A50450DA0FDB454BEA42558_12</vt:lpwstr>
  </property>
  <property fmtid="{D5CDD505-2E9C-101B-9397-08002B2CF9AE}" pid="4" name="KSOProductBuildVer">
    <vt:lpwstr>1033-12.2.0.18607</vt:lpwstr>
  </property>
</Properties>
</file>