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  <p:sldId id="261" r:id="rId6"/>
    <p:sldId id="276" r:id="rId7"/>
    <p:sldId id="262" r:id="rId8"/>
    <p:sldId id="263" r:id="rId9"/>
    <p:sldId id="277" r:id="rId10"/>
    <p:sldId id="278" r:id="rId11"/>
    <p:sldId id="264" r:id="rId12"/>
    <p:sldId id="265" r:id="rId13"/>
    <p:sldId id="266" r:id="rId14"/>
    <p:sldId id="294" r:id="rId15"/>
    <p:sldId id="295" r:id="rId16"/>
    <p:sldId id="267" r:id="rId17"/>
    <p:sldId id="296" r:id="rId18"/>
    <p:sldId id="297" r:id="rId19"/>
    <p:sldId id="298" r:id="rId20"/>
    <p:sldId id="268" r:id="rId21"/>
    <p:sldId id="309" r:id="rId22"/>
    <p:sldId id="269" r:id="rId23"/>
    <p:sldId id="310" r:id="rId24"/>
    <p:sldId id="311" r:id="rId25"/>
    <p:sldId id="270" r:id="rId26"/>
    <p:sldId id="271" r:id="rId27"/>
    <p:sldId id="314" r:id="rId28"/>
    <p:sldId id="315" r:id="rId29"/>
    <p:sldId id="316" r:id="rId30"/>
    <p:sldId id="272" r:id="rId31"/>
    <p:sldId id="317" r:id="rId32"/>
    <p:sldId id="273" r:id="rId33"/>
    <p:sldId id="274" r:id="rId34"/>
    <p:sldId id="275" r:id="rId35"/>
    <p:sldId id="324" r:id="rId36"/>
    <p:sldId id="325" r:id="rId37"/>
    <p:sldId id="326" r:id="rId38"/>
    <p:sldId id="25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customXml" Target="../customXml/item3.xml"/><Relationship Id="rId44" Type="http://schemas.openxmlformats.org/officeDocument/2006/relationships/customXml" Target="../customXml/item2.xml"/><Relationship Id="rId43" Type="http://schemas.openxmlformats.org/officeDocument/2006/relationships/customXml" Target="../customXml/item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hyperlink" Target="https://www.ablebits.com/office-addins-blog/excel-named-range/" TargetMode="External"/><Relationship Id="rId5" Type="http://schemas.openxmlformats.org/officeDocument/2006/relationships/hyperlink" Target="https://pulse.itvedant.com/index.php/topic/update-preview?id=20046&amp;course_id=205&amp;preview=on" TargetMode="External"/><Relationship Id="rId4" Type="http://schemas.openxmlformats.org/officeDocument/2006/relationships/hyperlink" Target="https://pulse.itvedant.com/index.php/topic/preview-subtopic-content?subtopic_id=18495&amp;course_id=205&amp;preview=on" TargetMode="External"/><Relationship Id="rId3" Type="http://schemas.openxmlformats.org/officeDocument/2006/relationships/hyperlink" Target="https://pulse.itvedant.com/index.php/topic/preview-subtopic-content?subtopic_id=18494&amp;course_id=205&amp;preview=on" TargetMode="External"/><Relationship Id="rId2" Type="http://schemas.openxmlformats.org/officeDocument/2006/relationships/hyperlink" Target="https://pulse.itvedant.com/index.php/topic/preview-subtopic-content?subtopic_id=18493&amp;course_id=205&amp;preview=on" TargetMode="External"/><Relationship Id="rId1" Type="http://schemas.openxmlformats.org/officeDocument/2006/relationships/hyperlink" Target="https://pulse.itvedant.com/index.php/topic/update?id=18492&amp;course_id=205" TargetMode="Externa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hyperlink" Target="https://www.ablebits.com/office-addins-blog/excel-table-tutorial/" TargetMode="External"/><Relationship Id="rId5" Type="http://schemas.openxmlformats.org/officeDocument/2006/relationships/hyperlink" Target="https://pulse.itvedant.com/index.php/topic/update-preview?id=20047&amp;course_id=205&amp;preview=on" TargetMode="External"/><Relationship Id="rId4" Type="http://schemas.openxmlformats.org/officeDocument/2006/relationships/hyperlink" Target="https://pulse.itvedant.com/index.php/topic/preview-subtopic-content?subtopic_id=18511&amp;course_id=205&amp;preview=on" TargetMode="External"/><Relationship Id="rId3" Type="http://schemas.openxmlformats.org/officeDocument/2006/relationships/hyperlink" Target="https://pulse.itvedant.com/index.php/topic/preview-subtopic-content?subtopic_id=18510&amp;course_id=205&amp;preview=on" TargetMode="External"/><Relationship Id="rId2" Type="http://schemas.openxmlformats.org/officeDocument/2006/relationships/hyperlink" Target="https://pulse.itvedant.com/index.php/topic/preview-subtopic-content?subtopic_id=18509&amp;course_id=205&amp;preview=on" TargetMode="External"/><Relationship Id="rId1" Type="http://schemas.openxmlformats.org/officeDocument/2006/relationships/hyperlink" Target="https://pulse.itvedant.com/index.php/topic/update?id=18508&amp;course_id=205" TargetMode="Externa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https://pulse.itvedant.com/index.php/topic/update-preview?id=20048&amp;course_id=205&amp;preview=on" TargetMode="External"/><Relationship Id="rId7" Type="http://schemas.openxmlformats.org/officeDocument/2006/relationships/hyperlink" Target="https://pulse.itvedant.com/index.php/topic/preview-subtopic-content?subtopic_id=18518&amp;course_id=205&amp;preview=on" TargetMode="External"/><Relationship Id="rId6" Type="http://schemas.openxmlformats.org/officeDocument/2006/relationships/hyperlink" Target="https://pulse.itvedant.com/index.php/topic/preview-subtopic-content?subtopic_id=18517&amp;course_id=205&amp;preview=on" TargetMode="External"/><Relationship Id="rId5" Type="http://schemas.openxmlformats.org/officeDocument/2006/relationships/hyperlink" Target="https://pulse.itvedant.com/index.php/topic/preview-subtopic-content?subtopic_id=18516&amp;course_id=205&amp;preview=on" TargetMode="External"/><Relationship Id="rId4" Type="http://schemas.openxmlformats.org/officeDocument/2006/relationships/hyperlink" Target="https://pulse.itvedant.com/index.php/topic/preview-subtopic-content?subtopic_id=18515&amp;course_id=205&amp;preview=on" TargetMode="External"/><Relationship Id="rId3" Type="http://schemas.openxmlformats.org/officeDocument/2006/relationships/hyperlink" Target="https://pulse.itvedant.com/index.php/topic/preview-subtopic-content?subtopic_id=18514&amp;course_id=205&amp;preview=on" TargetMode="External"/><Relationship Id="rId2" Type="http://schemas.openxmlformats.org/officeDocument/2006/relationships/hyperlink" Target="https://pulse.itvedant.com/index.php/topic/preview-subtopic-content?subtopic_id=20618&amp;course_id=205&amp;preview=on" TargetMode="External"/><Relationship Id="rId1" Type="http://schemas.openxmlformats.org/officeDocument/2006/relationships/hyperlink" Target="https://pulse.itvedant.com/index.php/topic/update?id=18512&amp;course_id=205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.png"/><Relationship Id="rId7" Type="http://schemas.openxmlformats.org/officeDocument/2006/relationships/hyperlink" Target="https://pulse.itvedant.com/index.php/topic/update-preview?id=20049&amp;course_id=205&amp;preview=on" TargetMode="External"/><Relationship Id="rId6" Type="http://schemas.openxmlformats.org/officeDocument/2006/relationships/hyperlink" Target="https://pulse.itvedant.com/index.php/topic/preview-subtopic-content?subtopic_id=18542&amp;course_id=205&amp;preview=on" TargetMode="External"/><Relationship Id="rId5" Type="http://schemas.openxmlformats.org/officeDocument/2006/relationships/hyperlink" Target="https://pulse.itvedant.com/index.php/topic/preview-subtopic-content?subtopic_id=18541&amp;course_id=205&amp;preview=on" TargetMode="External"/><Relationship Id="rId4" Type="http://schemas.openxmlformats.org/officeDocument/2006/relationships/hyperlink" Target="https://pulse.itvedant.com/index.php/topic/preview-subtopic-content?subtopic_id=18540&amp;course_id=205&amp;preview=on" TargetMode="External"/><Relationship Id="rId3" Type="http://schemas.openxmlformats.org/officeDocument/2006/relationships/hyperlink" Target="https://pulse.itvedant.com/index.php/topic/preview-subtopic-content?subtopic_id=18539&amp;course_id=205&amp;preview=on" TargetMode="External"/><Relationship Id="rId2" Type="http://schemas.openxmlformats.org/officeDocument/2006/relationships/hyperlink" Target="https://pulse.itvedant.com/index.php/topic/preview-subtopic-content?subtopic_id=18538&amp;course_id=205&amp;preview=on" TargetMode="External"/><Relationship Id="rId1" Type="http://schemas.openxmlformats.org/officeDocument/2006/relationships/hyperlink" Target="https://pulse.itvedant.com/index.php/topic/update?id=18537&amp;course_id=205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https://pulse.itvedant.com/index.php/topic/update-preview?id=20050&amp;course_id=205&amp;preview=on" TargetMode="External"/><Relationship Id="rId7" Type="http://schemas.openxmlformats.org/officeDocument/2006/relationships/hyperlink" Target="https://pulse.itvedant.com/index.php/topic/preview-subtopic-content?subtopic_id=18569&amp;course_id=205&amp;preview=on" TargetMode="External"/><Relationship Id="rId6" Type="http://schemas.openxmlformats.org/officeDocument/2006/relationships/hyperlink" Target="https://pulse.itvedant.com/index.php/topic/preview-subtopic-content?subtopic_id=18568&amp;course_id=205&amp;preview=on" TargetMode="External"/><Relationship Id="rId5" Type="http://schemas.openxmlformats.org/officeDocument/2006/relationships/hyperlink" Target="https://pulse.itvedant.com/index.php/topic/preview-subtopic-content?subtopic_id=18567&amp;course_id=205&amp;preview=on" TargetMode="External"/><Relationship Id="rId4" Type="http://schemas.openxmlformats.org/officeDocument/2006/relationships/hyperlink" Target="https://pulse.itvedant.com/index.php/topic/preview-subtopic-content?subtopic_id=18566&amp;course_id=205&amp;preview=on" TargetMode="External"/><Relationship Id="rId3" Type="http://schemas.openxmlformats.org/officeDocument/2006/relationships/hyperlink" Target="https://pulse.itvedant.com/index.php/topic/preview-subtopic-content?subtopic_id=18565&amp;course_id=205&amp;preview=on" TargetMode="External"/><Relationship Id="rId2" Type="http://schemas.openxmlformats.org/officeDocument/2006/relationships/hyperlink" Target="https://pulse.itvedant.com/index.php/topic/preview-subtopic-content?subtopic_id=18564&amp;course_id=205&amp;preview=on" TargetMode="External"/><Relationship Id="rId1" Type="http://schemas.openxmlformats.org/officeDocument/2006/relationships/hyperlink" Target="https://pulse.itvedant.com/index.php/topic/update?id=18563&amp;course_id=20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pulse.itvedant.com/index.php/topic/preview-subtopic-content?subtopic_id=18581&amp;course_id=205&amp;preview=on" TargetMode="External"/><Relationship Id="rId4" Type="http://schemas.openxmlformats.org/officeDocument/2006/relationships/hyperlink" Target="https://pulse.itvedant.com/index.php/topic/preview-subtopic-content?subtopic_id=18580&amp;course_id=205&amp;preview=on" TargetMode="External"/><Relationship Id="rId3" Type="http://schemas.openxmlformats.org/officeDocument/2006/relationships/hyperlink" Target="https://pulse.itvedant.com/index.php/topic/preview-subtopic-content?subtopic_id=18579&amp;course_id=205&amp;preview=on" TargetMode="External"/><Relationship Id="rId2" Type="http://schemas.openxmlformats.org/officeDocument/2006/relationships/hyperlink" Target="https://pulse.itvedant.com/index.php/topic/preview-subtopic-content?subtopic_id=18578&amp;course_id=205&amp;preview=on" TargetMode="External"/><Relationship Id="rId1" Type="http://schemas.openxmlformats.org/officeDocument/2006/relationships/hyperlink" Target="https://pulse.itvedant.com/index.php/topic/update?id=18577&amp;course_id=205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topic/preview-subtopic-content?subtopic_id=18698&amp;course_id=205&amp;preview=on" TargetMode="External"/><Relationship Id="rId5" Type="http://schemas.openxmlformats.org/officeDocument/2006/relationships/hyperlink" Target="https://pulse.itvedant.com/index.php/topic/preview-subtopic-content?subtopic_id=18697&amp;course_id=205&amp;preview=on" TargetMode="External"/><Relationship Id="rId4" Type="http://schemas.openxmlformats.org/officeDocument/2006/relationships/hyperlink" Target="https://pulse.itvedant.com/index.php/topic/preview-subtopic-content?subtopic_id=18696&amp;course_id=205&amp;preview=on" TargetMode="External"/><Relationship Id="rId3" Type="http://schemas.openxmlformats.org/officeDocument/2006/relationships/hyperlink" Target="https://pulse.itvedant.com/index.php/topic/preview-subtopic-content?subtopic_id=18695&amp;course_id=205&amp;preview=on" TargetMode="External"/><Relationship Id="rId2" Type="http://schemas.openxmlformats.org/officeDocument/2006/relationships/hyperlink" Target="https://pulse.itvedant.com/index.php/topic/preview-subtopic-content?subtopic_id=18694&amp;course_id=205&amp;preview=on" TargetMode="External"/><Relationship Id="rId1" Type="http://schemas.openxmlformats.org/officeDocument/2006/relationships/hyperlink" Target="https://pulse.itvedant.com/index.php/topic/update?id=18693&amp;course_id=205" TargetMode="Externa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topic/preview-subtopic-content?subtopic_id=18738&amp;course_id=205&amp;preview=on" TargetMode="External"/><Relationship Id="rId5" Type="http://schemas.openxmlformats.org/officeDocument/2006/relationships/hyperlink" Target="https://pulse.itvedant.com/index.php/topic/preview-subtopic-content?subtopic_id=18737&amp;course_id=205&amp;preview=on" TargetMode="External"/><Relationship Id="rId4" Type="http://schemas.openxmlformats.org/officeDocument/2006/relationships/hyperlink" Target="https://pulse.itvedant.com/index.php/topic/preview-subtopic-content?subtopic_id=18736&amp;course_id=205&amp;preview=on" TargetMode="External"/><Relationship Id="rId3" Type="http://schemas.openxmlformats.org/officeDocument/2006/relationships/hyperlink" Target="https://pulse.itvedant.com/index.php/topic/preview-subtopic-content?subtopic_id=18735&amp;course_id=205&amp;preview=on" TargetMode="External"/><Relationship Id="rId2" Type="http://schemas.openxmlformats.org/officeDocument/2006/relationships/hyperlink" Target="https://pulse.itvedant.com/index.php/topic/preview-subtopic-content?subtopic_id=18734&amp;course_id=205&amp;preview=on" TargetMode="External"/><Relationship Id="rId1" Type="http://schemas.openxmlformats.org/officeDocument/2006/relationships/hyperlink" Target="https://pulse.itvedant.com/index.php/topic/update?id=18733&amp;course_id=205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pulse.itvedant.com/index.php/topic/update?id=18759&amp;course_id=205" TargetMode="Externa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preview-subtopic-content?subtopic_id=18433&amp;course_id=205&amp;preview=on" TargetMode="External"/><Relationship Id="rId8" Type="http://schemas.openxmlformats.org/officeDocument/2006/relationships/hyperlink" Target="https://pulse.itvedant.com/index.php/topic/preview-subtopic-content?subtopic_id=18432&amp;course_id=205&amp;preview=on" TargetMode="External"/><Relationship Id="rId7" Type="http://schemas.openxmlformats.org/officeDocument/2006/relationships/hyperlink" Target="https://pulse.itvedant.com/index.php/topic/preview-subtopic-content?subtopic_id=18431&amp;course_id=205&amp;preview=on" TargetMode="External"/><Relationship Id="rId6" Type="http://schemas.openxmlformats.org/officeDocument/2006/relationships/hyperlink" Target="https://pulse.itvedant.com/index.php/topic/preview-subtopic-content?subtopic_id=18430&amp;course_id=205&amp;preview=on" TargetMode="External"/><Relationship Id="rId5" Type="http://schemas.openxmlformats.org/officeDocument/2006/relationships/hyperlink" Target="https://pulse.itvedant.com/index.php/topic/preview-subtopic-content?subtopic_id=18429&amp;course_id=205&amp;preview=on" TargetMode="External"/><Relationship Id="rId4" Type="http://schemas.openxmlformats.org/officeDocument/2006/relationships/hyperlink" Target="https://pulse.itvedant.com/index.php/topic/preview-subtopic-content?subtopic_id=18428&amp;course_id=205&amp;preview=on" TargetMode="External"/><Relationship Id="rId3" Type="http://schemas.openxmlformats.org/officeDocument/2006/relationships/hyperlink" Target="https://pulse.itvedant.com/index.php/topic/preview-subtopic-content?subtopic_id=18427&amp;course_id=205&amp;preview=on" TargetMode="External"/><Relationship Id="rId2" Type="http://schemas.openxmlformats.org/officeDocument/2006/relationships/hyperlink" Target="https://pulse.itvedant.com/index.php/topic/preview-subtopic-content?subtopic_id=18426&amp;course_id=205&amp;preview=on" TargetMode="External"/><Relationship Id="rId18" Type="http://schemas.openxmlformats.org/officeDocument/2006/relationships/slideLayout" Target="../slideLayouts/slideLayout7.xml"/><Relationship Id="rId17" Type="http://schemas.openxmlformats.org/officeDocument/2006/relationships/hyperlink" Target="https://pulse.itvedant.com/index.php/topic/update-preview?id=20043&amp;course_id=205&amp;preview=on" TargetMode="External"/><Relationship Id="rId16" Type="http://schemas.openxmlformats.org/officeDocument/2006/relationships/hyperlink" Target="https://pulse.itvedant.com/index.php/topic/preview-subtopic-content?subtopic_id=18440&amp;course_id=205&amp;preview=on" TargetMode="External"/><Relationship Id="rId15" Type="http://schemas.openxmlformats.org/officeDocument/2006/relationships/hyperlink" Target="https://pulse.itvedant.com/index.php/topic/preview-subtopic-content?subtopic_id=18439&amp;course_id=205&amp;preview=on" TargetMode="External"/><Relationship Id="rId14" Type="http://schemas.openxmlformats.org/officeDocument/2006/relationships/hyperlink" Target="https://pulse.itvedant.com/index.php/topic/preview-subtopic-content?subtopic_id=18438&amp;course_id=205&amp;preview=on" TargetMode="External"/><Relationship Id="rId13" Type="http://schemas.openxmlformats.org/officeDocument/2006/relationships/hyperlink" Target="https://pulse.itvedant.com/index.php/topic/preview-subtopic-content?subtopic_id=18437&amp;course_id=205&amp;preview=on" TargetMode="External"/><Relationship Id="rId12" Type="http://schemas.openxmlformats.org/officeDocument/2006/relationships/hyperlink" Target="https://pulse.itvedant.com/index.php/topic/preview-subtopic-content?subtopic_id=18436&amp;course_id=205&amp;preview=on" TargetMode="External"/><Relationship Id="rId11" Type="http://schemas.openxmlformats.org/officeDocument/2006/relationships/hyperlink" Target="https://pulse.itvedant.com/index.php/topic/preview-subtopic-content?subtopic_id=18435&amp;course_id=205&amp;preview=on" TargetMode="External"/><Relationship Id="rId10" Type="http://schemas.openxmlformats.org/officeDocument/2006/relationships/hyperlink" Target="https://pulse.itvedant.com/index.php/topic/preview-subtopic-content?subtopic_id=18434&amp;course_id=205&amp;preview=on" TargetMode="External"/><Relationship Id="rId1" Type="http://schemas.openxmlformats.org/officeDocument/2006/relationships/hyperlink" Target="https://pulse.itvedant.com/index.php/topic/update?id=18425&amp;course_id=205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hyperlink" Target="https://pulse.itvedant.com/index.php/topic/preview-subtopic-content?subtopic_id=18782&amp;course_id=205&amp;preview=on" TargetMode="External"/><Relationship Id="rId4" Type="http://schemas.openxmlformats.org/officeDocument/2006/relationships/hyperlink" Target="https://pulse.itvedant.com/index.php/topic/preview-subtopic-content?subtopic_id=18781&amp;course_id=205&amp;preview=on" TargetMode="External"/><Relationship Id="rId3" Type="http://schemas.openxmlformats.org/officeDocument/2006/relationships/hyperlink" Target="https://pulse.itvedant.com/index.php/topic/preview-subtopic-content?subtopic_id=18780&amp;course_id=205&amp;preview=on" TargetMode="External"/><Relationship Id="rId2" Type="http://schemas.openxmlformats.org/officeDocument/2006/relationships/hyperlink" Target="https://pulse.itvedant.com/index.php/topic/preview-subtopic-content?subtopic_id=18779&amp;course_id=205&amp;preview=on" TargetMode="External"/><Relationship Id="rId1" Type="http://schemas.openxmlformats.org/officeDocument/2006/relationships/hyperlink" Target="https://pulse.itvedant.com/index.php/topic/update?id=18778&amp;course_id=205" TargetMode="Externa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pulse.itvedant.com/index.php/topic/preview-subtopic-content?subtopic_id=18794&amp;course_id=205&amp;preview=on" TargetMode="External"/><Relationship Id="rId4" Type="http://schemas.openxmlformats.org/officeDocument/2006/relationships/hyperlink" Target="https://pulse.itvedant.com/index.php/topic/preview-subtopic-content?subtopic_id=18793&amp;course_id=205&amp;preview=on" TargetMode="External"/><Relationship Id="rId3" Type="http://schemas.openxmlformats.org/officeDocument/2006/relationships/hyperlink" Target="https://pulse.itvedant.com/index.php/topic/preview-subtopic-content?subtopic_id=18792&amp;course_id=205&amp;preview=on" TargetMode="External"/><Relationship Id="rId2" Type="http://schemas.openxmlformats.org/officeDocument/2006/relationships/hyperlink" Target="https://pulse.itvedant.com/index.php/topic/preview-subtopic-content?subtopic_id=18791&amp;course_id=205&amp;preview=on" TargetMode="External"/><Relationship Id="rId1" Type="http://schemas.openxmlformats.org/officeDocument/2006/relationships/hyperlink" Target="https://pulse.itvedant.com/index.php/topic/update?id=18790&amp;course_id=205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pulse.itvedant.com/index.php/topic/preview-subtopic-content?subtopic_id=18803&amp;course_id=205&amp;preview=on" TargetMode="External"/><Relationship Id="rId1" Type="http://schemas.openxmlformats.org/officeDocument/2006/relationships/hyperlink" Target="https://pulse.itvedant.com/index.php/topic/update?id=18802&amp;course_id=205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hyperlink" Target="https://www.w3schools.com/excel/excel_introduction.ph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preview-subtopic-content?subtopic_id=18469&amp;course_id=205&amp;preview=on" TargetMode="External"/><Relationship Id="rId8" Type="http://schemas.openxmlformats.org/officeDocument/2006/relationships/hyperlink" Target="https://pulse.itvedant.com/index.php/topic/preview-subtopic-content?subtopic_id=18468&amp;course_id=205&amp;preview=on" TargetMode="External"/><Relationship Id="rId7" Type="http://schemas.openxmlformats.org/officeDocument/2006/relationships/hyperlink" Target="https://pulse.itvedant.com/index.php/topic/preview-subtopic-content?subtopic_id=18467&amp;course_id=205&amp;preview=on" TargetMode="External"/><Relationship Id="rId6" Type="http://schemas.openxmlformats.org/officeDocument/2006/relationships/hyperlink" Target="https://pulse.itvedant.com/index.php/topic/preview-subtopic-content?subtopic_id=18466&amp;course_id=205&amp;preview=on" TargetMode="External"/><Relationship Id="rId5" Type="http://schemas.openxmlformats.org/officeDocument/2006/relationships/hyperlink" Target="https://pulse.itvedant.com/index.php/topic/preview-subtopic-content?subtopic_id=18465&amp;course_id=205&amp;preview=on" TargetMode="External"/><Relationship Id="rId4" Type="http://schemas.openxmlformats.org/officeDocument/2006/relationships/hyperlink" Target="https://pulse.itvedant.com/index.php/topic/preview-subtopic-content?subtopic_id=18464&amp;course_id=205&amp;preview=on" TargetMode="External"/><Relationship Id="rId3" Type="http://schemas.openxmlformats.org/officeDocument/2006/relationships/hyperlink" Target="https://pulse.itvedant.com/index.php/topic/preview-subtopic-content?subtopic_id=18463&amp;course_id=205&amp;preview=on" TargetMode="External"/><Relationship Id="rId2" Type="http://schemas.openxmlformats.org/officeDocument/2006/relationships/hyperlink" Target="https://pulse.itvedant.com/index.php/topic/preview-subtopic-content?subtopic_id=18462&amp;course_id=205&amp;preview=on" TargetMode="External"/><Relationship Id="rId12" Type="http://schemas.openxmlformats.org/officeDocument/2006/relationships/slideLayout" Target="../slideLayouts/slideLayout7.xml"/><Relationship Id="rId11" Type="http://schemas.openxmlformats.org/officeDocument/2006/relationships/hyperlink" Target="https://support.microsoft.com/en-us/office/excel-functions-by-category-5f91f4e9-7b42-46d2-9bd1-63f26a86c0eb" TargetMode="External"/><Relationship Id="rId10" Type="http://schemas.openxmlformats.org/officeDocument/2006/relationships/hyperlink" Target="https://pulse.itvedant.com/index.php/topic/update-preview?id=20044&amp;course_id=205&amp;preview=on" TargetMode="External"/><Relationship Id="rId1" Type="http://schemas.openxmlformats.org/officeDocument/2006/relationships/hyperlink" Target="https://pulse.itvedant.com/index.php/topic/update?id=18461&amp;course_id=205" TargetMode="Externa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update-preview?id=20045&amp;course_id=205&amp;preview=on" TargetMode="External"/><Relationship Id="rId8" Type="http://schemas.openxmlformats.org/officeDocument/2006/relationships/hyperlink" Target="https://pulse.itvedant.com/index.php/topic/preview-subtopic-content?subtopic_id=18491&amp;course_id=205&amp;preview=on" TargetMode="External"/><Relationship Id="rId7" Type="http://schemas.openxmlformats.org/officeDocument/2006/relationships/hyperlink" Target="https://pulse.itvedant.com/index.php/topic/preview-subtopic-content?subtopic_id=18490&amp;course_id=205&amp;preview=on" TargetMode="External"/><Relationship Id="rId6" Type="http://schemas.openxmlformats.org/officeDocument/2006/relationships/hyperlink" Target="https://pulse.itvedant.com/index.php/topic/preview-subtopic-content?subtopic_id=18489&amp;course_id=205&amp;preview=on" TargetMode="External"/><Relationship Id="rId5" Type="http://schemas.openxmlformats.org/officeDocument/2006/relationships/hyperlink" Target="https://pulse.itvedant.com/index.php/topic/preview-subtopic-content?subtopic_id=18488&amp;course_id=205&amp;preview=on" TargetMode="External"/><Relationship Id="rId4" Type="http://schemas.openxmlformats.org/officeDocument/2006/relationships/hyperlink" Target="https://pulse.itvedant.com/index.php/topic/preview-subtopic-content?subtopic_id=18487&amp;course_id=205&amp;preview=on" TargetMode="External"/><Relationship Id="rId3" Type="http://schemas.openxmlformats.org/officeDocument/2006/relationships/hyperlink" Target="https://pulse.itvedant.com/index.php/topic/preview-subtopic-content?subtopic_id=18486&amp;course_id=205&amp;preview=on" TargetMode="External"/><Relationship Id="rId2" Type="http://schemas.openxmlformats.org/officeDocument/2006/relationships/hyperlink" Target="https://pulse.itvedant.com/index.php/topic/preview-subtopic-content?subtopic_id=18485&amp;course_id=205&amp;preview=on" TargetMode="Externa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.png"/><Relationship Id="rId1" Type="http://schemas.openxmlformats.org/officeDocument/2006/relationships/hyperlink" Target="https://pulse.itvedant.com/index.php/topic/update?id=18484&amp;course_id=205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www.w3resource.com/excel/excel-cell-reference.php" TargetMode="External"/><Relationship Id="rId2" Type="http://schemas.openxmlformats.org/officeDocument/2006/relationships/hyperlink" Target="https://pulse.itvedant.com/index.php/topic/preview-subtopic-content?subtopic_id=18488&amp;course_id=205&amp;preview=on" TargetMode="Externa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hyperlink" Target="https://www.customguide.com/excel/watch-window-excel" TargetMode="External"/><Relationship Id="rId6" Type="http://schemas.openxmlformats.org/officeDocument/2006/relationships/hyperlink" Target="https://www.onlyoffice.com/blog/2023/11/trace-precedents-and-dependents-in-excel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blog.coupler.io/consolidate-data-in-excel/" TargetMode="External"/><Relationship Id="rId3" Type="http://schemas.openxmlformats.org/officeDocument/2006/relationships/hyperlink" Target="https://pulse.itvedant.com/index.php/topic/preview-subtopic-content?subtopic_id=18491&amp;course_id=205&amp;preview=on" TargetMode="External"/><Relationship Id="rId2" Type="http://schemas.openxmlformats.org/officeDocument/2006/relationships/hyperlink" Target="https://pulse.itvedant.com/index.php/topic/preview-subtopic-content?subtopic_id=18490&amp;course_id=205&amp;preview=on" TargetMode="External"/><Relationship Id="rId1" Type="http://schemas.openxmlformats.org/officeDocument/2006/relationships/hyperlink" Target="https://pulse.itvedant.com/index.php/topic/preview-subtopic-content?subtopic_id=18489&amp;course_id=205&amp;preview=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Excel Beg to Adv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115" y="253686"/>
            <a:ext cx="6097656" cy="175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Named Ranges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Defined Names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Named Ranges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Formulas with named ranges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Assignment</a:t>
            </a:r>
            <a:endParaRPr lang="en-US" sz="2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115" y="5789401"/>
            <a:ext cx="11273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6"/>
              </a:rPr>
              <a:t>https://www.ablebits.com/office-addins-blog/excel-named-range/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1026" name="Picture 2" descr="Creating Excel names from selec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71" y="1302264"/>
            <a:ext cx="53244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eating a name by using the Define Name featur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1759706"/>
            <a:ext cx="3019425" cy="402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5324" y="226081"/>
            <a:ext cx="60976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Table in Excel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Insert a Table and Style Options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Add Rows and Columns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Perform a Function in a Table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324" y="5799340"/>
            <a:ext cx="7774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6"/>
              </a:rPr>
              <a:t>https://www.ablebits.com/office-addins-blog/excel-table-tutorial/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2050" name="Picture 2" descr="Excel table vs. ran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06" y="4110831"/>
            <a:ext cx="54959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sert an Excel table with the default style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41" y="2280094"/>
            <a:ext cx="26860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3254" y="287661"/>
            <a:ext cx="60976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AutoFill and Custom Lists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AutoFill a Series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AutoFill Non-Adjacent Cells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AutoFill on Multiple Sheets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Creating Custom Lists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Series Formatting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Sorting using Custom List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39115" y="5678170"/>
            <a:ext cx="107162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https://www.pryor.com/blog/create-a-custom-autofill-series-in-excel/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02055" y="2872740"/>
            <a:ext cx="1116393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 b="1">
                <a:solidFill>
                  <a:srgbClr val="C00000"/>
                </a:solidFill>
              </a:rPr>
              <a:t>AutoFill</a:t>
            </a:r>
            <a:r>
              <a:rPr sz="1600"/>
              <a:t> is used to fill a series of numbers, dates, or text automatically based on a pattern you define.</a:t>
            </a:r>
            <a:endParaRPr sz="1600"/>
          </a:p>
        </p:txBody>
      </p:sp>
      <p:sp>
        <p:nvSpPr>
          <p:cNvPr id="7" name="Text Box 6"/>
          <p:cNvSpPr txBox="1"/>
          <p:nvPr/>
        </p:nvSpPr>
        <p:spPr>
          <a:xfrm>
            <a:off x="590550" y="3209925"/>
            <a:ext cx="106648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2. AutoFill Non-Adjacent Cells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AutoFill can be used for non-adjacent cells if you first select the non-contiguous range.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the first cell, then hold Ctrl and click on the non-adjacent cells.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the AutoFill handle to drag and fill the series.</a:t>
            </a:r>
            <a:endParaRPr lang="en-US"/>
          </a:p>
          <a:p>
            <a:endParaRPr lang="en-US"/>
          </a:p>
          <a:p>
            <a:r>
              <a:rPr lang="en-US"/>
              <a:t>Example:</a:t>
            </a:r>
            <a:endParaRPr lang="en-US"/>
          </a:p>
          <a:p>
            <a:r>
              <a:rPr lang="en-US"/>
              <a:t>Fill every other cell with a number sequence (e.g., 1, 2, 3 in A1, A3, A5, etc.).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1020" y="5985510"/>
            <a:ext cx="10047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https://theexceladdict.com/tips/170302_Create_Your_Own_Custom_AutoFill_Lists.html</a:t>
            </a:r>
            <a:endParaRPr 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39115" y="304800"/>
            <a:ext cx="87922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3. AutoFill on Multiple Sheets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You can fill a series across multiple sheets at once.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multiple sheets by holding down Ctrl or Shift while clicking on the sheet tabs.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Enter the value in one sheet and use the AutoFill handle.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Excel will fill the same series across all selected sheets.</a:t>
            </a:r>
            <a:endParaRPr lang="en-US"/>
          </a:p>
          <a:p>
            <a:endParaRPr lang="en-US"/>
          </a:p>
          <a:p>
            <a:r>
              <a:rPr lang="en-US" b="1"/>
              <a:t>Example:</a:t>
            </a:r>
            <a:endParaRPr lang="en-US" b="1"/>
          </a:p>
          <a:p>
            <a:r>
              <a:rPr lang="en-US"/>
              <a:t>If you want to fill the same date range across Sheet1, Sheet2, and Sheet3, select all three sheets and then fill the dates.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39115" y="3579495"/>
            <a:ext cx="101104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4. Creating Custom Lists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Custom Lists allow you to create predefined lists that you can use repeatedly for sorting or AutoFill purposes.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Go to File &gt; Options.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Advanced, then scroll down to the General section.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Click Edit Custom Lists....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Enter your list (e.g., Product A, Product B, Product C) and click Add.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03225" y="344170"/>
            <a:ext cx="92837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5. Series Formatting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You can format your AutoFill series based on specific number or date patterns.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r>
              <a:rPr lang="en-US"/>
              <a:t>Enter a starting value (e.g., January 1, 2024).</a:t>
            </a:r>
            <a:endParaRPr lang="en-US"/>
          </a:p>
          <a:p>
            <a:r>
              <a:rPr lang="en-US"/>
              <a:t>Click and drag the fill handle while holding the right mouse button.</a:t>
            </a:r>
            <a:endParaRPr lang="en-US"/>
          </a:p>
          <a:p>
            <a:r>
              <a:rPr lang="en-US"/>
              <a:t>When you release, select Fill Series or Fill Days, Fill Months, etc., to format it accordingly.</a:t>
            </a:r>
            <a:endParaRPr lang="en-US"/>
          </a:p>
          <a:p>
            <a:r>
              <a:rPr lang="en-US"/>
              <a:t>Example:</a:t>
            </a:r>
            <a:endParaRPr lang="en-US"/>
          </a:p>
          <a:p>
            <a:r>
              <a:rPr lang="en-US"/>
              <a:t>You can fill dates by month, by year, or skip weekends, depending on the series you choose.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</a:rPr>
              <a:t>6. Sorting using Custom Lists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You can sort data in a custom order using the lists you create.</a:t>
            </a:r>
            <a:endParaRPr lang="en-US"/>
          </a:p>
          <a:p>
            <a:endParaRPr lang="en-US" b="1"/>
          </a:p>
          <a:p>
            <a:r>
              <a:rPr lang="en-US" b="1"/>
              <a:t>Steps</a:t>
            </a:r>
            <a:r>
              <a:rPr lang="en-US"/>
              <a:t>:</a:t>
            </a:r>
            <a:endParaRPr lang="en-US"/>
          </a:p>
          <a:p>
            <a:r>
              <a:rPr lang="en-US"/>
              <a:t>Select the range of data you want to sort.</a:t>
            </a:r>
            <a:endParaRPr lang="en-US"/>
          </a:p>
          <a:p>
            <a:r>
              <a:rPr lang="en-US"/>
              <a:t>Go to the Data tab and click Sort.</a:t>
            </a:r>
            <a:endParaRPr lang="en-US"/>
          </a:p>
          <a:p>
            <a:r>
              <a:rPr lang="en-US"/>
              <a:t>In the Order dropdown, choose Custom List....</a:t>
            </a:r>
            <a:endParaRPr lang="en-US"/>
          </a:p>
          <a:p>
            <a:r>
              <a:rPr lang="en-US"/>
              <a:t>Select your custom list from the options.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058" y="476518"/>
            <a:ext cx="6097656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Conditional Formatting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Highlight Cells Rules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Top/Bottom Rules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Data Bars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Color Scales &amp; Icons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Custom Formatting Rule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Assignment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7365" y="5604510"/>
            <a:ext cx="10779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https://www.ablebits.com/office-addins-blog/excel-conditional-formatting/</a:t>
            </a:r>
            <a:endParaRPr lang="en-US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8"/>
          <a:stretch>
            <a:fillRect/>
          </a:stretch>
        </p:blipFill>
        <p:spPr>
          <a:xfrm>
            <a:off x="5609908" y="1223328"/>
            <a:ext cx="6581775" cy="43910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19735" y="3139122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Conditional Formatting allows you to format cells based on specific criteria, making it easy to visualize trends, identify high/low values, or highlight important data.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0650" y="137160"/>
            <a:ext cx="6379210" cy="6031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Conditional Formatting Overview</a:t>
            </a:r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600"/>
              <a:t>Conditional Formatting allows you to format cells based on specific criteria, making it easy to visualize trends, identify high/low values, or highlight important data.</a:t>
            </a:r>
            <a:endParaRPr lang="en-US" sz="1600"/>
          </a:p>
          <a:p>
            <a:endParaRPr lang="en-US" sz="1600"/>
          </a:p>
          <a:p>
            <a:r>
              <a:rPr lang="en-US" sz="1600" b="1">
                <a:solidFill>
                  <a:srgbClr val="C00000"/>
                </a:solidFill>
              </a:rPr>
              <a:t>2. Highlight Cells Rules</a:t>
            </a:r>
            <a:endParaRPr lang="en-US" sz="1600" b="1">
              <a:solidFill>
                <a:srgbClr val="C00000"/>
              </a:solidFill>
            </a:endParaRPr>
          </a:p>
          <a:p>
            <a:r>
              <a:rPr lang="en-US" sz="1600"/>
              <a:t>This feature highlights cells based on predefined rules like values, text, dates, or duplicates.</a:t>
            </a:r>
            <a:endParaRPr lang="en-US" sz="1600"/>
          </a:p>
          <a:p>
            <a:endParaRPr lang="en-US" sz="1600" b="1"/>
          </a:p>
          <a:p>
            <a:r>
              <a:rPr lang="en-US" sz="1600" b="1"/>
              <a:t>Steps:</a:t>
            </a:r>
            <a:endParaRPr lang="en-US" sz="1600" b="1"/>
          </a:p>
          <a:p>
            <a:r>
              <a:rPr lang="en-US" sz="1600"/>
              <a:t>Select the range of cells to apply the rule.</a:t>
            </a:r>
            <a:endParaRPr lang="en-US" sz="1600"/>
          </a:p>
          <a:p>
            <a:r>
              <a:rPr lang="en-US" sz="1600"/>
              <a:t>Go to the Home tab and click Conditional Formatting.</a:t>
            </a:r>
            <a:endParaRPr lang="en-US" sz="1600"/>
          </a:p>
          <a:p>
            <a:r>
              <a:rPr lang="en-US" sz="1600"/>
              <a:t>Choose Highlight Cells Rules from the dropdown.</a:t>
            </a:r>
            <a:endParaRPr lang="en-US" sz="1600"/>
          </a:p>
          <a:p>
            <a:r>
              <a:rPr lang="en-US" sz="1600"/>
              <a:t>Select the condition you want (e.g., Greater Than, Less Than, Text That Contains, etc.).</a:t>
            </a:r>
            <a:endParaRPr lang="en-US" sz="1600"/>
          </a:p>
          <a:p>
            <a:r>
              <a:rPr lang="en-US" sz="1600"/>
              <a:t>Define the value or text and set the formatting.</a:t>
            </a:r>
            <a:endParaRPr lang="en-US" sz="1600"/>
          </a:p>
          <a:p>
            <a:endParaRPr lang="en-US" sz="1600" b="1"/>
          </a:p>
          <a:p>
            <a:r>
              <a:rPr lang="en-US" sz="1600" b="1"/>
              <a:t>Examples</a:t>
            </a:r>
            <a:r>
              <a:rPr lang="en-US" sz="1600"/>
              <a:t>:</a:t>
            </a:r>
            <a:endParaRPr lang="en-US" sz="1600"/>
          </a:p>
          <a:p>
            <a:r>
              <a:rPr lang="en-US" sz="1600"/>
              <a:t>Greater Than: Highlight all sales greater than $5000 with a green fill.</a:t>
            </a:r>
            <a:endParaRPr lang="en-US" sz="1600"/>
          </a:p>
          <a:p>
            <a:r>
              <a:rPr lang="en-US" sz="1600"/>
              <a:t>Formula: =A1&gt;5000 (for numbers in range A1</a:t>
            </a:r>
            <a:endParaRPr lang="en-US" sz="1600"/>
          </a:p>
          <a:p>
            <a:r>
              <a:rPr lang="en-US" sz="1600"/>
              <a:t>).</a:t>
            </a:r>
            <a:endParaRPr lang="en-US" sz="1600"/>
          </a:p>
          <a:p>
            <a:r>
              <a:rPr lang="en-US" sz="1600"/>
              <a:t>Text That Contains: Highlight all cells containing the word "Refund".</a:t>
            </a:r>
            <a:endParaRPr lang="en-US" sz="1600"/>
          </a:p>
          <a:p>
            <a:r>
              <a:rPr lang="en-US" sz="1600"/>
              <a:t>Formula: =SEARCH("Refund", A1) (for cells in column A).</a:t>
            </a:r>
            <a:endParaRPr lang="en-US" sz="1600"/>
          </a:p>
          <a:p>
            <a:endParaRPr 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-67310" y="-2849245"/>
            <a:ext cx="609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6758940" y="537210"/>
            <a:ext cx="543306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sz="1600" b="1">
              <a:solidFill>
                <a:srgbClr val="C00000"/>
              </a:solidFill>
            </a:endParaRPr>
          </a:p>
          <a:p>
            <a:r>
              <a:rPr lang="en-US" sz="1600" b="1">
                <a:solidFill>
                  <a:srgbClr val="C00000"/>
                </a:solidFill>
                <a:sym typeface="+mn-ea"/>
              </a:rPr>
              <a:t>3. Top/Bottom Rules</a:t>
            </a:r>
            <a:endParaRPr lang="en-US" sz="1600" b="1">
              <a:solidFill>
                <a:srgbClr val="C00000"/>
              </a:solidFill>
            </a:endParaRPr>
          </a:p>
          <a:p>
            <a:r>
              <a:rPr lang="en-US" sz="1600">
                <a:sym typeface="+mn-ea"/>
              </a:rPr>
              <a:t>Highlights the top or bottom values in a selected range.</a:t>
            </a:r>
            <a:endParaRPr lang="en-US" sz="1600"/>
          </a:p>
          <a:p>
            <a:endParaRPr lang="en-US" sz="1600" b="1"/>
          </a:p>
          <a:p>
            <a:r>
              <a:rPr lang="en-US" sz="1600" b="1">
                <a:sym typeface="+mn-ea"/>
              </a:rPr>
              <a:t>Steps:</a:t>
            </a:r>
            <a:endParaRPr lang="en-US" sz="1600" b="1"/>
          </a:p>
          <a:p>
            <a:r>
              <a:rPr lang="en-US" sz="1600">
                <a:sym typeface="+mn-ea"/>
              </a:rPr>
              <a:t>Select the range.</a:t>
            </a:r>
            <a:endParaRPr lang="en-US" sz="1600"/>
          </a:p>
          <a:p>
            <a:r>
              <a:rPr lang="en-US" sz="1600">
                <a:sym typeface="+mn-ea"/>
              </a:rPr>
              <a:t>Go to Conditional Formatting &gt; Top/Bottom Rules.</a:t>
            </a:r>
            <a:endParaRPr lang="en-US" sz="1600"/>
          </a:p>
          <a:p>
            <a:r>
              <a:rPr lang="en-US" sz="1600">
                <a:sym typeface="+mn-ea"/>
              </a:rPr>
              <a:t>Choose options like Top 10 Items, Top 10%, Bottom 10%, or Above/Below Average.</a:t>
            </a:r>
            <a:endParaRPr lang="en-US" sz="1600"/>
          </a:p>
          <a:p>
            <a:r>
              <a:rPr lang="en-US" sz="1600">
                <a:sym typeface="+mn-ea"/>
              </a:rPr>
              <a:t>Set the formatting style for the selected rule.</a:t>
            </a:r>
            <a:endParaRPr lang="en-US" sz="1600">
              <a:sym typeface="+mn-ea"/>
            </a:endParaRPr>
          </a:p>
          <a:p>
            <a:endParaRPr lang="en-US" sz="1600"/>
          </a:p>
          <a:p>
            <a:r>
              <a:rPr lang="en-US" sz="1600" b="1">
                <a:sym typeface="+mn-ea"/>
              </a:rPr>
              <a:t>Examples:</a:t>
            </a:r>
            <a:endParaRPr lang="en-US" sz="1600" b="1"/>
          </a:p>
          <a:p>
            <a:r>
              <a:rPr lang="en-US" sz="1600">
                <a:sym typeface="+mn-ea"/>
              </a:rPr>
              <a:t>Top 10 Items: Highlight the top 10 sales values in your dataset.</a:t>
            </a:r>
            <a:endParaRPr lang="en-US" sz="1600"/>
          </a:p>
          <a:p>
            <a:r>
              <a:rPr lang="en-US" sz="1600">
                <a:sym typeface="+mn-ea"/>
              </a:rPr>
              <a:t>Bottom 10%: Highlight the bottom 10% of performance scores.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56845" y="93980"/>
            <a:ext cx="625221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solidFill>
                  <a:srgbClr val="C00000"/>
                </a:solidFill>
                <a:highlight>
                  <a:srgbClr val="FFFF00"/>
                </a:highlight>
              </a:rPr>
              <a:t>4. Data Bars</a:t>
            </a:r>
            <a:endParaRPr lang="en-US" sz="14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400"/>
              <a:t>Displays horizontal bars inside cells to visually represent the value relative to other cells.</a:t>
            </a:r>
            <a:endParaRPr lang="en-US" sz="1400"/>
          </a:p>
          <a:p>
            <a:endParaRPr lang="en-US" sz="1400"/>
          </a:p>
          <a:p>
            <a:r>
              <a:rPr lang="en-US" sz="1400" b="1"/>
              <a:t>Steps:</a:t>
            </a:r>
            <a:endParaRPr lang="en-US" sz="1400" b="1"/>
          </a:p>
          <a:p>
            <a:r>
              <a:rPr lang="en-US" sz="1400"/>
              <a:t>Select the range of numeric data.</a:t>
            </a:r>
            <a:endParaRPr lang="en-US" sz="1400"/>
          </a:p>
          <a:p>
            <a:r>
              <a:rPr lang="en-US" sz="1400"/>
              <a:t>Go to Conditional Formatting &gt; Data Bars.</a:t>
            </a:r>
            <a:endParaRPr lang="en-US" sz="1400"/>
          </a:p>
          <a:p>
            <a:r>
              <a:rPr lang="en-US" sz="1400"/>
              <a:t>Choose a Gradient Fill or Solid Fill style.</a:t>
            </a:r>
            <a:endParaRPr lang="en-US" sz="1400"/>
          </a:p>
          <a:p>
            <a:endParaRPr lang="en-US" sz="1400"/>
          </a:p>
          <a:p>
            <a:r>
              <a:rPr lang="en-US" sz="1400" b="1"/>
              <a:t>Example:</a:t>
            </a:r>
            <a:endParaRPr lang="en-US" sz="1400" b="1"/>
          </a:p>
          <a:p>
            <a:r>
              <a:rPr lang="en-US" sz="1400"/>
              <a:t>Apply data bars to sales numbers to show performance. Higher values will have longer bars.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C00000"/>
                </a:solidFill>
                <a:highlight>
                  <a:srgbClr val="FFFF00"/>
                </a:highlight>
                <a:sym typeface="+mn-ea"/>
              </a:rPr>
              <a:t>5. Color Scales &amp; Icons</a:t>
            </a:r>
            <a:endParaRPr lang="en-US" sz="14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400">
                <a:sym typeface="+mn-ea"/>
              </a:rPr>
              <a:t>Color Scales: Shades cells with different colors based on their value relative to the others.</a:t>
            </a:r>
            <a:endParaRPr lang="en-US" sz="1400"/>
          </a:p>
          <a:p>
            <a:r>
              <a:rPr lang="en-US" sz="1400">
                <a:sym typeface="+mn-ea"/>
              </a:rPr>
              <a:t>Icons: Adds symbols (e.g., arrows, traffic lights) based on predefined rules for high, medium, and low values.</a:t>
            </a:r>
            <a:endParaRPr lang="en-US" sz="1400">
              <a:sym typeface="+mn-ea"/>
            </a:endParaRPr>
          </a:p>
          <a:p>
            <a:endParaRPr lang="en-US" sz="1400"/>
          </a:p>
          <a:p>
            <a:r>
              <a:rPr lang="en-US" sz="1400" b="1">
                <a:sym typeface="+mn-ea"/>
              </a:rPr>
              <a:t>Steps:</a:t>
            </a:r>
            <a:endParaRPr lang="en-US" sz="1400" b="1"/>
          </a:p>
          <a:p>
            <a:r>
              <a:rPr lang="en-US" sz="1400">
                <a:sym typeface="+mn-ea"/>
              </a:rPr>
              <a:t>Select the range.</a:t>
            </a:r>
            <a:endParaRPr lang="en-US" sz="1400"/>
          </a:p>
          <a:p>
            <a:r>
              <a:rPr lang="en-US" sz="1400">
                <a:sym typeface="+mn-ea"/>
              </a:rPr>
              <a:t>Go to Conditional Formatting &gt; Color Scales or Icon Sets.</a:t>
            </a:r>
            <a:endParaRPr lang="en-US" sz="1400"/>
          </a:p>
          <a:p>
            <a:r>
              <a:rPr lang="en-US" sz="1400">
                <a:sym typeface="+mn-ea"/>
              </a:rPr>
              <a:t>Choose a color scale or icon set.</a:t>
            </a:r>
            <a:endParaRPr lang="en-US" sz="1400">
              <a:sym typeface="+mn-ea"/>
            </a:endParaRPr>
          </a:p>
          <a:p>
            <a:endParaRPr lang="en-US" sz="1400"/>
          </a:p>
          <a:p>
            <a:r>
              <a:rPr lang="en-US" sz="1400" b="1">
                <a:sym typeface="+mn-ea"/>
              </a:rPr>
              <a:t>Examples:</a:t>
            </a:r>
            <a:endParaRPr lang="en-US" sz="1400" b="1"/>
          </a:p>
          <a:p>
            <a:r>
              <a:rPr lang="en-US" sz="1400">
                <a:sym typeface="+mn-ea"/>
              </a:rPr>
              <a:t>Color Scales: Apply a color scale to a column of numbers to shade low values in red and high values in green.</a:t>
            </a:r>
            <a:endParaRPr lang="en-US" sz="1400"/>
          </a:p>
          <a:p>
            <a:r>
              <a:rPr lang="en-US" sz="1400">
                <a:sym typeface="+mn-ea"/>
              </a:rPr>
              <a:t>Icon Sets: Use traffic lights to represent performance levels (green for high, yellow for average, red for low).</a:t>
            </a:r>
            <a:endParaRPr lang="en-US" sz="1400"/>
          </a:p>
          <a:p>
            <a:endParaRPr lang="en-US" sz="1400"/>
          </a:p>
        </p:txBody>
      </p:sp>
      <p:sp>
        <p:nvSpPr>
          <p:cNvPr id="2" name="Text Box 1"/>
          <p:cNvSpPr txBox="1"/>
          <p:nvPr/>
        </p:nvSpPr>
        <p:spPr>
          <a:xfrm>
            <a:off x="6289040" y="287655"/>
            <a:ext cx="5834380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>
                <a:solidFill>
                  <a:srgbClr val="C00000"/>
                </a:solidFill>
                <a:highlight>
                  <a:srgbClr val="FFFF00"/>
                </a:highlight>
                <a:sym typeface="+mn-ea"/>
              </a:rPr>
              <a:t>6. Custom Formatting Rule</a:t>
            </a:r>
            <a:endParaRPr lang="en-US" sz="14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400">
                <a:sym typeface="+mn-ea"/>
              </a:rPr>
              <a:t>You can create custom formulas for conditional formatting to highlight data based on complex conditions.</a:t>
            </a:r>
            <a:endParaRPr lang="en-US" sz="1400">
              <a:sym typeface="+mn-ea"/>
            </a:endParaRPr>
          </a:p>
          <a:p>
            <a:endParaRPr lang="en-US" sz="1400"/>
          </a:p>
          <a:p>
            <a:r>
              <a:rPr lang="en-US" sz="1400" b="1">
                <a:sym typeface="+mn-ea"/>
              </a:rPr>
              <a:t>Steps:</a:t>
            </a:r>
            <a:endParaRPr lang="en-US" sz="1400" b="1"/>
          </a:p>
          <a:p>
            <a:r>
              <a:rPr lang="en-US" sz="1400">
                <a:sym typeface="+mn-ea"/>
              </a:rPr>
              <a:t>Select the range.</a:t>
            </a:r>
            <a:endParaRPr lang="en-US" sz="1400"/>
          </a:p>
          <a:p>
            <a:r>
              <a:rPr lang="en-US" sz="1400">
                <a:sym typeface="+mn-ea"/>
              </a:rPr>
              <a:t>Go to Conditional Formatting &gt; New Rule.</a:t>
            </a:r>
            <a:endParaRPr lang="en-US" sz="1400"/>
          </a:p>
          <a:p>
            <a:r>
              <a:rPr lang="en-US" sz="1400">
                <a:sym typeface="+mn-ea"/>
              </a:rPr>
              <a:t>Select Use a formula to determine which cells to format.</a:t>
            </a:r>
            <a:endParaRPr lang="en-US" sz="1400"/>
          </a:p>
          <a:p>
            <a:r>
              <a:rPr lang="en-US" sz="1400">
                <a:sym typeface="+mn-ea"/>
              </a:rPr>
              <a:t>Enter the formula and set the formatting.</a:t>
            </a:r>
            <a:endParaRPr lang="en-US" sz="1400">
              <a:sym typeface="+mn-ea"/>
            </a:endParaRPr>
          </a:p>
          <a:p>
            <a:endParaRPr lang="en-US" sz="1400"/>
          </a:p>
          <a:p>
            <a:r>
              <a:rPr lang="en-US" sz="1400" b="1">
                <a:sym typeface="+mn-ea"/>
              </a:rPr>
              <a:t>Examples:</a:t>
            </a:r>
            <a:endParaRPr lang="en-US" sz="1400" b="1"/>
          </a:p>
          <a:p>
            <a:r>
              <a:rPr lang="en-US" sz="1400">
                <a:sym typeface="+mn-ea"/>
              </a:rPr>
              <a:t>Custom Formula for Dates: Highlight overdue tasks (dates earlier than today).</a:t>
            </a:r>
            <a:endParaRPr lang="en-US" sz="1400"/>
          </a:p>
          <a:p>
            <a:r>
              <a:rPr lang="en-US" sz="1400">
                <a:sym typeface="+mn-ea"/>
              </a:rPr>
              <a:t>Formula: =A1&lt;TODAY()</a:t>
            </a:r>
            <a:endParaRPr lang="en-US" sz="1400"/>
          </a:p>
          <a:p>
            <a:r>
              <a:rPr lang="en-US" sz="1400">
                <a:sym typeface="+mn-ea"/>
              </a:rPr>
              <a:t>Custom Formula for Multiple Conditions: Highlight cells where sales are greater than $5000 but less than $10,000.</a:t>
            </a:r>
            <a:endParaRPr lang="en-US" sz="1400"/>
          </a:p>
          <a:p>
            <a:r>
              <a:rPr lang="en-US" sz="1400">
                <a:sym typeface="+mn-ea"/>
              </a:rPr>
              <a:t>Formula: =AND(A1&gt;5000, A1&lt;10000)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4310" y="160655"/>
            <a:ext cx="6054725" cy="5754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>
                <a:sym typeface="+mn-ea"/>
              </a:rPr>
              <a:t>Assignment: Applying Conditional Formatting in a Dataset</a:t>
            </a:r>
            <a:endParaRPr lang="en-US" sz="1600" b="1"/>
          </a:p>
          <a:p>
            <a:r>
              <a:rPr lang="en-US" sz="1600">
                <a:sym typeface="+mn-ea"/>
              </a:rPr>
              <a:t>You have been given a Sales Dataset for a store. Your task is to apply various conditional formatting techniques to visualize important information:</a:t>
            </a:r>
            <a:endParaRPr lang="en-US" sz="1600"/>
          </a:p>
          <a:p>
            <a:endParaRPr lang="en-US" sz="1600"/>
          </a:p>
          <a:p>
            <a:r>
              <a:rPr lang="en-US" sz="1600" b="1">
                <a:sym typeface="+mn-ea"/>
              </a:rPr>
              <a:t>Highlight Cells Rules: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Highlight all sales greater than $10,000 with a green fill color in column B (Sales Amount).</a:t>
            </a:r>
            <a:endParaRPr lang="en-US" sz="1600"/>
          </a:p>
          <a:p>
            <a:r>
              <a:rPr lang="en-US" sz="1600">
                <a:sym typeface="+mn-ea"/>
              </a:rPr>
              <a:t>Highlight all sales that are less than $2,000 in red.</a:t>
            </a:r>
            <a:endParaRPr lang="en-US" sz="1600"/>
          </a:p>
          <a:p>
            <a:r>
              <a:rPr lang="en-US" sz="1600" b="1">
                <a:sym typeface="+mn-ea"/>
              </a:rPr>
              <a:t>Top/Bottom Rules: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Highlight the top 5 sales values in column B with blue fill.</a:t>
            </a:r>
            <a:endParaRPr lang="en-US" sz="1600"/>
          </a:p>
          <a:p>
            <a:r>
              <a:rPr lang="en-US" sz="1600">
                <a:sym typeface="+mn-ea"/>
              </a:rPr>
              <a:t>Highlight the bottom 10% of sales in column B with orange fill.</a:t>
            </a:r>
            <a:endParaRPr lang="en-US" sz="1600"/>
          </a:p>
          <a:p>
            <a:r>
              <a:rPr lang="en-US" sz="1600" b="1">
                <a:sym typeface="+mn-ea"/>
              </a:rPr>
              <a:t>Data Bars: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Apply Data Bars to the sales numbers in column B to visually represent the size of each sale.</a:t>
            </a:r>
            <a:endParaRPr lang="en-US" sz="1600"/>
          </a:p>
          <a:p>
            <a:r>
              <a:rPr lang="en-US" sz="1600" b="1">
                <a:sym typeface="+mn-ea"/>
              </a:rPr>
              <a:t>Color Scales: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Use a Color Scale to shade the sales figures in column B, with lower numbers shaded in red and higher numbers shaded in green.</a:t>
            </a:r>
            <a:endParaRPr lang="en-US" sz="1600"/>
          </a:p>
          <a:p>
            <a:endParaRPr lang="en-US" sz="160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330315" y="411480"/>
            <a:ext cx="5709920" cy="4392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1600" b="1">
                <a:sym typeface="+mn-ea"/>
              </a:rPr>
              <a:t>Custom Formatting Rule: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Create a custom rule to highlight all sales that occurred in the last 7 days (use column D for sale date).</a:t>
            </a:r>
            <a:endParaRPr lang="en-US" sz="1600"/>
          </a:p>
          <a:p>
            <a:r>
              <a:rPr lang="en-US" sz="1600">
                <a:sym typeface="+mn-ea"/>
              </a:rPr>
              <a:t>Formula: =TODAY()-D1&lt;=7.</a:t>
            </a:r>
            <a:endParaRPr lang="en-US" sz="1600"/>
          </a:p>
          <a:p>
            <a:r>
              <a:rPr lang="en-US" sz="1600">
                <a:sym typeface="+mn-ea"/>
              </a:rPr>
              <a:t>Extra: Custom Formula for Highlighting Rows:</a:t>
            </a:r>
            <a:endParaRPr lang="en-US" sz="1600"/>
          </a:p>
          <a:p>
            <a:r>
              <a:rPr lang="en-US" sz="1600">
                <a:sym typeface="+mn-ea"/>
              </a:rPr>
              <a:t>If you want to highlight entire rows based on the value in a particular column:</a:t>
            </a:r>
            <a:endParaRPr lang="en-US" sz="1600"/>
          </a:p>
          <a:p>
            <a:r>
              <a:rPr lang="en-US" sz="1600">
                <a:sym typeface="+mn-ea"/>
              </a:rPr>
              <a:t>Example: Highlight rows where the sales amount in column B is greater than $10,000.</a:t>
            </a:r>
            <a:endParaRPr lang="en-US" sz="1600"/>
          </a:p>
          <a:p>
            <a:r>
              <a:rPr lang="en-US" sz="1600">
                <a:sym typeface="+mn-ea"/>
              </a:rPr>
              <a:t>Steps:</a:t>
            </a:r>
            <a:endParaRPr lang="en-US" sz="1600"/>
          </a:p>
          <a:p>
            <a:r>
              <a:rPr lang="en-US" sz="1600">
                <a:sym typeface="+mn-ea"/>
              </a:rPr>
              <a:t>Select the entire table range.</a:t>
            </a:r>
            <a:endParaRPr lang="en-US" sz="1600"/>
          </a:p>
          <a:p>
            <a:r>
              <a:rPr lang="en-US" sz="1600">
                <a:sym typeface="+mn-ea"/>
              </a:rPr>
              <a:t>Go to Conditional Formatting &gt; New Rule.</a:t>
            </a:r>
            <a:endParaRPr lang="en-US" sz="1600"/>
          </a:p>
          <a:p>
            <a:r>
              <a:rPr lang="en-US" sz="1600">
                <a:sym typeface="+mn-ea"/>
              </a:rPr>
              <a:t>Choose Use a formula and enter: =$B1&gt;10000.</a:t>
            </a:r>
            <a:endParaRPr lang="en-US" sz="1600"/>
          </a:p>
          <a:p>
            <a:r>
              <a:rPr lang="en-US" sz="1600">
                <a:sym typeface="+mn-ea"/>
              </a:rPr>
              <a:t>Apply a fill color to highlight the entire row.</a:t>
            </a:r>
            <a:endParaRPr lang="en-US" sz="16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49035" y="4248785"/>
            <a:ext cx="594233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>
                <a:sym typeface="+mn-ea"/>
              </a:rPr>
              <a:t>Icon Sets: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Apply Icon Sets (e.g., traffic lights) to the Sales Performance column (C). Use the following criteria:</a:t>
            </a:r>
            <a:endParaRPr lang="en-US" sz="1600"/>
          </a:p>
          <a:p>
            <a:r>
              <a:rPr lang="en-US" sz="1600">
                <a:sym typeface="+mn-ea"/>
              </a:rPr>
              <a:t>Green light for values greater than 80.</a:t>
            </a:r>
            <a:endParaRPr lang="en-US" sz="1600"/>
          </a:p>
          <a:p>
            <a:r>
              <a:rPr lang="en-US" sz="1600">
                <a:sym typeface="+mn-ea"/>
              </a:rPr>
              <a:t>Yellow light for values between 50 and 80.</a:t>
            </a:r>
            <a:endParaRPr lang="en-US" sz="1600"/>
          </a:p>
          <a:p>
            <a:r>
              <a:rPr lang="en-US" sz="1600">
                <a:sym typeface="+mn-ea"/>
              </a:rPr>
              <a:t>Red light for values below 50.</a:t>
            </a:r>
            <a:endParaRPr lang="en-US" sz="1600"/>
          </a:p>
          <a:p>
            <a:endParaRPr lang="en-US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348" y="223084"/>
            <a:ext cx="6097656" cy="258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Logical Functions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If statement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Nested If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AND,OR, NOT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IFERROR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SUMIF &amp; COUNTIF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SUMIFS &amp; COUNTIFS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70230" y="6010275"/>
            <a:ext cx="116217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https://books-gyansetu.gitbook.io/advanced-excel/mathematical-functions-sum-sumif-sumifs-count-counta-countif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815205" y="400685"/>
            <a:ext cx="816546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highlight>
                  <a:srgbClr val="FFFF00"/>
                </a:highlight>
              </a:rPr>
              <a:t>Logical Functions in Excel</a:t>
            </a:r>
            <a:endParaRPr lang="en-US" sz="1400" b="1">
              <a:highlight>
                <a:srgbClr val="FFFF00"/>
              </a:highlight>
            </a:endParaRPr>
          </a:p>
          <a:p>
            <a:r>
              <a:rPr lang="en-US" sz="1400" b="1">
                <a:solidFill>
                  <a:srgbClr val="C00000"/>
                </a:solidFill>
              </a:rPr>
              <a:t>IF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=IF(condition, value_if_true, value_if_false)</a:t>
            </a:r>
            <a:endParaRPr lang="en-US" sz="1400"/>
          </a:p>
          <a:p>
            <a:r>
              <a:rPr lang="en-US" sz="1400"/>
              <a:t>Checks if a condition is met and returns a value for true or false.</a:t>
            </a:r>
            <a:endParaRPr lang="en-US" sz="1400"/>
          </a:p>
          <a:p>
            <a:endParaRPr lang="en-US" sz="1400" b="1">
              <a:solidFill>
                <a:srgbClr val="C00000"/>
              </a:solidFill>
            </a:endParaRPr>
          </a:p>
          <a:p>
            <a:r>
              <a:rPr lang="en-US" sz="1400" b="1">
                <a:solidFill>
                  <a:srgbClr val="C00000"/>
                </a:solidFill>
              </a:rPr>
              <a:t>Nested IF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=IF(condition1, value_if_true1, IF(condition2, value_if_true2, value_if_false))</a:t>
            </a:r>
            <a:endParaRPr lang="en-US" sz="1400"/>
          </a:p>
          <a:p>
            <a:r>
              <a:rPr lang="en-US" sz="1400"/>
              <a:t>Allows multiple conditions by nesting IF functions for layered logic.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C00000"/>
                </a:solidFill>
              </a:rPr>
              <a:t>AND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=AND(condition1, condition2, ...)</a:t>
            </a:r>
            <a:endParaRPr lang="en-US" sz="1400"/>
          </a:p>
          <a:p>
            <a:r>
              <a:rPr lang="en-US" sz="1400"/>
              <a:t>Returns TRUE if all conditions are true; otherwise, returns FALSE.</a:t>
            </a:r>
            <a:endParaRPr lang="en-US" sz="1400"/>
          </a:p>
          <a:p>
            <a:endParaRPr lang="en-US" sz="1400" b="1">
              <a:solidFill>
                <a:srgbClr val="C00000"/>
              </a:solidFill>
            </a:endParaRPr>
          </a:p>
          <a:p>
            <a:r>
              <a:rPr lang="en-US" sz="1400" b="1">
                <a:solidFill>
                  <a:srgbClr val="C00000"/>
                </a:solidFill>
              </a:rPr>
              <a:t>OR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=OR(condition1, condition2, ...)</a:t>
            </a:r>
            <a:endParaRPr lang="en-US" sz="1400"/>
          </a:p>
          <a:p>
            <a:r>
              <a:rPr lang="en-US" sz="1400"/>
              <a:t>Returns TRUE if any condition is true; otherwise, returns FALSE.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C00000"/>
                </a:solidFill>
              </a:rPr>
              <a:t>NOT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=NOT(condition)</a:t>
            </a:r>
            <a:endParaRPr lang="en-US" sz="1400"/>
          </a:p>
          <a:p>
            <a:r>
              <a:rPr lang="en-US" sz="1400"/>
              <a:t>Reverses the logical value, turning TRUE to FALSE and vice versa.</a:t>
            </a:r>
            <a:endParaRPr lang="en-US" sz="1400"/>
          </a:p>
          <a:p>
            <a:endParaRPr lang="en-US" sz="1400" b="1">
              <a:solidFill>
                <a:srgbClr val="C00000"/>
              </a:solidFill>
            </a:endParaRPr>
          </a:p>
          <a:p>
            <a:r>
              <a:rPr lang="en-US" sz="1400" b="1">
                <a:solidFill>
                  <a:srgbClr val="C00000"/>
                </a:solidFill>
              </a:rPr>
              <a:t>IFERROR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=IFERROR(value, value_if_error)</a:t>
            </a:r>
            <a:endParaRPr lang="en-US" sz="1400"/>
          </a:p>
          <a:p>
            <a:r>
              <a:rPr lang="en-US" sz="1400"/>
              <a:t>Returns a specified value if there’s an error; otherwise, returns the original result.</a:t>
            </a:r>
            <a:endParaRPr lang="en-US" sz="1400"/>
          </a:p>
          <a:p>
            <a:endParaRPr 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56540" y="171450"/>
            <a:ext cx="952500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r>
              <a:rPr lang="en-US" b="1">
                <a:highlight>
                  <a:srgbClr val="FFFF00"/>
                </a:highlight>
                <a:sym typeface="+mn-ea"/>
              </a:rPr>
              <a:t>Conditional Summing and Counting Functions</a:t>
            </a:r>
            <a:endParaRPr lang="en-US" b="1">
              <a:highlight>
                <a:srgbClr val="FFFF00"/>
              </a:highlight>
            </a:endParaRPr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SUMIF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=SUMIF(range, criteria, [sum_range])</a:t>
            </a:r>
            <a:endParaRPr lang="en-US"/>
          </a:p>
          <a:p>
            <a:r>
              <a:rPr lang="en-US">
                <a:sym typeface="+mn-ea"/>
              </a:rPr>
              <a:t>Adds values in a range that meet a specific criterion.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COUNTIF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=COUNTIF(range, criteria)</a:t>
            </a:r>
            <a:endParaRPr lang="en-US"/>
          </a:p>
          <a:p>
            <a:r>
              <a:rPr lang="en-US">
                <a:sym typeface="+mn-ea"/>
              </a:rPr>
              <a:t>Counts the number of cells in a range that meet a specific criterion.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SUMIFS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=SUMIFS(sum_range, criteria_range1, criteria1, [criteria_range2, criteria2], ...)</a:t>
            </a:r>
            <a:endParaRPr lang="en-US"/>
          </a:p>
          <a:p>
            <a:r>
              <a:rPr lang="en-US">
                <a:sym typeface="+mn-ea"/>
              </a:rPr>
              <a:t>Adds values in a range based on multiple criteria.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COUNTIFS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=COUNTIFS(criteria_range1, criteria1, [criteria_range2, criteria2], ...)</a:t>
            </a:r>
            <a:endParaRPr lang="en-US"/>
          </a:p>
          <a:p>
            <a:r>
              <a:rPr lang="en-US">
                <a:sym typeface="+mn-ea"/>
              </a:rPr>
              <a:t>Counts the number of cells across multiple ranges that meet multiple criteria.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278" y="298718"/>
            <a:ext cx="6097656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Reference Functions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VLOOKUP &amp; HLOOKUP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LOOKUP ,INDEX , MATCH,INDIRECT,OFFSET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ROW &amp; COLUMN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Array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3195" y="5981700"/>
            <a:ext cx="86880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https://excel-practice-online.com/functions/vlookup-function/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99085" y="2051685"/>
            <a:ext cx="11174730" cy="9061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200" b="1"/>
              <a:t>Reference Functions in Excel</a:t>
            </a:r>
            <a:endParaRPr sz="2200" b="1"/>
          </a:p>
          <a:p>
            <a:r>
              <a:rPr sz="1600"/>
              <a:t>Objective: To understand and apply reference functions in Excel for dynamic data retrieval and analysis.</a:t>
            </a: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299085" y="5155565"/>
            <a:ext cx="106229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C00000"/>
                </a:solidFill>
              </a:rPr>
              <a:t>https://chandoo.org/wp/vlookup-match-and-offset-explained-in-plain-english-spreadcheats/</a:t>
            </a:r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50520" y="193040"/>
            <a:ext cx="1067498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Part 1: Lookup Functions</a:t>
            </a:r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b="1">
                <a:solidFill>
                  <a:srgbClr val="C00000"/>
                </a:solidFill>
              </a:rPr>
              <a:t>VLOOKUP</a:t>
            </a:r>
            <a:endParaRPr lang="en-US" b="1">
              <a:solidFill>
                <a:srgbClr val="C00000"/>
              </a:solidFill>
            </a:endParaRPr>
          </a:p>
          <a:p>
            <a:endParaRPr lang="en-US"/>
          </a:p>
          <a:p>
            <a:r>
              <a:rPr lang="en-US" b="1"/>
              <a:t>Syntax: =VLOOKUP(lookup_value, table_array, col_index_num, [range_lookup])</a:t>
            </a:r>
            <a:endParaRPr lang="en-US" b="1"/>
          </a:p>
          <a:p>
            <a:endParaRPr lang="en-US"/>
          </a:p>
          <a:p>
            <a:r>
              <a:rPr lang="en-US"/>
              <a:t>Use VLOOKUP to find the price of a specific product in a list. Given a table with "Product" in column A and "Price" in column B, retrieve the price of a product from a specified cell.</a:t>
            </a:r>
            <a:endParaRPr lang="en-US"/>
          </a:p>
          <a:p>
            <a:endParaRPr lang="en-US" b="1">
              <a:solidFill>
                <a:srgbClr val="C00000"/>
              </a:solidFill>
            </a:endParaRPr>
          </a:p>
          <a:p>
            <a:r>
              <a:rPr lang="en-US" b="1">
                <a:solidFill>
                  <a:srgbClr val="C00000"/>
                </a:solidFill>
              </a:rPr>
              <a:t>HLOOKUP</a:t>
            </a:r>
            <a:endParaRPr lang="en-US" b="1">
              <a:solidFill>
                <a:srgbClr val="C00000"/>
              </a:solidFill>
            </a:endParaRPr>
          </a:p>
          <a:p>
            <a:endParaRPr lang="en-US"/>
          </a:p>
          <a:p>
            <a:r>
              <a:rPr lang="en-US" b="1"/>
              <a:t>Syntax: =HLOOKUP(lookup_value, table_array, row_index_num, [range_lookup])</a:t>
            </a:r>
            <a:endParaRPr lang="en-US" b="1"/>
          </a:p>
          <a:p>
            <a:endParaRPr lang="en-US"/>
          </a:p>
          <a:p>
            <a:r>
              <a:rPr lang="en-US"/>
              <a:t>Given a horizontal table with regions in row 1 and sales figures in row 2, use HLOOKUP to retrieve the sales for a specific region.</a:t>
            </a:r>
            <a:endParaRPr lang="en-US"/>
          </a:p>
          <a:p>
            <a:r>
              <a:rPr lang="en-US"/>
              <a:t>LOOKUP</a:t>
            </a:r>
            <a:endParaRPr lang="en-US"/>
          </a:p>
          <a:p>
            <a:endParaRPr lang="en-US"/>
          </a:p>
          <a:p>
            <a:r>
              <a:rPr lang="en-US" b="1"/>
              <a:t>Syntax: =xLOOKUP(lookup_value, lookup_vector, [result_vector])</a:t>
            </a:r>
            <a:endParaRPr lang="en-US" b="1"/>
          </a:p>
          <a:p>
            <a:endParaRPr lang="en-US" b="1"/>
          </a:p>
          <a:p>
            <a:r>
              <a:rPr lang="en-US"/>
              <a:t>Using a list of employee IDs and their names, use LOOKUP to return an employee's name based on a given ID.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72110" y="59055"/>
            <a:ext cx="1115568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Part 2: Reference and Offset Functions</a:t>
            </a:r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endParaRPr lang="en-US" sz="16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600" b="1">
                <a:solidFill>
                  <a:srgbClr val="C00000"/>
                </a:solidFill>
              </a:rPr>
              <a:t>INDEX &amp; MATCH</a:t>
            </a:r>
            <a:endParaRPr lang="en-US" sz="1600"/>
          </a:p>
          <a:p>
            <a:r>
              <a:rPr lang="en-US" sz="1600" b="1"/>
              <a:t>INDEX Syntax: =INDEX(array, row_num, [column_num])</a:t>
            </a:r>
            <a:endParaRPr lang="en-US" sz="1600" b="1"/>
          </a:p>
          <a:p>
            <a:r>
              <a:rPr lang="en-US" sz="1600" b="1"/>
              <a:t>MATCH Syntax: =MATCH(lookup_value, lookup_array, [match_type])</a:t>
            </a:r>
            <a:endParaRPr lang="en-US" sz="1600" b="1"/>
          </a:p>
          <a:p>
            <a:r>
              <a:rPr lang="en-US" sz="1600"/>
              <a:t>Use INDEX and MATCH together to retrieve a student's grade based on their name from a list of student names and grades.</a:t>
            </a:r>
            <a:endParaRPr lang="en-US" sz="1600"/>
          </a:p>
          <a:p>
            <a:endParaRPr lang="en-US" sz="1600" b="1">
              <a:solidFill>
                <a:srgbClr val="C00000"/>
              </a:solidFill>
            </a:endParaRPr>
          </a:p>
          <a:p>
            <a:r>
              <a:rPr lang="en-US" sz="1600" b="1">
                <a:solidFill>
                  <a:srgbClr val="C00000"/>
                </a:solidFill>
              </a:rPr>
              <a:t>INDIRECT</a:t>
            </a:r>
            <a:endParaRPr lang="en-US" sz="1600" b="1"/>
          </a:p>
          <a:p>
            <a:r>
              <a:rPr lang="en-US" sz="1600" b="1"/>
              <a:t>Syntax: =INDIRECT(ref_text, [a1])</a:t>
            </a:r>
            <a:endParaRPr lang="en-US" sz="1600" b="1"/>
          </a:p>
          <a:p>
            <a:r>
              <a:rPr lang="en-US" sz="1600"/>
              <a:t>Write a formula that uses INDIRECT to reference a range in a separate sheet based on a cell containing the sheet name.</a:t>
            </a:r>
            <a:endParaRPr lang="en-US" sz="1600"/>
          </a:p>
          <a:p>
            <a:endParaRPr lang="en-US" sz="1600"/>
          </a:p>
          <a:p>
            <a:r>
              <a:rPr lang="en-US" sz="1600" b="1">
                <a:solidFill>
                  <a:srgbClr val="C00000"/>
                </a:solidFill>
              </a:rPr>
              <a:t>OFFSET</a:t>
            </a:r>
            <a:endParaRPr lang="en-US" sz="1600" b="1">
              <a:solidFill>
                <a:srgbClr val="C00000"/>
              </a:solidFill>
            </a:endParaRPr>
          </a:p>
          <a:p>
            <a:r>
              <a:rPr lang="en-US" sz="1600" b="1"/>
              <a:t>Syntax: =OFFSET(reference, rows, cols, [height], [width])</a:t>
            </a:r>
            <a:endParaRPr lang="en-US" sz="1600" b="1"/>
          </a:p>
          <a:p>
            <a:r>
              <a:rPr lang="en-US" sz="1600"/>
              <a:t>Use OFFSET to return the value in a cell 2 rows below and 1 column to the right of a specified starting cell.</a:t>
            </a:r>
            <a:endParaRPr lang="en-US" sz="1600"/>
          </a:p>
          <a:p>
            <a:endParaRPr lang="en-US" sz="1600"/>
          </a:p>
          <a:p>
            <a:r>
              <a:rPr lang="en-US" sz="1600" b="1"/>
              <a:t>ROW &amp; COLUMN</a:t>
            </a:r>
            <a:endParaRPr lang="en-US" sz="1600" b="1"/>
          </a:p>
          <a:p>
            <a:r>
              <a:rPr lang="en-US" sz="1600" b="1"/>
              <a:t>ROW Syntax: =ROW([reference])</a:t>
            </a:r>
            <a:endParaRPr lang="en-US" sz="1600" b="1"/>
          </a:p>
          <a:p>
            <a:r>
              <a:rPr lang="en-US" sz="1600" b="1"/>
              <a:t>COLUMN Syntax: =COLUMN([reference])</a:t>
            </a:r>
            <a:endParaRPr lang="en-US" sz="1600" b="1"/>
          </a:p>
          <a:p>
            <a:r>
              <a:rPr lang="en-US" sz="1600"/>
              <a:t>Use ROW and COLUMN to return the row and column numbers of a specified cell.</a:t>
            </a:r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>
            <a:off x="372110" y="4859020"/>
            <a:ext cx="116262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Part 3: Array Formulas</a:t>
            </a:r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600" b="1">
                <a:solidFill>
                  <a:srgbClr val="C00000"/>
                </a:solidFill>
              </a:rPr>
              <a:t>Array Formula</a:t>
            </a:r>
            <a:endParaRPr lang="en-US" sz="1600" b="1">
              <a:solidFill>
                <a:srgbClr val="C00000"/>
              </a:solidFill>
            </a:endParaRPr>
          </a:p>
          <a:p>
            <a:r>
              <a:rPr lang="en-US" sz="1600" b="1"/>
              <a:t>Syntax: {=array_formula} (press Ctrl+Shift+Enter for array formula)</a:t>
            </a:r>
            <a:endParaRPr lang="en-US" sz="1600" b="1"/>
          </a:p>
          <a:p>
            <a:r>
              <a:rPr lang="en-US" sz="1600"/>
              <a:t>Create an array formula to calculate the total sales of items in a list where the quantity is greater than 10 and price is greater than $50.</a:t>
            </a:r>
            <a:endParaRPr lang="en-US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7048" y="199"/>
            <a:ext cx="6097656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Data Validation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Define Data Validation Rules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Data Validation Options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Drop-Down Lists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Data Validation using Custom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Validate the Worksheet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7345" y="2036445"/>
            <a:ext cx="10870565" cy="42386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ts val="1000"/>
              </a:spcAft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Data validation is a feature that controls the values that can be entered into a cell in a worksheet. It can be used to ensure that data is accurate, consistent, and conforms to company standards. Data validation can be used in Microsoft Excel and Google Sheets.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ts val="1300"/>
              </a:lnSpc>
              <a:spcBef>
                <a:spcPts val="1000"/>
              </a:spcBef>
              <a:spcAft>
                <a:spcPts val="500"/>
              </a:spcAft>
            </a:pPr>
            <a:r>
              <a:rPr sz="1400" b="1" i="0">
                <a:solidFill>
                  <a:srgbClr val="C00000"/>
                </a:solidFill>
                <a:highlight>
                  <a:srgbClr val="FFFF00"/>
                </a:highlight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Here are some data validation options: </a:t>
            </a:r>
            <a:endParaRPr sz="1400" b="1" i="0">
              <a:solidFill>
                <a:srgbClr val="C00000"/>
              </a:solidFill>
              <a:highlight>
                <a:srgbClr val="FFFF00"/>
              </a:highlight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Drop-down list: Allows users to select data from a drop-down list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Whole number: Restricts the cell to accept only whole numbers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Decimal: Restricts the cell to accept only decimal numbers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Date: Restricts the cell to accept only dates from a specified range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Time: Restricts the cell to accept only times from a specified range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Text length: Restricts the length of the text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Custom: Allows users to create their own formula for data validation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ts val="1300"/>
              </a:lnSpc>
              <a:spcBef>
                <a:spcPts val="1000"/>
              </a:spcBef>
              <a:spcAft>
                <a:spcPts val="500"/>
              </a:spcAft>
            </a:pPr>
            <a:r>
              <a:rPr sz="1400" b="1" i="0">
                <a:solidFill>
                  <a:srgbClr val="C00000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To apply data validation in Excel:</a:t>
            </a:r>
            <a:endParaRPr sz="1400" b="1" i="0">
              <a:solidFill>
                <a:srgbClr val="C00000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Select the cells to create a rule for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Select Data &gt; Data Validation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Under Allow, select an option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Under Data, select a condition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Set the other required values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Customize the input message and error alert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Select OK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ts val="500"/>
              </a:spcBef>
              <a:spcAft>
                <a:spcPts val="1000"/>
              </a:spcAft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To remove data validation for a cell, select the cell, then go to Data &gt; Data Tools &gt; Data Validation &gt; Settings &gt; Clear All.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218305" y="85090"/>
            <a:ext cx="77266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https://www.ablebits.com/office-addins-blog/data-validation-excel/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218305" y="377825"/>
            <a:ext cx="7475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https://www.geeksforgeeks.org/what-is-data-validation-in-excel/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218305" y="6623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https://www.datacamp.com/tutorial/data-validation-in-excel</a:t>
            </a:r>
            <a:endParaRPr 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028" y="257443"/>
            <a:ext cx="6097656" cy="203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Pivot Table</a:t>
            </a:r>
            <a:endParaRPr lang="en-IN" sz="3200" b="1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Create PivotTables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Choosing Fields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Customizing PivotTables Reports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Filtering PivotTables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PivotCharts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80720" y="2506980"/>
            <a:ext cx="98691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https://www.ablebits.com/office-addins-blog/pivot-charts-excel/</a:t>
            </a:r>
            <a:endParaRPr lang="en-US"/>
          </a:p>
          <a:p>
            <a:r>
              <a:rPr lang="en-US"/>
              <a:t>https://blog.hubspot.com/marketing/how-to-create-pivot-table-tutorial-ht</a:t>
            </a:r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0835" y="5401945"/>
            <a:ext cx="112706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https://support.microsoft.com/en-us/office/use-multiple-tables-to-create-a-pivottable-b5e3ff48-2921-4e29-be15-511e09b5cf2d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30835" y="5033645"/>
            <a:ext cx="82492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https://www.ablebits.com/office-addins-blog/excel-slicer-pivot-table-chart/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80720" y="3244850"/>
            <a:ext cx="102571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https://www.academyoflearning.com/blog/slicers-in-excel-what-they-are-and-how-to-use-them/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330835" y="4388485"/>
            <a:ext cx="10768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https://www.simplilearn.com/tutorials/excel-tutorial/how-to-create-pivot-table-from-multiple-sheets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30835" y="5949950"/>
            <a:ext cx="93160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https://www.geeksforgeeks.org/creating-a-data-model-in-excel/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92760" y="160020"/>
            <a:ext cx="11236960" cy="14452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400" b="1">
                <a:solidFill>
                  <a:srgbClr val="C00000"/>
                </a:solidFill>
                <a:highlight>
                  <a:srgbClr val="FFFF00"/>
                </a:highlight>
              </a:rPr>
              <a:t> A PivotTable</a:t>
            </a:r>
            <a:endParaRPr sz="24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sz="1600" b="1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sz="1600"/>
              <a:t>is an Excel tool used to summarize, analyze, and explore large datasets by automatically grouping and organizing data in a dynamic table.</a:t>
            </a:r>
            <a:endParaRPr sz="1600"/>
          </a:p>
          <a:p>
            <a:endParaRPr sz="1600"/>
          </a:p>
          <a:p>
            <a:r>
              <a:rPr sz="1600"/>
              <a:t>Purpose: PivotTables make it easy to view data from different perspectives, answer specific questions, and extract insights quickly.</a:t>
            </a:r>
            <a:endParaRPr sz="1600"/>
          </a:p>
        </p:txBody>
      </p:sp>
      <p:sp>
        <p:nvSpPr>
          <p:cNvPr id="4" name="Text Box 3"/>
          <p:cNvSpPr txBox="1"/>
          <p:nvPr/>
        </p:nvSpPr>
        <p:spPr>
          <a:xfrm>
            <a:off x="492760" y="1605280"/>
            <a:ext cx="39331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Creating a PivotTable</a:t>
            </a:r>
            <a:endParaRPr lang="en-US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Step-by-Step Process: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Select Your Data: Choose the dataset you want to summarize (ideally in a tabular format with headers).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Insert a PivotTable: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Go to Insert &gt; PivotTable.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Select the data range and choose where to place the PivotTable (new worksheet or existing worksheet).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Set Up the PivotTable: After creating it, the PivotTable Field List will appear on the right.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Practice Activity: Have students create a simple PivotTable from a sample dataset, such as sales data or employee data.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039360" y="1952625"/>
            <a:ext cx="715264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Choosing Fields in a PivotTable</a:t>
            </a:r>
            <a:endParaRPr lang="en-US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Fields and Areas: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The PivotTable Field List shows all the columns (fields) in the dataset.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Fields are dragged into four areas: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Rows: Adds rows to the PivotTable, grouping data vertically.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Columns: Adds columns to the PivotTable, grouping data horizontally.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Values: Contains the data you want to summarize (usually with counts, sums, averages).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Filters: Allows for filtering the entire table by specific values in a chosen field.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Add "Product" to Rows, "Region" to Columns, and "Sales" to Values.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This setup shows sales by product and region in a summarized grid format.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92760" y="5709285"/>
            <a:ext cx="84791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https://blog.hubspot.com/marketing/how-to-create-pivot-table-tutorial-ht</a:t>
            </a:r>
            <a:endParaRPr 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45135" y="179070"/>
            <a:ext cx="796734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4. Customizing PivotTable Reports</a:t>
            </a:r>
            <a:endParaRPr lang="en-US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Value Field Settings: Customize how data in the Values area is calculated: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Right-click on a value field &gt; Value Field Settings.</a:t>
            </a: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Options include Sum, Count, Average, Max, Min, etc.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Formatting: Use the Design tab under PivotTable Tools to change styles and formats.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Grouping Data: Group dates by month, quarter, or year, or group numerical data by ranges.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Sorting and Arranging: Sort data by ascending/descending order or by value (e.g., show highest sales first).</a:t>
            </a: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Practice Activity: Customize a PivotTable to show total and average sales by product and region.</a:t>
            </a:r>
            <a:endParaRPr lang="en-US" sz="1400"/>
          </a:p>
          <a:p>
            <a:endParaRPr 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361315" y="3169920"/>
            <a:ext cx="8594725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Filtering PivotTables</a:t>
            </a:r>
            <a:endParaRPr lang="en-US"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 Area: Use the Filters area in the PivotTable Field List to add fields that filter the entire report.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Label and Value Filters: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Label Filters: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 by criteria based on labels (e.g., show only products that start with "A").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Value Filters: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 data by numerical criteria (e.g., show only items with sales &gt; $5000).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Slicers: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Slicers are visual, clickable buttons used to filter PivotTables.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Adding Slicers: Go to PivotTable Analyze &gt; Insert Slicer and select fields.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Timeline: Use for date-based filtering in PivotTables. Useful for filtering data by time ranges (months, quarters, years).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Practice Activity: Add a filter for "Region" and use slicers for "Product" in a sales data PivotTable.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20040" y="250190"/>
            <a:ext cx="8688070" cy="3384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Creating PivotCharts</a:t>
            </a:r>
            <a:endParaRPr lang="en-US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A PivotChart is a dynamic chart based on PivotTable data, allowing visual analysis and data exploration.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Steps to Create: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Select a PivotTable, then go to PivotTable Analyze &gt; PivotChart.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Choose a chart type (e.g., bar, column, line) that best represents the data.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Linking with PivotTables: PivotCharts are linked to PivotTables, so any change in the PivotTable (filtering, field adjustments) updates the PivotChart.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Customization Options: Use the Chart Design tab to change the chart style, layout, and formatting.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Practice Activity: Create a PivotChart based on the sales PivotTable, showing sales by product in a bar 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92430" y="3634740"/>
            <a:ext cx="9273540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7. Summary and Best Practices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 sz="1400" b="1"/>
              <a:t>Best Practices:</a:t>
            </a:r>
            <a:endParaRPr 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Ensure data is in a clean, tabular format before creating a PivotTable.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 meaningful field names and avoid merged cells in your dataset.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 filters and slicers for quick and interactive analysis.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Regularly update the data source if the dataset grows.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en-US" sz="1400" b="1"/>
              <a:t>Summary: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PivotTables and PivotCharts help users quickly summarize, filter, and visualize data.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Customization options provide flexibility for different data analysis needs.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PivotTables are a powerful tool for data-driven decision-making in Excel.</a:t>
            </a:r>
            <a:endParaRPr 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040" y="226060"/>
            <a:ext cx="4123055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Data Visualization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Creating Graphs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Chart Types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Identifying Chart Components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Inserting a Chart in a Worksheet?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Customizing Graphs?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Using the Graph Templates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Sparklines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Trendlines and Forecast Sheet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4135" y="5626100"/>
            <a:ext cx="43789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https://blog.hubspot.com/marketing/how-to-build-excel-graph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53585" y="502920"/>
            <a:ext cx="65246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Creating Graphs</a:t>
            </a:r>
            <a:endParaRPr lang="en-US" sz="14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Graphs in Excel represent data visually, helping to convey insights more effectively.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Steps to Create a Graph: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Select Data: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Highlight the dataset to visualize.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Insert Chart: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Go to Insert &gt; Charts and select a chart type.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Activity: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Have students create a basic chart from a sample dataset, like monthly sales or budget data.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53585" y="2382520"/>
            <a:ext cx="69951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rgbClr val="C00000"/>
                </a:solidFill>
              </a:rPr>
              <a:t>2. Chart Types</a:t>
            </a:r>
            <a:endParaRPr lang="en-US" sz="1600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Column Chart: Compares data across categories.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Bar Chart: Similar to a column chart but horizontal.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Line Chart: Ideal for showing trends over time.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Pie Chart: Shows parts of a whole, useful for percentages.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Scatter Plot: Displays relationships between two variables.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Area Chart: Highlights changes over time.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Activity: Select an appropriate chart type for a given dataset and explain why it’s a good fit.</a:t>
            </a:r>
            <a:endParaRPr lang="en-US" sz="1400"/>
          </a:p>
        </p:txBody>
      </p:sp>
      <p:sp>
        <p:nvSpPr>
          <p:cNvPr id="7" name="Text Box 6"/>
          <p:cNvSpPr txBox="1"/>
          <p:nvPr/>
        </p:nvSpPr>
        <p:spPr>
          <a:xfrm>
            <a:off x="4616450" y="4443730"/>
            <a:ext cx="6096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Identifying Chart Components</a:t>
            </a:r>
            <a:endParaRPr lang="en-US" sz="14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Title: Explains what the chart represents.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Axes: Horizontal (X-axis) and vertical (Y-axis) lines showing data scales.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Legend: Describes colors/patterns used in the 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Data Labels: Displays specific values directly on the 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Gridlines: Provides reference lines for data points.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Activity: Label components of an existing chart to reinforce understanding.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722" y="288234"/>
            <a:ext cx="9750286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  <a:spcAft>
                <a:spcPts val="0"/>
              </a:spcAft>
            </a:pP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Introduction To Excel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Introduction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Interface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Tabs and Ribbons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Document Windows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Navigation Tips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File Menu and Save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Entering Data and Importing Data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Fonts and Alignment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0"/>
              </a:rPr>
              <a:t>Cut, Copy and Paste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1"/>
              </a:rPr>
              <a:t>Paste Special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2"/>
              </a:rPr>
              <a:t>Undo and Redo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3"/>
              </a:rPr>
              <a:t>Finding and Replacing a Value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4"/>
              </a:rPr>
              <a:t>Cell Styles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5"/>
              </a:rPr>
              <a:t>Formatting Numbers and Dates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6"/>
              </a:rPr>
              <a:t>Comments</a:t>
            </a:r>
            <a:r>
              <a:rPr lang="en-US" sz="1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lang="en-US" sz="140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7"/>
              </a:rPr>
              <a:t>Assignment</a:t>
            </a:r>
            <a:endParaRPr lang="en-US" sz="2000" dirty="0"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19405" y="270510"/>
            <a:ext cx="6096000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Inserting a Chart in a Worksheet</a:t>
            </a:r>
            <a:endParaRPr lang="en-US"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/>
              <a:t>Steps to Insert:</a:t>
            </a:r>
            <a:endParaRPr lang="en-US" sz="1400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/>
              <a:t>Select Data: Highlight your data range.</a:t>
            </a:r>
            <a:endParaRPr lang="en-US" sz="1400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/>
              <a:t>Go to Insert &gt; Charts: Choose the desired chart.</a:t>
            </a:r>
            <a:endParaRPr lang="en-US" sz="1400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/>
              <a:t>Position Chart: Drag the chart to place it within the worksheet.</a:t>
            </a:r>
            <a:endParaRPr lang="en-US" sz="1400"/>
          </a:p>
          <a:p>
            <a:pPr marL="0" lvl="0"/>
            <a:r>
              <a:rPr lang="en-US" sz="1400"/>
              <a:t>Activity: Insert and position a chart in the worksheet.</a:t>
            </a:r>
            <a:endParaRPr lang="en-US" sz="1400"/>
          </a:p>
        </p:txBody>
      </p:sp>
      <p:sp>
        <p:nvSpPr>
          <p:cNvPr id="3" name="Text Box 2"/>
          <p:cNvSpPr txBox="1"/>
          <p:nvPr/>
        </p:nvSpPr>
        <p:spPr>
          <a:xfrm>
            <a:off x="319405" y="1685290"/>
            <a:ext cx="569912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5. Customizing Graphs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 sz="1600"/>
              <a:t>Customization Options: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Chart Design Tab: Modify colors, styles, and layout.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Format Axis: Adjust scales and label formats.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Legend and Data Labels: Add or reposition for clarity.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Themes: Apply Excel themes for a consistent look.</a:t>
            </a:r>
            <a:endParaRPr lang="en-US" sz="1600"/>
          </a:p>
          <a:p>
            <a:r>
              <a:rPr lang="en-US" sz="1600"/>
              <a:t>Activity: Customize a chart’s appearance to improve readability.</a:t>
            </a:r>
            <a:endParaRPr lang="en-US" sz="1600"/>
          </a:p>
        </p:txBody>
      </p:sp>
      <p:sp>
        <p:nvSpPr>
          <p:cNvPr id="4" name="Text Box 3"/>
          <p:cNvSpPr txBox="1"/>
          <p:nvPr/>
        </p:nvSpPr>
        <p:spPr>
          <a:xfrm>
            <a:off x="387985" y="4072890"/>
            <a:ext cx="5708015" cy="13639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Using Graph Templates</a:t>
            </a:r>
            <a:endParaRPr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400">
                <a:latin typeface="Arial" panose="020B0604020202020204" pitchFamily="34" charset="0"/>
                <a:cs typeface="Arial" panose="020B0604020202020204" pitchFamily="34" charset="0"/>
              </a:rPr>
              <a:t>Purpose: Graph templates allow saving and reusing custom chart designs.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400">
                <a:latin typeface="Arial" panose="020B0604020202020204" pitchFamily="34" charset="0"/>
                <a:cs typeface="Arial" panose="020B0604020202020204" pitchFamily="34" charset="0"/>
              </a:rPr>
              <a:t>How to Create a Template: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400">
                <a:latin typeface="Arial" panose="020B0604020202020204" pitchFamily="34" charset="0"/>
                <a:cs typeface="Arial" panose="020B0604020202020204" pitchFamily="34" charset="0"/>
              </a:rPr>
              <a:t>Activity: Create a custom chart template and apply it to a new chart.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0" y="103505"/>
            <a:ext cx="609600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Sparklines</a:t>
            </a:r>
            <a:endParaRPr lang="en-US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Sparklines are small, in-cell charts that show trends in a row of data.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Types: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Line: Shows trends over time.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Column: Visualizes values as bars.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Win/Loss: Highlights positive and negative values.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Steps to Insert: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Go to Insert &gt; Sparklines and select the data range.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Activity: Insert sparklines in a table to show monthly sales trends.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018530" y="2973070"/>
            <a:ext cx="600202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Trendlines and Forecast Sheet</a:t>
            </a:r>
            <a:endParaRPr lang="en-US"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Trendlines:</a:t>
            </a:r>
            <a:endParaRPr lang="en-US"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Purpose: Show data trends over time.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How to Add: Select the chart &gt; Chart Elements &gt; Trendline.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Types: Linear, exponential, moving average.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Forecast Sheets: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Purpose: Projects future data based on historical trends.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How to Create: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Go to Data &gt; Forecast Sheet and select forecast settings.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Activity: Add a trendline to a chart and create a forecast sheet for the next 12 months.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4503" y="123528"/>
            <a:ext cx="6097656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What-if Analysis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Scenario Manager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Goal Seek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Data Table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Solver Too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08610" y="5994400"/>
            <a:ext cx="11595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https://www.geeksforgeeks.org/what-if-analysis-with-data-tables-in-excel/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6"/>
          <a:stretch>
            <a:fillRect/>
          </a:stretch>
        </p:blipFill>
        <p:spPr>
          <a:xfrm>
            <a:off x="308610" y="1876743"/>
            <a:ext cx="6286500" cy="14954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7"/>
          <a:stretch>
            <a:fillRect/>
          </a:stretch>
        </p:blipFill>
        <p:spPr>
          <a:xfrm>
            <a:off x="308610" y="3595053"/>
            <a:ext cx="6286500" cy="96202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8"/>
          <a:srcRect l="11687" t="6441" r="39030" b="15643"/>
          <a:stretch>
            <a:fillRect/>
          </a:stretch>
        </p:blipFill>
        <p:spPr>
          <a:xfrm>
            <a:off x="4081780" y="4484370"/>
            <a:ext cx="2419350" cy="16002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595110" y="57162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https://www.youtube.com/watch?v=sS6AMm3ooEM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574790" y="54343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https://www.youtube.com/watch?v=SYvjwK3oP1A </a:t>
            </a:r>
            <a:r>
              <a:rPr lang="en-US" b="1">
                <a:solidFill>
                  <a:srgbClr val="FF0000"/>
                </a:solidFill>
              </a:rPr>
              <a:t>solver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5168" y="270570"/>
            <a:ext cx="6097656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Macros &amp; VBA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Enabling the Developer Tab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Recording a Task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Executing and Deleting a Recorded Task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Customizing the Automated Tasks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67030" y="5842635"/>
            <a:ext cx="1017079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0F0F0F"/>
                </a:solidFill>
                <a:latin typeface="Roboto"/>
                <a:ea typeface="Roboto"/>
              </a:rPr>
              <a:t>MIS Report in Excel </a:t>
            </a: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</a:t>
            </a:r>
            <a:r>
              <a:rPr lang="en-US" sz="1600" b="1" i="0">
                <a:solidFill>
                  <a:srgbClr val="00B0F0"/>
                </a:solidFill>
                <a:latin typeface="Roboto"/>
                <a:ea typeface="Roboto"/>
              </a:rPr>
              <a:t>https://www.youtube.com/watch?v=wwCy1VaaUwk</a:t>
            </a:r>
            <a:endParaRPr lang="en-US" sz="1600" b="1" i="0">
              <a:solidFill>
                <a:srgbClr val="00B0F0"/>
              </a:solidFill>
              <a:latin typeface="Roboto"/>
              <a:ea typeface="Roboto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4975" y="5332730"/>
            <a:ext cx="1130998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0F0F0F"/>
                </a:solidFill>
                <a:latin typeface="Roboto"/>
                <a:ea typeface="Roboto"/>
              </a:rPr>
              <a:t>Advanced Excel VBA Macros Training for MIS Report Automation</a:t>
            </a: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</a:t>
            </a:r>
            <a:r>
              <a:rPr lang="en-US" sz="1600" b="1" i="0">
                <a:solidFill>
                  <a:srgbClr val="00B0F0"/>
                </a:solidFill>
                <a:latin typeface="Roboto"/>
                <a:ea typeface="Roboto"/>
              </a:rPr>
              <a:t>https://youtu.be/pcm-xKAo2_M?feature=shared</a:t>
            </a:r>
            <a:endParaRPr lang="en-US" sz="1600" b="1" i="0">
              <a:solidFill>
                <a:srgbClr val="00B0F0"/>
              </a:solidFill>
              <a:latin typeface="Roboto"/>
              <a:ea typeface="Roboto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048000" y="3244850"/>
            <a:ext cx="8990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https://www.youtube.com/watch?v=AI_Ug-YJvF4</a:t>
            </a:r>
            <a:r>
              <a:rPr lang="en-US"/>
              <a:t> MIS Reports automate publishing with excel vba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56895" y="408114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https://www.educba.com/examples-of-excel-macros/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https://www.educba.com/vba-macros/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https://www.educba.com/vba-login/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https://www.educba.com/vba-iserror/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188" y="709910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Excel with AI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Enabling Chat GPT Ad In and exploring Formulas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58900" y="5947410"/>
            <a:ext cx="1070419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</a:t>
            </a:r>
            <a:r>
              <a:rPr sz="1600" b="1" i="0">
                <a:solidFill>
                  <a:srgbClr val="0F0F0F"/>
                </a:solidFill>
                <a:latin typeface="Roboto"/>
                <a:ea typeface="Roboto"/>
              </a:rPr>
              <a:t>Data Cleaning in Excel</a:t>
            </a: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https://youtu.be/q7EpoOwBcnM?feature=shared</a:t>
            </a:r>
            <a:endParaRPr lang="en-US" sz="1600" b="1" i="0">
              <a:solidFill>
                <a:srgbClr val="0F0F0F"/>
              </a:solidFill>
              <a:latin typeface="Roboto"/>
              <a:ea typeface="Roboto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404485" y="260540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power pivot (</a:t>
            </a:r>
            <a:r>
              <a:rPr lang="en-US" b="1">
                <a:sym typeface="+mn-ea"/>
              </a:rPr>
              <a:t>data model)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power query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buttons in dashboard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1358900" y="4968875"/>
            <a:ext cx="76034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https://www.simplilearn.com/tutorials/excel-tutorial/slicers-in-excel</a:t>
            </a:r>
            <a:endParaRPr lang="en-US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46100" y="335915"/>
            <a:ext cx="1154557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highlight>
                  <a:srgbClr val="FFFF00"/>
                </a:highlight>
              </a:rPr>
              <a:t>Microsoft Power Pivot </a:t>
            </a:r>
            <a:r>
              <a:rPr lang="en-US"/>
              <a:t>is a data modeling and analysis tool in Excel that allows users to create data models, establish relationships, and perform calculations:</a:t>
            </a:r>
            <a:endParaRPr lang="en-US"/>
          </a:p>
          <a:p>
            <a:r>
              <a:rPr lang="en-US"/>
              <a:t> </a:t>
            </a:r>
            <a:endParaRPr lang="en-US"/>
          </a:p>
          <a:p>
            <a:r>
              <a:rPr lang="en-US" b="1"/>
              <a:t>Data modeling: </a:t>
            </a:r>
            <a:r>
              <a:rPr lang="en-US"/>
              <a:t>Create a tabular model to import, relate, and analyze data from various sources </a:t>
            </a:r>
            <a:endParaRPr lang="en-US"/>
          </a:p>
          <a:p>
            <a:r>
              <a:rPr lang="en-US" b="1"/>
              <a:t>Relationships:</a:t>
            </a:r>
            <a:r>
              <a:rPr lang="en-US"/>
              <a:t> Establish relationships between data </a:t>
            </a:r>
            <a:endParaRPr lang="en-US"/>
          </a:p>
          <a:p>
            <a:r>
              <a:rPr lang="en-US" b="1"/>
              <a:t>Calculations:</a:t>
            </a:r>
            <a:r>
              <a:rPr lang="en-US"/>
              <a:t> Create complex or simple calculations using Data Analysis Expressions (DAX) </a:t>
            </a:r>
            <a:endParaRPr lang="en-US"/>
          </a:p>
          <a:p>
            <a:r>
              <a:rPr lang="en-US" b="1"/>
              <a:t>Data analysis: </a:t>
            </a:r>
            <a:r>
              <a:rPr lang="en-US"/>
              <a:t>Perform information analysis rapidly and share insights easily </a:t>
            </a:r>
            <a:endParaRPr lang="en-US"/>
          </a:p>
          <a:p>
            <a:r>
              <a:rPr lang="en-US"/>
              <a:t>Power Pivot is one of three data analysis tools in Excel, along with Power Query and Power View. </a:t>
            </a:r>
            <a:endParaRPr lang="en-US"/>
          </a:p>
          <a:p>
            <a:endParaRPr lang="en-US"/>
          </a:p>
          <a:p>
            <a:r>
              <a:rPr lang="en-US" b="1"/>
              <a:t>Here are some things to know about Power Pivot: </a:t>
            </a:r>
            <a:endParaRPr lang="en-US" b="1"/>
          </a:p>
          <a:p>
            <a:r>
              <a:rPr lang="en-US"/>
              <a:t>Any data imported into Excel is available in Power Pivot, and vice versa </a:t>
            </a:r>
            <a:endParaRPr lang="en-US"/>
          </a:p>
          <a:p>
            <a:r>
              <a:rPr lang="en-US"/>
              <a:t>The data model in a workbook in Excel is the same data model in the Power Pivot window </a:t>
            </a:r>
            <a:endParaRPr lang="en-US"/>
          </a:p>
          <a:p>
            <a:r>
              <a:rPr lang="en-US"/>
              <a:t>Tables in Power Pivot must have the same number of columns in each row, and all rows in a column must contain the same data type </a:t>
            </a:r>
            <a:endParaRPr lang="en-US"/>
          </a:p>
          <a:p>
            <a:r>
              <a:rPr lang="en-US"/>
              <a:t>A DAX formula in a column is always applied to the entire set of values in the column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46100" y="4888865"/>
            <a:ext cx="8724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olidFill>
                  <a:srgbClr val="00B0F0"/>
                </a:solidFill>
              </a:rPr>
              <a:t>https://www.simplilearn.com/tutorials/excel-tutorial/excel-power-pivot</a:t>
            </a:r>
            <a:endParaRPr lang="en-US" b="1">
              <a:solidFill>
                <a:srgbClr val="00B0F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14045" y="5257165"/>
            <a:ext cx="102317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olidFill>
                  <a:srgbClr val="00B0F0"/>
                </a:solidFill>
              </a:rPr>
              <a:t>https://www.toptal.com/finance/excel-experts/powerpivot-for-excel-use-cases-and-tutorial</a:t>
            </a:r>
            <a:endParaRPr lang="en-US" b="1">
              <a:solidFill>
                <a:srgbClr val="00B0F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14045" y="5625465"/>
            <a:ext cx="103574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olidFill>
                  <a:srgbClr val="00B0F0"/>
                </a:solidFill>
              </a:rPr>
              <a:t>https://support.microsoft.com/en-us/office/power-pivot-overview-and-learning-f9001958-7901-4caa-ad80-028a6d2432ed</a:t>
            </a:r>
            <a:endParaRPr lang="en-US" b="1">
              <a:solidFill>
                <a:srgbClr val="00B0F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916045" y="5894070"/>
            <a:ext cx="7867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https://www.goskills.com/Excel/Resources/How-to-use-PowerPivot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68960" y="76390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olidFill>
                  <a:srgbClr val="00B0F0"/>
                </a:solidFill>
              </a:rPr>
              <a:t>POWER QUERY</a:t>
            </a:r>
            <a:endParaRPr lang="en-US" b="1">
              <a:solidFill>
                <a:srgbClr val="00B0F0"/>
              </a:solidFill>
            </a:endParaRPr>
          </a:p>
          <a:p>
            <a:endParaRPr lang="en-US" b="1">
              <a:solidFill>
                <a:srgbClr val="00B0F0"/>
              </a:solidFill>
            </a:endParaRPr>
          </a:p>
          <a:p>
            <a:r>
              <a:rPr lang="en-US" b="1">
                <a:solidFill>
                  <a:srgbClr val="00B0F0"/>
                </a:solidFill>
              </a:rPr>
              <a:t>https://www.simplilearn.com/tutorials/excel-tutorial/power-query-in-excel</a:t>
            </a:r>
            <a:endParaRPr lang="en-US" b="1">
              <a:solidFill>
                <a:srgbClr val="00B0F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71195" y="3061970"/>
            <a:ext cx="10106025" cy="2614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/>
              <a:t>CONTROLS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https://www.wallstreetmojo.com/form-controls-in-excel/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https://www.customguide.com/excel/excel-forms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https://www.educba.com/form-controls-in-excel/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https://excelchamps.com/excel-basics/add-a-button/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https://corporatefinanceinstitute.com/resources/excel/how-to-add-a-vba-button-in-excel/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7095808" y="1617028"/>
            <a:ext cx="5095875" cy="30765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07365" y="480060"/>
            <a:ext cx="745426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LEARNING RESOURCE/PRACTICE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https://excel-practice-online.com/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https://excelpractice.online/home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https://excelexercises.com/practice.html?lesson=46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https://nextleap.app/interview-preparation/excel/practice-online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indent="457200"/>
            <a:endParaRPr lang="en-US"/>
          </a:p>
          <a:p>
            <a:pPr indent="457200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07365" y="4070985"/>
            <a:ext cx="91795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https://www.testgorilla.com/test-library/software-skills-tests/data-analytics-excel-test/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https://www.springboard.com/blog/data-analytics/excel-interview-questions/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https://corporatefinanceinstitute.com/resources/excel/excel-test/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07365" y="532320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https://colab.research.google.com/drive/1dFIXOcgOBbZ1HYbBCY9RQWsxfi72FrPC#scrollTo=ypOQzwc9JuaS     --&gt; excel itvedant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 !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4045" y="32223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1"/>
              </a:rPr>
              <a:t>https://www.w3schools.com/excel/excel_introduction.php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705" y="1158530"/>
            <a:ext cx="10225295" cy="520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532" y="418166"/>
            <a:ext cx="111840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Formula and Function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Introduction to Formulas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Creating Formulas using Operators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(=a1+b1) ,+,-,*,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AutoSum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(sum ,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min,max,count,count,avg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Common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Formulas Tab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Copying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Date Functions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(Today, date,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datediff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edate,day,month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year,now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weeknum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,)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Text Functions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char,concat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enate,find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lower,upper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mid, left,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right,proper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replace,substitute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text,trim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0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383" y="5481287"/>
            <a:ext cx="11323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https://colab.research.google.com/drive/1dFIXOcgOBbZ1HYbBCY9RQWsxfi72FrPC#scrollTo=aP4mLf_RKtus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36054" y="5793503"/>
            <a:ext cx="11432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11"/>
              </a:rPr>
              <a:t>https://support.microsoft.com/en-us/office/excel-functions-by-category-5f91f4e9-7b42-46d2-9bd1-63f26a86c0eb</a:t>
            </a:r>
            <a:r>
              <a:rPr lang="en-IN" dirty="0"/>
              <a:t>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7529" y="386970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Logical- </a:t>
            </a:r>
            <a:r>
              <a:rPr lang="en-US" dirty="0" err="1"/>
              <a:t>And,or</a:t>
            </a:r>
            <a:r>
              <a:rPr lang="en-US" dirty="0"/>
              <a:t> ,not, if ,</a:t>
            </a:r>
            <a:r>
              <a:rPr lang="en-US" dirty="0" err="1"/>
              <a:t>iferror</a:t>
            </a:r>
            <a:r>
              <a:rPr lang="en-US" dirty="0"/>
              <a:t>, </a:t>
            </a:r>
            <a:endParaRPr lang="en-US" dirty="0"/>
          </a:p>
          <a:p>
            <a:r>
              <a:rPr lang="en-US" dirty="0"/>
              <a:t>Lookup- </a:t>
            </a:r>
            <a:r>
              <a:rPr lang="en-US" dirty="0" err="1"/>
              <a:t>column,row</a:t>
            </a:r>
            <a:r>
              <a:rPr lang="en-US" dirty="0"/>
              <a:t>, </a:t>
            </a:r>
            <a:r>
              <a:rPr lang="en-US" dirty="0" err="1"/>
              <a:t>vlookup,hlookup,index,match,offset,Hstack</a:t>
            </a:r>
            <a:r>
              <a:rPr lang="en-US" dirty="0"/>
              <a:t> , </a:t>
            </a:r>
            <a:r>
              <a:rPr lang="en-US" dirty="0" err="1"/>
              <a:t>xlookup</a:t>
            </a:r>
            <a:endParaRPr lang="en-US" dirty="0"/>
          </a:p>
          <a:p>
            <a:r>
              <a:rPr lang="en-US" dirty="0" err="1"/>
              <a:t>Maths</a:t>
            </a:r>
            <a:r>
              <a:rPr lang="en-US" dirty="0"/>
              <a:t> – abs, aggregate, </a:t>
            </a:r>
            <a:r>
              <a:rPr lang="en-US" dirty="0" err="1"/>
              <a:t>round,celing</a:t>
            </a:r>
            <a:r>
              <a:rPr lang="en-US" dirty="0"/>
              <a:t> ,floor, </a:t>
            </a:r>
            <a:r>
              <a:rPr lang="en-US" dirty="0" err="1"/>
              <a:t>sumproduct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115" y="0"/>
            <a:ext cx="60976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Formula Referencing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Relative References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Absolute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Mixed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Multiple Sheet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Consolidating Data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Tracing the Precedents and Dependents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Using Watch Window and Formula Evaluation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3074" name="Picture 2" descr="Cell Reference in Exce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610" y="90281"/>
            <a:ext cx="7064561" cy="378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8607" y="5962687"/>
            <a:ext cx="6107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https://www.educba.com/cell-reference-in-excel/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bsolute-reference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583" y="612048"/>
            <a:ext cx="6873737" cy="53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2584" y="24271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Multiple Sheet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3558" y="595697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https://www.w3resource.com/excel/excel-cell-reference.php</a:t>
            </a:r>
            <a:r>
              <a:rPr lang="en-IN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237" y="393100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Consolidating Data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Tracing the Precedents and Dependents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Using Watch Window and Formula Evaluation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628" y="5090642"/>
            <a:ext cx="8530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https://blog.coupler.io/consolidate-data-in-excel/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5122" name="Picture 2" descr="1 consolidate data function in exc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73" y="1316430"/>
            <a:ext cx="6990522" cy="202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5628" y="5422083"/>
            <a:ext cx="9573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6"/>
              </a:rPr>
              <a:t>https://www.onlyoffice.com/blog/2023/11/trace-precedents-and-dependents-in-excel</a:t>
            </a:r>
            <a:r>
              <a:rPr lang="en-IN" dirty="0"/>
              <a:t>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05628" y="574776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7"/>
              </a:rPr>
              <a:t>https://www.customguide.com/excel/watch-window-excel</a:t>
            </a:r>
            <a:r>
              <a:rPr lang="en-IN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/>
</ds:datastoreItem>
</file>

<file path=customXml/itemProps2.xml><?xml version="1.0" encoding="utf-8"?>
<ds:datastoreItem xmlns:ds="http://schemas.openxmlformats.org/officeDocument/2006/customXml" ds:itemID="{6F4F4D41-822D-40F2-A7AC-E4E6CB36CA7A}">
  <ds:schemaRefs/>
</ds:datastoreItem>
</file>

<file path=customXml/itemProps3.xml><?xml version="1.0" encoding="utf-8"?>
<ds:datastoreItem xmlns:ds="http://schemas.openxmlformats.org/officeDocument/2006/customXml" ds:itemID="{C5A59D56-2157-4202-9D02-F44E447A241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{B254C96D-9664-44CE-A2C3-2FCCEA259115}tf56160789_win32</Template>
  <TotalTime>0</TotalTime>
  <Words>24684</Words>
  <Application>WPS Presentation</Application>
  <PresentationFormat>Widescreen</PresentationFormat>
  <Paragraphs>700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Arial</vt:lpstr>
      <vt:lpstr>SimSun</vt:lpstr>
      <vt:lpstr>Wingdings</vt:lpstr>
      <vt:lpstr>Calibri</vt:lpstr>
      <vt:lpstr>Times New Roman</vt:lpstr>
      <vt:lpstr>Franklin Gothic Book</vt:lpstr>
      <vt:lpstr>Bookman Old Style</vt:lpstr>
      <vt:lpstr>Microsoft YaHei</vt:lpstr>
      <vt:lpstr>Arial Unicode MS</vt:lpstr>
      <vt:lpstr>Google Sans</vt:lpstr>
      <vt:lpstr>Segoe Print</vt:lpstr>
      <vt:lpstr>Arial</vt:lpstr>
      <vt:lpstr>Wingdings</vt:lpstr>
      <vt:lpstr>Roboto</vt:lpstr>
      <vt:lpstr>Custom</vt:lpstr>
      <vt:lpstr>Excel Beg to Adv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Sahil</cp:lastModifiedBy>
  <cp:revision>136</cp:revision>
  <dcterms:created xsi:type="dcterms:W3CDTF">2024-10-18T11:41:00Z</dcterms:created>
  <dcterms:modified xsi:type="dcterms:W3CDTF">2024-10-31T07:59:32Z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F0552C98C2E14C568FD9A84A1E0A76F2_12</vt:lpwstr>
  </property>
  <property fmtid="{D5CDD505-2E9C-101B-9397-08002B2CF9AE}" pid="4" name="KSOProductBuildVer">
    <vt:lpwstr>1033-12.2.0.18607</vt:lpwstr>
  </property>
</Properties>
</file>