
<file path=[Content_Types].xml><?xml version="1.0" encoding="utf-8"?>
<Types xmlns="http://schemas.openxmlformats.org/package/2006/content-types">
  <Default Extension="xml" ContentType="application/xml"/>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325" r:id="rId4"/>
    <p:sldId id="259" r:id="rId5"/>
    <p:sldId id="328" r:id="rId6"/>
    <p:sldId id="329" r:id="rId7"/>
    <p:sldId id="331" r:id="rId8"/>
    <p:sldId id="340" r:id="rId9"/>
    <p:sldId id="332" r:id="rId10"/>
    <p:sldId id="341" r:id="rId11"/>
    <p:sldId id="342" r:id="rId12"/>
    <p:sldId id="333" r:id="rId13"/>
    <p:sldId id="334" r:id="rId14"/>
    <p:sldId id="335" r:id="rId15"/>
    <p:sldId id="336" r:id="rId16"/>
    <p:sldId id="337" r:id="rId17"/>
    <p:sldId id="343" r:id="rId18"/>
    <p:sldId id="324" r:id="rId19"/>
    <p:sldId id="338" r:id="rId20"/>
    <p:sldId id="33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ustomXml" Target="../customXml/item3.xml"/><Relationship Id="rId27" Type="http://schemas.openxmlformats.org/officeDocument/2006/relationships/customXml" Target="../customXml/item2.xml"/><Relationship Id="rId26" Type="http://schemas.openxmlformats.org/officeDocument/2006/relationships/customXml" Target="../customXml/item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77&amp;course_id=21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pulse.itvedant.com/index.php/topic/preview-subtopic-content?subtopic_id=19019&amp;course_id=213&amp;preview=on" TargetMode="External"/><Relationship Id="rId1" Type="http://schemas.openxmlformats.org/officeDocument/2006/relationships/hyperlink" Target="https://pulse.itvedant.com/index.php/topic/update?id=19018&amp;course_id=21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docs.google.com/spreadsheets/d/19PAZIJ7T2pvf50t94_R5tZCiog_aaP24/edit?usp=sharing&amp;ouid=113177982973203432452&amp;rtpof=true&amp;sd=tru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192&amp;course_id=213&amp;preview=on" TargetMode="External"/><Relationship Id="rId7" Type="http://schemas.openxmlformats.org/officeDocument/2006/relationships/hyperlink" Target="https://pulse.itvedant.com/index.php/topic/preview-subtopic-content?subtopic_id=18893&amp;course_id=213&amp;preview=on" TargetMode="External"/><Relationship Id="rId6" Type="http://schemas.openxmlformats.org/officeDocument/2006/relationships/hyperlink" Target="https://pulse.itvedant.com/index.php/topic/preview-subtopic-content?subtopic_id=18892&amp;course_id=213&amp;preview=on" TargetMode="External"/><Relationship Id="rId5" Type="http://schemas.openxmlformats.org/officeDocument/2006/relationships/hyperlink" Target="https://pulse.itvedant.com/index.php/topic/preview-subtopic-content?subtopic_id=18891&amp;course_id=213&amp;preview=on" TargetMode="External"/><Relationship Id="rId4" Type="http://schemas.openxmlformats.org/officeDocument/2006/relationships/hyperlink" Target="https://pulse.itvedant.com/index.php/topic/preview-subtopic-content?subtopic_id=18890&amp;course_id=213&amp;preview=on" TargetMode="External"/><Relationship Id="rId3" Type="http://schemas.openxmlformats.org/officeDocument/2006/relationships/hyperlink" Target="https://pulse.itvedant.com/index.php/topic/preview-subtopic-content?subtopic_id=18889&amp;course_id=213&amp;preview=on" TargetMode="External"/><Relationship Id="rId2" Type="http://schemas.openxmlformats.org/officeDocument/2006/relationships/hyperlink" Target="https://pulse.itvedant.com/index.php/topic/preview-subtopic-content?subtopic_id=18888&amp;course_id=213&amp;preview=on" TargetMode="External"/><Relationship Id="rId1" Type="http://schemas.openxmlformats.org/officeDocument/2006/relationships/hyperlink" Target="https://pulse.itvedant.com/index.php/topic/update?id=18887&amp;course_id=213"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41&amp;course_id=21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pulse.itvedant.com/index.php/topic/update?id=18960&amp;course_id=2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Power Bi</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40030" y="0"/>
            <a:ext cx="8906510" cy="6445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325755"/>
            <a:ext cx="11394440" cy="52349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Introduction to Power BI Dashboard, Q&amp;A and Data Insights</a:t>
            </a:r>
            <a:endParaRPr sz="2500" b="0" i="0">
              <a:solidFill>
                <a:srgbClr val="1E88E5"/>
              </a:solidFill>
              <a:latin typeface="Tomorrow"/>
              <a:ea typeface="Tomorrow"/>
              <a:hlinkClick r:id="rId1"/>
            </a:endParaRPr>
          </a:p>
          <a:p>
            <a:pPr marL="742950" lvl="1" indent="-285750">
              <a:spcBef>
                <a:spcPts val="1000"/>
              </a:spcBef>
              <a:spcAft>
                <a:spcPts val="50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Create Dashboard with interactivity (Slicers and Filters)</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spcBef>
                <a:spcPts val="1000"/>
              </a:spcBef>
              <a:spcAft>
                <a:spcPts val="50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https://skillzcafe.com/blog/microsoft/power-bi/creating-interactive-reports-with-power-bi-filters-and-slicers</a:t>
            </a:r>
            <a:endParaRPr sz="1600"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Q &amp; A </a:t>
            </a:r>
            <a:r>
              <a:rPr lang="en-US" b="0" i="0">
                <a:solidFill>
                  <a:schemeClr val="tx1"/>
                </a:solidFill>
                <a:latin typeface="Arial" panose="020B0604020202020204" pitchFamily="34" charset="0"/>
                <a:ea typeface="Tomorrow"/>
                <a:cs typeface="Arial" panose="020B0604020202020204" pitchFamily="34" charset="0"/>
              </a:rPr>
              <a:t> </a:t>
            </a:r>
            <a:endParaRPr lang="en-US"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lang="en-US" b="0" i="0">
                <a:solidFill>
                  <a:srgbClr val="00B0F0"/>
                </a:solidFill>
                <a:latin typeface="Arial" panose="020B0604020202020204" pitchFamily="34" charset="0"/>
                <a:ea typeface="Tomorrow"/>
                <a:cs typeface="Arial" panose="020B0604020202020204" pitchFamily="34" charset="0"/>
              </a:rPr>
              <a:t>https://www.acuitytraining.co.uk/news-tips/qa-visual-in-power-bi/</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Smart Narrative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https://www.acuitytraining.co.uk/news-tips/smart-narrative-visual/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Decomposition Tree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https://www.acuitytraining.co.uk/news-tips/decomposition-tree-visual-in-power-bi/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Key Infulencers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https://www.acuitytraining.co.uk/news-tips/key-influencer-visual/</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4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Power BI Mobile</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40000"/>
              </a:lnSpc>
              <a:spcBef>
                <a:spcPct val="0"/>
              </a:spcBef>
              <a:spcAft>
                <a:spcPct val="0"/>
              </a:spcAft>
              <a:buFont typeface="Arial" panose="020B0604020202020204" pitchFamily="34" charset="0"/>
              <a:buChar char="•"/>
            </a:pPr>
            <a:r>
              <a:rPr sz="1400" b="1" i="0">
                <a:solidFill>
                  <a:srgbClr val="00B0F0"/>
                </a:solidFill>
                <a:latin typeface="Arial" panose="020B0604020202020204" pitchFamily="34" charset="0"/>
                <a:ea typeface="Tomorrow"/>
                <a:cs typeface="Arial" panose="020B0604020202020204" pitchFamily="34" charset="0"/>
              </a:rPr>
              <a:t>https://learn.microsoft.com/en-us/power-bi/consumer/mobile/mobile-apps-quickstart-view-dashboard-report </a:t>
            </a:r>
            <a:endParaRPr sz="1400" b="1" i="0">
              <a:solidFill>
                <a:srgbClr val="00B0F0"/>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900430" y="5469255"/>
            <a:ext cx="8750935" cy="1198880"/>
          </a:xfrm>
          <a:prstGeom prst="rect">
            <a:avLst/>
          </a:prstGeom>
          <a:noFill/>
        </p:spPr>
        <p:txBody>
          <a:bodyPr wrap="square" rtlCol="0" anchor="t">
            <a:spAutoFit/>
          </a:bodyPr>
          <a:p>
            <a:r>
              <a:rPr lang="en-US"/>
              <a:t>https://www.acuitytraining.co.uk/news-tips/creating-a-gantt-chart-in-power-bi/</a:t>
            </a:r>
            <a:endParaRPr lang="en-US"/>
          </a:p>
          <a:p>
            <a:r>
              <a:rPr lang="en-US"/>
              <a:t>https://www.acuitytraining.co.uk/news-tips/power-bi-bullet-chart/</a:t>
            </a:r>
            <a:endParaRPr lang="en-US"/>
          </a:p>
          <a:p>
            <a:r>
              <a:rPr lang="en-US">
                <a:solidFill>
                  <a:srgbClr val="00B0F0"/>
                </a:solidFill>
                <a:sym typeface="+mn-ea"/>
              </a:rPr>
              <a:t>https://infiniticube.com/blog/how-do-you-create-interactive-dashboards-with-power-bi/</a:t>
            </a:r>
            <a:endParaRPr lang="en-US">
              <a:solidFill>
                <a:srgbClr val="00B0F0"/>
              </a:solidFill>
            </a:endParaRP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9605" y="572770"/>
            <a:ext cx="11289030" cy="349504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rPr>
              <a:t>Power Bi Service</a:t>
            </a:r>
            <a:endParaRPr sz="2500" b="0" i="0">
              <a:solidFill>
                <a:srgbClr val="1E88E5"/>
              </a:solidFill>
              <a:latin typeface="Tomorrow"/>
              <a:ea typeface="Tomorrow"/>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 Power BI Service Introduction to app.powerbi.com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endParaRPr sz="1600" b="1" i="0">
              <a:solidFill>
                <a:schemeClr val="tx1"/>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Schedule refresh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b="1" i="0">
                <a:solidFill>
                  <a:srgbClr val="00B0F0"/>
                </a:solidFill>
                <a:latin typeface="Arial" panose="020B0604020202020204" pitchFamily="34" charset="0"/>
                <a:ea typeface="Tomorrow"/>
                <a:cs typeface="Arial" panose="020B0604020202020204" pitchFamily="34" charset="0"/>
              </a:rPr>
              <a:t>https://www.analyticodigital.com/blog/how-to-set-up-scheduled-refreshes-power-bi</a:t>
            </a:r>
            <a:endParaRPr sz="1600"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Data flow and use power bi from online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lang="en-US" sz="1600" i="0">
                <a:solidFill>
                  <a:srgbClr val="00B0F0"/>
                </a:solidFill>
                <a:latin typeface="Arial" panose="020B0604020202020204" pitchFamily="34" charset="0"/>
                <a:ea typeface="Tomorrow"/>
                <a:cs typeface="Arial" panose="020B0604020202020204" pitchFamily="34" charset="0"/>
              </a:rPr>
              <a:t>https://www.phdata.io/blog/how-and-when-to-use-dataflows-in-power-bi/	</a:t>
            </a:r>
            <a:endParaRPr sz="160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sz="1600" b="1" i="0">
                <a:solidFill>
                  <a:schemeClr val="tx1"/>
                </a:solidFill>
                <a:latin typeface="Arial" panose="020B0604020202020204" pitchFamily="34" charset="0"/>
                <a:ea typeface="Tomorrow"/>
                <a:cs typeface="Arial" panose="020B0604020202020204" pitchFamily="34" charset="0"/>
              </a:rPr>
              <a:t>Download data as live in power point and more </a:t>
            </a:r>
            <a:endParaRPr sz="1600" b="1"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sz="1600" i="0">
                <a:solidFill>
                  <a:srgbClr val="00B0F0"/>
                </a:solidFill>
                <a:latin typeface="Arial" panose="020B0604020202020204" pitchFamily="34" charset="0"/>
                <a:ea typeface="Tomorrow"/>
                <a:cs typeface="Arial" panose="020B0604020202020204" pitchFamily="34" charset="0"/>
              </a:rPr>
              <a:t>https://learn.microsoft.com/en-us/power-bi/collaborate-share/end-user-powerpoint</a:t>
            </a:r>
            <a:endParaRPr sz="1600" b="1" i="0">
              <a:solidFill>
                <a:schemeClr val="tx1"/>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649605" y="5356860"/>
            <a:ext cx="11008995" cy="922020"/>
          </a:xfrm>
          <a:prstGeom prst="rect">
            <a:avLst/>
          </a:prstGeom>
          <a:noFill/>
        </p:spPr>
        <p:txBody>
          <a:bodyPr wrap="square" rtlCol="0" anchor="t">
            <a:spAutoFit/>
          </a:bodyPr>
          <a:p>
            <a:r>
              <a:rPr lang="en-US"/>
              <a:t>https://playground.powerbi.com/en-us/</a:t>
            </a:r>
            <a:endParaRPr lang="en-US"/>
          </a:p>
          <a:p>
            <a:r>
              <a:rPr lang="en-US"/>
              <a:t>https://3cloudsolutions.com/resources/what-are-power-bi-apps/</a:t>
            </a:r>
            <a:endParaRPr lang="en-US"/>
          </a:p>
          <a:p>
            <a:r>
              <a:rPr lang="en-US"/>
              <a:t>https://epmstrategy.com/power-bi-how-to-create-an-app-on-the-microsoft-power-bi-service/</a:t>
            </a:r>
            <a:endParaRPr lang="en-US"/>
          </a:p>
        </p:txBody>
      </p:sp>
      <p:sp>
        <p:nvSpPr>
          <p:cNvPr id="5" name="Text Box 4"/>
          <p:cNvSpPr txBox="1"/>
          <p:nvPr/>
        </p:nvSpPr>
        <p:spPr>
          <a:xfrm>
            <a:off x="795655" y="4708525"/>
            <a:ext cx="10024745" cy="583565"/>
          </a:xfrm>
          <a:prstGeom prst="rect">
            <a:avLst/>
          </a:prstGeom>
        </p:spPr>
        <p:txBody>
          <a:bodyPr wrap="square">
            <a:spAutoFit/>
          </a:bodyPr>
          <a:p>
            <a:pPr marL="0" indent="0"/>
            <a:r>
              <a:rPr sz="1600" b="0" i="0">
                <a:solidFill>
                  <a:srgbClr val="161616"/>
                </a:solidFill>
                <a:latin typeface="Segoe UI" panose="020B0502040204020203"/>
                <a:ea typeface="Segoe UI" panose="020B0502040204020203"/>
              </a:rPr>
              <a:t>Power BI is a collection of software services, apps, and connectors that work together to help you create, share, and consume business insights in the way that serves you and your business most effectively.</a:t>
            </a:r>
            <a:endParaRPr sz="1600" b="0" i="0">
              <a:solidFill>
                <a:srgbClr val="161616"/>
              </a:solidFill>
              <a:latin typeface="Segoe UI" panose="020B0502040204020203"/>
              <a:ea typeface="Segoe UI" panose="020B050204020402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535940"/>
            <a:ext cx="11467465" cy="3448685"/>
          </a:xfrm>
          <a:prstGeom prst="rect">
            <a:avLst/>
          </a:prstGeom>
        </p:spPr>
        <p:txBody>
          <a:bodyPr wrap="square">
            <a:spAutoFit/>
          </a:bodyPr>
          <a:p>
            <a:pPr marL="0" indent="0">
              <a:spcBef>
                <a:spcPts val="1000"/>
              </a:spcBef>
              <a:spcAft>
                <a:spcPts val="500"/>
              </a:spcAft>
            </a:pPr>
            <a:r>
              <a:rPr sz="2500" b="0" i="0">
                <a:solidFill>
                  <a:srgbClr val="333333"/>
                </a:solidFill>
                <a:latin typeface="Arial" panose="020B0604020202020204" pitchFamily="34" charset="0"/>
                <a:ea typeface="Tomorrow"/>
                <a:cs typeface="Arial" panose="020B0604020202020204" pitchFamily="34" charset="0"/>
              </a:rPr>
              <a:t> </a:t>
            </a:r>
            <a:r>
              <a:rPr sz="2500" b="0" i="0">
                <a:solidFill>
                  <a:srgbClr val="1E88E5"/>
                </a:solidFill>
                <a:latin typeface="Arial" panose="020B0604020202020204" pitchFamily="34" charset="0"/>
                <a:ea typeface="Tomorrow"/>
                <a:cs typeface="Arial" panose="020B0604020202020204" pitchFamily="34" charset="0"/>
              </a:rPr>
              <a:t>Power BI Direct Connectivity</a:t>
            </a:r>
            <a:endParaRPr sz="2500" b="0" i="0">
              <a:solidFill>
                <a:srgbClr val="1E88E5"/>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Data Gateways</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https://radacad.com/the-power-bi-gateway-all-you-need-to-know</a:t>
            </a:r>
            <a:endParaRPr b="1"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DirectQuery, Live Connection or Import Data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https://radacad.com/directquery-live-connection-or-import-data-tough-decision</a:t>
            </a:r>
            <a:endParaRPr b="0" i="0">
              <a:solidFill>
                <a:srgbClr val="00B0F0"/>
              </a:solidFill>
              <a:latin typeface="Arial" panose="020B0604020202020204" pitchFamily="34" charset="0"/>
              <a:ea typeface="Tomorrow"/>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Connect to on-premises SQL Server database using Gateway </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https://nishantrana.me/2020/07/06/configuring-on-premises-data-gateway-to-connect-tosql-server-on-premise-data-source-power-platform/</a:t>
            </a:r>
            <a:r>
              <a:rPr b="0" i="0">
                <a:solidFill>
                  <a:schemeClr val="tx1"/>
                </a:solidFill>
                <a:latin typeface="Arial" panose="020B0604020202020204" pitchFamily="34" charset="0"/>
                <a:ea typeface="Tomorrow"/>
                <a:cs typeface="Arial" panose="020B0604020202020204" pitchFamily="34" charset="0"/>
              </a:rPr>
              <a:t> </a:t>
            </a:r>
            <a:endParaRPr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99085"/>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Cricket World Cup Analysis Introducing PowerBI with AI</a:t>
            </a:r>
            <a:endParaRPr sz="1600" b="0" i="0">
              <a:solidFill>
                <a:srgbClr val="4CAF50"/>
              </a:solidFill>
              <a:latin typeface="Tomorrow"/>
              <a:ea typeface="Tomorrow"/>
              <a:hlinkClick r:id="rId2" tooltip="Add sub topic content"/>
            </a:endParaRPr>
          </a:p>
          <a:p>
            <a:pPr marL="0" indent="0">
              <a:spcBef>
                <a:spcPct val="0"/>
              </a:spcBef>
              <a:spcAft>
                <a:spcPct val="0"/>
              </a:spcAft>
            </a:pP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2" tooltip="Add sub topic content"/>
              </a:rPr>
              <a:t>https://www.youtube.com/watch?v=YxVnWfY20M0</a:t>
            </a:r>
            <a:endParaRPr sz="1600" b="0" i="0">
              <a:solidFill>
                <a:srgbClr val="4CAF50"/>
              </a:solidFill>
              <a:latin typeface="Tomorrow"/>
              <a:ea typeface="Tomorrow"/>
              <a:hlinkClick r:id="rId2" tooltip="Add sub topic conten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55625" y="445135"/>
            <a:ext cx="5080000" cy="7861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Case Study/Project</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lang="en-US" sz="1600" b="0" i="0">
                <a:solidFill>
                  <a:srgbClr val="333333"/>
                </a:solidFill>
                <a:latin typeface="Tomorrow"/>
                <a:ea typeface="Tomorrow"/>
              </a:rPr>
              <a:t>CAR SALES PROJECT</a:t>
            </a:r>
            <a:endParaRPr lang="en-US" sz="1600" b="0" i="0">
              <a:solidFill>
                <a:srgbClr val="333333"/>
              </a:solidFill>
              <a:latin typeface="Tomorrow"/>
              <a:ea typeface="Tomorrow"/>
              <a:hlinkClick r:id="rId2" tooltip="Add sub topic conten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172085"/>
            <a:ext cx="11531600" cy="4799965"/>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Publish </a:t>
            </a:r>
            <a:r>
              <a:rPr lang="en-US">
                <a:solidFill>
                  <a:srgbClr val="00B0F0"/>
                </a:solidFill>
                <a:sym typeface="+mn-ea"/>
              </a:rPr>
              <a:t>https://learn.microsoft.com/en-us/power-bi/create-reports/desktop-upload-desktop-files</a:t>
            </a:r>
            <a:endParaRPr lang="en-US">
              <a:solidFill>
                <a:srgbClr val="00B0F0"/>
              </a:solidFill>
            </a:endParaRPr>
          </a:p>
          <a:p>
            <a:pPr marL="285750" indent="-285750">
              <a:buFont typeface="Arial" panose="020B0604020202020204" pitchFamily="34" charset="0"/>
              <a:buChar char="•"/>
            </a:pPr>
            <a:r>
              <a:rPr lang="en-US">
                <a:sym typeface="+mn-ea"/>
              </a:rPr>
              <a:t>copilot </a:t>
            </a:r>
            <a:r>
              <a:rPr lang="en-US">
                <a:solidFill>
                  <a:srgbClr val="00B0F0"/>
                </a:solidFill>
                <a:sym typeface="+mn-ea"/>
              </a:rPr>
              <a:t> https://www.datacamp.com/tutorial/power-bi-copilot	</a:t>
            </a:r>
            <a:endParaRPr lang="en-US">
              <a:solidFill>
                <a:srgbClr val="00B0F0"/>
              </a:solidFill>
            </a:endParaRPr>
          </a:p>
          <a:p>
            <a:pPr marL="742950" lvl="1" indent="-285750">
              <a:buFont typeface="Arial" panose="020B0604020202020204" pitchFamily="34" charset="0"/>
              <a:buChar char="•"/>
            </a:pPr>
            <a:r>
              <a:rPr lang="en-US">
                <a:solidFill>
                  <a:srgbClr val="00B0F0"/>
                </a:solidFill>
                <a:sym typeface="+mn-ea"/>
              </a:rPr>
              <a:t>https://learn.microsoft.com/en-us/power-bi/create-reports/copilot-introduction</a:t>
            </a:r>
            <a:endParaRPr lang="en-US">
              <a:solidFill>
                <a:srgbClr val="00B0F0"/>
              </a:solidFill>
            </a:endParaRPr>
          </a:p>
          <a:p>
            <a:pPr marL="285750" indent="-285750">
              <a:buFont typeface="Arial" panose="020B0604020202020204" pitchFamily="34" charset="0"/>
              <a:buChar char="•"/>
            </a:pPr>
            <a:r>
              <a:rPr lang="en-US">
                <a:sym typeface="+mn-ea"/>
              </a:rPr>
              <a:t>power platform</a:t>
            </a:r>
            <a:endParaRPr lang="en-US"/>
          </a:p>
          <a:p>
            <a:pPr marL="742950" lvl="1" indent="-285750">
              <a:buFont typeface="Arial" panose="020B0604020202020204" pitchFamily="34" charset="0"/>
              <a:buChar char="•"/>
            </a:pPr>
            <a:r>
              <a:rPr lang="en-US">
                <a:sym typeface="+mn-ea"/>
              </a:rPr>
              <a:t>paginated report</a:t>
            </a:r>
            <a:endParaRPr lang="en-US"/>
          </a:p>
          <a:p>
            <a:pPr marL="1200150" lvl="2" indent="-285750">
              <a:buFont typeface="Arial" panose="020B0604020202020204" pitchFamily="34" charset="0"/>
              <a:buChar char="•"/>
            </a:pPr>
            <a:r>
              <a:rPr lang="en-US">
                <a:sym typeface="+mn-ea"/>
              </a:rPr>
              <a:t>https://learn.microsoft.com/en-us/power-bi/paginated-reports/paginated-reports-report-builder-power-bi</a:t>
            </a:r>
            <a:endParaRPr lang="en-US"/>
          </a:p>
          <a:p>
            <a:pPr marL="1200150" lvl="2" indent="-285750">
              <a:buFont typeface="Arial" panose="020B0604020202020204" pitchFamily="34" charset="0"/>
              <a:buChar char="•"/>
            </a:pPr>
            <a:r>
              <a:rPr lang="en-US">
                <a:sym typeface="+mn-ea"/>
              </a:rPr>
              <a:t>https://learn.microsoft.com/en-us/power-bi/paginated-reports/paginated-reports-samples</a:t>
            </a:r>
            <a:endParaRPr lang="en-US"/>
          </a:p>
          <a:p>
            <a:pPr marL="1200150" lvl="2" indent="-285750">
              <a:buFont typeface="Arial" panose="020B0604020202020204" pitchFamily="34" charset="0"/>
              <a:buChar char="•"/>
            </a:pPr>
            <a:r>
              <a:rPr lang="en-US">
                <a:sym typeface="+mn-ea"/>
              </a:rPr>
              <a:t>https://www.inogic.com/blog/2023/06/develop-paginated-report-using-power-bi-report-builder/</a:t>
            </a:r>
            <a:endParaRPr lang="en-US"/>
          </a:p>
          <a:p>
            <a:pPr marL="742950" lvl="1" indent="-285750">
              <a:buFont typeface="Arial" panose="020B0604020202020204" pitchFamily="34" charset="0"/>
              <a:buChar char="•"/>
            </a:pPr>
            <a:r>
              <a:rPr lang="en-US">
                <a:sym typeface="+mn-ea"/>
              </a:rPr>
              <a:t>power apps</a:t>
            </a:r>
            <a:endParaRPr lang="en-US"/>
          </a:p>
          <a:p>
            <a:pPr marL="1200150" lvl="2" indent="-285750">
              <a:buFont typeface="Arial" panose="020B0604020202020204" pitchFamily="34" charset="0"/>
              <a:buChar char="•"/>
            </a:pPr>
            <a:r>
              <a:rPr lang="en-US">
                <a:sym typeface="+mn-ea"/>
              </a:rPr>
              <a:t>https://learn.microsoft.com/en-us/power-apps/powerapps-overview</a:t>
            </a:r>
            <a:endParaRPr lang="en-US"/>
          </a:p>
          <a:p>
            <a:pPr marL="1200150" lvl="2" indent="-285750">
              <a:buFont typeface="Arial" panose="020B0604020202020204" pitchFamily="34" charset="0"/>
              <a:buChar char="•"/>
            </a:pPr>
            <a:r>
              <a:rPr lang="en-US">
                <a:sym typeface="+mn-ea"/>
              </a:rPr>
              <a:t>https://medium.com/@thomas.j.blessing/power-bi-vs-power-apps-vs-power-automate-9ca45e5d9773</a:t>
            </a:r>
            <a:endParaRPr lang="en-US"/>
          </a:p>
          <a:p>
            <a:pPr marL="742950" lvl="1" indent="-285750">
              <a:buFont typeface="Arial" panose="020B0604020202020204" pitchFamily="34" charset="0"/>
              <a:buChar char="•"/>
            </a:pPr>
            <a:r>
              <a:rPr lang="en-US">
                <a:sym typeface="+mn-ea"/>
              </a:rPr>
              <a:t>power automate</a:t>
            </a:r>
            <a:endParaRPr lang="en-US"/>
          </a:p>
          <a:p>
            <a:pPr marL="1200150" lvl="2" indent="-285750">
              <a:buFont typeface="Arial" panose="020B0604020202020204" pitchFamily="34" charset="0"/>
              <a:buChar char="•"/>
            </a:pPr>
            <a:r>
              <a:rPr lang="en-US">
                <a:sym typeface="+mn-ea"/>
              </a:rPr>
              <a:t>https://www.datapears.com/post/power-bi-power-automate-everything-you-need-to-know</a:t>
            </a:r>
            <a:endParaRPr lang="en-US">
              <a:sym typeface="+mn-ea"/>
            </a:endParaRPr>
          </a:p>
          <a:p>
            <a:pPr marL="1200150" lvl="2" indent="-285750">
              <a:buFont typeface="Arial" panose="020B0604020202020204" pitchFamily="34" charset="0"/>
              <a:buChar char="•"/>
            </a:pPr>
            <a:r>
              <a:rPr lang="en-US"/>
              <a:t>https://learn.microsoft.com/en-us/power-bi/create-reports/power-bi-automate-visual</a:t>
            </a:r>
            <a:endParaRPr lang="en-US"/>
          </a:p>
          <a:p>
            <a:pPr marL="1200150" lvl="2" indent="-285750">
              <a:buFont typeface="Arial" panose="020B0604020202020204" pitchFamily="34" charset="0"/>
              <a:buChar char="•"/>
            </a:pPr>
            <a:r>
              <a:rPr lang="en-US"/>
              <a:t>https://hatfullofdata.blog/power-automate-get-data-from-a-power-bi-dataset/</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5165" y="309880"/>
            <a:ext cx="10820400" cy="5631180"/>
          </a:xfrm>
          <a:prstGeom prst="rect">
            <a:avLst/>
          </a:prstGeom>
          <a:noFill/>
        </p:spPr>
        <p:txBody>
          <a:bodyPr wrap="square" rtlCol="0" anchor="t">
            <a:spAutoFit/>
          </a:bodyPr>
          <a:p>
            <a:pPr marL="285750" indent="-285750">
              <a:buFont typeface="Arial" panose="020B0604020202020204" pitchFamily="34" charset="0"/>
              <a:buChar char="•"/>
            </a:pPr>
            <a:r>
              <a:rPr lang="en-US" b="1">
                <a:sym typeface="+mn-ea"/>
              </a:rPr>
              <a:t>Buttons</a:t>
            </a:r>
            <a:endParaRPr lang="en-US" b="1">
              <a:sym typeface="+mn-ea"/>
            </a:endParaRPr>
          </a:p>
          <a:p>
            <a:pPr marL="742950" lvl="1" indent="-285750">
              <a:buFont typeface="Arial" panose="020B0604020202020204" pitchFamily="34" charset="0"/>
              <a:buChar char="•"/>
            </a:pPr>
            <a:r>
              <a:rPr lang="en-US"/>
              <a:t>https://databear.com/buttons-in-power-bi/</a:t>
            </a:r>
            <a:endParaRPr lang="en-US">
              <a:sym typeface="+mn-ea"/>
            </a:endParaRPr>
          </a:p>
          <a:p>
            <a:pPr marL="742950" lvl="1" indent="-285750">
              <a:buFont typeface="Arial" panose="020B0604020202020204" pitchFamily="34" charset="0"/>
              <a:buChar char="•"/>
            </a:pPr>
            <a:r>
              <a:rPr lang="en-US"/>
              <a:t>https://www.cittros.com/insights/create-buttons-in-power-bi</a:t>
            </a:r>
            <a:endParaRPr lang="en-US"/>
          </a:p>
          <a:p>
            <a:pPr marL="742950" lvl="1" indent="-285750">
              <a:buFont typeface="Arial" panose="020B0604020202020204" pitchFamily="34" charset="0"/>
              <a:buChar char="•"/>
            </a:pPr>
            <a:r>
              <a:rPr lang="en-US">
                <a:sym typeface="+mn-ea"/>
              </a:rPr>
              <a:t>https://learn.microsoft.com/en-us/power-bi/create-reports/desktop-buttons?tabs=powerbi-desktop</a:t>
            </a:r>
            <a:endParaRPr lang="en-US">
              <a:sym typeface="+mn-ea"/>
            </a:endParaRP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b="1">
                <a:sym typeface="+mn-ea"/>
              </a:rPr>
              <a:t>Parameters</a:t>
            </a:r>
            <a:endParaRPr lang="en-US" b="1">
              <a:sym typeface="+mn-ea"/>
            </a:endParaRPr>
          </a:p>
          <a:p>
            <a:pPr marL="742950" lvl="1" indent="-285750">
              <a:buFont typeface="Arial" panose="020B0604020202020204" pitchFamily="34" charset="0"/>
              <a:buChar char="•"/>
            </a:pPr>
            <a:r>
              <a:rPr lang="en-US"/>
              <a:t>https://learn.microsoft.com/en-us/power-query/power-query-query-parameters</a:t>
            </a:r>
            <a:endParaRPr lang="en-US">
              <a:sym typeface="+mn-ea"/>
            </a:endParaRPr>
          </a:p>
          <a:p>
            <a:pPr marL="742950" lvl="1" indent="-285750">
              <a:buFont typeface="Arial" panose="020B0604020202020204" pitchFamily="34" charset="0"/>
              <a:buChar char="•"/>
            </a:pPr>
            <a:r>
              <a:rPr lang="en-US"/>
              <a:t>https://www.sqlbi.com/articles/fields-parameters-in-power-bi/</a:t>
            </a:r>
            <a:endParaRPr lang="en-US">
              <a:sym typeface="+mn-ea"/>
            </a:endParaRPr>
          </a:p>
          <a:p>
            <a:pPr marL="742950" lvl="1" indent="-285750">
              <a:buFont typeface="Arial" panose="020B0604020202020204" pitchFamily="34" charset="0"/>
              <a:buChar char="•"/>
            </a:pPr>
            <a:r>
              <a:rPr lang="en-US"/>
              <a:t>https://www.red-gate.com/simple-talk/databases/sql-server/bi-sql-server/power-bi-introduction-working-with-parameters-in-power-bi-desktop-part-4/</a:t>
            </a:r>
            <a:endParaRPr lang="en-US"/>
          </a:p>
          <a:p>
            <a:pPr marL="742950" lvl="1" indent="-285750">
              <a:buFont typeface="Arial" panose="020B0604020202020204" pitchFamily="34" charset="0"/>
              <a:buChar char="•"/>
            </a:pPr>
            <a:r>
              <a:rPr lang="en-US"/>
              <a:t>https://learn.microsoft.com/en-us/power-bi/transform-model/desktop-what-if</a:t>
            </a:r>
            <a:endParaRPr lang="en-US"/>
          </a:p>
          <a:p>
            <a:pPr marL="285750" indent="-285750">
              <a:buFont typeface="Arial" panose="020B0604020202020204" pitchFamily="34" charset="0"/>
              <a:buChar char="•"/>
            </a:pPr>
            <a:r>
              <a:rPr lang="en-US" b="1">
                <a:sym typeface="+mn-ea"/>
              </a:rPr>
              <a:t>view </a:t>
            </a:r>
            <a:endParaRPr lang="en-US" b="1"/>
          </a:p>
          <a:p>
            <a:pPr marL="285750" indent="-285750">
              <a:buFont typeface="Arial" panose="020B0604020202020204" pitchFamily="34" charset="0"/>
              <a:buChar char="•"/>
            </a:pPr>
            <a:r>
              <a:rPr lang="en-US" b="1">
                <a:sym typeface="+mn-ea"/>
              </a:rPr>
              <a:t>bookmark</a:t>
            </a:r>
            <a:endParaRPr lang="en-US" b="1">
              <a:sym typeface="+mn-ea"/>
            </a:endParaRPr>
          </a:p>
          <a:p>
            <a:pPr marL="742950" lvl="1" indent="-285750">
              <a:buFont typeface="Arial" panose="020B0604020202020204" pitchFamily="34" charset="0"/>
              <a:buChar char="•"/>
            </a:pPr>
            <a:r>
              <a:rPr lang="en-US"/>
              <a:t>https://learn.microsoft.com/en-us/power-bi/create-reports/desktop-bookmarks</a:t>
            </a:r>
            <a:endParaRPr lang="en-US">
              <a:sym typeface="+mn-ea"/>
            </a:endParaRPr>
          </a:p>
          <a:p>
            <a:pPr marL="742950" lvl="1" indent="-285750">
              <a:buFont typeface="Arial" panose="020B0604020202020204" pitchFamily="34" charset="0"/>
              <a:buChar char="•"/>
            </a:pPr>
            <a:r>
              <a:rPr lang="en-US"/>
              <a:t>https://www.tpximpact.com/knowledge-hub/blogs/tech/power-bi-bookmarks-buttons-toggles</a:t>
            </a:r>
            <a:endParaRPr lang="en-US">
              <a:sym typeface="+mn-ea"/>
            </a:endParaRPr>
          </a:p>
          <a:p>
            <a:pPr marL="742950" lvl="1" indent="-285750">
              <a:buFont typeface="Arial" panose="020B0604020202020204" pitchFamily="34" charset="0"/>
              <a:buChar char="•"/>
            </a:pPr>
            <a:r>
              <a:rPr lang="en-US"/>
              <a:t>https://www.wallstreetmojo.com/power-bi-bookmarks/</a:t>
            </a:r>
            <a:endParaRPr lang="en-US"/>
          </a:p>
          <a:p>
            <a:pPr marL="285750" indent="-285750">
              <a:buFont typeface="Arial" panose="020B0604020202020204" pitchFamily="34" charset="0"/>
              <a:buChar char="•"/>
            </a:pPr>
            <a:r>
              <a:rPr lang="en-US" b="1">
                <a:sym typeface="+mn-ea"/>
              </a:rPr>
              <a:t>filters</a:t>
            </a:r>
            <a:endParaRPr lang="en-US" b="1"/>
          </a:p>
          <a:p>
            <a:pPr marL="285750" indent="-285750">
              <a:buFont typeface="Arial" panose="020B0604020202020204" pitchFamily="34" charset="0"/>
              <a:buChar char="•"/>
            </a:pPr>
            <a:r>
              <a:rPr lang="en-US" b="1">
                <a:sym typeface="+mn-ea"/>
              </a:rPr>
              <a:t>selections</a:t>
            </a:r>
            <a:endParaRPr lang="en-US" b="1"/>
          </a:p>
          <a:p>
            <a:pPr marL="285750" indent="-285750">
              <a:buFont typeface="Arial" panose="020B0604020202020204" pitchFamily="34" charset="0"/>
              <a:buChar char="•"/>
            </a:pPr>
            <a:r>
              <a:rPr lang="en-US" b="1">
                <a:sym typeface="+mn-ea"/>
              </a:rPr>
              <a:t>sync filters</a:t>
            </a:r>
            <a:endParaRPr lang="en-US" b="1"/>
          </a:p>
          <a:p>
            <a:pPr marL="285750" indent="-285750">
              <a:buFont typeface="Arial" panose="020B0604020202020204" pitchFamily="34" charset="0"/>
              <a:buChar char="•"/>
            </a:pPr>
            <a:r>
              <a:rPr lang="en-US" b="1">
                <a:sym typeface="+mn-ea"/>
              </a:rPr>
              <a:t>Optimize</a:t>
            </a:r>
            <a:endParaRPr lang="en-US" b="1">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0660" y="149860"/>
            <a:ext cx="11758930" cy="5220970"/>
          </a:xfrm>
          <a:prstGeom prst="rect">
            <a:avLst/>
          </a:prstGeom>
        </p:spPr>
        <p:txBody>
          <a:bodyPr wrap="square">
            <a:spAutoFit/>
          </a:bodyPr>
          <a:p>
            <a:pPr defTabSz="266700">
              <a:lnSpc>
                <a:spcPct val="107000"/>
              </a:lnSpc>
              <a:spcAft>
                <a:spcPts val="800"/>
              </a:spcAft>
            </a:pPr>
            <a:r>
              <a:rPr sz="1600" b="1">
                <a:latin typeface="Segoe MDL2 Assets" panose="050A0102010101010101"/>
                <a:ea typeface="Calibri" panose="020F0502020204030204"/>
              </a:rPr>
              <a:t>Project: 1 </a:t>
            </a:r>
            <a:r>
              <a:rPr sz="1600">
                <a:latin typeface="Segoe MDL2 Assets" panose="050A0102010101010101"/>
                <a:ea typeface="Calibri" panose="020F0502020204030204"/>
              </a:rPr>
              <a:t>Project - In United States, there are many stores in which a survey was conducted based on students i.e. how much they are spending on different kind of purchases like Video games, Indoor games, Toys, Books, Gadgets etc. In the data set (Student Survey), Store setting is the column that explains the Type of location in which the store is present. By using data set (Student Survey), try to extract the meaningful Insights.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Industry Type</a:t>
            </a:r>
            <a:r>
              <a:rPr sz="1600">
                <a:latin typeface="Segoe MDL2 Assets" panose="050A0102010101010101"/>
                <a:ea typeface="Calibri" panose="020F0502020204030204"/>
              </a:rPr>
              <a:t> </a:t>
            </a:r>
            <a:r>
              <a:rPr sz="1600">
                <a:latin typeface="Times New Roman" panose="02020603050405020304"/>
                <a:ea typeface="Calibri" panose="020F0502020204030204"/>
              </a:rPr>
              <a:t>–</a:t>
            </a:r>
            <a:r>
              <a:rPr sz="1600">
                <a:latin typeface="Segoe MDL2 Assets" panose="050A0102010101010101"/>
                <a:ea typeface="Calibri" panose="020F0502020204030204"/>
              </a:rPr>
              <a:t> Retail Store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Data set</a:t>
            </a:r>
            <a:r>
              <a:rPr sz="1600">
                <a:latin typeface="Segoe MDL2 Assets" panose="050A0102010101010101"/>
                <a:ea typeface="Calibri" panose="020F0502020204030204"/>
              </a:rPr>
              <a:t> - Student survey </a:t>
            </a:r>
            <a:r>
              <a:rPr sz="1600" u="sng">
                <a:solidFill>
                  <a:srgbClr val="0563C1"/>
                </a:solidFill>
                <a:latin typeface="Segoe MDL2 Assets" panose="050A0102010101010101"/>
                <a:ea typeface="Calibri" panose="020F0502020204030204"/>
                <a:hlinkClick r:id="rId1"/>
              </a:rPr>
              <a:t>https://docs.google.com/spreadsheets/d/19PAZIJ7T2pvf50t94_R5tZCiog_aaP24/edit?usp=sharing&amp;ouid=113177982973203432452&amp;rtpof=true&amp;sd=true</a:t>
            </a: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rPr>
              <a:t>Problem Statement-</a:t>
            </a:r>
            <a:r>
              <a:rPr sz="1600">
                <a:latin typeface="Segoe MDL2 Assets" panose="050A0102010101010101"/>
                <a:ea typeface="Calibri" panose="020F0502020204030204"/>
              </a:rPr>
              <a:t> Create a Power BI Report: 1. Tabular Visualization - Format the total amount of purchase (TAP) based on </a:t>
            </a:r>
            <a:r>
              <a:rPr sz="1600">
                <a:latin typeface="Times New Roman" panose="02020603050405020304"/>
                <a:ea typeface="Calibri" panose="020F0502020204030204"/>
              </a:rPr>
              <a:t>‘</a:t>
            </a:r>
            <a:r>
              <a:rPr sz="1600">
                <a:latin typeface="Segoe MDL2 Assets" panose="050A0102010101010101"/>
                <a:ea typeface="Calibri" panose="020F0502020204030204"/>
              </a:rPr>
              <a:t>Store location</a:t>
            </a:r>
            <a:r>
              <a:rPr sz="1600">
                <a:latin typeface="Cambria" panose="02040503050406030204"/>
                <a:ea typeface="Calibri" panose="020F0502020204030204"/>
              </a:rPr>
              <a:t>’</a:t>
            </a:r>
            <a:r>
              <a:rPr sz="1600">
                <a:latin typeface="Segoe MDL2 Assets" panose="050A0102010101010101"/>
                <a:ea typeface="Calibri" panose="020F0502020204030204"/>
              </a:rPr>
              <a:t> and </a:t>
            </a:r>
            <a:r>
              <a:rPr sz="1600">
                <a:latin typeface="Times New Roman" panose="02020603050405020304"/>
                <a:ea typeface="Calibri" panose="020F0502020204030204"/>
              </a:rPr>
              <a:t>‘</a:t>
            </a:r>
            <a:r>
              <a:rPr sz="1600">
                <a:latin typeface="Segoe MDL2 Assets" panose="050A0102010101010101"/>
                <a:ea typeface="Calibri" panose="020F0502020204030204"/>
              </a:rPr>
              <a:t>Store setting</a:t>
            </a:r>
            <a:r>
              <a:rPr sz="1600">
                <a:latin typeface="Cambria" panose="02040503050406030204"/>
                <a:ea typeface="Calibri" panose="020F0502020204030204"/>
              </a:rPr>
              <a:t>’</a:t>
            </a:r>
            <a:r>
              <a:rPr sz="1600">
                <a:latin typeface="Segoe MDL2 Assets" panose="050A0102010101010101"/>
                <a:ea typeface="Calibri" panose="020F0502020204030204"/>
              </a:rPr>
              <a:t>: -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0&lt;TAP&lt;35000, then records should be in red color ·</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35000&lt;=TAP&lt;60000, then records should be in yellow color</a:t>
            </a:r>
            <a:endParaRPr sz="1600">
              <a:latin typeface="Segoe MDL2 Assets" panose="050A0102010101010101"/>
              <a:ea typeface="Calibri" panose="020F0502020204030204"/>
            </a:endParaRPr>
          </a:p>
          <a:p>
            <a:pPr marL="1143000" indent="-228600" defTabSz="266700">
              <a:lnSpc>
                <a:spcPct val="107000"/>
              </a:lnSpc>
              <a:spcAft>
                <a:spcPts val="800"/>
              </a:spcAft>
            </a:pPr>
            <a:r>
              <a:rPr sz="1600">
                <a:latin typeface="Symbol" panose="05050102010706020507"/>
                <a:ea typeface="Calibri" panose="020F0502020204030204"/>
              </a:rPr>
              <a:t>· </a:t>
            </a:r>
            <a:r>
              <a:rPr sz="1600">
                <a:latin typeface="Segoe MDL2 Assets" panose="050A0102010101010101"/>
                <a:ea typeface="Calibri" panose="020F0502020204030204"/>
              </a:rPr>
              <a:t>If TAP</a:t>
            </a:r>
            <a:r>
              <a:rPr sz="1600">
                <a:latin typeface="Cambria" panose="02040503050406030204"/>
                <a:ea typeface="Calibri" panose="020F0502020204030204"/>
              </a:rPr>
              <a:t>&gt;</a:t>
            </a:r>
            <a:r>
              <a:rPr sz="1600">
                <a:latin typeface="Segoe MDL2 Assets" panose="050A0102010101010101"/>
                <a:ea typeface="Calibri" panose="020F0502020204030204"/>
              </a:rPr>
              <a:t>=60000, then records should be in Blue color </a:t>
            </a:r>
            <a:endParaRPr sz="1600">
              <a:latin typeface="Segoe MDL2 Assets" panose="050A0102010101010101"/>
              <a:ea typeface="Calibri" panose="020F0502020204030204"/>
            </a:endParaRPr>
          </a:p>
          <a:p>
            <a:pPr defTabSz="266700">
              <a:lnSpc>
                <a:spcPct val="107000"/>
              </a:lnSpc>
              <a:spcAft>
                <a:spcPts val="800"/>
              </a:spcAft>
            </a:pPr>
            <a:r>
              <a:rPr sz="1600">
                <a:latin typeface="Segoe MDL2 Assets" panose="050A0102010101010101"/>
                <a:ea typeface="Calibri" panose="020F0502020204030204"/>
              </a:rPr>
              <a:t> </a:t>
            </a:r>
            <a:endParaRPr sz="1600">
              <a:latin typeface="Segoe MDL2 Assets" panose="050A0102010101010101"/>
              <a:ea typeface="Calibri" panose="020F0502020204030204"/>
            </a:endParaRPr>
          </a:p>
          <a:p>
            <a:pPr defTabSz="266700">
              <a:lnSpc>
                <a:spcPct val="107000"/>
              </a:lnSpc>
              <a:spcAft>
                <a:spcPts val="800"/>
              </a:spcAft>
            </a:pPr>
            <a:endParaRPr sz="1600">
              <a:latin typeface="Segoe MDL2 Assets" panose="050A0102010101010101"/>
              <a:ea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0345" y="294005"/>
            <a:ext cx="11751945" cy="4855210"/>
          </a:xfrm>
          <a:prstGeom prst="rect">
            <a:avLst/>
          </a:prstGeom>
          <a:noFill/>
        </p:spPr>
        <p:txBody>
          <a:bodyPr wrap="square" rtlCol="0" anchor="t">
            <a:spAutoFit/>
          </a:bodyPr>
          <a:p>
            <a:pPr defTabSz="266700">
              <a:lnSpc>
                <a:spcPct val="107000"/>
              </a:lnSpc>
              <a:spcAft>
                <a:spcPts val="800"/>
              </a:spcAft>
            </a:pPr>
            <a:r>
              <a:rPr sz="1600" b="1">
                <a:latin typeface="Segoe MDL2 Assets" panose="050A0102010101010101"/>
                <a:ea typeface="Calibri" panose="020F0502020204030204"/>
                <a:sym typeface="+mn-ea"/>
              </a:rPr>
              <a:t>2 Matrix Visualization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Matrix Visualization to show the amount spent on Outdoor sports across different ages and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Do the color formatting for the amount spent in total outdoor sports.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3. Funnel chart </a:t>
            </a:r>
            <a:r>
              <a:rPr sz="1600" b="1">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Create a Funnel chart to show Total amount of purchase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Show the data labels as Percentage of First.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4. Pie chart </a:t>
            </a:r>
            <a:r>
              <a:rPr sz="1600" b="1">
                <a:latin typeface="Times New Roman" panose="02020603050405020304"/>
                <a:ea typeface="Calibri" panose="020F0502020204030204"/>
                <a:sym typeface="+mn-ea"/>
              </a:rPr>
              <a:t>–</a:t>
            </a:r>
            <a:r>
              <a:rPr sz="1600" b="1">
                <a:latin typeface="Segoe MDL2 Assets" panose="050A0102010101010101"/>
                <a:ea typeface="Calibri" panose="020F0502020204030204"/>
                <a:sym typeface="+mn-ea"/>
              </a:rPr>
              <a:t> </a:t>
            </a:r>
            <a:r>
              <a:rPr sz="1600">
                <a:latin typeface="Segoe MDL2 Assets" panose="050A0102010101010101"/>
                <a:ea typeface="Calibri" panose="020F0502020204030204"/>
                <a:sym typeface="+mn-ea"/>
              </a:rPr>
              <a:t>Show the total amount of purchase by different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r>
              <a:rPr sz="1600">
                <a:latin typeface="Cambria" panose="02040503050406030204"/>
                <a:ea typeface="Calibri" panose="020F0502020204030204"/>
                <a:sym typeface="+mn-ea"/>
              </a:rPr>
              <a:t>’</a:t>
            </a:r>
            <a:r>
              <a:rPr sz="1600">
                <a:latin typeface="Segoe MDL2 Assets" panose="050A0102010101010101"/>
                <a:ea typeface="Calibri" panose="020F0502020204030204"/>
                <a:sym typeface="+mn-ea"/>
              </a:rPr>
              <a:t> for Suburban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setting</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only. Hint: Use Filter context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5. a) Scatter plot -</a:t>
            </a:r>
            <a:r>
              <a:rPr sz="1600">
                <a:latin typeface="Segoe MDL2 Assets" panose="050A0102010101010101"/>
                <a:ea typeface="Calibri" panose="020F0502020204030204"/>
                <a:sym typeface="+mn-ea"/>
              </a:rPr>
              <a:t> Video games purchase and Outdoor sports spent across the different ages. </a:t>
            </a:r>
            <a:r>
              <a:rPr sz="1600" b="1">
                <a:latin typeface="Segoe MDL2 Assets" panose="050A0102010101010101"/>
                <a:ea typeface="Calibri" panose="020F0502020204030204"/>
                <a:sym typeface="+mn-ea"/>
              </a:rPr>
              <a:t>b) </a:t>
            </a:r>
            <a:r>
              <a:rPr sz="1600" b="1">
                <a:latin typeface="Cambria" panose="02040503050406030204"/>
                <a:ea typeface="Calibri" panose="020F0502020204030204"/>
                <a:sym typeface="+mn-ea"/>
              </a:rPr>
              <a:t>any </a:t>
            </a:r>
            <a:r>
              <a:rPr sz="1600" b="1">
                <a:latin typeface="Segoe MDL2 Assets" panose="050A0102010101010101"/>
                <a:ea typeface="Calibri" panose="020F0502020204030204"/>
                <a:sym typeface="+mn-ea"/>
              </a:rPr>
              <a:t>plot</a:t>
            </a:r>
            <a:r>
              <a:rPr sz="1600">
                <a:latin typeface="Segoe MDL2 Assets" panose="050A0102010101010101"/>
                <a:ea typeface="Calibri" panose="020F0502020204030204"/>
                <a:sym typeface="+mn-ea"/>
              </a:rPr>
              <a:t> - Indoor sports and Video games spent across the different age groups.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6.</a:t>
            </a:r>
            <a:r>
              <a:rPr sz="1600">
                <a:latin typeface="Segoe MDL2 Assets" panose="050A0102010101010101"/>
                <a:ea typeface="Calibri" panose="020F0502020204030204"/>
                <a:sym typeface="+mn-ea"/>
              </a:rPr>
              <a:t> Restrict data access for the given users in User mapping table. </a:t>
            </a:r>
            <a:r>
              <a:rPr sz="1600" b="1">
                <a:latin typeface="Segoe MDL2 Assets" panose="050A0102010101010101"/>
                <a:ea typeface="Calibri" panose="020F0502020204030204"/>
                <a:sym typeface="+mn-ea"/>
              </a:rPr>
              <a:t>For ex</a:t>
            </a:r>
            <a:r>
              <a:rPr sz="1600">
                <a:latin typeface="Segoe MDL2 Assets" panose="050A0102010101010101"/>
                <a:ea typeface="Calibri" panose="020F0502020204030204"/>
                <a:sym typeface="+mn-ea"/>
              </a:rPr>
              <a:t>. Mani deals with Rural area only so she should be able to view the data which belongs to Rural only, not urban and suburban data.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7.</a:t>
            </a:r>
            <a:r>
              <a:rPr sz="1600">
                <a:latin typeface="Segoe MDL2 Assets" panose="050A0102010101010101"/>
                <a:ea typeface="Calibri" panose="020F0502020204030204"/>
                <a:sym typeface="+mn-ea"/>
              </a:rPr>
              <a:t> Publish the report on Power BI cloud service and Design the Master Dashboard consisting of Funnel chart and scatter plots. Then create a schedule refresh for six times in every 4 hours for the Dashboard in a day. </a:t>
            </a:r>
            <a:endParaRPr sz="1600">
              <a:latin typeface="Segoe MDL2 Assets" panose="050A0102010101010101"/>
              <a:ea typeface="Calibri" panose="020F0502020204030204"/>
            </a:endParaRPr>
          </a:p>
          <a:p>
            <a:pPr defTabSz="266700">
              <a:lnSpc>
                <a:spcPct val="107000"/>
              </a:lnSpc>
              <a:spcAft>
                <a:spcPts val="800"/>
              </a:spcAft>
            </a:pPr>
            <a:r>
              <a:rPr sz="1600" b="1">
                <a:latin typeface="Segoe MDL2 Assets" panose="050A0102010101010101"/>
                <a:ea typeface="Calibri" panose="020F0502020204030204"/>
                <a:sym typeface="+mn-ea"/>
              </a:rPr>
              <a:t>8. Use Q&amp;A feature</a:t>
            </a:r>
            <a:r>
              <a:rPr sz="1600">
                <a:latin typeface="Segoe MDL2 Assets" panose="050A0102010101010101"/>
                <a:ea typeface="Calibri" panose="020F0502020204030204"/>
                <a:sym typeface="+mn-ea"/>
              </a:rPr>
              <a:t> of Power BI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a)</a:t>
            </a:r>
            <a:r>
              <a:rPr sz="1600">
                <a:latin typeface="Segoe MDL2 Assets" panose="050A0102010101010101"/>
                <a:ea typeface="Calibri" panose="020F0502020204030204"/>
                <a:sym typeface="+mn-ea"/>
              </a:rPr>
              <a:t> To show average age of students </a:t>
            </a:r>
            <a:endParaRPr sz="1600">
              <a:latin typeface="Segoe MDL2 Assets" panose="050A0102010101010101"/>
              <a:ea typeface="Calibri" panose="020F0502020204030204"/>
            </a:endParaRPr>
          </a:p>
          <a:p>
            <a:pPr marL="0" indent="457200" defTabSz="266700">
              <a:lnSpc>
                <a:spcPct val="107000"/>
              </a:lnSpc>
              <a:spcAft>
                <a:spcPts val="800"/>
              </a:spcAft>
            </a:pPr>
            <a:r>
              <a:rPr sz="1600" b="1">
                <a:latin typeface="Segoe MDL2 Assets" panose="050A0102010101010101"/>
                <a:ea typeface="Calibri" panose="020F0502020204030204"/>
                <a:sym typeface="+mn-ea"/>
              </a:rPr>
              <a:t>b)</a:t>
            </a:r>
            <a:r>
              <a:rPr sz="1600">
                <a:latin typeface="Segoe MDL2 Assets" panose="050A0102010101010101"/>
                <a:ea typeface="Calibri" panose="020F0502020204030204"/>
                <a:sym typeface="+mn-ea"/>
              </a:rPr>
              <a:t> Donut chart for total amount of purchases by </a:t>
            </a:r>
            <a:r>
              <a:rPr sz="1600">
                <a:latin typeface="Times New Roman" panose="02020603050405020304"/>
                <a:ea typeface="Calibri" panose="020F0502020204030204"/>
                <a:sym typeface="+mn-ea"/>
              </a:rPr>
              <a:t>‘</a:t>
            </a:r>
            <a:r>
              <a:rPr sz="1600">
                <a:latin typeface="Segoe MDL2 Assets" panose="050A0102010101010101"/>
                <a:ea typeface="Calibri" panose="020F0502020204030204"/>
                <a:sym typeface="+mn-ea"/>
              </a:rPr>
              <a:t>Store location</a:t>
            </a:r>
            <a:endParaRPr lang="en-US" sz="1600">
              <a:latin typeface="Segoe MDL2 Assets" panose="050A0102010101010101"/>
              <a:ea typeface="Calibri" panose="020F0502020204030204"/>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1635" y="149225"/>
            <a:ext cx="6096000" cy="1198880"/>
          </a:xfrm>
          <a:prstGeom prst="rect">
            <a:avLst/>
          </a:prstGeom>
          <a:noFill/>
        </p:spPr>
        <p:txBody>
          <a:bodyPr wrap="square" rtlCol="0" anchor="t">
            <a:spAutoFit/>
          </a:bodyPr>
          <a:p>
            <a:r>
              <a:rPr lang="en-US" b="1"/>
              <a:t>learn resource mysql</a:t>
            </a:r>
            <a:endParaRPr lang="en-US" b="1"/>
          </a:p>
          <a:p>
            <a:pPr indent="457200"/>
            <a:r>
              <a:rPr lang="en-US"/>
              <a:t>https://www.mysqltutorial.org</a:t>
            </a:r>
            <a:endParaRPr lang="en-US"/>
          </a:p>
          <a:p>
            <a:pPr indent="457200"/>
            <a:r>
              <a:rPr lang="en-US">
                <a:sym typeface="+mn-ea"/>
              </a:rPr>
              <a:t>https://www.geeksforgeeks.org/mysql-tutorial/?ref=lbp</a:t>
            </a:r>
            <a:endParaRPr lang="en-US"/>
          </a:p>
          <a:p>
            <a:endParaRPr lang="en-US"/>
          </a:p>
        </p:txBody>
      </p:sp>
      <p:sp>
        <p:nvSpPr>
          <p:cNvPr id="5" name="Text Box 4"/>
          <p:cNvSpPr txBox="1"/>
          <p:nvPr/>
        </p:nvSpPr>
        <p:spPr>
          <a:xfrm>
            <a:off x="654050" y="2533015"/>
            <a:ext cx="6096000" cy="645160"/>
          </a:xfrm>
          <a:prstGeom prst="rect">
            <a:avLst/>
          </a:prstGeom>
          <a:noFill/>
        </p:spPr>
        <p:txBody>
          <a:bodyPr wrap="square" rtlCol="0" anchor="t">
            <a:spAutoFit/>
          </a:bodyPr>
          <a:p>
            <a:r>
              <a:rPr lang="en-US"/>
              <a:t>- </a:t>
            </a:r>
            <a:r>
              <a:rPr lang="en-US" b="1"/>
              <a:t>online complier</a:t>
            </a:r>
            <a:endParaRPr lang="en-US"/>
          </a:p>
          <a:p>
            <a:pPr indent="457200"/>
            <a:r>
              <a:rPr lang="en-US"/>
              <a:t>https://onecompiler.com/mysql</a:t>
            </a:r>
            <a:endParaRPr lang="en-US"/>
          </a:p>
        </p:txBody>
      </p:sp>
      <p:sp>
        <p:nvSpPr>
          <p:cNvPr id="6" name="Text Box 5"/>
          <p:cNvSpPr txBox="1"/>
          <p:nvPr/>
        </p:nvSpPr>
        <p:spPr>
          <a:xfrm>
            <a:off x="654050" y="3102610"/>
            <a:ext cx="8495030" cy="1476375"/>
          </a:xfrm>
          <a:prstGeom prst="rect">
            <a:avLst/>
          </a:prstGeom>
          <a:noFill/>
        </p:spPr>
        <p:txBody>
          <a:bodyPr wrap="square" rtlCol="0" anchor="t">
            <a:spAutoFit/>
          </a:bodyPr>
          <a:p>
            <a:r>
              <a:rPr lang="en-US" b="1"/>
              <a:t>- Pracice</a:t>
            </a:r>
            <a:endParaRPr lang="en-US" b="1"/>
          </a:p>
          <a:p>
            <a:pPr indent="457200"/>
            <a:r>
              <a:rPr lang="en-US"/>
              <a:t>1. sqlbotl</a:t>
            </a:r>
            <a:endParaRPr lang="en-US"/>
          </a:p>
          <a:p>
            <a:pPr indent="457200"/>
            <a:r>
              <a:rPr lang="en-US"/>
              <a:t>2, hackerrank</a:t>
            </a:r>
            <a:endParaRPr lang="en-US"/>
          </a:p>
          <a:p>
            <a:pPr indent="457200"/>
            <a:r>
              <a:rPr lang="en-US"/>
              <a:t>3.https://sqlpad.io/playground/mysql/</a:t>
            </a:r>
            <a:endParaRPr lang="en-US"/>
          </a:p>
          <a:p>
            <a:pPr indent="457200"/>
            <a:r>
              <a:rPr lang="en-US"/>
              <a:t>4. https://8weeksqlchallenge.com/case-study-6/ -- analyst</a:t>
            </a:r>
            <a:endParaRPr lang="en-US"/>
          </a:p>
        </p:txBody>
      </p:sp>
      <p:sp>
        <p:nvSpPr>
          <p:cNvPr id="3" name="Text Box 2"/>
          <p:cNvSpPr txBox="1"/>
          <p:nvPr/>
        </p:nvSpPr>
        <p:spPr>
          <a:xfrm>
            <a:off x="654050" y="4578985"/>
            <a:ext cx="9525000" cy="1753235"/>
          </a:xfrm>
          <a:prstGeom prst="rect">
            <a:avLst/>
          </a:prstGeom>
          <a:noFill/>
        </p:spPr>
        <p:txBody>
          <a:bodyPr wrap="square" rtlCol="0" anchor="t">
            <a:spAutoFit/>
          </a:bodyPr>
          <a:p>
            <a:r>
              <a:rPr lang="en-US" b="1">
                <a:sym typeface="+mn-ea"/>
              </a:rPr>
              <a:t>INTERVIEW QUESTIONS</a:t>
            </a:r>
            <a:endParaRPr lang="en-US" b="1">
              <a:sym typeface="+mn-ea"/>
            </a:endParaRPr>
          </a:p>
          <a:p>
            <a:pPr marL="285750" indent="-285750">
              <a:buFont typeface="Arial" panose="020B0604020202020204" pitchFamily="34" charset="0"/>
              <a:buChar char="•"/>
            </a:pPr>
            <a:r>
              <a:rPr lang="en-US">
                <a:sym typeface="+mn-ea"/>
              </a:rPr>
              <a:t>https://youtu.be/u7yAypveDRo?si=uKmf_74MuuUAwDn6</a:t>
            </a:r>
            <a:endParaRPr lang="en-US">
              <a:sym typeface="+mn-ea"/>
            </a:endParaRPr>
          </a:p>
          <a:p>
            <a:pPr marL="285750" indent="-285750">
              <a:buFont typeface="Arial" panose="020B0604020202020204" pitchFamily="34" charset="0"/>
              <a:buChar char="•"/>
            </a:pPr>
            <a:r>
              <a:rPr lang="en-US">
                <a:sym typeface="+mn-ea"/>
              </a:rPr>
              <a:t>https://www.simplilearn.com/power-bi-interview-questions-and-answers-article</a:t>
            </a:r>
            <a:endParaRPr lang="en-US">
              <a:sym typeface="+mn-ea"/>
            </a:endParaRPr>
          </a:p>
          <a:p>
            <a:pPr marL="285750" indent="-285750">
              <a:buFont typeface="Arial" panose="020B0604020202020204" pitchFamily="34" charset="0"/>
              <a:buChar char="•"/>
            </a:pPr>
            <a:r>
              <a:rPr lang="en-US">
                <a:sym typeface="+mn-ea"/>
              </a:rPr>
              <a:t>https://github.com/virajbhutada/power-BI-resources</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https://medium.com/microsoft-power-bi/power-bi-interview-questions-part-2-de5c7b16db84</a:t>
            </a:r>
            <a:endParaRPr lang="en-US">
              <a:sym typeface="+mn-ea"/>
            </a:endParaRPr>
          </a:p>
          <a:p>
            <a:pPr marL="285750" indent="-285750">
              <a:buFont typeface="Arial" panose="020B0604020202020204" pitchFamily="34" charset="0"/>
              <a:buChar char="•"/>
            </a:pPr>
            <a:r>
              <a:rPr lang="en-US">
                <a:sym typeface="+mn-ea"/>
              </a:rPr>
              <a:t>https://medium.com/microsoft-power-bi/power-bi-interview-questions-part-1-4982de3be327</a:t>
            </a:r>
            <a:endParaRPr 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3515" y="217805"/>
            <a:ext cx="6096000" cy="2730500"/>
          </a:xfrm>
          <a:prstGeom prst="rect">
            <a:avLst/>
          </a:prstGeom>
          <a:noFill/>
        </p:spPr>
        <p:txBody>
          <a:bodyPr wrap="square" rtlCol="0" anchor="t">
            <a:spAutoFit/>
          </a:bodyPr>
          <a:p>
            <a:pPr defTabSz="266700">
              <a:lnSpc>
                <a:spcPct val="27000"/>
              </a:lnSpc>
              <a:spcAft>
                <a:spcPts val="800"/>
              </a:spcAft>
            </a:pPr>
            <a:r>
              <a:rPr b="1">
                <a:solidFill>
                  <a:srgbClr val="FF0000"/>
                </a:solidFill>
                <a:latin typeface="Calibri" panose="020F0502020204030204"/>
                <a:ea typeface="Calibri" panose="020F0502020204030204"/>
                <a:sym typeface="+mn-ea"/>
              </a:rPr>
              <a:t> Introduction to Power BI</a:t>
            </a: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 Introduction to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Self Service Business Intelligence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SSBI Tools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What is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Key Benefits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Architecture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Building Blocks of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solidFill>
                  <a:schemeClr val="tx1"/>
                </a:solidFill>
                <a:latin typeface="Calibri" panose="020F0502020204030204"/>
                <a:ea typeface="Calibri" panose="020F0502020204030204"/>
                <a:sym typeface="+mn-ea"/>
              </a:rPr>
              <a:t>Power BI Job Role </a:t>
            </a:r>
            <a:endParaRPr sz="1400" b="1">
              <a:solidFill>
                <a:schemeClr val="tx1"/>
              </a:solidFill>
              <a:latin typeface="Calibri" panose="020F0502020204030204"/>
              <a:ea typeface="Calibri" panose="020F0502020204030204"/>
              <a:sym typeface="+mn-ea"/>
            </a:endParaRPr>
          </a:p>
          <a:p>
            <a:pPr defTabSz="266700">
              <a:lnSpc>
                <a:spcPct val="27000"/>
              </a:lnSpc>
              <a:spcAft>
                <a:spcPts val="800"/>
              </a:spcAft>
            </a:pPr>
            <a:endParaRPr sz="1400" b="1">
              <a:solidFill>
                <a:schemeClr val="tx1"/>
              </a:solidFill>
              <a:latin typeface="Calibri" panose="020F0502020204030204"/>
              <a:ea typeface="Calibri" panose="020F0502020204030204"/>
              <a:sym typeface="+mn-ea"/>
            </a:endParaRPr>
          </a:p>
        </p:txBody>
      </p:sp>
      <p:sp>
        <p:nvSpPr>
          <p:cNvPr id="4" name="Text Box 3"/>
          <p:cNvSpPr txBox="1"/>
          <p:nvPr/>
        </p:nvSpPr>
        <p:spPr>
          <a:xfrm>
            <a:off x="737235" y="3042285"/>
            <a:ext cx="6096000" cy="1198880"/>
          </a:xfrm>
          <a:prstGeom prst="rect">
            <a:avLst/>
          </a:prstGeom>
          <a:noFill/>
        </p:spPr>
        <p:txBody>
          <a:bodyPr wrap="square" rtlCol="0" anchor="t">
            <a:spAutoFit/>
          </a:bodyPr>
          <a:p>
            <a:r>
              <a:rPr lang="en-US" b="1"/>
              <a:t> Getting Started with Power BI</a:t>
            </a:r>
            <a:endParaRPr lang="en-US" b="1"/>
          </a:p>
          <a:p>
            <a:r>
              <a:rPr lang="en-US"/>
              <a:t>▪ Setting Up Office365 Business Basic Trial Account</a:t>
            </a:r>
            <a:endParaRPr lang="en-US"/>
          </a:p>
          <a:p>
            <a:r>
              <a:rPr lang="en-US"/>
              <a:t>▪ Power BI Service License Comparison</a:t>
            </a:r>
            <a:endParaRPr lang="en-US"/>
          </a:p>
          <a:p>
            <a:r>
              <a:rPr lang="en-US"/>
              <a:t>▪ Downloading Power BI Desktop</a:t>
            </a:r>
            <a:endParaRPr lang="en-US"/>
          </a:p>
        </p:txBody>
      </p:sp>
      <p:sp>
        <p:nvSpPr>
          <p:cNvPr id="5" name="Text Box 4"/>
          <p:cNvSpPr txBox="1"/>
          <p:nvPr/>
        </p:nvSpPr>
        <p:spPr>
          <a:xfrm>
            <a:off x="4177030" y="756920"/>
            <a:ext cx="6096000" cy="368300"/>
          </a:xfrm>
          <a:prstGeom prst="rect">
            <a:avLst/>
          </a:prstGeom>
          <a:noFill/>
        </p:spPr>
        <p:txBody>
          <a:bodyPr wrap="square" rtlCol="0" anchor="t">
            <a:spAutoFit/>
          </a:bodyPr>
          <a:p>
            <a:r>
              <a:rPr lang="en-US" b="1">
                <a:solidFill>
                  <a:srgbClr val="00B0F0"/>
                </a:solidFill>
              </a:rPr>
              <a:t>https://www.javatpoint.com/power-bi</a:t>
            </a:r>
            <a:endParaRPr lang="en-US" b="1">
              <a:solidFill>
                <a:srgbClr val="00B0F0"/>
              </a:solidFill>
            </a:endParaRPr>
          </a:p>
        </p:txBody>
      </p:sp>
      <p:sp>
        <p:nvSpPr>
          <p:cNvPr id="6" name="Text Box 5"/>
          <p:cNvSpPr txBox="1"/>
          <p:nvPr/>
        </p:nvSpPr>
        <p:spPr>
          <a:xfrm>
            <a:off x="737235" y="4400550"/>
            <a:ext cx="11245850" cy="368300"/>
          </a:xfrm>
          <a:prstGeom prst="rect">
            <a:avLst/>
          </a:prstGeom>
          <a:noFill/>
        </p:spPr>
        <p:txBody>
          <a:bodyPr wrap="square" rtlCol="0" anchor="t">
            <a:spAutoFit/>
          </a:bodyPr>
          <a:p>
            <a:r>
              <a:rPr lang="en-US" b="1">
                <a:solidFill>
                  <a:srgbClr val="00B0F0"/>
                </a:solidFill>
              </a:rPr>
              <a:t>https://www.microsoft.com/en-AU/microsoft-365/business/compare-all-microsoft-365-business-products-b</a:t>
            </a:r>
            <a:endParaRPr lang="en-US" b="1">
              <a:solidFill>
                <a:srgbClr val="00B0F0"/>
              </a:solidFill>
            </a:endParaRPr>
          </a:p>
        </p:txBody>
      </p:sp>
      <p:sp>
        <p:nvSpPr>
          <p:cNvPr id="7" name="Text Box 6"/>
          <p:cNvSpPr txBox="1"/>
          <p:nvPr/>
        </p:nvSpPr>
        <p:spPr>
          <a:xfrm>
            <a:off x="737235" y="4928235"/>
            <a:ext cx="6096000" cy="368300"/>
          </a:xfrm>
          <a:prstGeom prst="rect">
            <a:avLst/>
          </a:prstGeom>
          <a:noFill/>
        </p:spPr>
        <p:txBody>
          <a:bodyPr wrap="square" rtlCol="0" anchor="t">
            <a:spAutoFit/>
          </a:bodyPr>
          <a:p>
            <a:r>
              <a:rPr lang="en-US" b="1">
                <a:solidFill>
                  <a:srgbClr val="00B0F0"/>
                </a:solidFill>
              </a:rPr>
              <a:t>https://app.powerbi.com/</a:t>
            </a:r>
            <a:endParaRPr lang="en-US" b="1">
              <a:solidFill>
                <a:srgbClr val="00B0F0"/>
              </a:solidFill>
            </a:endParaRPr>
          </a:p>
        </p:txBody>
      </p:sp>
      <p:sp>
        <p:nvSpPr>
          <p:cNvPr id="8" name="Text Box 7"/>
          <p:cNvSpPr txBox="1"/>
          <p:nvPr/>
        </p:nvSpPr>
        <p:spPr>
          <a:xfrm>
            <a:off x="737235" y="5296535"/>
            <a:ext cx="6096000" cy="368300"/>
          </a:xfrm>
          <a:prstGeom prst="rect">
            <a:avLst/>
          </a:prstGeom>
          <a:noFill/>
        </p:spPr>
        <p:txBody>
          <a:bodyPr wrap="square" rtlCol="0" anchor="t">
            <a:spAutoFit/>
          </a:bodyPr>
          <a:p>
            <a:r>
              <a:rPr lang="en-US" b="1">
                <a:solidFill>
                  <a:srgbClr val="00B0F0"/>
                </a:solidFill>
              </a:rPr>
              <a:t>https://youtu.be/J1g_NbRfIX4?si=wgPDsAVrwNrEdlmC</a:t>
            </a:r>
            <a:endParaRPr lang="en-US" b="1">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215900"/>
            <a:ext cx="6096000" cy="2924175"/>
          </a:xfrm>
          <a:prstGeom prst="rect">
            <a:avLst/>
          </a:prstGeom>
          <a:noFill/>
        </p:spPr>
        <p:txBody>
          <a:bodyPr wrap="square" rtlCol="0" anchor="t">
            <a:spAutoFit/>
          </a:bodyPr>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defTabSz="266700">
              <a:lnSpc>
                <a:spcPct val="27000"/>
              </a:lnSpc>
              <a:spcAft>
                <a:spcPts val="800"/>
              </a:spcAft>
            </a:pPr>
            <a:r>
              <a:rPr b="1">
                <a:solidFill>
                  <a:srgbClr val="FF0000"/>
                </a:solidFill>
                <a:latin typeface="Calibri" panose="020F0502020204030204"/>
                <a:ea typeface="Calibri" panose="020F0502020204030204"/>
                <a:sym typeface="+mn-ea"/>
              </a:rPr>
              <a:t> Power BI Desktop &amp; Power Query</a:t>
            </a:r>
            <a:endParaRPr b="1">
              <a:solidFill>
                <a:srgbClr val="FF0000"/>
              </a:solidFill>
              <a:latin typeface="Calibri" panose="020F0502020204030204"/>
              <a:ea typeface="Calibri" panose="020F0502020204030204"/>
              <a:sym typeface="+mn-ea"/>
            </a:endParaRPr>
          </a:p>
          <a:p>
            <a:pPr defTabSz="266700">
              <a:lnSpc>
                <a:spcPct val="27000"/>
              </a:lnSpc>
              <a:spcAft>
                <a:spcPts val="800"/>
              </a:spcAft>
            </a:pPr>
            <a:endParaRPr b="1">
              <a:solidFill>
                <a:srgbClr val="FF0000"/>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 Introduction to Power BI Desktop</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Installation of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Data Sources in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How to connect to different Data Sources Using Power BI Desktop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Introduction to Query Editor in Power Bi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Cleaning irregularly formatted data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Combining Data: Merging and Appending </a:t>
            </a: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endParaRPr sz="1400" b="1">
              <a:solidFill>
                <a:schemeClr val="tx1"/>
              </a:solidFill>
              <a:latin typeface="Calibri" panose="020F0502020204030204"/>
              <a:ea typeface="Calibri" panose="020F0502020204030204"/>
              <a:sym typeface="+mn-ea"/>
            </a:endParaRPr>
          </a:p>
          <a:p>
            <a:pPr marL="742950" lvl="1" indent="-285750" defTabSz="266700">
              <a:lnSpc>
                <a:spcPct val="27000"/>
              </a:lnSpc>
              <a:spcAft>
                <a:spcPts val="800"/>
              </a:spcAft>
              <a:buFont typeface="Arial" panose="020B0604020202020204" pitchFamily="34" charset="0"/>
              <a:buChar char="•"/>
            </a:pPr>
            <a:r>
              <a:rPr sz="1400" b="1">
                <a:latin typeface="Calibri" panose="020F0502020204030204"/>
                <a:ea typeface="Calibri" panose="020F0502020204030204"/>
                <a:sym typeface="+mn-ea"/>
              </a:rPr>
              <a:t>Query Duplicate, Query Reference </a:t>
            </a:r>
            <a:endParaRPr lang="en-US" sz="1400" b="1">
              <a:latin typeface="Calibri" panose="020F0502020204030204"/>
              <a:ea typeface="Calibri" panose="020F0502020204030204"/>
              <a:sym typeface="+mn-ea"/>
            </a:endParaRPr>
          </a:p>
        </p:txBody>
      </p:sp>
      <p:sp>
        <p:nvSpPr>
          <p:cNvPr id="3" name="Text Box 2"/>
          <p:cNvSpPr txBox="1"/>
          <p:nvPr/>
        </p:nvSpPr>
        <p:spPr>
          <a:xfrm>
            <a:off x="915035" y="3140075"/>
            <a:ext cx="8667750" cy="368300"/>
          </a:xfrm>
          <a:prstGeom prst="rect">
            <a:avLst/>
          </a:prstGeom>
          <a:noFill/>
        </p:spPr>
        <p:txBody>
          <a:bodyPr wrap="square" rtlCol="0" anchor="t">
            <a:spAutoFit/>
          </a:bodyPr>
          <a:p>
            <a:r>
              <a:rPr lang="en-US" b="1">
                <a:solidFill>
                  <a:srgbClr val="00B0F0"/>
                </a:solidFill>
              </a:rPr>
              <a:t>https://learn.microsoft.com/en-us/power-bi/fundamentals/desktop-getting-started</a:t>
            </a:r>
            <a:endParaRPr lang="en-US" b="1">
              <a:solidFill>
                <a:srgbClr val="00B0F0"/>
              </a:solidFill>
            </a:endParaRPr>
          </a:p>
        </p:txBody>
      </p:sp>
      <p:sp>
        <p:nvSpPr>
          <p:cNvPr id="4" name="Text Box 3"/>
          <p:cNvSpPr txBox="1"/>
          <p:nvPr/>
        </p:nvSpPr>
        <p:spPr>
          <a:xfrm>
            <a:off x="988695" y="3613150"/>
            <a:ext cx="6096000" cy="368300"/>
          </a:xfrm>
          <a:prstGeom prst="rect">
            <a:avLst/>
          </a:prstGeom>
          <a:noFill/>
        </p:spPr>
        <p:txBody>
          <a:bodyPr wrap="square" rtlCol="0" anchor="t">
            <a:spAutoFit/>
          </a:bodyPr>
          <a:p>
            <a:r>
              <a:rPr lang="en-US" b="1">
                <a:solidFill>
                  <a:srgbClr val="00B0F0"/>
                </a:solidFill>
              </a:rPr>
              <a:t>https://www.tutorialspoint.com/power_bi/index.htm</a:t>
            </a:r>
            <a:endParaRPr lang="en-US" b="1">
              <a:solidFill>
                <a:srgbClr val="00B0F0"/>
              </a:solidFill>
            </a:endParaRPr>
          </a:p>
        </p:txBody>
      </p:sp>
      <p:sp>
        <p:nvSpPr>
          <p:cNvPr id="5" name="Text Box 4"/>
          <p:cNvSpPr txBox="1"/>
          <p:nvPr/>
        </p:nvSpPr>
        <p:spPr>
          <a:xfrm>
            <a:off x="988695" y="4086225"/>
            <a:ext cx="6096000" cy="368300"/>
          </a:xfrm>
          <a:prstGeom prst="rect">
            <a:avLst/>
          </a:prstGeom>
          <a:noFill/>
        </p:spPr>
        <p:txBody>
          <a:bodyPr wrap="square" rtlCol="0" anchor="t">
            <a:spAutoFit/>
          </a:bodyPr>
          <a:p>
            <a:r>
              <a:rPr lang="en-US" b="1">
                <a:solidFill>
                  <a:srgbClr val="00B0F0"/>
                </a:solidFill>
              </a:rPr>
              <a:t>https://www.geeksforgeeks.org/power-bi-tutorial/</a:t>
            </a:r>
            <a:endParaRPr lang="en-US"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6420" y="334645"/>
            <a:ext cx="5080000" cy="250952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Clean and Transform data</a:t>
            </a:r>
            <a:endParaRPr sz="2500" b="0" i="0">
              <a:solidFill>
                <a:srgbClr val="1E88E5"/>
              </a:solidFill>
              <a:latin typeface="Tomorrow"/>
              <a:ea typeface="Tomorrow"/>
              <a:hlinkClick r:id="rId1"/>
            </a:endParaRPr>
          </a:p>
          <a:p>
            <a:pPr marL="0" indent="0">
              <a:spcBef>
                <a:spcPct val="0"/>
              </a:spcBef>
              <a:spcAft>
                <a:spcPct val="0"/>
              </a:spcAft>
            </a:pPr>
            <a:r>
              <a:rPr sz="1600" b="0" i="0">
                <a:solidFill>
                  <a:srgbClr val="333333"/>
                </a:solidFill>
                <a:latin typeface="Tomorrow"/>
                <a:ea typeface="Tomorrow"/>
              </a:rPr>
              <a:t> </a:t>
            </a:r>
            <a:r>
              <a:rPr sz="1600" b="0" i="0">
                <a:solidFill>
                  <a:srgbClr val="4CAF50"/>
                </a:solidFill>
                <a:latin typeface="Tomorrow"/>
                <a:ea typeface="Tomorrow"/>
                <a:hlinkClick r:id="rId2" tooltip="Add sub topic content"/>
              </a:rPr>
              <a:t>Editing Rows and Columns</a:t>
            </a:r>
            <a:endParaRPr sz="1600" b="0" i="0">
              <a:solidFill>
                <a:srgbClr val="4CAF50"/>
              </a:solidFill>
              <a:latin typeface="Tomorrow"/>
              <a:ea typeface="Tomorrow"/>
              <a:hlinkClick r:id="rId2" tooltip="Add sub topic content"/>
            </a:endParaRPr>
          </a:p>
          <a:p>
            <a:pPr marL="0" indent="0">
              <a:spcBef>
                <a:spcPct val="0"/>
              </a:spcBef>
              <a:spcAft>
                <a:spcPct val="0"/>
              </a:spcAft>
            </a:pPr>
            <a:r>
              <a:rPr sz="1600" b="0" i="0">
                <a:solidFill>
                  <a:srgbClr val="4CAF50"/>
                </a:solidFill>
                <a:latin typeface="Tomorrow"/>
                <a:ea typeface="Tomorrow"/>
                <a:hlinkClick r:id="rId3" tooltip="Add sub topic content"/>
              </a:rPr>
              <a:t>Replacing Values</a:t>
            </a:r>
            <a:r>
              <a:rPr sz="1600" b="0" i="0">
                <a:solidFill>
                  <a:srgbClr val="4CAF50"/>
                </a:solidFill>
                <a:latin typeface="Tomorrow"/>
                <a:ea typeface="Tomorrow"/>
                <a:hlinkClick r:id="rId3" tooltip="Add sub topic content"/>
              </a:rPr>
              <a:t> </a:t>
            </a:r>
            <a:endParaRPr sz="1600" b="0" i="0">
              <a:solidFill>
                <a:srgbClr val="4CAF50"/>
              </a:solidFill>
              <a:latin typeface="Tomorrow"/>
              <a:ea typeface="Tomorrow"/>
              <a:hlinkClick r:id="rId3" tooltip="Add sub topic content"/>
            </a:endParaRPr>
          </a:p>
          <a:p>
            <a:pPr marL="0" indent="0">
              <a:spcBef>
                <a:spcPct val="0"/>
              </a:spcBef>
              <a:spcAft>
                <a:spcPct val="0"/>
              </a:spcAft>
            </a:pPr>
            <a:r>
              <a:rPr sz="1600" b="0" i="0">
                <a:solidFill>
                  <a:srgbClr val="4CAF50"/>
                </a:solidFill>
                <a:latin typeface="Tomorrow"/>
                <a:ea typeface="Tomorrow"/>
                <a:hlinkClick r:id="rId4" tooltip="Add sub topic content"/>
              </a:rPr>
              <a:t>Changing Data Types of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5" tooltip="Add sub topic content"/>
              </a:rPr>
              <a:t>Pivoting and Unpivoting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6" tooltip="Add sub topic content"/>
              </a:rPr>
              <a:t>Splitting Columns</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7" tooltip="Add sub topic content"/>
              </a:rPr>
              <a:t>Adding New Columns E.g. Conditional Columns,Index Columns etc.</a:t>
            </a:r>
            <a:r>
              <a:rPr sz="1600" b="0" i="0">
                <a:solidFill>
                  <a:srgbClr val="333333"/>
                </a:solidFill>
                <a:latin typeface="Tomorrow"/>
                <a:ea typeface="Tomorrow"/>
              </a:rPr>
              <a:t> </a:t>
            </a:r>
            <a:endParaRPr sz="1600" b="0" i="0">
              <a:solidFill>
                <a:srgbClr val="333333"/>
              </a:solidFill>
              <a:latin typeface="Tomorrow"/>
              <a:ea typeface="Tomorrow"/>
            </a:endParaRPr>
          </a:p>
          <a:p>
            <a:pPr marL="0" indent="0">
              <a:spcBef>
                <a:spcPct val="0"/>
              </a:spcBef>
              <a:spcAft>
                <a:spcPct val="0"/>
              </a:spcAft>
            </a:pPr>
            <a:r>
              <a:rPr sz="1600" b="0" i="0">
                <a:solidFill>
                  <a:srgbClr val="4CAF50"/>
                </a:solidFill>
                <a:latin typeface="Tomorrow"/>
                <a:ea typeface="Tomorrow"/>
                <a:hlinkClick r:id="rId8" tooltip="Add sub topic content"/>
              </a:rPr>
              <a:t>Assignment</a:t>
            </a:r>
            <a:r>
              <a:rPr sz="1600" b="0" i="0">
                <a:solidFill>
                  <a:srgbClr val="333333"/>
                </a:solidFill>
                <a:latin typeface="Tomorrow"/>
                <a:ea typeface="Tomorrow"/>
              </a:rPr>
              <a:t> </a:t>
            </a:r>
            <a:endParaRPr sz="1600" b="0" i="0">
              <a:solidFill>
                <a:srgbClr val="333333"/>
              </a:solidFill>
              <a:latin typeface="Tomorrow"/>
              <a:ea typeface="Tomorrow"/>
            </a:endParaRPr>
          </a:p>
        </p:txBody>
      </p:sp>
      <p:sp>
        <p:nvSpPr>
          <p:cNvPr id="3" name="Text Box 2"/>
          <p:cNvSpPr txBox="1"/>
          <p:nvPr/>
        </p:nvSpPr>
        <p:spPr>
          <a:xfrm>
            <a:off x="566420" y="3242310"/>
            <a:ext cx="10369550" cy="3169285"/>
          </a:xfrm>
          <a:prstGeom prst="rect">
            <a:avLst/>
          </a:prstGeom>
          <a:noFill/>
        </p:spPr>
        <p:txBody>
          <a:bodyPr wrap="square" rtlCol="0" anchor="t">
            <a:spAutoFit/>
          </a:bodyPr>
          <a:p>
            <a:r>
              <a:rPr lang="en-US" sz="2000" b="1"/>
              <a:t>Introduction to Data Modeling</a:t>
            </a:r>
            <a:endParaRPr lang="en-US" sz="2000" b="1"/>
          </a:p>
          <a:p>
            <a:pPr marL="285750" indent="-285750">
              <a:buFont typeface="Arial" panose="020B0604020202020204" pitchFamily="34" charset="0"/>
              <a:buChar char="•"/>
            </a:pPr>
            <a:r>
              <a:rPr lang="en-US"/>
              <a:t> Understanding Data Modeling</a:t>
            </a:r>
            <a:endParaRPr lang="en-US"/>
          </a:p>
          <a:p>
            <a:pPr marL="285750" indent="-285750">
              <a:buFont typeface="Arial" panose="020B0604020202020204" pitchFamily="34" charset="0"/>
              <a:buChar char="•"/>
            </a:pPr>
            <a:r>
              <a:rPr lang="en-US"/>
              <a:t>Cardinality and Cross Filter Direction</a:t>
            </a:r>
            <a:endParaRPr lang="en-US"/>
          </a:p>
          <a:p>
            <a:r>
              <a:rPr lang="en-US"/>
              <a:t>▪ Deleting Relationships</a:t>
            </a:r>
            <a:endParaRPr lang="en-US"/>
          </a:p>
          <a:p>
            <a:r>
              <a:rPr lang="en-US"/>
              <a:t>▪ Creating New Relationships: Drag and Drop</a:t>
            </a:r>
            <a:endParaRPr lang="en-US"/>
          </a:p>
          <a:p>
            <a:endParaRPr lang="en-US"/>
          </a:p>
          <a:p>
            <a:endParaRPr lang="en-US"/>
          </a:p>
          <a:p>
            <a:r>
              <a:rPr lang="en-US" b="1">
                <a:solidFill>
                  <a:srgbClr val="00B0F0"/>
                </a:solidFill>
              </a:rPr>
              <a:t>https://learn.microsoft.com/en-us/power-bi/transform-model/desktop-relationships-understand</a:t>
            </a:r>
            <a:endParaRPr lang="en-US" b="1">
              <a:solidFill>
                <a:srgbClr val="00B0F0"/>
              </a:solidFill>
            </a:endParaRPr>
          </a:p>
          <a:p>
            <a:endParaRPr lang="en-US" b="1">
              <a:solidFill>
                <a:srgbClr val="00B0F0"/>
              </a:solidFill>
            </a:endParaRPr>
          </a:p>
          <a:p>
            <a:r>
              <a:rPr lang="en-US" b="1">
                <a:solidFill>
                  <a:srgbClr val="00B0F0"/>
                </a:solidFill>
              </a:rPr>
              <a:t>https://pivotalstats.com/complete-guide-to-create-data-models-table-relationships-in-power-bi/</a:t>
            </a:r>
            <a:endParaRPr lang="en-US" b="1">
              <a:solidFill>
                <a:srgbClr val="00B0F0"/>
              </a:solidFill>
            </a:endParaRPr>
          </a:p>
          <a:p>
            <a:r>
              <a:rPr lang="en-US" b="1">
                <a:solidFill>
                  <a:srgbClr val="00B0F0"/>
                </a:solidFill>
              </a:rPr>
              <a:t>https://www.phdata.io/blog/data-modeling-fundamentals-in-power-bi/</a:t>
            </a:r>
            <a:endParaRPr lang="en-US" b="1">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213995"/>
            <a:ext cx="11486515" cy="483362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Analysis Expressions (DAX)</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 Introduction to 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Difference Between M Query and DAX Query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0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https://www.linkedin.com/pulse/whats-difference-between-dax-power-query-m-enterprisednaofficial-fyvac/</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Data Types ,DAX Operators </a:t>
            </a:r>
            <a:r>
              <a:rPr lang="en-US" b="0" i="0">
                <a:solidFill>
                  <a:schemeClr val="tx1"/>
                </a:solidFill>
                <a:latin typeface="Arial" panose="020B0604020202020204" pitchFamily="34" charset="0"/>
                <a:ea typeface="Tomorrow"/>
                <a:cs typeface="Arial" panose="020B0604020202020204" pitchFamily="34" charset="0"/>
              </a:rPr>
              <a:t> </a:t>
            </a:r>
            <a:r>
              <a:rPr lang="en-US" b="0" i="0">
                <a:solidFill>
                  <a:srgbClr val="00B0F0"/>
                </a:solidFill>
                <a:latin typeface="Arial" panose="020B0604020202020204" pitchFamily="34" charset="0"/>
                <a:ea typeface="Tomorrow"/>
                <a:cs typeface="Arial" panose="020B0604020202020204" pitchFamily="34" charset="0"/>
              </a:rPr>
              <a:t>https://learn.microsoft.com/en-us/dax/dax-operator-reference</a:t>
            </a:r>
            <a:endParaRPr lang="en-US"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DAX Measures and Calculations , ROW Context and Filter Context</a:t>
            </a:r>
            <a:r>
              <a:rPr b="0" i="0">
                <a:solidFill>
                  <a:srgbClr val="00B0F0"/>
                </a:solidFill>
                <a:latin typeface="Arial" panose="020B0604020202020204" pitchFamily="34" charset="0"/>
                <a:ea typeface="Tomorrow"/>
                <a:cs typeface="Arial" panose="020B0604020202020204" pitchFamily="34" charset="0"/>
              </a:rPr>
              <a:t> https://www.geeksforgeeks.org/row-context-and-filter-context-in-power-bi/</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Aggregation functions -Sum,Sumx,count family,min,minx,mina,max,maxx,average,averagex</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https://learn.microsoft.com/en-us/dax/aggregation-functions-dax </a:t>
            </a:r>
            <a:endParaRPr b="0"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b="0" i="0">
                <a:solidFill>
                  <a:schemeClr val="tx1"/>
                </a:solidFill>
                <a:latin typeface="Arial" panose="020B0604020202020204" pitchFamily="34" charset="0"/>
                <a:ea typeface="Tomorrow"/>
                <a:cs typeface="Arial" panose="020B0604020202020204" pitchFamily="34" charset="0"/>
              </a:rPr>
              <a:t>Text Functions </a:t>
            </a:r>
            <a:endParaRPr b="0" i="0">
              <a:solidFill>
                <a:schemeClr val="tx1"/>
              </a:solidFill>
              <a:latin typeface="Arial" panose="020B0604020202020204" pitchFamily="34" charset="0"/>
              <a:ea typeface="Tomorrow"/>
              <a:cs typeface="Arial" panose="020B0604020202020204" pitchFamily="34" charset="0"/>
            </a:endParaRPr>
          </a:p>
          <a:p>
            <a:pPr marL="1200150" lvl="2" indent="-285750">
              <a:lnSpc>
                <a:spcPct val="150000"/>
              </a:lnSpc>
              <a:spcBef>
                <a:spcPct val="0"/>
              </a:spcBef>
              <a:spcAft>
                <a:spcPct val="0"/>
              </a:spcAft>
              <a:buFont typeface="Arial" panose="020B0604020202020204" pitchFamily="34" charset="0"/>
              <a:buChar char="•"/>
            </a:pPr>
            <a:r>
              <a:rPr b="0" i="0">
                <a:solidFill>
                  <a:srgbClr val="00B0F0"/>
                </a:solidFill>
                <a:latin typeface="Arial" panose="020B0604020202020204" pitchFamily="34" charset="0"/>
                <a:ea typeface="Tomorrow"/>
                <a:cs typeface="Arial" panose="020B0604020202020204" pitchFamily="34" charset="0"/>
              </a:rPr>
              <a:t>https://www.geeksforgeeks.org/power-bi-dax-text-functions/</a:t>
            </a:r>
            <a:endParaRPr b="0" i="0">
              <a:solidFill>
                <a:srgbClr val="00B0F0"/>
              </a:solidFill>
              <a:latin typeface="Arial" panose="020B0604020202020204" pitchFamily="34" charset="0"/>
              <a:ea typeface="Tomorrow"/>
              <a:cs typeface="Arial" panose="020B0604020202020204" pitchFamily="34" charset="0"/>
            </a:endParaRPr>
          </a:p>
        </p:txBody>
      </p:sp>
      <p:sp>
        <p:nvSpPr>
          <p:cNvPr id="3" name="Text Box 2"/>
          <p:cNvSpPr txBox="1"/>
          <p:nvPr/>
        </p:nvSpPr>
        <p:spPr>
          <a:xfrm>
            <a:off x="1500505" y="5984240"/>
            <a:ext cx="6096000" cy="368300"/>
          </a:xfrm>
          <a:prstGeom prst="rect">
            <a:avLst/>
          </a:prstGeom>
          <a:noFill/>
        </p:spPr>
        <p:txBody>
          <a:bodyPr wrap="square" rtlCol="0" anchor="t">
            <a:spAutoFit/>
          </a:bodyPr>
          <a:p>
            <a:r>
              <a:rPr lang="en-US" b="1">
                <a:solidFill>
                  <a:srgbClr val="00B0F0"/>
                </a:solidFill>
              </a:rPr>
              <a:t>https://learn.microsoft.com/en-us/dax/</a:t>
            </a:r>
            <a:endParaRPr lang="en-US" b="1">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60070" y="4893945"/>
            <a:ext cx="8552180" cy="922020"/>
          </a:xfrm>
          <a:prstGeom prst="rect">
            <a:avLst/>
          </a:prstGeom>
          <a:noFill/>
        </p:spPr>
        <p:txBody>
          <a:bodyPr wrap="square" rtlCol="0" anchor="t">
            <a:spAutoFit/>
          </a:bodyPr>
          <a:p>
            <a:pPr marL="285750" indent="-285750">
              <a:buFont typeface="Arial" panose="020B0604020202020204" pitchFamily="34" charset="0"/>
              <a:buChar char="•"/>
            </a:pPr>
            <a:r>
              <a:rPr lang="en-US"/>
              <a:t>https://www.geeksforgeeks.org/data-analysis-expressions-dax/</a:t>
            </a:r>
            <a:endParaRPr lang="en-US"/>
          </a:p>
          <a:p>
            <a:pPr marL="285750" indent="-285750">
              <a:buFont typeface="Arial" panose="020B0604020202020204" pitchFamily="34" charset="0"/>
              <a:buChar char="•"/>
            </a:pPr>
            <a:r>
              <a:rPr lang="en-US"/>
              <a:t>https://radacad.com/power-bi-dax-all-vs-allselected</a:t>
            </a:r>
            <a:endParaRPr lang="en-US"/>
          </a:p>
          <a:p>
            <a:pPr marL="285750" indent="-285750">
              <a:buFont typeface="Arial" panose="020B0604020202020204" pitchFamily="34" charset="0"/>
              <a:buChar char="•"/>
            </a:pPr>
            <a:r>
              <a:rPr lang="en-US"/>
              <a:t>https://medium.com/@arpita3696/dax-all-allselected-allexcept-85ff3cf7bf9d</a:t>
            </a:r>
            <a:endParaRPr lang="en-US"/>
          </a:p>
        </p:txBody>
      </p:sp>
      <p:sp>
        <p:nvSpPr>
          <p:cNvPr id="3" name="Text Box 2"/>
          <p:cNvSpPr txBox="1"/>
          <p:nvPr/>
        </p:nvSpPr>
        <p:spPr>
          <a:xfrm>
            <a:off x="497205" y="114935"/>
            <a:ext cx="11694160" cy="3830955"/>
          </a:xfrm>
          <a:prstGeom prst="rect">
            <a:avLst/>
          </a:prstGeom>
          <a:noFill/>
        </p:spPr>
        <p:txBody>
          <a:bodyPr wrap="square" rtlCol="0" anchor="t">
            <a:spAutoFit/>
          </a:bodyPr>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Date and Time Function, Time Intelligence : CALENDER AND CALENDER AUTO, Deriving Year, Quarter, Month, Day </a:t>
            </a:r>
            <a:endParaRPr>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https://learn.microsoft.com/en-us/dax/time-intelligence-functions-dax</a:t>
            </a:r>
            <a:endParaRPr b="0" i="0">
              <a:solidFill>
                <a:schemeClr val="tx1"/>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Filter Function : ALL,ALLEXCEPT,ALLSELECT,FILTER,CALCULATE TABLE,RANK,SELECTEDVALUE,SUMMERIZE,TOPN </a:t>
            </a:r>
            <a:r>
              <a:rPr lang="en-US">
                <a:latin typeface="Arial" panose="020B0604020202020204" pitchFamily="34" charset="0"/>
                <a:ea typeface="Tomorrow"/>
                <a:cs typeface="Arial" panose="020B0604020202020204" pitchFamily="34" charset="0"/>
                <a:sym typeface="+mn-ea"/>
              </a:rPr>
              <a:t> </a:t>
            </a:r>
            <a:endParaRPr lang="en-US">
              <a:latin typeface="Arial" panose="020B0604020202020204" pitchFamily="34" charset="0"/>
              <a:ea typeface="Tomorrow"/>
              <a:cs typeface="Arial" panose="020B0604020202020204" pitchFamily="34" charset="0"/>
              <a:sym typeface="+mn-ea"/>
            </a:endParaRPr>
          </a:p>
          <a:p>
            <a:pPr marL="1200150" lvl="2" indent="-285750">
              <a:lnSpc>
                <a:spcPct val="150000"/>
              </a:lnSpc>
              <a:spcBef>
                <a:spcPct val="0"/>
              </a:spcBef>
              <a:spcAft>
                <a:spcPct val="0"/>
              </a:spcAft>
              <a:buFont typeface="Arial" panose="020B0604020202020204" pitchFamily="34" charset="0"/>
              <a:buChar char="•"/>
            </a:pPr>
            <a:r>
              <a:rPr b="1" i="0">
                <a:solidFill>
                  <a:srgbClr val="00B0F0"/>
                </a:solidFill>
                <a:latin typeface="Arial" panose="020B0604020202020204" pitchFamily="34" charset="0"/>
                <a:ea typeface="Tomorrow"/>
                <a:cs typeface="Arial" panose="020B0604020202020204" pitchFamily="34" charset="0"/>
              </a:rPr>
              <a:t>https://learn.microsoft.com/en-us/dax/filter-functions-dax</a:t>
            </a:r>
            <a:endParaRPr b="1" i="0">
              <a:solidFill>
                <a:srgbClr val="00B0F0"/>
              </a:solidFill>
              <a:latin typeface="Arial" panose="020B0604020202020204" pitchFamily="34" charset="0"/>
              <a:ea typeface="Tomorrow"/>
              <a:cs typeface="Arial" panose="020B0604020202020204" pitchFamily="34" charset="0"/>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Most Versatile DAX Function:-CALCULATE DAX </a:t>
            </a:r>
            <a:r>
              <a:rPr lang="en-US">
                <a:latin typeface="Arial" panose="020B0604020202020204" pitchFamily="34" charset="0"/>
                <a:ea typeface="Tomorrow"/>
                <a:cs typeface="Arial" panose="020B0604020202020204" pitchFamily="34" charset="0"/>
                <a:sym typeface="+mn-ea"/>
              </a:rPr>
              <a:t> </a:t>
            </a:r>
            <a:r>
              <a:rPr lang="en-US" b="1">
                <a:solidFill>
                  <a:srgbClr val="00B0F0"/>
                </a:solidFill>
                <a:latin typeface="Arial" panose="020B0604020202020204" pitchFamily="34" charset="0"/>
                <a:ea typeface="Tomorrow"/>
                <a:cs typeface="Arial" panose="020B0604020202020204" pitchFamily="34" charset="0"/>
                <a:sym typeface="+mn-ea"/>
              </a:rPr>
              <a:t> https://www.datacamp.com/tutorial/power-bi-calculate-tutorial</a:t>
            </a:r>
            <a:endParaRPr lang="en-US" b="1">
              <a:solidFill>
                <a:srgbClr val="00B0F0"/>
              </a:solidFill>
              <a:latin typeface="Arial" panose="020B0604020202020204" pitchFamily="34" charset="0"/>
              <a:ea typeface="Tomorrow"/>
              <a:cs typeface="Arial" panose="020B0604020202020204" pitchFamily="34" charset="0"/>
              <a:sym typeface="+mn-ea"/>
            </a:endParaRPr>
          </a:p>
          <a:p>
            <a:pPr marL="742950" lvl="1" indent="-285750">
              <a:lnSpc>
                <a:spcPct val="150000"/>
              </a:lnSpc>
              <a:spcBef>
                <a:spcPct val="0"/>
              </a:spcBef>
              <a:spcAft>
                <a:spcPct val="0"/>
              </a:spcAft>
              <a:buFont typeface="Arial" panose="020B0604020202020204" pitchFamily="34" charset="0"/>
              <a:buChar char="•"/>
            </a:pPr>
            <a:r>
              <a:rPr>
                <a:latin typeface="Arial" panose="020B0604020202020204" pitchFamily="34" charset="0"/>
                <a:ea typeface="Tomorrow"/>
                <a:cs typeface="Arial" panose="020B0604020202020204" pitchFamily="34" charset="0"/>
                <a:sym typeface="+mn-ea"/>
              </a:rPr>
              <a:t>IF and Switch in DAX </a:t>
            </a:r>
            <a:r>
              <a:rPr lang="en-US">
                <a:solidFill>
                  <a:srgbClr val="00B0F0"/>
                </a:solidFill>
                <a:latin typeface="Arial" panose="020B0604020202020204" pitchFamily="34" charset="0"/>
                <a:ea typeface="Tomorrow"/>
                <a:cs typeface="Arial" panose="020B0604020202020204" pitchFamily="34" charset="0"/>
                <a:sym typeface="+mn-ea"/>
              </a:rPr>
              <a:t> https://radacad.com/write-conditional-statement-using-switch-in-dax-and-power-bi</a:t>
            </a:r>
            <a:endParaRPr lang="en-US">
              <a:latin typeface="Arial" panose="020B0604020202020204" pitchFamily="34" charset="0"/>
              <a:ea typeface="Tomorrow"/>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890" y="207645"/>
            <a:ext cx="11696700" cy="571055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 </a:t>
            </a:r>
            <a:r>
              <a:rPr sz="2500" b="0" i="0">
                <a:solidFill>
                  <a:srgbClr val="1E88E5"/>
                </a:solidFill>
                <a:latin typeface="Tomorrow"/>
                <a:ea typeface="Tomorrow"/>
                <a:hlinkClick r:id="rId1"/>
              </a:rPr>
              <a:t>Data Visualization</a:t>
            </a:r>
            <a:endParaRPr sz="2500" b="0" i="0">
              <a:solidFill>
                <a:srgbClr val="1E88E5"/>
              </a:solidFill>
              <a:latin typeface="Tomorrow"/>
              <a:ea typeface="Tomorrow"/>
              <a:hlinkClick r:id="rId1"/>
            </a:endParaRPr>
          </a:p>
          <a:p>
            <a:pPr marL="742950" lvl="1" indent="-285750">
              <a:lnSpc>
                <a:spcPct val="150000"/>
              </a:lnSpc>
              <a:spcBef>
                <a:spcPct val="0"/>
              </a:spcBef>
              <a:spcAft>
                <a:spcPct val="0"/>
              </a:spcAft>
              <a:buFont typeface="Arial" panose="020B0604020202020204" pitchFamily="34" charset="0"/>
              <a:buChar char="•"/>
            </a:pPr>
            <a:r>
              <a:rPr sz="1600" b="0" i="0">
                <a:solidFill>
                  <a:srgbClr val="333333"/>
                </a:solidFill>
                <a:latin typeface="Tomorrow"/>
                <a:ea typeface="Tomorrow"/>
              </a:rPr>
              <a:t> </a:t>
            </a:r>
            <a:r>
              <a:rPr sz="2000" b="0" i="0">
                <a:solidFill>
                  <a:schemeClr val="tx1"/>
                </a:solidFill>
                <a:latin typeface="Arial" panose="020B0604020202020204" pitchFamily="34" charset="0"/>
                <a:ea typeface="Tomorrow"/>
                <a:cs typeface="Arial" panose="020B0604020202020204" pitchFamily="34" charset="0"/>
              </a:rPr>
              <a:t>Introduction to Data Visualizations</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Charts in Power BI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Matrixes and tables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Map Visualizations </a:t>
            </a:r>
            <a:endParaRPr sz="2000" b="0" i="0">
              <a:solidFill>
                <a:schemeClr val="tx1"/>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Gauges and Cards </a:t>
            </a:r>
            <a:r>
              <a:rPr sz="2000" b="0" i="0">
                <a:solidFill>
                  <a:srgbClr val="00B0F0"/>
                </a:solidFill>
                <a:latin typeface="Arial" panose="020B0604020202020204" pitchFamily="34" charset="0"/>
                <a:ea typeface="Tomorrow"/>
                <a:cs typeface="Arial" panose="020B0604020202020204" pitchFamily="34" charset="0"/>
              </a:rPr>
              <a:t>https://learn.microsoft.com/en-us/power-bi/visuals/power-bi-visualization-radial-gauge-charts</a:t>
            </a:r>
            <a:endParaRPr sz="20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KPI Visuals </a:t>
            </a:r>
            <a:r>
              <a:rPr lang="en-US" sz="2000" b="0" i="0">
                <a:solidFill>
                  <a:schemeClr val="tx1"/>
                </a:solidFill>
                <a:latin typeface="Arial" panose="020B0604020202020204" pitchFamily="34" charset="0"/>
                <a:ea typeface="Tomorrow"/>
                <a:cs typeface="Arial" panose="020B0604020202020204" pitchFamily="34" charset="0"/>
              </a:rPr>
              <a:t> </a:t>
            </a:r>
            <a:endParaRPr lang="en-US"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https://learn.microsoft.com/en-us/power-bi/visuals/power-bi-visualization-waterfall-charts</a:t>
            </a:r>
            <a:endParaRPr lang="en-US"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600" b="0" i="0">
                <a:solidFill>
                  <a:srgbClr val="00B0F0"/>
                </a:solidFill>
                <a:latin typeface="Arial" panose="020B0604020202020204" pitchFamily="34" charset="0"/>
                <a:ea typeface="Tomorrow"/>
                <a:cs typeface="Arial" panose="020B0604020202020204" pitchFamily="34" charset="0"/>
              </a:rPr>
              <a:t>https://www.datacamp.com/tutorial/power-bi-kpi</a:t>
            </a:r>
            <a:endParaRPr lang="en-US" sz="16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b="0" i="0">
                <a:solidFill>
                  <a:schemeClr val="tx1"/>
                </a:solidFill>
                <a:latin typeface="Arial" panose="020B0604020202020204" pitchFamily="34" charset="0"/>
                <a:ea typeface="Tomorrow"/>
                <a:cs typeface="Arial" panose="020B0604020202020204" pitchFamily="34" charset="0"/>
              </a:rPr>
              <a:t>Color Formatting and Configuring Visualizations </a:t>
            </a:r>
            <a:endParaRPr sz="2000" b="0" i="0">
              <a:solidFill>
                <a:schemeClr val="tx1"/>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https://learn.microsoft.com/en-us/power-bi/visuals/service-getting-started-with-color-formatting-and-axis-properties</a:t>
            </a:r>
            <a:endParaRPr sz="16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sz="1600" b="0" i="0">
                <a:solidFill>
                  <a:srgbClr val="00B0F0"/>
                </a:solidFill>
                <a:latin typeface="Arial" panose="020B0604020202020204" pitchFamily="34" charset="0"/>
                <a:ea typeface="Tomorrow"/>
                <a:cs typeface="Arial" panose="020B0604020202020204" pitchFamily="34" charset="0"/>
              </a:rPr>
              <a:t>https://learn.microsoft.com/en-us/power-bi/create-reports/desktop-conditional-table-formatting</a:t>
            </a:r>
            <a:endParaRPr sz="2000" b="0" i="0">
              <a:solidFill>
                <a:schemeClr val="tx1"/>
              </a:solidFill>
              <a:latin typeface="Arial" panose="020B0604020202020204" pitchFamily="34" charset="0"/>
              <a:ea typeface="Tomorrow"/>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400685"/>
            <a:ext cx="11395710" cy="3553460"/>
          </a:xfrm>
          <a:prstGeom prst="rect">
            <a:avLst/>
          </a:prstGeom>
          <a:noFill/>
        </p:spPr>
        <p:txBody>
          <a:bodyPr wrap="square" rtlCol="0" anchor="t">
            <a:spAutoFit/>
          </a:bodyPr>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Shapes, Text Boxes and Images</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https://learn.microsoft.com/en-us/power-bi/create-reports/service-dashboard-add-widget </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Page Layout and Z-order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https://learn.microsoft.com/en-us/power-bi/create-reports/desktop-gridlines-snap-to-grid?tabs=powerbi-desktop#use-z-order</a:t>
            </a:r>
            <a:endParaRPr sz="1400" b="0" i="0">
              <a:solidFill>
                <a:srgbClr val="00B0F0"/>
              </a:solidFill>
              <a:latin typeface="Arial" panose="020B0604020202020204" pitchFamily="34" charset="0"/>
              <a:ea typeface="Tomorrow"/>
              <a:cs typeface="Arial" panose="020B0604020202020204" pitchFamily="34" charset="0"/>
            </a:endParaRPr>
          </a:p>
          <a:p>
            <a:pPr marL="1257300" lvl="2" indent="-342900">
              <a:lnSpc>
                <a:spcPct val="150000"/>
              </a:lnSpc>
              <a:spcBef>
                <a:spcPct val="0"/>
              </a:spcBef>
              <a:spcAft>
                <a:spcPct val="0"/>
              </a:spcAft>
              <a:buFont typeface="Arial" panose="020B0604020202020204" pitchFamily="34" charset="0"/>
              <a:buChar char="•"/>
            </a:pPr>
            <a:r>
              <a:rPr lang="en-US" sz="1400">
                <a:solidFill>
                  <a:srgbClr val="00B0F0"/>
                </a:solidFill>
                <a:sym typeface="+mn-ea"/>
              </a:rPr>
              <a:t>https://qmetrix.com.au/bi-dashboards-visualisation-techniques-design-elements-and-screen-real-estate/</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What Are Custom Visuals? </a:t>
            </a:r>
            <a:endParaRPr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b="0" i="0">
                <a:solidFill>
                  <a:srgbClr val="00B0F0"/>
                </a:solidFill>
                <a:latin typeface="Arial" panose="020B0604020202020204" pitchFamily="34" charset="0"/>
                <a:ea typeface="Tomorrow"/>
                <a:cs typeface="Arial" panose="020B0604020202020204" pitchFamily="34" charset="0"/>
              </a:rPr>
              <a:t>https://blogs.perficient.com/2022/09/09/top-custom-visuals-in-power-bi/</a:t>
            </a:r>
            <a:endParaRPr sz="1400" b="0" i="0">
              <a:solidFill>
                <a:srgbClr val="00B0F0"/>
              </a:solidFill>
              <a:latin typeface="Arial" panose="020B0604020202020204" pitchFamily="34" charset="0"/>
              <a:ea typeface="Tomorrow"/>
              <a:cs typeface="Arial" panose="020B0604020202020204" pitchFamily="34" charset="0"/>
            </a:endParaRPr>
          </a:p>
          <a:p>
            <a:pPr marL="800100" lvl="1" indent="-342900">
              <a:lnSpc>
                <a:spcPct val="150000"/>
              </a:lnSpc>
              <a:spcBef>
                <a:spcPct val="0"/>
              </a:spcBef>
              <a:spcAft>
                <a:spcPct val="0"/>
              </a:spcAft>
              <a:buFont typeface="Arial" panose="020B0604020202020204" pitchFamily="34" charset="0"/>
              <a:buChar char="•"/>
            </a:pPr>
            <a:r>
              <a:rPr sz="2000">
                <a:latin typeface="Arial" panose="020B0604020202020204" pitchFamily="34" charset="0"/>
                <a:ea typeface="Tomorrow"/>
                <a:cs typeface="Arial" panose="020B0604020202020204" pitchFamily="34" charset="0"/>
                <a:sym typeface="+mn-ea"/>
              </a:rPr>
              <a:t>Assignment</a:t>
            </a:r>
            <a:r>
              <a:rPr lang="en-US" sz="2000">
                <a:latin typeface="Arial" panose="020B0604020202020204" pitchFamily="34" charset="0"/>
                <a:ea typeface="Tomorrow"/>
                <a:cs typeface="Arial" panose="020B0604020202020204" pitchFamily="34" charset="0"/>
                <a:sym typeface="+mn-ea"/>
              </a:rPr>
              <a:t>  </a:t>
            </a:r>
            <a:endParaRPr lang="en-US" sz="2000">
              <a:latin typeface="Arial" panose="020B0604020202020204" pitchFamily="34" charset="0"/>
              <a:ea typeface="Tomorrow"/>
              <a:cs typeface="Arial" panose="020B0604020202020204" pitchFamily="34" charset="0"/>
              <a:sym typeface="+mn-ea"/>
            </a:endParaRPr>
          </a:p>
          <a:p>
            <a:pPr marL="1257300" lvl="2" indent="-342900">
              <a:lnSpc>
                <a:spcPct val="150000"/>
              </a:lnSpc>
              <a:spcBef>
                <a:spcPct val="0"/>
              </a:spcBef>
              <a:spcAft>
                <a:spcPct val="0"/>
              </a:spcAft>
              <a:buFont typeface="Arial" panose="020B0604020202020204" pitchFamily="34" charset="0"/>
              <a:buChar char="•"/>
            </a:pPr>
            <a:r>
              <a:rPr sz="1400">
                <a:solidFill>
                  <a:srgbClr val="00B0F0"/>
                </a:solidFill>
                <a:latin typeface="Arial" panose="020B0604020202020204" pitchFamily="34" charset="0"/>
                <a:ea typeface="Tomorrow"/>
                <a:cs typeface="Arial" panose="020B0604020202020204" pitchFamily="34" charset="0"/>
                <a:sym typeface="+mn-ea"/>
              </a:rPr>
              <a:t>https://github.com/Sanjesh12/Power-BI-Assignment </a:t>
            </a:r>
            <a:endParaRPr lang="en-US" sz="1400">
              <a:solidFill>
                <a:srgbClr val="00B0F0"/>
              </a:solidFill>
              <a:latin typeface="Arial" panose="020B0604020202020204" pitchFamily="34" charset="0"/>
              <a:ea typeface="Tomorrow"/>
              <a:cs typeface="Arial" panose="020B0604020202020204" pitchFamily="34" charset="0"/>
              <a:sym typeface="+mn-ea"/>
            </a:endParaRPr>
          </a:p>
        </p:txBody>
      </p:sp>
      <p:sp>
        <p:nvSpPr>
          <p:cNvPr id="3" name="Text Box 2"/>
          <p:cNvSpPr txBox="1"/>
          <p:nvPr/>
        </p:nvSpPr>
        <p:spPr>
          <a:xfrm>
            <a:off x="564515" y="3932555"/>
            <a:ext cx="10864215" cy="2306955"/>
          </a:xfrm>
          <a:prstGeom prst="rect">
            <a:avLst/>
          </a:prstGeom>
          <a:noFill/>
        </p:spPr>
        <p:txBody>
          <a:bodyPr wrap="square" rtlCol="0" anchor="t">
            <a:spAutoFit/>
          </a:bodyPr>
          <a:p>
            <a:pPr marL="285750" indent="-285750">
              <a:buFont typeface="Arial" panose="020B0604020202020204" pitchFamily="34" charset="0"/>
              <a:buChar char="•"/>
            </a:pPr>
            <a:r>
              <a:rPr lang="en-US">
                <a:solidFill>
                  <a:srgbClr val="00B0F0"/>
                </a:solidFill>
              </a:rPr>
              <a:t>https://learn.microsoft.com/en-us/power-bi/create-reports/desktop-grouping-visuals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https://learn.microsoft.com/en-us/power-bi/visuals/power-bi-visualization-slicers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https://learn.microsoft.com/en-us/power-bi/create-reports/buttons-apply-all-clear-all-slicers</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https://learn.microsoft.com/en-us/power-bi/create-reports/desktop-drill-through-buttons</a:t>
            </a:r>
            <a:endParaRPr lang="en-US">
              <a:solidFill>
                <a:srgbClr val="00B0F0"/>
              </a:solidFill>
            </a:endParaRPr>
          </a:p>
          <a:p>
            <a:pPr marL="285750" indent="-285750">
              <a:buFont typeface="Arial" panose="020B0604020202020204" pitchFamily="34" charset="0"/>
              <a:buChar char="•"/>
            </a:pPr>
            <a:r>
              <a:rPr lang="en-US">
                <a:solidFill>
                  <a:srgbClr val="00B0F0"/>
                </a:solidFill>
              </a:rPr>
              <a:t>https://www.phdata.io/blog/how-to-create-a-drill-through-in-power-bi/</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https://learn.microsoft.com/en-us/power-bi/create-reports/desktop-drillthrough</a:t>
            </a:r>
            <a:endParaRPr lang="en-US">
              <a:solidFill>
                <a:srgbClr val="00B0F0"/>
              </a:solidFill>
            </a:endParaRPr>
          </a:p>
          <a:p>
            <a:pPr marL="285750" indent="-285750">
              <a:buFont typeface="Arial" panose="020B0604020202020204" pitchFamily="34" charset="0"/>
              <a:buChar char="•"/>
            </a:pPr>
            <a:r>
              <a:rPr lang="en-US">
                <a:solidFill>
                  <a:srgbClr val="00B0F0"/>
                </a:solidFill>
              </a:rPr>
              <a:t>https://learn.microsoft.com/en-us/power-bi/consumer/end-user-q-and-a</a:t>
            </a:r>
            <a:endParaRPr lang="en-US">
              <a:solidFill>
                <a:srgbClr val="00B0F0"/>
              </a:solidFill>
            </a:endParaRPr>
          </a:p>
          <a:p>
            <a:pPr marL="285750" indent="-285750">
              <a:buFont typeface="Arial" panose="020B0604020202020204" pitchFamily="34" charset="0"/>
              <a:buChar char="•"/>
            </a:pPr>
            <a:r>
              <a:rPr lang="en-US">
                <a:solidFill>
                  <a:srgbClr val="00B0F0"/>
                </a:solidFill>
              </a:rPr>
              <a:t>https://qmetrix.com.au/bi-dashboards-visualisation-techniques-design-elements-and-screen-real-estate/</a:t>
            </a:r>
            <a:endParaRPr lang="en-US">
              <a:solidFill>
                <a:srgbClr val="00B0F0"/>
              </a:solidFill>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11832</Words>
  <Application>WPS Presentation</Application>
  <PresentationFormat>Widescreen</PresentationFormat>
  <Paragraphs>267</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Calibri</vt:lpstr>
      <vt:lpstr>Calibri</vt:lpstr>
      <vt:lpstr>Tomorrow</vt:lpstr>
      <vt:lpstr>Segoe Print</vt:lpstr>
      <vt:lpstr>Franklin Gothic Book</vt:lpstr>
      <vt:lpstr>Bookman Old Style</vt:lpstr>
      <vt:lpstr>Microsoft YaHei</vt:lpstr>
      <vt:lpstr>Arial Unicode MS</vt:lpstr>
      <vt:lpstr>Segoe UI</vt:lpstr>
      <vt:lpstr>Segoe MDL2 Assets</vt:lpstr>
      <vt:lpstr>Times New Roman</vt:lpstr>
      <vt:lpstr>Cambria</vt:lpstr>
      <vt:lpstr>Symbol</vt:lpstr>
      <vt:lpstr>Custom</vt:lpstr>
      <vt:lpstr>Power Bi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198</cp:revision>
  <dcterms:created xsi:type="dcterms:W3CDTF">2024-10-18T11:41:00Z</dcterms:created>
  <dcterms:modified xsi:type="dcterms:W3CDTF">2024-11-03T05:42:11Z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1033-12.2.0.18607</vt:lpwstr>
  </property>
</Properties>
</file>