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4" r:id="rId4"/>
    <p:sldId id="267" r:id="rId5"/>
    <p:sldId id="298" r:id="rId6"/>
    <p:sldId id="281" r:id="rId7"/>
    <p:sldId id="282" r:id="rId8"/>
    <p:sldId id="283" r:id="rId9"/>
    <p:sldId id="284" r:id="rId10"/>
    <p:sldId id="290" r:id="rId11"/>
    <p:sldId id="301" r:id="rId12"/>
    <p:sldId id="299" r:id="rId13"/>
    <p:sldId id="285" r:id="rId14"/>
    <p:sldId id="288" r:id="rId15"/>
    <p:sldId id="300" r:id="rId16"/>
    <p:sldId id="305" r:id="rId17"/>
    <p:sldId id="287" r:id="rId18"/>
    <p:sldId id="311" r:id="rId19"/>
    <p:sldId id="289" r:id="rId20"/>
    <p:sldId id="304" r:id="rId21"/>
    <p:sldId id="303" r:id="rId22"/>
    <p:sldId id="306" r:id="rId23"/>
    <p:sldId id="307" r:id="rId24"/>
    <p:sldId id="291" r:id="rId25"/>
    <p:sldId id="292" r:id="rId26"/>
    <p:sldId id="308" r:id="rId27"/>
    <p:sldId id="309" r:id="rId28"/>
    <p:sldId id="310"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customXml" Target="../customXml/item3.xml"/><Relationship Id="rId35" Type="http://schemas.openxmlformats.org/officeDocument/2006/relationships/customXml" Target="../customXml/item2.xml"/><Relationship Id="rId34" Type="http://schemas.openxmlformats.org/officeDocument/2006/relationships/customXml" Target="../customXml/item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673035"/>
        <a:chOff x="0" y="0"/>
        <a:chExt cx="11419840" cy="5673035"/>
      </a:xfrm>
    </dsp:grpSpPr>
    <dsp:sp modelId="{8D37F63A-B17B-4F8D-A5D9-FCCE12EE492C}">
      <dsp:nvSpPr>
        <dsp:cNvPr id="3" name="L-Shape 2"/>
        <dsp:cNvSpPr/>
      </dsp:nvSpPr>
      <dsp:spPr bwMode="white">
        <a:xfrm rot="5400000">
          <a:off x="298487" y="3303578"/>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303578"/>
        <a:ext cx="899088" cy="1496062"/>
      </dsp:txXfrm>
    </dsp:sp>
    <dsp:sp modelId="{7907DE3C-8D09-497B-9B0A-FF8CB0AF7D0E}">
      <dsp:nvSpPr>
        <dsp:cNvPr id="4" name="Rectangles 3"/>
        <dsp:cNvSpPr/>
      </dsp:nvSpPr>
      <dsp:spPr bwMode="white">
        <a:xfrm>
          <a:off x="148407" y="37505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750579"/>
        <a:ext cx="1350653" cy="1183927"/>
      </dsp:txXfrm>
    </dsp:sp>
    <dsp:sp modelId="{F15B5D98-4222-4531-B939-D54864A66513}">
      <dsp:nvSpPr>
        <dsp:cNvPr id="5" name="Isosceles Triangle 4"/>
        <dsp:cNvSpPr/>
      </dsp:nvSpPr>
      <dsp:spPr bwMode="white">
        <a:xfrm>
          <a:off x="1244220" y="3193437"/>
          <a:ext cx="254840" cy="254840"/>
        </a:xfrm>
        <a:prstGeom prst="triangle">
          <a:avLst>
            <a:gd name="adj" fmla="val 100000"/>
          </a:avLst>
        </a:prstGeom>
      </dsp:spPr>
      <dsp:style>
        <a:lnRef idx="2">
          <a:schemeClr val="accent3">
            <a:hueOff val="255000"/>
            <a:satOff val="-3365"/>
            <a:lumOff val="392"/>
            <a:alpha val="100000"/>
          </a:schemeClr>
        </a:lnRef>
        <a:fillRef idx="1">
          <a:schemeClr val="accent3">
            <a:hueOff val="255000"/>
            <a:satOff val="-3365"/>
            <a:lumOff val="392"/>
            <a:alpha val="100000"/>
          </a:schemeClr>
        </a:fillRef>
        <a:effectRef idx="0">
          <a:scrgbClr r="0" g="0" b="0"/>
        </a:effectRef>
        <a:fontRef idx="minor">
          <a:schemeClr val="lt1"/>
        </a:fontRef>
      </dsp:style>
      <dsp:txXfrm>
        <a:off x="1244220" y="3193437"/>
        <a:ext cx="254840" cy="254840"/>
      </dsp:txXfrm>
    </dsp:sp>
    <dsp:sp modelId="{186242D4-92C2-446C-930A-D5135B86F2A9}">
      <dsp:nvSpPr>
        <dsp:cNvPr id="6" name="L-Shape 5"/>
        <dsp:cNvSpPr/>
      </dsp:nvSpPr>
      <dsp:spPr bwMode="white">
        <a:xfrm rot="5400000">
          <a:off x="1951950" y="2894427"/>
          <a:ext cx="899088" cy="1496062"/>
        </a:xfrm>
        <a:prstGeom prst="corner">
          <a:avLst>
            <a:gd name="adj1" fmla="val 16120"/>
            <a:gd name="adj2" fmla="val 16110"/>
          </a:avLst>
        </a:prstGeom>
      </dsp:spPr>
      <dsp:style>
        <a:lnRef idx="2">
          <a:schemeClr val="accent3">
            <a:hueOff val="510000"/>
            <a:satOff val="-6731"/>
            <a:lumOff val="784"/>
            <a:alpha val="100000"/>
          </a:schemeClr>
        </a:lnRef>
        <a:fillRef idx="1">
          <a:schemeClr val="accent3">
            <a:hueOff val="510000"/>
            <a:satOff val="-6731"/>
            <a:lumOff val="784"/>
            <a:alpha val="100000"/>
          </a:schemeClr>
        </a:fillRef>
        <a:effectRef idx="0">
          <a:scrgbClr r="0" g="0" b="0"/>
        </a:effectRef>
        <a:fontRef idx="minor">
          <a:schemeClr val="lt1"/>
        </a:fontRef>
      </dsp:style>
      <dsp:txXfrm rot="5400000">
        <a:off x="1951950" y="2894427"/>
        <a:ext cx="899088" cy="1496062"/>
      </dsp:txXfrm>
    </dsp:sp>
    <dsp:sp modelId="{B46C84B0-B83D-4677-BEA9-8DD2B3EADAD0}">
      <dsp:nvSpPr>
        <dsp:cNvPr id="7" name="Rectangles 6"/>
        <dsp:cNvSpPr/>
      </dsp:nvSpPr>
      <dsp:spPr bwMode="white">
        <a:xfrm>
          <a:off x="1838544" y="33617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361779"/>
        <a:ext cx="1350653" cy="1183927"/>
      </dsp:txXfrm>
    </dsp:sp>
    <dsp:sp modelId="{BB2A9629-BD1A-409E-8251-A9B8DA5314E1}">
      <dsp:nvSpPr>
        <dsp:cNvPr id="8" name="Isosceles Triangle 7"/>
        <dsp:cNvSpPr/>
      </dsp:nvSpPr>
      <dsp:spPr bwMode="white">
        <a:xfrm>
          <a:off x="2897683" y="2784285"/>
          <a:ext cx="254840" cy="254840"/>
        </a:xfrm>
        <a:prstGeom prst="triangle">
          <a:avLst>
            <a:gd name="adj" fmla="val 100000"/>
          </a:avLst>
        </a:prstGeom>
      </dsp:spPr>
      <dsp:style>
        <a:lnRef idx="2">
          <a:schemeClr val="accent3">
            <a:hueOff val="765000"/>
            <a:satOff val="-10097"/>
            <a:lumOff val="1176"/>
            <a:alpha val="100000"/>
          </a:schemeClr>
        </a:lnRef>
        <a:fillRef idx="1">
          <a:schemeClr val="accent3">
            <a:hueOff val="765000"/>
            <a:satOff val="-10097"/>
            <a:lumOff val="1176"/>
            <a:alpha val="100000"/>
          </a:schemeClr>
        </a:fillRef>
        <a:effectRef idx="0">
          <a:scrgbClr r="0" g="0" b="0"/>
        </a:effectRef>
        <a:fontRef idx="minor">
          <a:schemeClr val="lt1"/>
        </a:fontRef>
      </dsp:style>
      <dsp:txXfrm>
        <a:off x="2897683" y="2784285"/>
        <a:ext cx="254840" cy="254840"/>
      </dsp:txXfrm>
    </dsp:sp>
    <dsp:sp modelId="{7ADC3927-3E0C-44DC-8E21-C190FBC67718}">
      <dsp:nvSpPr>
        <dsp:cNvPr id="9" name="L-Shape 8"/>
        <dsp:cNvSpPr/>
      </dsp:nvSpPr>
      <dsp:spPr bwMode="white">
        <a:xfrm rot="5400000">
          <a:off x="3605414" y="2485276"/>
          <a:ext cx="899088" cy="1496062"/>
        </a:xfrm>
        <a:prstGeom prst="corner">
          <a:avLst>
            <a:gd name="adj1" fmla="val 16120"/>
            <a:gd name="adj2" fmla="val 16110"/>
          </a:avLst>
        </a:prstGeom>
        <a:solidFill>
          <a:srgbClr val="AC770D"/>
        </a:solidFill>
      </dsp:spPr>
      <dsp:style>
        <a:lnRef idx="2">
          <a:schemeClr val="accent3">
            <a:hueOff val="1020000"/>
            <a:satOff val="-13463"/>
            <a:lumOff val="1569"/>
            <a:alpha val="100000"/>
          </a:schemeClr>
        </a:lnRef>
        <a:fillRef idx="1">
          <a:schemeClr val="accent3">
            <a:hueOff val="1020000"/>
            <a:satOff val="-13463"/>
            <a:lumOff val="1569"/>
            <a:alpha val="100000"/>
          </a:schemeClr>
        </a:fillRef>
        <a:effectRef idx="0">
          <a:scrgbClr r="0" g="0" b="0"/>
        </a:effectRef>
        <a:fontRef idx="minor">
          <a:schemeClr val="lt1"/>
        </a:fontRef>
      </dsp:style>
      <dsp:txXfrm rot="5400000">
        <a:off x="3605414" y="2485276"/>
        <a:ext cx="899088" cy="1496062"/>
      </dsp:txXfrm>
    </dsp:sp>
    <dsp:sp modelId="{1E10BA9A-DEA4-4075-9A03-B4C7CA82D359}">
      <dsp:nvSpPr>
        <dsp:cNvPr id="10" name="Rectangles 9"/>
        <dsp:cNvSpPr/>
      </dsp:nvSpPr>
      <dsp:spPr bwMode="white">
        <a:xfrm>
          <a:off x="3455334" y="293227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2932276"/>
        <a:ext cx="1350653" cy="1183927"/>
      </dsp:txXfrm>
    </dsp:sp>
    <dsp:sp modelId="{9FDD1F3A-4B31-4BEF-BF85-D18724D72895}">
      <dsp:nvSpPr>
        <dsp:cNvPr id="11" name="Isosceles Triangle 10"/>
        <dsp:cNvSpPr/>
      </dsp:nvSpPr>
      <dsp:spPr bwMode="white">
        <a:xfrm>
          <a:off x="4551147" y="2375134"/>
          <a:ext cx="254840" cy="254840"/>
        </a:xfrm>
        <a:prstGeom prst="triangle">
          <a:avLst>
            <a:gd name="adj" fmla="val 100000"/>
          </a:avLst>
        </a:prstGeom>
      </dsp:spPr>
      <dsp:style>
        <a:lnRef idx="2">
          <a:schemeClr val="accent3">
            <a:hueOff val="1275000"/>
            <a:satOff val="-16829"/>
            <a:lumOff val="1961"/>
            <a:alpha val="100000"/>
          </a:schemeClr>
        </a:lnRef>
        <a:fillRef idx="1">
          <a:schemeClr val="accent3">
            <a:hueOff val="1275000"/>
            <a:satOff val="-16829"/>
            <a:lumOff val="1961"/>
            <a:alpha val="100000"/>
          </a:schemeClr>
        </a:fillRef>
        <a:effectRef idx="0">
          <a:scrgbClr r="0" g="0" b="0"/>
        </a:effectRef>
        <a:fontRef idx="minor">
          <a:schemeClr val="lt1"/>
        </a:fontRef>
      </dsp:style>
      <dsp:txXfrm>
        <a:off x="4551147" y="2375134"/>
        <a:ext cx="254840" cy="254840"/>
      </dsp:txXfrm>
    </dsp:sp>
    <dsp:sp modelId="{A93AF2DF-A2B6-4C93-B5B5-E25BD1979074}">
      <dsp:nvSpPr>
        <dsp:cNvPr id="12" name="L-Shape 11"/>
        <dsp:cNvSpPr/>
      </dsp:nvSpPr>
      <dsp:spPr bwMode="white">
        <a:xfrm rot="5400000">
          <a:off x="5258877" y="2076125"/>
          <a:ext cx="899088" cy="1496062"/>
        </a:xfrm>
        <a:prstGeom prst="corner">
          <a:avLst>
            <a:gd name="adj1" fmla="val 16120"/>
            <a:gd name="adj2" fmla="val 16110"/>
          </a:avLst>
        </a:prstGeom>
      </dsp:spPr>
      <dsp:style>
        <a:lnRef idx="2">
          <a:schemeClr val="accent3">
            <a:hueOff val="1530000"/>
            <a:satOff val="-20195"/>
            <a:lumOff val="2353"/>
            <a:alpha val="100000"/>
          </a:schemeClr>
        </a:lnRef>
        <a:fillRef idx="1">
          <a:schemeClr val="accent3">
            <a:hueOff val="1530000"/>
            <a:satOff val="-20195"/>
            <a:lumOff val="2353"/>
            <a:alpha val="100000"/>
          </a:schemeClr>
        </a:fillRef>
        <a:effectRef idx="0">
          <a:scrgbClr r="0" g="0" b="0"/>
        </a:effectRef>
        <a:fontRef idx="minor">
          <a:schemeClr val="lt1"/>
        </a:fontRef>
      </dsp:style>
      <dsp:txXfrm rot="5400000">
        <a:off x="5258877" y="2076125"/>
        <a:ext cx="899088" cy="1496062"/>
      </dsp:txXfrm>
    </dsp:sp>
    <dsp:sp modelId="{BF6E417D-E404-41E0-B6B9-4676170C39B7}">
      <dsp:nvSpPr>
        <dsp:cNvPr id="13" name="Rectangles 12"/>
        <dsp:cNvSpPr/>
      </dsp:nvSpPr>
      <dsp:spPr bwMode="white">
        <a:xfrm>
          <a:off x="5108797" y="2523125"/>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523125"/>
        <a:ext cx="1350653" cy="1183927"/>
      </dsp:txXfrm>
    </dsp:sp>
    <dsp:sp modelId="{45CC6E95-BC83-44AE-9768-04350C55EE16}">
      <dsp:nvSpPr>
        <dsp:cNvPr id="14" name="Isosceles Triangle 13"/>
        <dsp:cNvSpPr/>
      </dsp:nvSpPr>
      <dsp:spPr bwMode="white">
        <a:xfrm>
          <a:off x="6204610" y="1965983"/>
          <a:ext cx="254840" cy="254840"/>
        </a:xfrm>
        <a:prstGeom prst="triangle">
          <a:avLst>
            <a:gd name="adj" fmla="val 100000"/>
          </a:avLst>
        </a:prstGeom>
      </dsp:spPr>
      <dsp:style>
        <a:lnRef idx="2">
          <a:schemeClr val="accent3">
            <a:hueOff val="1785000"/>
            <a:satOff val="-23561"/>
            <a:lumOff val="2745"/>
            <a:alpha val="100000"/>
          </a:schemeClr>
        </a:lnRef>
        <a:fillRef idx="1">
          <a:schemeClr val="accent3">
            <a:hueOff val="1785000"/>
            <a:satOff val="-23561"/>
            <a:lumOff val="2745"/>
            <a:alpha val="100000"/>
          </a:schemeClr>
        </a:fillRef>
        <a:effectRef idx="0">
          <a:scrgbClr r="0" g="0" b="0"/>
        </a:effectRef>
        <a:fontRef idx="minor">
          <a:schemeClr val="lt1"/>
        </a:fontRef>
      </dsp:style>
      <dsp:txXfrm>
        <a:off x="6204610" y="1965983"/>
        <a:ext cx="254840" cy="254840"/>
      </dsp:txXfrm>
    </dsp:sp>
    <dsp:sp modelId="{5FBCA329-7F76-43E7-956E-21E151A4451A}">
      <dsp:nvSpPr>
        <dsp:cNvPr id="15" name="L-Shape 14"/>
        <dsp:cNvSpPr/>
      </dsp:nvSpPr>
      <dsp:spPr bwMode="white">
        <a:xfrm rot="5400000">
          <a:off x="6912340" y="1666974"/>
          <a:ext cx="899088" cy="1496062"/>
        </a:xfrm>
        <a:prstGeom prst="corner">
          <a:avLst>
            <a:gd name="adj1" fmla="val 16120"/>
            <a:gd name="adj2" fmla="val 16110"/>
          </a:avLst>
        </a:prstGeom>
      </dsp:spPr>
      <dsp:style>
        <a:lnRef idx="2">
          <a:schemeClr val="accent3">
            <a:hueOff val="2040000"/>
            <a:satOff val="-26927"/>
            <a:lumOff val="3137"/>
            <a:alpha val="100000"/>
          </a:schemeClr>
        </a:lnRef>
        <a:fillRef idx="1">
          <a:schemeClr val="accent3">
            <a:hueOff val="2040000"/>
            <a:satOff val="-26927"/>
            <a:lumOff val="3137"/>
            <a:alpha val="100000"/>
          </a:schemeClr>
        </a:fillRef>
        <a:effectRef idx="0">
          <a:scrgbClr r="0" g="0" b="0"/>
        </a:effectRef>
        <a:fontRef idx="minor">
          <a:schemeClr val="lt1"/>
        </a:fontRef>
      </dsp:style>
      <dsp:txXfrm rot="5400000">
        <a:off x="6912340" y="1666974"/>
        <a:ext cx="899088" cy="1496062"/>
      </dsp:txXfrm>
    </dsp:sp>
    <dsp:sp modelId="{DB747E33-537E-454F-8C2F-F67E1FA7924D}">
      <dsp:nvSpPr>
        <dsp:cNvPr id="16" name="Rectangles 15"/>
        <dsp:cNvSpPr/>
      </dsp:nvSpPr>
      <dsp:spPr bwMode="white">
        <a:xfrm>
          <a:off x="6762260" y="211397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113974"/>
        <a:ext cx="1350653" cy="1183927"/>
      </dsp:txXfrm>
    </dsp:sp>
    <dsp:sp modelId="{92BDEB0D-B153-4DB4-B8B3-FC7D0362999A}">
      <dsp:nvSpPr>
        <dsp:cNvPr id="17" name="Isosceles Triangle 16"/>
        <dsp:cNvSpPr/>
      </dsp:nvSpPr>
      <dsp:spPr bwMode="white">
        <a:xfrm>
          <a:off x="7858073" y="1556832"/>
          <a:ext cx="254840" cy="254840"/>
        </a:xfrm>
        <a:prstGeom prst="triangle">
          <a:avLst>
            <a:gd name="adj" fmla="val 100000"/>
          </a:avLst>
        </a:prstGeom>
      </dsp:spPr>
      <dsp:style>
        <a:lnRef idx="2">
          <a:schemeClr val="accent3">
            <a:hueOff val="2295000"/>
            <a:satOff val="-30293"/>
            <a:lumOff val="3529"/>
            <a:alpha val="100000"/>
          </a:schemeClr>
        </a:lnRef>
        <a:fillRef idx="1">
          <a:schemeClr val="accent3">
            <a:hueOff val="2295000"/>
            <a:satOff val="-30293"/>
            <a:lumOff val="3529"/>
            <a:alpha val="100000"/>
          </a:schemeClr>
        </a:fillRef>
        <a:effectRef idx="0">
          <a:scrgbClr r="0" g="0" b="0"/>
        </a:effectRef>
        <a:fontRef idx="minor">
          <a:schemeClr val="lt1"/>
        </a:fontRef>
      </dsp:style>
      <dsp:txXfrm>
        <a:off x="7858073" y="1556832"/>
        <a:ext cx="254840" cy="254840"/>
      </dsp:txXfrm>
    </dsp:sp>
    <dsp:sp modelId="{77A6F671-42FA-4C37-9B11-2838569C8F11}">
      <dsp:nvSpPr>
        <dsp:cNvPr id="18" name="L-Shape 17"/>
        <dsp:cNvSpPr/>
      </dsp:nvSpPr>
      <dsp:spPr bwMode="white">
        <a:xfrm rot="5400000">
          <a:off x="8565804" y="1257823"/>
          <a:ext cx="899088" cy="1496062"/>
        </a:xfrm>
        <a:prstGeom prst="corner">
          <a:avLst>
            <a:gd name="adj1" fmla="val 16120"/>
            <a:gd name="adj2" fmla="val 16110"/>
          </a:avLst>
        </a:prstGeom>
      </dsp:spPr>
      <dsp:style>
        <a:lnRef idx="2">
          <a:schemeClr val="accent3">
            <a:hueOff val="2550000"/>
            <a:satOff val="-33659"/>
            <a:lumOff val="3922"/>
            <a:alpha val="100000"/>
          </a:schemeClr>
        </a:lnRef>
        <a:fillRef idx="1">
          <a:schemeClr val="accent3">
            <a:hueOff val="2550000"/>
            <a:satOff val="-33659"/>
            <a:lumOff val="3922"/>
            <a:alpha val="100000"/>
          </a:schemeClr>
        </a:fillRef>
        <a:effectRef idx="0">
          <a:scrgbClr r="0" g="0" b="0"/>
        </a:effectRef>
        <a:fontRef idx="minor">
          <a:schemeClr val="lt1"/>
        </a:fontRef>
      </dsp:style>
      <dsp:txXfrm rot="5400000">
        <a:off x="8565804" y="1257823"/>
        <a:ext cx="899088" cy="1496062"/>
      </dsp:txXfrm>
    </dsp:sp>
    <dsp:sp modelId="{E7836ADD-9EA4-4DF3-8502-89D894B85155}">
      <dsp:nvSpPr>
        <dsp:cNvPr id="19" name="Rectangles 18"/>
        <dsp:cNvSpPr/>
      </dsp:nvSpPr>
      <dsp:spPr bwMode="white">
        <a:xfrm>
          <a:off x="8535245" y="1795843"/>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795843"/>
        <a:ext cx="1350653" cy="1183927"/>
      </dsp:txXfrm>
    </dsp:sp>
    <dsp:sp modelId="{C0A77F95-5DE9-4C11-B456-845126EAD00E}">
      <dsp:nvSpPr>
        <dsp:cNvPr id="20" name="Isosceles Triangle 19"/>
        <dsp:cNvSpPr/>
      </dsp:nvSpPr>
      <dsp:spPr bwMode="white">
        <a:xfrm>
          <a:off x="9511536" y="1147681"/>
          <a:ext cx="254840" cy="254840"/>
        </a:xfrm>
        <a:prstGeom prst="triangle">
          <a:avLst>
            <a:gd name="adj" fmla="val 100000"/>
          </a:avLst>
        </a:prstGeom>
      </dsp:spPr>
      <dsp:style>
        <a:lnRef idx="2">
          <a:schemeClr val="accent3">
            <a:hueOff val="2805000"/>
            <a:satOff val="-37025"/>
            <a:lumOff val="4314"/>
            <a:alpha val="100000"/>
          </a:schemeClr>
        </a:lnRef>
        <a:fillRef idx="1">
          <a:schemeClr val="accent3">
            <a:hueOff val="2805000"/>
            <a:satOff val="-37025"/>
            <a:lumOff val="4314"/>
            <a:alpha val="100000"/>
          </a:schemeClr>
        </a:fillRef>
        <a:effectRef idx="0">
          <a:scrgbClr r="0" g="0" b="0"/>
        </a:effectRef>
        <a:fontRef idx="minor">
          <a:schemeClr val="lt1"/>
        </a:fontRef>
      </dsp:style>
      <dsp:txXfrm>
        <a:off x="9511536" y="1147681"/>
        <a:ext cx="254840" cy="254840"/>
      </dsp:txXfrm>
    </dsp:sp>
    <dsp:sp modelId="{550932F6-0DC2-4311-9F7D-BEBE91AD96BC}">
      <dsp:nvSpPr>
        <dsp:cNvPr id="21" name="L-Shape 20"/>
        <dsp:cNvSpPr/>
      </dsp:nvSpPr>
      <dsp:spPr bwMode="white">
        <a:xfrm rot="5400000">
          <a:off x="10219267" y="848672"/>
          <a:ext cx="899088" cy="1496062"/>
        </a:xfrm>
        <a:prstGeom prst="corner">
          <a:avLst>
            <a:gd name="adj1" fmla="val 16120"/>
            <a:gd name="adj2" fmla="val 16110"/>
          </a:avLst>
        </a:prstGeom>
      </dsp:spPr>
      <dsp:style>
        <a:lnRef idx="2">
          <a:schemeClr val="accent3">
            <a:hueOff val="3060000"/>
            <a:satOff val="-40391"/>
            <a:lumOff val="4706"/>
            <a:alpha val="100000"/>
          </a:schemeClr>
        </a:lnRef>
        <a:fillRef idx="1">
          <a:schemeClr val="accent3">
            <a:hueOff val="3060000"/>
            <a:satOff val="-40391"/>
            <a:lumOff val="4706"/>
            <a:alpha val="100000"/>
          </a:schemeClr>
        </a:fillRef>
        <a:effectRef idx="0">
          <a:scrgbClr r="0" g="0" b="0"/>
        </a:effectRef>
        <a:fontRef idx="minor">
          <a:schemeClr val="lt1"/>
        </a:fontRef>
      </dsp:style>
      <dsp:txXfrm rot="5400000">
        <a:off x="10219267" y="848672"/>
        <a:ext cx="899088" cy="1496062"/>
      </dsp:txXfrm>
    </dsp:sp>
    <dsp:sp modelId="{FA604DC8-01F6-4A09-8F04-1F6B7FD34130}">
      <dsp:nvSpPr>
        <dsp:cNvPr id="22" name="Rectangles 21"/>
        <dsp:cNvSpPr/>
      </dsp:nvSpPr>
      <dsp:spPr bwMode="white">
        <a:xfrm>
          <a:off x="10069187" y="129567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295672"/>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analyticsvidhya.com/blog/2021/07/metrics-to-evaluate-your-classification-model-to-take-the-right-decisions/#h-conclusion"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cross-validation-machine-learning/" TargetMode="External"/><Relationship Id="rId3" Type="http://schemas.openxmlformats.org/officeDocument/2006/relationships/hyperlink" Target="https://www.geeksforgeeks.org/auc-roc-curve/" TargetMode="External"/><Relationship Id="rId2" Type="http://schemas.openxmlformats.org/officeDocument/2006/relationships/hyperlink" Target="https://www.geeksforgeeks.org/confusion-matrix-machine-learning/" TargetMode="External"/><Relationship Id="rId1" Type="http://schemas.openxmlformats.org/officeDocument/2006/relationships/hyperlink" Target="https://www.geeksforgeeks.org/metrics-for-machine-learning-model/"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hyperlink" Target="https://www.javatpoint.com/performance-metrics-in-machine-learning" TargetMode="External"/><Relationship Id="rId2" Type="http://schemas.openxmlformats.org/officeDocument/2006/relationships/image" Target="../media/image14.png"/><Relationship Id="rId1" Type="http://schemas.openxmlformats.org/officeDocument/2006/relationships/hyperlink" Target="https://www.kaggle.com/code/prashant111/logistic-regression-classifier-tutoria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Logistic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14450" y="896620"/>
            <a:ext cx="10337800" cy="1322070"/>
          </a:xfrm>
          <a:prstGeom prst="rect">
            <a:avLst/>
          </a:prstGeom>
        </p:spPr>
        <p:txBody>
          <a:bodyPr wrap="square">
            <a:spAutoFit/>
          </a:bodyPr>
          <a:p>
            <a:pPr marL="0" indent="0" algn="l" fontAlgn="base">
              <a:spcBef>
                <a:spcPct val="0"/>
              </a:spcBef>
              <a:spcAft>
                <a:spcPct val="0"/>
              </a:spcAft>
            </a:pPr>
            <a:r>
              <a:rPr sz="1600" b="1" i="0">
                <a:solidFill>
                  <a:srgbClr val="273239"/>
                </a:solidFill>
                <a:latin typeface="Nunito"/>
                <a:ea typeface="Nunito"/>
              </a:rPr>
              <a:t>Model evaluation</a:t>
            </a:r>
            <a:r>
              <a:rPr sz="1600" b="0" i="0">
                <a:solidFill>
                  <a:srgbClr val="273239"/>
                </a:solidFill>
                <a:latin typeface="Nunito"/>
                <a:ea typeface="Nunito"/>
              </a:rPr>
              <a:t> is like giving them a test to see if they </a:t>
            </a:r>
            <a:r>
              <a:rPr sz="1600" b="0" i="1">
                <a:solidFill>
                  <a:srgbClr val="273239"/>
                </a:solidFill>
                <a:latin typeface="Nunito"/>
                <a:ea typeface="Nunito"/>
              </a:rPr>
              <a:t>truly</a:t>
            </a:r>
            <a:r>
              <a:rPr sz="1600" b="0" i="0">
                <a:solidFill>
                  <a:srgbClr val="273239"/>
                </a:solidFill>
                <a:latin typeface="Nunito"/>
                <a:ea typeface="Nunito"/>
              </a:rPr>
              <a:t> learned the subject—or just memorized answers. It helps us answer:</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Did the model learn patterns?</a:t>
            </a:r>
            <a:endParaRPr sz="16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Will it fail on new questions?</a:t>
            </a:r>
            <a:endParaRPr sz="1600" b="1" i="0">
              <a:solidFill>
                <a:srgbClr val="273239"/>
              </a:solidFill>
              <a:latin typeface="Nunito"/>
              <a:ea typeface="Nunito"/>
            </a:endParaRPr>
          </a:p>
        </p:txBody>
      </p:sp>
      <p:sp>
        <p:nvSpPr>
          <p:cNvPr id="3" name="Text Box 2"/>
          <p:cNvSpPr txBox="1"/>
          <p:nvPr/>
        </p:nvSpPr>
        <p:spPr>
          <a:xfrm>
            <a:off x="1051560" y="113665"/>
            <a:ext cx="6096000" cy="706755"/>
          </a:xfrm>
          <a:prstGeom prst="rect">
            <a:avLst/>
          </a:prstGeom>
          <a:noFill/>
        </p:spPr>
        <p:txBody>
          <a:bodyPr wrap="square" rtlCol="0" anchor="t">
            <a:spAutoFit/>
          </a:bodyPr>
          <a:p>
            <a:r>
              <a:rPr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rPr>
              <a:t>Model evaluation </a:t>
            </a:r>
            <a:endParaRPr lang="en-US"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9475" y="221615"/>
            <a:ext cx="7818755" cy="3271520"/>
          </a:xfrm>
          <a:prstGeom prst="rect">
            <a:avLst/>
          </a:prstGeom>
        </p:spPr>
        <p:txBody>
          <a:bodyPr wrap="square">
            <a:spAutoFit/>
          </a:bodyPr>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Classification Metrics in Machine Learning</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lang="en-US" sz="2000" b="0" i="0">
                <a:solidFill>
                  <a:srgbClr val="272528"/>
                </a:solidFill>
                <a:latin typeface="Arial" panose="020B0604020202020204" pitchFamily="34" charset="0"/>
                <a:ea typeface="Inter"/>
                <a:cs typeface="Arial" panose="020B0604020202020204" pitchFamily="34" charset="0"/>
              </a:rPr>
              <a:t>Accuracy </a:t>
            </a:r>
            <a:r>
              <a:rPr sz="2000" b="0" i="0">
                <a:solidFill>
                  <a:srgbClr val="272528"/>
                </a:solidFill>
                <a:latin typeface="Arial" panose="020B0604020202020204" pitchFamily="34" charset="0"/>
                <a:ea typeface="Inter"/>
                <a:cs typeface="Arial" panose="020B0604020202020204" pitchFamily="34" charset="0"/>
              </a:rPr>
              <a:t>The Limitations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Example of Limitation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What is Confusion Matrix?</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Precision</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Recall (Sensitivity)</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F1 Score</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AUC-ROC</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Log Loss</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Conclusion</a:t>
            </a:r>
            <a:endParaRPr sz="2000" b="0" i="0">
              <a:solidFill>
                <a:srgbClr val="272528"/>
              </a:solidFill>
              <a:latin typeface="Arial" panose="020B0604020202020204" pitchFamily="34" charset="0"/>
              <a:ea typeface="Inter"/>
              <a:cs typeface="Arial" panose="020B0604020202020204" pitchFamily="34" charset="0"/>
              <a:hlinkClick r:id="rId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176" y="128207"/>
            <a:ext cx="11975824" cy="5601533"/>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Models in Machine Learning</a:t>
            </a:r>
            <a:endParaRPr lang="en-US" b="1" i="0" dirty="0">
              <a:solidFill>
                <a:srgbClr val="FF0000"/>
              </a:solidFill>
              <a:effectLst/>
              <a:latin typeface="Nunito" pitchFamily="2" charset="0"/>
            </a:endParaRPr>
          </a:p>
          <a:p>
            <a:pPr algn="l" fontAlgn="base"/>
            <a:endParaRPr lang="en-US" b="1" i="0" dirty="0">
              <a:solidFill>
                <a:srgbClr val="FF0000"/>
              </a:solidFill>
              <a:effectLst/>
              <a:latin typeface="Nunito" pitchFamily="2" charset="0"/>
            </a:endParaRPr>
          </a:p>
          <a:p>
            <a:pPr algn="l" rtl="0" fontAlgn="base"/>
            <a:r>
              <a:rPr lang="en-US" sz="1400" b="0" i="0" dirty="0">
                <a:solidFill>
                  <a:srgbClr val="273239"/>
                </a:solidFill>
                <a:effectLst/>
                <a:latin typeface="Nunito" pitchFamily="2" charset="0"/>
              </a:rPr>
              <a:t>Evaluating a classification model is an important step in machine learning, as it helps to assess the performance and generalization ability of the model on new, unseen data. There are several metrics and techniques that can be used to evaluate a classification model, depending on the specific problem and requirements. Here are some commonly used evaluation metrics:</a:t>
            </a:r>
            <a:endParaRPr lang="en-US" sz="1400" b="0" i="0" dirty="0">
              <a:solidFill>
                <a:srgbClr val="273239"/>
              </a:solidFill>
              <a:effectLst/>
              <a:latin typeface="Nunito" pitchFamily="2" charset="0"/>
            </a:endParaRPr>
          </a:p>
          <a:p>
            <a:pPr algn="l" rtl="0"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Classification Accuracy:</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proportion of correctly classified instances over the total number of instances in the test set. It is a simple and intuitive metric but can be misleading in imbalanced datasets where the majority class dominates the accuracy score.</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Confusion matrix</a:t>
            </a: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A table that shows the number of true positives, true negatives, false positives, and false negatives for each class, which can be used to calculate various evaluation metrics.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Precision and Recall:</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Precision measures the proportion of true positives over the total number of predicted positives, while recall measures the proportion of true positives over the total number of actual positives. These metrics are useful in scenarios where one class is more important than the other, or when there is a trade-off between false positives and false negatives.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F1-Score:</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harmonic mean of precision and recall, calculated as 2 x (precision x recall) / (precision + recall). It is a useful metric for imbalanced datasets where both precision and recall are important.</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3"/>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3"/>
              </a:rPr>
              <a:t>ROC curve and AUC:</a:t>
            </a:r>
            <a:r>
              <a:rPr lang="en-US" sz="1400" b="0" i="0" dirty="0">
                <a:solidFill>
                  <a:srgbClr val="273239"/>
                </a:solidFill>
                <a:effectLst/>
                <a:latin typeface="Nunito" pitchFamily="2" charset="0"/>
              </a:rPr>
              <a:t> The Receiver Operating Characteristic (ROC) curve is a plot of the true positive rate (recall) against the false positive rate (1-specificity) for different threshold values of the classifier’s decision function. The Area Under the Curve (AUC) measures the overall performance of the classifier, with values ranging from 0.5 (random guessing) to 1 (perfect classification).</a:t>
            </a:r>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4"/>
              </a:rPr>
              <a:t>Cross-validation</a:t>
            </a:r>
            <a:r>
              <a:rPr lang="en-US" sz="1400" b="1" i="0" dirty="0">
                <a:solidFill>
                  <a:srgbClr val="273239"/>
                </a:solidFill>
                <a:effectLst/>
                <a:latin typeface="Nunito" pitchFamily="2" charset="0"/>
              </a:rPr>
              <a:t>:</a:t>
            </a:r>
            <a:r>
              <a:rPr lang="en-US" sz="1400" b="0" i="0" dirty="0">
                <a:solidFill>
                  <a:srgbClr val="273239"/>
                </a:solidFill>
                <a:effectLst/>
                <a:latin typeface="Nunito" pitchFamily="2" charset="0"/>
              </a:rPr>
              <a:t> A technique that divides the data into multiple folds and trains the model on each fold while testing on the others, to obtain a more robust estimate of the model’s performance.</a:t>
            </a:r>
            <a:endParaRPr lang="en-US" sz="1400" b="0" i="0" dirty="0">
              <a:solidFill>
                <a:srgbClr val="273239"/>
              </a:solidFill>
              <a:effectLst/>
              <a:latin typeface="Nunito"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3924" y="5729766"/>
            <a:ext cx="11392728" cy="646331"/>
          </a:xfrm>
          <a:prstGeom prst="rect">
            <a:avLst/>
          </a:prstGeom>
          <a:noFill/>
        </p:spPr>
        <p:txBody>
          <a:bodyPr wrap="square">
            <a:spAutoFit/>
          </a:bodyPr>
          <a:lstStyle/>
          <a:p>
            <a:r>
              <a:rPr lang="en-IN" dirty="0"/>
              <a:t>https://www.analyticsvidhya.com/blog/2021/07/metrics-to-evaluate-your-classification-model-to-take-the-right-decisions/</a:t>
            </a:r>
            <a:endParaRPr lang="en-IN" dirty="0"/>
          </a:p>
        </p:txBody>
      </p:sp>
      <p:sp>
        <p:nvSpPr>
          <p:cNvPr id="5" name="TextBox 4"/>
          <p:cNvSpPr txBox="1"/>
          <p:nvPr/>
        </p:nvSpPr>
        <p:spPr>
          <a:xfrm>
            <a:off x="742950" y="297237"/>
            <a:ext cx="6097656" cy="369332"/>
          </a:xfrm>
          <a:prstGeom prst="rect">
            <a:avLst/>
          </a:prstGeom>
          <a:noFill/>
        </p:spPr>
        <p:txBody>
          <a:bodyPr wrap="square">
            <a:spAutoFit/>
          </a:bodyPr>
          <a:lstStyle/>
          <a:p>
            <a:pPr algn="l"/>
            <a:r>
              <a:rPr lang="en-US" b="1" i="0" dirty="0">
                <a:solidFill>
                  <a:srgbClr val="FF0000"/>
                </a:solidFill>
                <a:effectLst/>
                <a:latin typeface="Inter"/>
              </a:rPr>
              <a:t>Metrics to Evaluate your Classification Model</a:t>
            </a:r>
            <a:endParaRPr lang="en-US" b="1" i="0" dirty="0">
              <a:solidFill>
                <a:srgbClr val="FF0000"/>
              </a:solidFill>
              <a:effectLst/>
              <a:latin typeface="Inter"/>
            </a:endParaRPr>
          </a:p>
        </p:txBody>
      </p:sp>
      <p:pic>
        <p:nvPicPr>
          <p:cNvPr id="5122" name="Picture 2" descr="6 Useful Metrics to Evaluate Binary Classification Models – The Digital Sky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0695" y="1633538"/>
            <a:ext cx="9734550" cy="336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69315" y="744855"/>
            <a:ext cx="9523095" cy="829945"/>
          </a:xfrm>
          <a:prstGeom prst="rect">
            <a:avLst/>
          </a:prstGeom>
        </p:spPr>
        <p:txBody>
          <a:bodyPr wrap="square">
            <a:spAutoFit/>
          </a:bodyPr>
          <a:p>
            <a:pPr marL="0" indent="0" algn="l"/>
            <a:r>
              <a:rPr sz="1600" b="0" i="0">
                <a:solidFill>
                  <a:srgbClr val="545D7E"/>
                </a:solidFill>
                <a:latin typeface="Google Sans"/>
                <a:ea typeface="Google Sans"/>
              </a:rPr>
              <a:t>The ratio of correct predictions to the total number of predictions. It provides a general overview of the model's correctness but may not be sufficient when dealing with imbalanced datasets. </a:t>
            </a:r>
            <a:endParaRPr sz="1600" b="0" i="0">
              <a:solidFill>
                <a:srgbClr val="545D7E"/>
              </a:solidFill>
              <a:latin typeface="Google Sans"/>
              <a:ea typeface="Google Sans"/>
            </a:endParaRPr>
          </a:p>
        </p:txBody>
      </p:sp>
      <p:sp>
        <p:nvSpPr>
          <p:cNvPr id="3" name="Text Box 2"/>
          <p:cNvSpPr txBox="1"/>
          <p:nvPr/>
        </p:nvSpPr>
        <p:spPr>
          <a:xfrm>
            <a:off x="621665" y="222885"/>
            <a:ext cx="6096000" cy="521970"/>
          </a:xfrm>
          <a:prstGeom prst="rect">
            <a:avLst/>
          </a:prstGeom>
          <a:noFill/>
        </p:spPr>
        <p:txBody>
          <a:bodyPr wrap="square" rtlCol="0" anchor="t">
            <a:spAutoFit/>
          </a:bodyPr>
          <a:p>
            <a:r>
              <a:rPr lang="en-US" altLang="en-IN" sz="2800" b="1" dirty="0">
                <a:solidFill>
                  <a:srgbClr val="FF0000"/>
                </a:solidFill>
                <a:sym typeface="+mn-ea"/>
              </a:rPr>
              <a:t>1. Accuracy </a:t>
            </a:r>
            <a:endParaRPr lang="en-US" altLang="en-IN" sz="2800" b="1" dirty="0">
              <a:solidFill>
                <a:srgbClr val="FF0000"/>
              </a:solidFill>
              <a:sym typeface="+mn-ea"/>
            </a:endParaRPr>
          </a:p>
        </p:txBody>
      </p:sp>
      <p:pic>
        <p:nvPicPr>
          <p:cNvPr id="4" name="Picture 3"/>
          <p:cNvPicPr/>
          <p:nvPr/>
        </p:nvPicPr>
        <p:blipFill>
          <a:blip r:embed="rId1"/>
          <a:stretch>
            <a:fillRect/>
          </a:stretch>
        </p:blipFill>
        <p:spPr>
          <a:xfrm>
            <a:off x="0" y="2294890"/>
            <a:ext cx="4942840" cy="2312035"/>
          </a:xfrm>
          <a:prstGeom prst="rect">
            <a:avLst/>
          </a:prstGeom>
        </p:spPr>
      </p:pic>
      <p:pic>
        <p:nvPicPr>
          <p:cNvPr id="5" name="Picture 4"/>
          <p:cNvPicPr/>
          <p:nvPr/>
        </p:nvPicPr>
        <p:blipFill>
          <a:blip r:embed="rId2"/>
          <a:stretch>
            <a:fillRect/>
          </a:stretch>
        </p:blipFill>
        <p:spPr>
          <a:xfrm>
            <a:off x="5332095" y="2400935"/>
            <a:ext cx="6498590" cy="3378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32370" t="29713" r="24927" b="31111"/>
          <a:stretch>
            <a:fillRect/>
          </a:stretch>
        </p:blipFill>
        <p:spPr>
          <a:xfrm>
            <a:off x="78105" y="0"/>
            <a:ext cx="6480810" cy="3344545"/>
          </a:xfrm>
          <a:prstGeom prst="rect">
            <a:avLst/>
          </a:prstGeom>
        </p:spPr>
      </p:pic>
      <p:sp>
        <p:nvSpPr>
          <p:cNvPr id="3" name="Text Box 2"/>
          <p:cNvSpPr txBox="1"/>
          <p:nvPr/>
        </p:nvSpPr>
        <p:spPr>
          <a:xfrm>
            <a:off x="220980" y="3498850"/>
            <a:ext cx="7327265" cy="2629535"/>
          </a:xfrm>
          <a:prstGeom prst="rect">
            <a:avLst/>
          </a:prstGeom>
        </p:spPr>
        <p:txBody>
          <a:bodyPr wrap="square">
            <a:spAutoFit/>
          </a:bodyPr>
          <a:p>
            <a:pPr>
              <a:spcAft>
                <a:spcPct val="60000"/>
              </a:spcAft>
            </a:pPr>
            <a:r>
              <a:rPr sz="2200" b="1"/>
              <a:t>⚠️ 2. Limitations of Accuracy</a:t>
            </a:r>
            <a:endParaRPr sz="2200" b="1"/>
          </a:p>
          <a:p>
            <a:pPr>
              <a:buFont typeface="Arial" panose="020B0604020202020204"/>
              <a:buChar char="•"/>
            </a:pPr>
            <a:r>
              <a:rPr sz="1600"/>
              <a:t>Accuracy can be misleading if the dataset is imbalanced.</a:t>
            </a:r>
            <a:endParaRPr sz="1600"/>
          </a:p>
          <a:p>
            <a:pPr>
              <a:buFont typeface="Arial" panose="020B0604020202020204"/>
              <a:buChar char="•"/>
            </a:pPr>
            <a:endParaRPr sz="1600"/>
          </a:p>
          <a:p>
            <a:pPr>
              <a:buFont typeface="Arial" panose="020B0604020202020204"/>
              <a:buChar char="•"/>
            </a:pPr>
            <a:r>
              <a:rPr sz="1600"/>
              <a:t>Example:</a:t>
            </a:r>
            <a:endParaRPr sz="1600"/>
          </a:p>
          <a:p>
            <a:pPr lvl="1">
              <a:buFont typeface="Arial" panose="020B0604020202020204"/>
              <a:buChar char="◦"/>
            </a:pPr>
            <a:r>
              <a:rPr sz="1600"/>
              <a:t>Suppose in a medical test dataset, 95% of the patients are healthy (negative class), and 5% have a disease (positive class).</a:t>
            </a:r>
            <a:endParaRPr sz="1600"/>
          </a:p>
          <a:p>
            <a:pPr lvl="1">
              <a:buFont typeface="Arial" panose="020B0604020202020204"/>
              <a:buChar char="◦"/>
            </a:pPr>
            <a:endParaRPr sz="1600"/>
          </a:p>
          <a:p>
            <a:pPr lvl="1">
              <a:buFont typeface="Arial" panose="020B0604020202020204"/>
              <a:buChar char="◦"/>
            </a:pPr>
            <a:r>
              <a:rPr sz="1600"/>
              <a:t>A model that predicts "healthy" for all cases will be 95% accurate, but it fails to identify any actual patients with the disease.</a:t>
            </a:r>
            <a:endParaRPr sz="1600"/>
          </a:p>
        </p:txBody>
      </p:sp>
      <p:sp>
        <p:nvSpPr>
          <p:cNvPr id="4" name="Text Box 3"/>
          <p:cNvSpPr txBox="1"/>
          <p:nvPr/>
        </p:nvSpPr>
        <p:spPr>
          <a:xfrm>
            <a:off x="3556000" y="907733"/>
            <a:ext cx="5080000" cy="337185"/>
          </a:xfrm>
          <a:prstGeom prst="rect">
            <a:avLst/>
          </a:prstGeom>
        </p:spPr>
        <p:txBody>
          <a:bodyPr>
            <a:spAutoFit/>
          </a:bodyPr>
          <a:p>
            <a:pPr>
              <a:spcAft>
                <a:spcPct val="60000"/>
              </a:spcAft>
            </a:pPr>
            <a:r>
              <a:rPr sz="1600" b="1"/>
              <a:t>📉 3. Example of Limitation of Accuracy</a:t>
            </a:r>
            <a:endParaRPr sz="1600" b="1"/>
          </a:p>
        </p:txBody>
      </p:sp>
      <p:graphicFrame>
        <p:nvGraphicFramePr>
          <p:cNvPr id="5" name="Table 4"/>
          <p:cNvGraphicFramePr/>
          <p:nvPr>
            <p:custDataLst>
              <p:tags r:id="rId2"/>
            </p:custDataLst>
          </p:nvPr>
        </p:nvGraphicFramePr>
        <p:xfrm>
          <a:off x="7382510" y="73025"/>
          <a:ext cx="2654300" cy="1844040"/>
        </p:xfrm>
        <a:graphic>
          <a:graphicData uri="http://schemas.openxmlformats.org/drawingml/2006/table">
            <a:tbl>
              <a:tblPr/>
              <a:tblGrid>
                <a:gridCol w="1272540"/>
                <a:gridCol w="1381760"/>
              </a:tblGrid>
              <a:tr h="0">
                <a:tc>
                  <a:txBody>
                    <a:bodyPr/>
                    <a:p>
                      <a:r>
                        <a:rPr sz="1400" b="1"/>
                        <a:t>Actual Class</a:t>
                      </a:r>
                      <a:endParaRPr sz="1400" b="1"/>
                    </a:p>
                  </a:txBody>
                  <a:tcPr marL="0" marR="0" marT="0" marB="0" anchor="ctr" anchorCtr="0">
                    <a:lnL>
                      <a:noFill/>
                    </a:lnL>
                    <a:lnR>
                      <a:noFill/>
                    </a:lnR>
                    <a:lnT>
                      <a:noFill/>
                    </a:lnT>
                    <a:lnB>
                      <a:noFill/>
                    </a:lnB>
                    <a:noFill/>
                  </a:tcPr>
                </a:tc>
                <a:tc>
                  <a:txBody>
                    <a:bodyPr/>
                    <a:p>
                      <a:r>
                        <a:rPr sz="1400" b="1"/>
                        <a:t>Predicted Class</a:t>
                      </a:r>
                      <a:endParaRPr sz="1400" b="1"/>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bl>
          </a:graphicData>
        </a:graphic>
      </p:graphicFrame>
      <p:sp>
        <p:nvSpPr>
          <p:cNvPr id="6" name="Text Box 5"/>
          <p:cNvSpPr txBox="1"/>
          <p:nvPr/>
        </p:nvSpPr>
        <p:spPr>
          <a:xfrm>
            <a:off x="6880225" y="2692083"/>
            <a:ext cx="5080000" cy="2061210"/>
          </a:xfrm>
          <a:prstGeom prst="rect">
            <a:avLst/>
          </a:prstGeom>
        </p:spPr>
        <p:txBody>
          <a:bodyPr>
            <a:spAutoFit/>
          </a:bodyPr>
          <a:p>
            <a:r>
              <a:rPr sz="1600"/>
              <a:t>Total = 10 cases (3 diseased, 7 healthy)</a:t>
            </a:r>
            <a:endParaRPr sz="1600"/>
          </a:p>
          <a:p>
            <a:pPr>
              <a:buFont typeface="Arial" panose="020B0604020202020204"/>
              <a:buChar char="•"/>
            </a:pPr>
            <a:endParaRPr sz="1600"/>
          </a:p>
          <a:p>
            <a:pPr>
              <a:buFont typeface="Arial" panose="020B0604020202020204"/>
              <a:buChar char="•"/>
            </a:pPr>
            <a:r>
              <a:rPr sz="1600"/>
              <a:t>Model predicts all as "No Disease"</a:t>
            </a:r>
            <a:endParaRPr sz="1600"/>
          </a:p>
          <a:p>
            <a:pPr>
              <a:buFont typeface="Arial" panose="020B0604020202020204"/>
              <a:buChar char="•"/>
            </a:pPr>
            <a:endParaRPr sz="1600"/>
          </a:p>
          <a:p>
            <a:pPr>
              <a:buFont typeface="Arial" panose="020B0604020202020204"/>
              <a:buChar char="•"/>
            </a:pPr>
            <a:r>
              <a:rPr sz="1600"/>
              <a:t>Accuracy = 7/10 = 70%</a:t>
            </a:r>
            <a:endParaRPr sz="1600"/>
          </a:p>
          <a:p>
            <a:pPr>
              <a:buFont typeface="Arial" panose="020B0604020202020204"/>
              <a:buChar char="•"/>
            </a:pPr>
            <a:endParaRPr sz="1600"/>
          </a:p>
          <a:p>
            <a:pPr>
              <a:buFont typeface="Arial" panose="020B0604020202020204"/>
              <a:buChar char="•"/>
            </a:pPr>
            <a:r>
              <a:rPr sz="1600"/>
              <a:t>But recall for diseased patients = 0%, meaning not useful for diagnosis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044" y="5829156"/>
            <a:ext cx="6097656" cy="646331"/>
          </a:xfrm>
          <a:prstGeom prst="rect">
            <a:avLst/>
          </a:prstGeom>
          <a:noFill/>
        </p:spPr>
        <p:txBody>
          <a:bodyPr wrap="square">
            <a:spAutoFit/>
          </a:bodyPr>
          <a:lstStyle/>
          <a:p>
            <a:r>
              <a:rPr lang="en-IN" dirty="0"/>
              <a:t>https://www.geeksforgeeks.org/confusion-matrix-machine-learning/</a:t>
            </a:r>
            <a:endParaRPr lang="en-IN" dirty="0"/>
          </a:p>
        </p:txBody>
      </p:sp>
      <p:pic>
        <p:nvPicPr>
          <p:cNvPr id="4098" name="Picture 2" descr="Confusion Matrix in Machine Learning - A Complete Guide (2024) - viso.a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2705" y="4072890"/>
            <a:ext cx="4519295" cy="226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Confusion Matrix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9" y="2385944"/>
            <a:ext cx="7487478" cy="2961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044" y="155345"/>
            <a:ext cx="6097656" cy="369332"/>
          </a:xfrm>
          <a:prstGeom prst="rect">
            <a:avLst/>
          </a:prstGeom>
          <a:noFill/>
        </p:spPr>
        <p:txBody>
          <a:bodyPr wrap="square">
            <a:spAutoFit/>
          </a:bodyPr>
          <a:lstStyle/>
          <a:p>
            <a:r>
              <a:rPr lang="en-IN" b="1" dirty="0">
                <a:solidFill>
                  <a:srgbClr val="FF0000"/>
                </a:solidFill>
              </a:rPr>
              <a:t>confusion-matrix-machine-learning</a:t>
            </a:r>
            <a:endParaRPr lang="en-IN" b="1" dirty="0">
              <a:solidFill>
                <a:srgbClr val="FF0000"/>
              </a:solidFill>
            </a:endParaRPr>
          </a:p>
        </p:txBody>
      </p:sp>
      <p:sp>
        <p:nvSpPr>
          <p:cNvPr id="9" name="TextBox 8"/>
          <p:cNvSpPr txBox="1"/>
          <p:nvPr/>
        </p:nvSpPr>
        <p:spPr>
          <a:xfrm>
            <a:off x="4135755" y="154305"/>
            <a:ext cx="2442845"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II. Confusion Matrix</a:t>
            </a:r>
            <a:endParaRPr lang="en-IN" b="1" i="0" dirty="0">
              <a:solidFill>
                <a:srgbClr val="FF0000"/>
              </a:solidFill>
              <a:effectLst/>
              <a:latin typeface="montserrat" panose="00000500000000000000" pitchFamily="2" charset="0"/>
            </a:endParaRPr>
          </a:p>
        </p:txBody>
      </p:sp>
      <p:pic>
        <p:nvPicPr>
          <p:cNvPr id="6148" name="Picture 4" descr="Performance Metric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95" y="345440"/>
            <a:ext cx="4760595" cy="2267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534670" y="523875"/>
            <a:ext cx="5080000" cy="1398270"/>
          </a:xfrm>
          <a:prstGeom prst="rect">
            <a:avLst/>
          </a:prstGeom>
        </p:spPr>
        <p:txBody>
          <a:bodyPr>
            <a:spAutoFit/>
          </a:bodyPr>
          <a:p>
            <a:pPr>
              <a:spcAft>
                <a:spcPct val="60000"/>
              </a:spcAft>
            </a:pPr>
            <a:r>
              <a:rPr sz="2200" b="1"/>
              <a:t>What is Confusion Matrix?</a:t>
            </a:r>
            <a:endParaRPr sz="2200" b="1"/>
          </a:p>
          <a:p>
            <a:r>
              <a:rPr sz="1600"/>
              <a:t>A confusion matrix is a performance measurement tool for classification. It shows actual vs predicted classifications in a tabular form.</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ype-1-and-2-errors"/>
          <p:cNvPicPr>
            <a:picLocks noChangeAspect="1"/>
          </p:cNvPicPr>
          <p:nvPr/>
        </p:nvPicPr>
        <p:blipFill>
          <a:blip r:embed="rId1"/>
          <a:stretch>
            <a:fillRect/>
          </a:stretch>
        </p:blipFill>
        <p:spPr>
          <a:xfrm>
            <a:off x="2030095" y="0"/>
            <a:ext cx="8411845" cy="62109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811" y="5827705"/>
            <a:ext cx="8848311" cy="646331"/>
          </a:xfrm>
          <a:prstGeom prst="rect">
            <a:avLst/>
          </a:prstGeom>
          <a:noFill/>
        </p:spPr>
        <p:txBody>
          <a:bodyPr wrap="square">
            <a:spAutoFit/>
          </a:bodyPr>
          <a:lstStyle/>
          <a:p>
            <a:r>
              <a:rPr lang="en-IN" dirty="0">
                <a:hlinkClick r:id="rId1"/>
              </a:rPr>
              <a:t>https://www.kaggle.com/code/prashant111/logistic-regression-classifier-tutorial</a:t>
            </a:r>
            <a:endParaRPr lang="en-IN" dirty="0"/>
          </a:p>
          <a:p>
            <a:r>
              <a:rPr lang="en-IN" dirty="0"/>
              <a:t>Implementations with all in one </a:t>
            </a:r>
            <a:endParaRPr lang="en-IN" dirty="0"/>
          </a:p>
        </p:txBody>
      </p:sp>
      <p:sp>
        <p:nvSpPr>
          <p:cNvPr id="11" name="TextBox 10"/>
          <p:cNvSpPr txBox="1"/>
          <p:nvPr/>
        </p:nvSpPr>
        <p:spPr>
          <a:xfrm>
            <a:off x="331470" y="107315"/>
            <a:ext cx="2882265" cy="368300"/>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III. Precision</a:t>
            </a:r>
            <a:endParaRPr lang="en-IN" b="1" i="0" dirty="0">
              <a:solidFill>
                <a:srgbClr val="FF0000"/>
              </a:solidFill>
              <a:effectLst/>
              <a:latin typeface="montserrat" panose="00000500000000000000" pitchFamily="2" charset="0"/>
            </a:endParaRPr>
          </a:p>
        </p:txBody>
      </p:sp>
      <p:pic>
        <p:nvPicPr>
          <p:cNvPr id="6150" name="Picture 6" descr="Performance Metric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370" y="819393"/>
            <a:ext cx="3171825" cy="8191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99110" y="5597525"/>
            <a:ext cx="6942455" cy="368300"/>
          </a:xfrm>
          <a:prstGeom prst="rect">
            <a:avLst/>
          </a:prstGeom>
          <a:noFill/>
        </p:spPr>
        <p:txBody>
          <a:bodyPr wrap="square">
            <a:spAutoFit/>
          </a:bodyPr>
          <a:lstStyle/>
          <a:p>
            <a:r>
              <a:rPr lang="en-IN" dirty="0">
                <a:hlinkClick r:id="rId3"/>
              </a:rPr>
              <a:t>https://www.javatpoint.com/performance-metrics-in-machine-learning</a:t>
            </a:r>
            <a:r>
              <a:rPr lang="en-IN" dirty="0"/>
              <a:t> </a:t>
            </a:r>
            <a:endParaRPr lang="en-IN" dirty="0"/>
          </a:p>
        </p:txBody>
      </p:sp>
      <p:pic>
        <p:nvPicPr>
          <p:cNvPr id="2" name="Picture 1"/>
          <p:cNvPicPr/>
          <p:nvPr/>
        </p:nvPicPr>
        <p:blipFill>
          <a:blip r:embed="rId4"/>
          <a:srcRect l="8835" r="4978"/>
          <a:stretch>
            <a:fillRect/>
          </a:stretch>
        </p:blipFill>
        <p:spPr>
          <a:xfrm>
            <a:off x="6096000" y="1678940"/>
            <a:ext cx="5866765" cy="3197225"/>
          </a:xfrm>
          <a:prstGeom prst="rect">
            <a:avLst/>
          </a:prstGeom>
        </p:spPr>
      </p:pic>
      <p:sp>
        <p:nvSpPr>
          <p:cNvPr id="4" name="Text Box 3"/>
          <p:cNvSpPr txBox="1"/>
          <p:nvPr/>
        </p:nvSpPr>
        <p:spPr>
          <a:xfrm>
            <a:off x="422275" y="487680"/>
            <a:ext cx="6219190" cy="3291840"/>
          </a:xfrm>
          <a:prstGeom prst="rect">
            <a:avLst/>
          </a:prstGeom>
        </p:spPr>
        <p:txBody>
          <a:bodyPr wrap="square">
            <a:spAutoFit/>
          </a:bodyPr>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 precision is a metric that evaluates the accuracy of a model's positive predictions.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It measures the proportion of correctly predicted positive instances out of all instances predicted as positive.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Essentially, it answers the question: "Of all the instances the model classified as positive, how many were actually positive?"</a:t>
            </a:r>
            <a:endParaRPr sz="1600" b="0" i="0">
              <a:solidFill>
                <a:srgbClr val="001D35"/>
              </a:solidFill>
              <a:latin typeface="Arial" panose="020B0604020202020204" pitchFamily="34" charset="0"/>
              <a:ea typeface="Google Sans"/>
              <a:cs typeface="Arial" panose="020B0604020202020204" pitchFamily="34" charset="0"/>
            </a:endParaRPr>
          </a:p>
          <a:p>
            <a:pPr indent="0">
              <a:buFont typeface="Arial" panose="020B0604020202020204" pitchFamily="34" charset="0"/>
              <a:buNone/>
            </a:pP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lang="en-US" sz="1600" dirty="0">
                <a:solidFill>
                  <a:srgbClr val="2B2A29"/>
                </a:solidFill>
                <a:effectLst/>
                <a:latin typeface="Arial" panose="020B0604020202020204" pitchFamily="34" charset="0"/>
                <a:cs typeface="Arial" panose="020B0604020202020204" pitchFamily="34" charset="0"/>
                <a:sym typeface="+mn-ea"/>
              </a:rPr>
              <a:t>The precision metric is used to overcome the limitation of Accuracy. The precision determines the proportion of positive prediction that was actually correct.</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5" name="Text Box 4"/>
          <p:cNvSpPr txBox="1"/>
          <p:nvPr/>
        </p:nvSpPr>
        <p:spPr>
          <a:xfrm>
            <a:off x="422275" y="3580130"/>
            <a:ext cx="6289675" cy="17659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Correctly predicted positive instances.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Positives (FP)</a:t>
            </a:r>
            <a:r>
              <a:rPr sz="1600" b="0" i="0">
                <a:solidFill>
                  <a:srgbClr val="001D35"/>
                </a:solidFill>
                <a:latin typeface="Arial" panose="020B0604020202020204" pitchFamily="34" charset="0"/>
                <a:ea typeface="Google Sans"/>
                <a:cs typeface="Arial" panose="020B0604020202020204" pitchFamily="34" charset="0"/>
              </a:rPr>
              <a:t>: Incorrectly predicted positive instances (the model thought they were positive, but they were actually negative).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Precision Formula:</a:t>
            </a:r>
            <a:r>
              <a:rPr sz="1600" b="0" i="0">
                <a:solidFill>
                  <a:srgbClr val="001D35"/>
                </a:solidFill>
                <a:latin typeface="Arial" panose="020B0604020202020204" pitchFamily="34" charset="0"/>
                <a:ea typeface="Google Sans"/>
                <a:cs typeface="Arial" panose="020B0604020202020204" pitchFamily="34" charset="0"/>
              </a:rPr>
              <a:t> Precision = TP / (TP + FP)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135" y="0"/>
            <a:ext cx="10777220" cy="375094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spam filter. If the model flags 100 emails as spam, and 90 of them are actually spam (and 10 are incorrectly classified as spam), then the precision is 90/100 = 0.9 or 90%. This means 90% of the emails identified as spam were actually spam.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Importance of Precision: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High Precision is desirable when: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45720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False positives are costly or undesirable. For instance, in medical diagnoses, you'd want a high precision </a:t>
            </a:r>
            <a:r>
              <a:rPr lang="en-US" sz="1600" b="0" i="0">
                <a:solidFill>
                  <a:srgbClr val="545D7E"/>
                </a:solidFill>
                <a:latin typeface="Arial" panose="020B0604020202020204" pitchFamily="34" charset="0"/>
                <a:ea typeface="Google Sans"/>
                <a:cs typeface="Arial" panose="020B0604020202020204" pitchFamily="34" charset="0"/>
              </a:rPr>
              <a:t>	</a:t>
            </a:r>
            <a:r>
              <a:rPr sz="1600" b="0" i="0">
                <a:solidFill>
                  <a:srgbClr val="545D7E"/>
                </a:solidFill>
                <a:latin typeface="Arial" panose="020B0604020202020204" pitchFamily="34" charset="0"/>
                <a:ea typeface="Google Sans"/>
                <a:cs typeface="Arial" panose="020B0604020202020204" pitchFamily="34" charset="0"/>
              </a:rPr>
              <a:t>for a test that identifies a disease, so as to avoid falsely alarming patients.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Precision and Recall Relationship:</a:t>
            </a:r>
            <a:endParaRPr sz="1600" b="0" i="0">
              <a:solidFill>
                <a:srgbClr val="001D35"/>
              </a:solidFill>
              <a:latin typeface="Arial" panose="020B0604020202020204" pitchFamily="34" charset="0"/>
              <a:ea typeface="Google Sans"/>
              <a:cs typeface="Arial" panose="020B0604020202020204" pitchFamily="34" charset="0"/>
            </a:endParaRPr>
          </a:p>
          <a:p>
            <a:pPr marL="914400" lvl="2" indent="0">
              <a:lnSpc>
                <a:spcPct val="100000"/>
              </a:lnSpc>
              <a:spcBef>
                <a:spcPct val="0"/>
              </a:spcBef>
              <a:spcAft>
                <a:spcPct val="0"/>
              </a:spcAft>
            </a:pPr>
            <a:r>
              <a:rPr sz="1600" b="0" i="0">
                <a:solidFill>
                  <a:srgbClr val="545D7E"/>
                </a:solidFill>
                <a:latin typeface="Arial" panose="020B0604020202020204" pitchFamily="34" charset="0"/>
                <a:ea typeface="Google Sans"/>
                <a:cs typeface="Arial" panose="020B0604020202020204" pitchFamily="34" charset="0"/>
              </a:rPr>
              <a:t>Precision and recall often have an inverse relationship. Increasing precision can decrease recall, and vice versa. Therefore, it's crucial to consider both metrics when evaluating a model. In some cases, the F1-score, which combines precision and recall, is used to get a balanced evaluation.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Box 14"/>
          <p:cNvSpPr txBox="1"/>
          <p:nvPr/>
        </p:nvSpPr>
        <p:spPr>
          <a:xfrm>
            <a:off x="184785" y="146050"/>
            <a:ext cx="3153410"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IV. Recall or Sensitivity</a:t>
            </a:r>
            <a:endParaRPr lang="en-IN" b="1" i="0" dirty="0">
              <a:solidFill>
                <a:srgbClr val="FF0000"/>
              </a:solidFill>
              <a:effectLst/>
              <a:latin typeface="montserrat" panose="00000500000000000000" pitchFamily="2" charset="0"/>
            </a:endParaRPr>
          </a:p>
        </p:txBody>
      </p:sp>
      <p:sp>
        <p:nvSpPr>
          <p:cNvPr id="17" name="TextBox 16"/>
          <p:cNvSpPr txBox="1"/>
          <p:nvPr/>
        </p:nvSpPr>
        <p:spPr>
          <a:xfrm>
            <a:off x="254635" y="592455"/>
            <a:ext cx="7958455" cy="1198880"/>
          </a:xfrm>
          <a:prstGeom prst="rect">
            <a:avLst/>
          </a:prstGeom>
          <a:noFill/>
        </p:spPr>
        <p:txBody>
          <a:bodyPr wrap="square">
            <a:spAutoFit/>
          </a:bodyPr>
          <a:p>
            <a:r>
              <a:rPr lang="en-US" altLang="en-US" dirty="0"/>
              <a:t>recall is a metric that measures the ability of a model to correctly identify all relevant instances (true positives) within a dataset. It focuses on minimizing false negatives, meaning the model is evaluated on how well it finds all the positive cases, even if it might also include some false positives. </a:t>
            </a:r>
            <a:endParaRPr lang="en-US" altLang="en-US" dirty="0"/>
          </a:p>
        </p:txBody>
      </p:sp>
      <p:pic>
        <p:nvPicPr>
          <p:cNvPr id="6152" name="Picture 8" descr="Performance Metrics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1077" y="-207"/>
            <a:ext cx="4621903" cy="645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80365" y="1951355"/>
            <a:ext cx="11184255" cy="437451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The model correctly identifies positive cases.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Negatives (FN): </a:t>
            </a:r>
            <a:r>
              <a:rPr sz="1600" b="0" i="0">
                <a:solidFill>
                  <a:srgbClr val="001D35"/>
                </a:solidFill>
                <a:latin typeface="Arial" panose="020B0604020202020204" pitchFamily="34" charset="0"/>
                <a:ea typeface="Google Sans"/>
                <a:cs typeface="Arial" panose="020B0604020202020204" pitchFamily="34" charset="0"/>
              </a:rPr>
              <a:t>The model incorrectly identifies positive cases as negative.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Recall Formula: Recall = TP / (TP + FN). </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Purpose</a:t>
            </a:r>
            <a:r>
              <a:rPr sz="1600" b="0" i="0">
                <a:solidFill>
                  <a:srgbClr val="001D35"/>
                </a:solidFill>
                <a:latin typeface="Arial" panose="020B0604020202020204" pitchFamily="34" charset="0"/>
                <a:ea typeface="Google Sans"/>
                <a:cs typeface="Arial" panose="020B0604020202020204" pitchFamily="34" charset="0"/>
              </a:rPr>
              <a:t>: Recall is particularly important when the cost of missing a positive case (false negative) is high.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medical test for a disease. A high recall means the test is good at identifying all patients who actually have the disease, even if it sometimes misclassifies healthy people as having the disease (false positives).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When to use recall: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Minimizing false negatives is crucial: In applications where missing a positive case has serious consequences.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cost of acting on a false positive is low: If it's relatively easy to correct a false positive, high recall is desirable.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Example use cases: Fraud detection, medical diagnoses, and spam filtering. </a:t>
            </a:r>
            <a:endParaRPr sz="1600"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2"/>
          <a:srcRect l="11235" t="38735" r="5767" b="32756"/>
          <a:stretch>
            <a:fillRect/>
          </a:stretch>
        </p:blipFill>
        <p:spPr>
          <a:xfrm>
            <a:off x="7832090" y="961390"/>
            <a:ext cx="4359910" cy="1034415"/>
          </a:xfrm>
          <a:prstGeom prst="rect">
            <a:avLst/>
          </a:prstGeom>
        </p:spPr>
      </p:pic>
      <p:pic>
        <p:nvPicPr>
          <p:cNvPr id="4" name="Picture 3"/>
          <p:cNvPicPr/>
          <p:nvPr/>
        </p:nvPicPr>
        <p:blipFill>
          <a:blip r:embed="rId3"/>
          <a:stretch>
            <a:fillRect/>
          </a:stretch>
        </p:blipFill>
        <p:spPr>
          <a:xfrm>
            <a:off x="7832090" y="793115"/>
            <a:ext cx="4359910" cy="1800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9575" y="151130"/>
            <a:ext cx="11518900" cy="491490"/>
          </a:xfrm>
          <a:prstGeom prst="rect">
            <a:avLst/>
          </a:prstGeom>
        </p:spPr>
        <p:txBody>
          <a:bodyPr wrap="square">
            <a:spAutoFit/>
          </a:bodyPr>
          <a:p>
            <a:pPr marL="0" indent="0" algn="l">
              <a:spcBef>
                <a:spcPct val="0"/>
              </a:spcBef>
              <a:spcAft>
                <a:spcPct val="0"/>
              </a:spcAft>
            </a:pPr>
            <a:r>
              <a:rPr sz="2600" b="1" i="0">
                <a:solidFill>
                  <a:srgbClr val="FF0000"/>
                </a:solidFill>
                <a:latin typeface="Arial" panose="020B0604020202020204" pitchFamily="34" charset="0"/>
                <a:ea typeface="-apple-system"/>
                <a:cs typeface="Arial" panose="020B0604020202020204" pitchFamily="34" charset="0"/>
              </a:rPr>
              <a:t>F1-score</a:t>
            </a:r>
            <a:endParaRPr sz="1600" b="0" i="0">
              <a:solidFill>
                <a:srgbClr val="212529"/>
              </a:solidFill>
              <a:latin typeface="-apple-system"/>
              <a:ea typeface="-apple-system"/>
            </a:endParaRPr>
          </a:p>
        </p:txBody>
      </p:sp>
      <p:sp>
        <p:nvSpPr>
          <p:cNvPr id="5" name="Text Box 4"/>
          <p:cNvSpPr txBox="1"/>
          <p:nvPr/>
        </p:nvSpPr>
        <p:spPr>
          <a:xfrm>
            <a:off x="112395" y="642620"/>
            <a:ext cx="11816080" cy="5803265"/>
          </a:xfrm>
          <a:prstGeom prst="rect">
            <a:avLst/>
          </a:prstGeom>
        </p:spPr>
        <p:txBody>
          <a:bodyPr wrap="square">
            <a:sp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is a metric used to evaluate the performance of machine learning models, particularly in classification tasks. It represents the harmonic mean of precision and recall, providing a balanced measure that considers both false positives and false negatives.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sz="1400">
                <a:solidFill>
                  <a:srgbClr val="212529"/>
                </a:solidFill>
                <a:latin typeface="Arial" panose="020B0604020202020204" pitchFamily="34" charset="0"/>
                <a:ea typeface="-apple-system"/>
                <a:cs typeface="Arial" panose="020B0604020202020204" pitchFamily="34" charset="0"/>
                <a:sym typeface="+mn-ea"/>
              </a:rPr>
              <a:t>The F1-score combines these three metrics into one single metric that ranges from 0 to 1 and it takes into account both Precision and Recall.</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Key Concepts: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Precision: Meets the proportion of correctly predicted positive cases out of all predicted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Recall: Represents the proportion of correctly predicted positive cases out of all actual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F1 Score: Calculated as 2 * (precision * recall) / (precision + recall). </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use F1 Score?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Balanced Evaluation:</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When you need a balanced evaluation of a model's performance, considering both false positives and false negatives.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Imbalanced Datasets: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It is particularly useful when dealing with imbalanced datasets where one class has significantly more instances than the other.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Avoiding Optimization Bias: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ct val="0"/>
              </a:spcAft>
            </a:pPr>
            <a:r>
              <a:rPr sz="1400" b="0" i="0">
                <a:solidFill>
                  <a:srgbClr val="545D7E"/>
                </a:solidFill>
                <a:latin typeface="Arial" panose="020B0604020202020204" pitchFamily="34" charset="0"/>
                <a:ea typeface="Google Sans"/>
                <a:cs typeface="Arial" panose="020B0604020202020204" pitchFamily="34" charset="0"/>
              </a:rPr>
              <a:t>F1 score helps avoid optimizing solely for precision or recall, which can be misleading in certain scenarios. </a:t>
            </a:r>
            <a:endParaRPr sz="1400" b="0" i="0">
              <a:solidFill>
                <a:srgbClr val="545D7E"/>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Example: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In medical testing, a high F1 score indicates that the model is good at identifying patients with a disease (high recall) without incorrectly diagnosing healthy individuals as having the disease (high precision). Similarly, in fraud detection, the F1 score helps balance the need to catch fraudulent transactions while minimizing the number of false alarms.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Interpretation: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ranges from 0 to 1, with 1 representing perfect precision and recall, and 0 representing the worst possible performance.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15620" y="0"/>
            <a:ext cx="9649460" cy="46812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0872" y="95575"/>
            <a:ext cx="6502676" cy="6186309"/>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 Generate the confusion matrix</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cm = </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Display the 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ConfusionMatrixDisplay</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=cm, </a:t>
            </a:r>
            <a:r>
              <a:rPr lang="en-US" b="0" i="0" dirty="0" err="1">
                <a:solidFill>
                  <a:srgbClr val="2B2A29"/>
                </a:solidFill>
                <a:effectLst/>
                <a:latin typeface="montserrat" panose="00000500000000000000" pitchFamily="2" charset="0"/>
              </a:rPr>
              <a:t>display_labels</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data.target_names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disp.plot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cmap</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plt.cm.Blues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plt.title</a:t>
            </a:r>
            <a:r>
              <a:rPr lang="en-US" b="0" i="0" dirty="0">
                <a:solidFill>
                  <a:srgbClr val="2B2A29"/>
                </a:solidFill>
                <a:effectLst/>
                <a:latin typeface="montserrat" panose="00000500000000000000" pitchFamily="2" charset="0"/>
              </a:rPr>
              <a:t>("Confusion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plt.show</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Calculate evaluation metrics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TP = </a:t>
            </a:r>
            <a:r>
              <a:rPr lang="en-US" b="0" i="0" dirty="0" err="1">
                <a:solidFill>
                  <a:srgbClr val="2B2A29"/>
                </a:solidFill>
                <a:effectLst/>
                <a:latin typeface="montserrat" panose="00000500000000000000" pitchFamily="2" charset="0"/>
              </a:rPr>
              <a:t>np.diag</a:t>
            </a:r>
            <a:r>
              <a:rPr lang="en-US" b="0" i="0" dirty="0">
                <a:solidFill>
                  <a:srgbClr val="2B2A29"/>
                </a:solidFill>
                <a:effectLst/>
                <a:latin typeface="montserrat" panose="00000500000000000000" pitchFamily="2" charset="0"/>
              </a:rPr>
              <a:t>(cm)  # True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FP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axis=0) - TP  # False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FN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axis=1) - TP  # False Negatives</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precision = TP / (TP + FP)</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recall = TP / (TP + FN)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f1_score = 2 * (precision * recall) / (precision + recall)</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print("Precision:", precision)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print("Recall:", recall)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print("F1-Score:", f1_score)</a:t>
            </a:r>
            <a:endParaRPr lang="en-US" b="0" i="0" dirty="0">
              <a:solidFill>
                <a:srgbClr val="2B2A29"/>
              </a:solidFill>
              <a:effectLst/>
              <a:latin typeface="montserrat" panose="00000500000000000000" pitchFamily="2" charset="0"/>
            </a:endParaRPr>
          </a:p>
        </p:txBody>
      </p:sp>
      <p:sp>
        <p:nvSpPr>
          <p:cNvPr id="5" name="TextBox 4"/>
          <p:cNvSpPr txBox="1"/>
          <p:nvPr/>
        </p:nvSpPr>
        <p:spPr>
          <a:xfrm>
            <a:off x="0" y="0"/>
            <a:ext cx="5980872" cy="5970865"/>
          </a:xfrm>
          <a:prstGeom prst="rect">
            <a:avLst/>
          </a:prstGeom>
          <a:noFill/>
        </p:spPr>
        <p:txBody>
          <a:bodyPr wrap="square">
            <a:spAutoFit/>
          </a:bodyPr>
          <a:lstStyle/>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numpy</a:t>
            </a:r>
            <a:r>
              <a:rPr lang="en-US" sz="1600" b="0" i="0" dirty="0">
                <a:solidFill>
                  <a:srgbClr val="2B2A29"/>
                </a:solidFill>
                <a:effectLst/>
                <a:latin typeface="montserrat" panose="00000500000000000000" pitchFamily="2" charset="0"/>
              </a:rPr>
              <a:t> as np</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matplotlib.pyplot</a:t>
            </a:r>
            <a:r>
              <a:rPr lang="en-US" sz="1600" b="0" i="0" dirty="0">
                <a:solidFill>
                  <a:srgbClr val="2B2A29"/>
                </a:solidFill>
                <a:effectLst/>
                <a:latin typeface="montserrat" panose="00000500000000000000" pitchFamily="2" charset="0"/>
              </a:rPr>
              <a:t> as </a:t>
            </a:r>
            <a:r>
              <a:rPr lang="en-US" sz="1600" b="0" i="0" dirty="0" err="1">
                <a:solidFill>
                  <a:srgbClr val="2B2A29"/>
                </a:solidFill>
                <a:effectLst/>
                <a:latin typeface="montserrat" panose="00000500000000000000" pitchFamily="2" charset="0"/>
              </a:rPr>
              <a:t>plt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sklearn.metrics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confusion_matrix</a:t>
            </a:r>
            <a:r>
              <a:rPr lang="en-US" sz="1600" b="0" i="0" dirty="0">
                <a:solidFill>
                  <a:srgbClr val="2B2A29"/>
                </a:solidFill>
                <a:effectLst/>
                <a:latin typeface="montserrat" panose="00000500000000000000" pitchFamily="2" charset="0"/>
              </a:rPr>
              <a:t>, </a:t>
            </a:r>
            <a:r>
              <a:rPr lang="en-US" sz="1600" b="0" i="0" dirty="0" err="1">
                <a:solidFill>
                  <a:srgbClr val="2B2A29"/>
                </a:solidFill>
                <a:effectLst/>
                <a:latin typeface="montserrat" panose="00000500000000000000" pitchFamily="2" charset="0"/>
              </a:rPr>
              <a:t>ConfusionMatrixDisplay</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sklearn.model_selection</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train_test_split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sklearn.datasets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load_iris</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sklearn.ensemble</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RandomForestClassifier</a:t>
            </a:r>
            <a:endParaRPr lang="en-US" sz="1600"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Load a sample dataset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data = </a:t>
            </a:r>
            <a:r>
              <a:rPr lang="en-US" b="0" i="0" dirty="0" err="1">
                <a:solidFill>
                  <a:srgbClr val="2B2A29"/>
                </a:solidFill>
                <a:effectLst/>
                <a:latin typeface="montserrat" panose="00000500000000000000" pitchFamily="2" charset="0"/>
              </a:rPr>
              <a:t>load_iris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X, y = </a:t>
            </a:r>
            <a:r>
              <a:rPr lang="en-US" b="0" i="0" dirty="0" err="1">
                <a:solidFill>
                  <a:srgbClr val="2B2A29"/>
                </a:solidFill>
                <a:effectLst/>
                <a:latin typeface="montserrat" panose="00000500000000000000" pitchFamily="2" charset="0"/>
              </a:rPr>
              <a:t>data.data</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data.target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Split the dataset into training and testing sets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train_test_split</a:t>
            </a:r>
            <a:r>
              <a:rPr lang="en-US" b="0" i="0" dirty="0">
                <a:solidFill>
                  <a:srgbClr val="2B2A29"/>
                </a:solidFill>
                <a:effectLst/>
                <a:latin typeface="montserrat" panose="00000500000000000000" pitchFamily="2" charset="0"/>
              </a:rPr>
              <a:t>(X, y, </a:t>
            </a:r>
            <a:r>
              <a:rPr lang="en-US" b="0" i="0" dirty="0" err="1">
                <a:solidFill>
                  <a:srgbClr val="2B2A29"/>
                </a:solidFill>
                <a:effectLst/>
                <a:latin typeface="montserrat" panose="00000500000000000000" pitchFamily="2" charset="0"/>
              </a:rPr>
              <a:t>test_size</a:t>
            </a:r>
            <a:r>
              <a:rPr lang="en-US" b="0" i="0" dirty="0">
                <a:solidFill>
                  <a:srgbClr val="2B2A29"/>
                </a:solidFill>
                <a:effectLst/>
                <a:latin typeface="montserrat" panose="00000500000000000000" pitchFamily="2" charset="0"/>
              </a:rPr>
              <a:t>=0.3, </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Train a classification model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model = </a:t>
            </a:r>
            <a:r>
              <a:rPr lang="en-US" b="0" i="0" dirty="0" err="1">
                <a:solidFill>
                  <a:srgbClr val="2B2A29"/>
                </a:solidFill>
                <a:effectLst/>
                <a:latin typeface="montserrat" panose="00000500000000000000" pitchFamily="2" charset="0"/>
              </a:rPr>
              <a:t>RandomForestClassifier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model.fit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Make predictions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model.predict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p:txBody>
      </p:sp>
      <p:cxnSp>
        <p:nvCxnSpPr>
          <p:cNvPr id="7" name="Straight Connector 6"/>
          <p:cNvCxnSpPr/>
          <p:nvPr/>
        </p:nvCxnSpPr>
        <p:spPr>
          <a:xfrm>
            <a:off x="5834270" y="168965"/>
            <a:ext cx="0" cy="6112919"/>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05" y="159100"/>
            <a:ext cx="11621329" cy="2031325"/>
          </a:xfrm>
          <a:prstGeom prst="rect">
            <a:avLst/>
          </a:prstGeom>
          <a:noFill/>
        </p:spPr>
        <p:txBody>
          <a:bodyPr wrap="square">
            <a:spAutoFit/>
          </a:bodyPr>
          <a:lstStyle/>
          <a:p>
            <a:r>
              <a:rPr lang="en-IN" b="1" dirty="0"/>
              <a:t>Confusion Matrix</a:t>
            </a:r>
            <a:endParaRPr lang="en-IN" b="1" dirty="0"/>
          </a:p>
          <a:p>
            <a:pPr>
              <a:buFont typeface="Arial" panose="020B0604020202020204" pitchFamily="34" charset="0"/>
              <a:buChar char="•"/>
            </a:pPr>
            <a:r>
              <a:rPr lang="en-IN" b="1" dirty="0"/>
              <a:t>Understanding Performance</a:t>
            </a:r>
            <a:r>
              <a:rPr lang="en-IN" dirty="0"/>
              <a:t>:</a:t>
            </a:r>
            <a:endParaRPr lang="en-IN" dirty="0"/>
          </a:p>
          <a:p>
            <a:pPr marL="742950" lvl="1" indent="-285750">
              <a:buFont typeface="Arial" panose="020B0604020202020204" pitchFamily="34" charset="0"/>
              <a:buChar char="•"/>
            </a:pPr>
            <a:r>
              <a:rPr lang="en-IN" dirty="0"/>
              <a:t>Provides a detailed overview of a classification model’s performance beyond simple accuracy.</a:t>
            </a:r>
            <a:endParaRPr lang="en-IN" dirty="0"/>
          </a:p>
          <a:p>
            <a:pPr marL="742950" lvl="1" indent="-285750">
              <a:buFont typeface="Arial" panose="020B0604020202020204" pitchFamily="34" charset="0"/>
              <a:buChar char="•"/>
            </a:pPr>
            <a:r>
              <a:rPr lang="en-IN" dirty="0"/>
              <a:t>Highlights true positives, true negatives, false positives, and false negatives for deeper insights.</a:t>
            </a:r>
            <a:endParaRPr lang="en-IN" dirty="0"/>
          </a:p>
          <a:p>
            <a:pPr marL="742950" lvl="1" indent="-285750">
              <a:buFont typeface="Arial" panose="020B0604020202020204" pitchFamily="34" charset="0"/>
              <a:buChar char="•"/>
            </a:pPr>
            <a:r>
              <a:rPr lang="en-IN" b="1" dirty="0"/>
              <a:t>Use Case</a:t>
            </a:r>
            <a:r>
              <a:rPr lang="en-IN" dirty="0"/>
              <a:t>:</a:t>
            </a:r>
            <a:endParaRPr lang="en-IN" dirty="0"/>
          </a:p>
          <a:p>
            <a:pPr marL="1143000" lvl="2" indent="-228600">
              <a:buFont typeface="Arial" panose="020B0604020202020204" pitchFamily="34" charset="0"/>
              <a:buChar char="•"/>
            </a:pPr>
            <a:r>
              <a:rPr lang="en-IN" b="1" dirty="0"/>
              <a:t>Medical Diagnostics</a:t>
            </a:r>
            <a:r>
              <a:rPr lang="en-IN" dirty="0"/>
              <a:t>: Identifies how many actual diseases were correctly diagnosed (true positives) vs. missed diagnoses (false negatives).</a:t>
            </a:r>
            <a:endParaRPr lang="en-IN" dirty="0"/>
          </a:p>
        </p:txBody>
      </p:sp>
      <p:sp>
        <p:nvSpPr>
          <p:cNvPr id="5" name="TextBox 4"/>
          <p:cNvSpPr txBox="1"/>
          <p:nvPr/>
        </p:nvSpPr>
        <p:spPr>
          <a:xfrm>
            <a:off x="325505" y="2190425"/>
            <a:ext cx="11621329" cy="4246245"/>
          </a:xfrm>
          <a:prstGeom prst="rect">
            <a:avLst/>
          </a:prstGeom>
          <a:noFill/>
        </p:spPr>
        <p:txBody>
          <a:bodyPr wrap="square">
            <a:spAutoFit/>
          </a:bodyPr>
          <a:lstStyle/>
          <a:p>
            <a:r>
              <a:rPr lang="en-US" b="1" dirty="0"/>
              <a:t>Precision, Recall, and F1-Score</a:t>
            </a:r>
            <a:endParaRPr lang="en-US" b="1" dirty="0"/>
          </a:p>
          <a:p>
            <a:pPr>
              <a:buFont typeface="Arial" panose="020B0604020202020204" pitchFamily="34" charset="0"/>
              <a:buChar char="•"/>
            </a:pPr>
            <a:r>
              <a:rPr lang="en-US" b="1" dirty="0"/>
              <a:t>Precision</a:t>
            </a:r>
            <a:r>
              <a:rPr lang="en-US" dirty="0"/>
              <a:t>:</a:t>
            </a:r>
            <a:endParaRPr lang="en-US" dirty="0"/>
          </a:p>
          <a:p>
            <a:pPr marL="742950" lvl="1" indent="-285750">
              <a:buFont typeface="Arial" panose="020B0604020202020204" pitchFamily="34" charset="0"/>
              <a:buChar char="•"/>
            </a:pPr>
            <a:r>
              <a:rPr lang="en-US" dirty="0"/>
              <a:t>Measures the accuracy of positive predictions, crucial when false positives are costly.</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Fraud Detection</a:t>
            </a:r>
            <a:r>
              <a:rPr lang="en-US" dirty="0"/>
              <a:t>: High precision ensures that few legitimate transactions are incorrectly flagged as fraud.</a:t>
            </a:r>
            <a:endParaRPr lang="en-US" dirty="0"/>
          </a:p>
          <a:p>
            <a:pPr>
              <a:buFont typeface="Arial" panose="020B0604020202020204" pitchFamily="34" charset="0"/>
              <a:buChar char="•"/>
            </a:pPr>
            <a:r>
              <a:rPr lang="en-US" b="1" dirty="0"/>
              <a:t>Recall</a:t>
            </a:r>
            <a:r>
              <a:rPr lang="en-US" dirty="0"/>
              <a:t>:</a:t>
            </a:r>
            <a:endParaRPr lang="en-US" dirty="0"/>
          </a:p>
          <a:p>
            <a:pPr marL="742950" lvl="1" indent="-285750">
              <a:buFont typeface="Arial" panose="020B0604020202020204" pitchFamily="34" charset="0"/>
              <a:buChar char="•"/>
            </a:pPr>
            <a:r>
              <a:rPr lang="en-US" dirty="0"/>
              <a:t>Assesses the model's ability to identify all relevant instances, vital in minimizing false negatives.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Spam Detection</a:t>
            </a:r>
            <a:r>
              <a:rPr lang="en-US" dirty="0"/>
              <a:t>: High recall ensures that most spam emails are captured, reducing user exposure to unwanted content.</a:t>
            </a:r>
            <a:endParaRPr lang="en-US" dirty="0"/>
          </a:p>
          <a:p>
            <a:pPr>
              <a:buFont typeface="Arial" panose="020B0604020202020204" pitchFamily="34" charset="0"/>
              <a:buChar char="•"/>
            </a:pPr>
            <a:r>
              <a:rPr lang="en-US" b="1" dirty="0"/>
              <a:t>F1-Score</a:t>
            </a:r>
            <a:r>
              <a:rPr lang="en-US" dirty="0"/>
              <a:t>:</a:t>
            </a:r>
            <a:endParaRPr lang="en-US" dirty="0"/>
          </a:p>
          <a:p>
            <a:pPr marL="742950" lvl="1" indent="-285750">
              <a:buFont typeface="Arial" panose="020B0604020202020204" pitchFamily="34" charset="0"/>
              <a:buChar char="•"/>
            </a:pPr>
            <a:r>
              <a:rPr lang="en-US" dirty="0"/>
              <a:t>Combines precision and recall into a single metric, particularly useful in </a:t>
            </a:r>
            <a:r>
              <a:rPr lang="en-US" b="1" dirty="0"/>
              <a:t>imbalanced datasets.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Customer Churn Prediction</a:t>
            </a:r>
            <a:r>
              <a:rPr lang="en-US" dirty="0"/>
              <a:t>: Balances the need to accurately predict both churn and non-churn customers in a highly imbalanced dataset.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17"/>
          <p:cNvSpPr txBox="1"/>
          <p:nvPr/>
        </p:nvSpPr>
        <p:spPr>
          <a:xfrm>
            <a:off x="136662" y="0"/>
            <a:ext cx="10856015" cy="3416320"/>
          </a:xfrm>
          <a:prstGeom prst="rect">
            <a:avLst/>
          </a:prstGeom>
          <a:noFill/>
        </p:spPr>
        <p:txBody>
          <a:bodyPr wrap="square">
            <a:spAutoFit/>
          </a:bodyPr>
          <a:p>
            <a:r>
              <a:rPr lang="en-IN" b="1" dirty="0"/>
              <a:t>ROC Curve and AUC</a:t>
            </a:r>
            <a:endParaRPr lang="en-IN" b="1" dirty="0"/>
          </a:p>
          <a:p>
            <a:r>
              <a:rPr lang="en-US" b="1" dirty="0">
                <a:solidFill>
                  <a:srgbClr val="FF0000"/>
                </a:solidFill>
              </a:rPr>
              <a:t>ROC Curve (Receiver Operating Characteristic)</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A graphical representation of a classifier's performance across different threshold values.</a:t>
            </a:r>
            <a:endParaRPr lang="en-US" dirty="0"/>
          </a:p>
          <a:p>
            <a:pPr marL="742950" lvl="1" indent="-285750">
              <a:buFont typeface="Arial" panose="020B0604020202020204" pitchFamily="34" charset="0"/>
              <a:buChar char="•"/>
            </a:pPr>
            <a:r>
              <a:rPr lang="en-US" dirty="0"/>
              <a:t>Plots the True Positive Rate (TPR) against the False Positive Rate (FPR).</a:t>
            </a:r>
            <a:endParaRPr lang="en-US" dirty="0"/>
          </a:p>
          <a:p>
            <a:r>
              <a:rPr lang="en-US" b="1" dirty="0">
                <a:solidFill>
                  <a:srgbClr val="FF0000"/>
                </a:solidFill>
              </a:rPr>
              <a:t>AUC (Area Under the Curve)</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Measures the overall performance of the classifier.</a:t>
            </a:r>
            <a:endParaRPr lang="en-US" dirty="0"/>
          </a:p>
          <a:p>
            <a:pPr marL="742950" lvl="1" indent="-285750">
              <a:buFont typeface="Arial" panose="020B0604020202020204" pitchFamily="34" charset="0"/>
              <a:buChar char="•"/>
            </a:pPr>
            <a:r>
              <a:rPr lang="en-US" dirty="0"/>
              <a:t>AUC value ranges from 0 to 1, where:</a:t>
            </a:r>
            <a:endParaRPr lang="en-US" dirty="0"/>
          </a:p>
          <a:p>
            <a:pPr marL="1143000" lvl="2" indent="-228600">
              <a:buFont typeface="Arial" panose="020B0604020202020204" pitchFamily="34" charset="0"/>
              <a:buChar char="•"/>
            </a:pPr>
            <a:r>
              <a:rPr lang="en-US" b="1" dirty="0"/>
              <a:t>0.5</a:t>
            </a:r>
            <a:r>
              <a:rPr lang="en-US" dirty="0"/>
              <a:t>: No discriminative ability (random guessing).</a:t>
            </a:r>
            <a:endParaRPr lang="en-US" dirty="0"/>
          </a:p>
          <a:p>
            <a:pPr marL="1143000" lvl="2" indent="-228600">
              <a:buFont typeface="Arial" panose="020B0604020202020204" pitchFamily="34" charset="0"/>
              <a:buChar char="•"/>
            </a:pPr>
            <a:r>
              <a:rPr lang="en-US" b="1" dirty="0"/>
              <a:t>1</a:t>
            </a:r>
            <a:r>
              <a:rPr lang="en-US" dirty="0"/>
              <a:t>: Perfect classification.</a:t>
            </a:r>
            <a:endParaRPr lang="en-US" dirty="0"/>
          </a:p>
          <a:p>
            <a:endParaRPr lang="en-IN" b="1" dirty="0"/>
          </a:p>
        </p:txBody>
      </p:sp>
      <p:pic>
        <p:nvPicPr>
          <p:cNvPr id="2" name="Picture 1"/>
          <p:cNvPicPr/>
          <p:nvPr/>
        </p:nvPicPr>
        <p:blipFill>
          <a:blip r:embed="rId1"/>
          <a:stretch>
            <a:fillRect/>
          </a:stretch>
        </p:blipFill>
        <p:spPr>
          <a:xfrm>
            <a:off x="3815715" y="2976880"/>
            <a:ext cx="8182610" cy="31153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095" y="0"/>
            <a:ext cx="11939905" cy="1076325"/>
          </a:xfrm>
          <a:prstGeom prst="rect">
            <a:avLst/>
          </a:prstGeom>
        </p:spPr>
        <p:txBody>
          <a:bodyPr wrap="square">
            <a:spAutoFit/>
          </a:bodyPr>
          <a:p>
            <a:pPr marL="0" indent="0">
              <a:spcBef>
                <a:spcPct val="0"/>
              </a:spcBef>
              <a:spcAft>
                <a:spcPts val="1000"/>
              </a:spcAft>
            </a:pPr>
            <a:r>
              <a:rPr sz="1600" b="1" i="0">
                <a:solidFill>
                  <a:srgbClr val="001D35"/>
                </a:solidFill>
                <a:latin typeface="Google Sans"/>
                <a:ea typeface="Google Sans"/>
              </a:rPr>
              <a:t>ROC AUC</a:t>
            </a:r>
            <a:r>
              <a:rPr sz="1600" b="0" i="0">
                <a:solidFill>
                  <a:srgbClr val="001D35"/>
                </a:solidFill>
                <a:latin typeface="Google Sans"/>
                <a:ea typeface="Google Sans"/>
              </a:rPr>
              <a:t> (Area Under the Receiver Operating Characteristic Curve) is a performance metric used to evaluate the effectiveness of binary classification models. It quantifies a model's ability to distinguish between positive and negative classes by assessing the True Positive Rate (TPR) against the False Positive Rate (FPR) at various threshold settings. </a:t>
            </a:r>
            <a:endParaRPr sz="1600" b="0" i="0">
              <a:solidFill>
                <a:srgbClr val="001D35"/>
              </a:solidFill>
              <a:latin typeface="Google Sans"/>
              <a:ea typeface="Google Sans"/>
            </a:endParaRPr>
          </a:p>
        </p:txBody>
      </p:sp>
      <p:sp>
        <p:nvSpPr>
          <p:cNvPr id="3" name="Text Box 2"/>
          <p:cNvSpPr txBox="1"/>
          <p:nvPr/>
        </p:nvSpPr>
        <p:spPr>
          <a:xfrm>
            <a:off x="368300" y="1076325"/>
            <a:ext cx="11403965" cy="36201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1. What is a ROC Curve?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 ROC curve is a graphical representation of a classification model's performance at all possible classification thresholds.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plots the True Positive Rate (TPR) on the y-axis against the False Positive Rate (FPR) on the x-axis.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TPR is the proportion of correctly identified positive instances, and the FPR is the proportion of negative instances incorrectly classified as positive.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2. What is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AUC-ROC is the area under the ROC curve.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represents the probability that the model will rank a randomly chosen positive example higher than a randomly chosen negative example.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value ranges from 0 to 1, with 0 indicating poor performance and 1 indicating perfect performance.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of 0.5 suggests the model is no better than random guessing.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2240" y="0"/>
            <a:ext cx="11740515" cy="6613525"/>
          </a:xfrm>
          <a:prstGeom prst="rect">
            <a:avLst/>
          </a:prstGeom>
          <a:noFill/>
        </p:spPr>
        <p:txBody>
          <a:bodyPr wrap="square" rtlCol="0" anchor="t">
            <a:spAutoFit/>
          </a:bodyPr>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3. Why is AUC-ROC Useful?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Threshold-Independent: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provides a single value summarizing model performance across different thresholds, making it useful for comparing models with different optimal thresholds.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Comparison: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helps compare the performance of different models by providing a single, easily comparable metric.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Ranking: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is particularly useful when the goal is to rank predictions by their confidence level rather than producing well-calibrated probability estimates.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4. Interpreting AUC-ROC Values: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0.5: No discrimination, equivalent to random guessing.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0.7 - 0.8: Considered acceptable.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0.8 - 0.9: Considered excellent.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&gt; 0.9: Considered outstanding.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5. When to Use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Binary Classification: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AUC-ROC is best suited for binary classification problems where there are only two possible outcomes.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Training and Evaluation: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can be used during model training to compare different models and for evaluating the performance of the final model.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Imbalanced Datasets: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can be a more reliable metric than accuracy when dealing with imbalanced datasets (where one class is significantly more frequent than the other). </a:t>
            </a:r>
            <a:endParaRPr lang="en-US" sz="1600">
              <a:solidFill>
                <a:srgbClr val="545D7E"/>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428740" y="0"/>
            <a:ext cx="5762625" cy="6739255"/>
          </a:xfrm>
          <a:prstGeom prst="rect">
            <a:avLst/>
          </a:prstGeom>
          <a:noFill/>
        </p:spPr>
        <p:txBody>
          <a:bodyPr wrap="square">
            <a:spAutoFit/>
          </a:bodyPr>
          <a:lstStyle/>
          <a:p>
            <a:endParaRPr lang="en-IN" dirty="0"/>
          </a:p>
          <a:p>
            <a:r>
              <a:rPr lang="en-IN" dirty="0"/>
              <a:t># Get predicted probabilities for the positive class</a:t>
            </a:r>
            <a:endParaRPr lang="en-IN" dirty="0"/>
          </a:p>
          <a:p>
            <a:r>
              <a:rPr lang="en-IN" dirty="0" err="1"/>
              <a:t>y_scores</a:t>
            </a:r>
            <a:r>
              <a:rPr lang="en-IN" dirty="0"/>
              <a:t> = </a:t>
            </a:r>
            <a:r>
              <a:rPr lang="en-IN" dirty="0" err="1"/>
              <a:t>model.predict_proba</a:t>
            </a:r>
            <a:r>
              <a:rPr lang="en-IN" dirty="0"/>
              <a:t>(</a:t>
            </a:r>
            <a:r>
              <a:rPr lang="en-IN" dirty="0" err="1"/>
              <a:t>X_test</a:t>
            </a:r>
            <a:r>
              <a:rPr lang="en-IN" dirty="0"/>
              <a:t>)[:, 1]</a:t>
            </a:r>
            <a:endParaRPr lang="en-IN" dirty="0"/>
          </a:p>
          <a:p>
            <a:endParaRPr lang="en-IN" dirty="0"/>
          </a:p>
          <a:p>
            <a:r>
              <a:rPr lang="en-IN" dirty="0"/>
              <a:t># Calculate ROC curve</a:t>
            </a:r>
            <a:endParaRPr lang="en-IN" dirty="0"/>
          </a:p>
          <a:p>
            <a:r>
              <a:rPr lang="en-IN" dirty="0" err="1"/>
              <a:t>fpr</a:t>
            </a:r>
            <a:r>
              <a:rPr lang="en-IN" dirty="0"/>
              <a:t>, </a:t>
            </a:r>
            <a:r>
              <a:rPr lang="en-IN" dirty="0" err="1"/>
              <a:t>tpr</a:t>
            </a:r>
            <a:r>
              <a:rPr lang="en-IN" dirty="0"/>
              <a:t>, thresholds = </a:t>
            </a:r>
            <a:r>
              <a:rPr lang="en-IN" dirty="0" err="1"/>
              <a:t>roc_curve</a:t>
            </a:r>
            <a:r>
              <a:rPr lang="en-IN" dirty="0"/>
              <a:t>(</a:t>
            </a:r>
            <a:r>
              <a:rPr lang="en-IN" dirty="0" err="1"/>
              <a:t>y_test</a:t>
            </a:r>
            <a:r>
              <a:rPr lang="en-IN" dirty="0"/>
              <a:t>, </a:t>
            </a:r>
            <a:r>
              <a:rPr lang="en-IN" dirty="0" err="1"/>
              <a:t>y_scores</a:t>
            </a:r>
            <a:r>
              <a:rPr lang="en-IN" dirty="0"/>
              <a:t>)</a:t>
            </a:r>
            <a:endParaRPr lang="en-IN" dirty="0"/>
          </a:p>
          <a:p>
            <a:endParaRPr lang="en-IN" dirty="0"/>
          </a:p>
          <a:p>
            <a:r>
              <a:rPr lang="en-IN" dirty="0"/>
              <a:t># Calculate AUC</a:t>
            </a:r>
            <a:endParaRPr lang="en-IN" dirty="0"/>
          </a:p>
          <a:p>
            <a:r>
              <a:rPr lang="en-IN" dirty="0" err="1"/>
              <a:t>roc_auc</a:t>
            </a:r>
            <a:r>
              <a:rPr lang="en-IN" dirty="0"/>
              <a:t> = </a:t>
            </a:r>
            <a:r>
              <a:rPr lang="en-IN" dirty="0" err="1"/>
              <a:t>auc</a:t>
            </a:r>
            <a:r>
              <a:rPr lang="en-IN" dirty="0"/>
              <a:t>(</a:t>
            </a:r>
            <a:r>
              <a:rPr lang="en-IN" dirty="0" err="1"/>
              <a:t>fpr</a:t>
            </a:r>
            <a:r>
              <a:rPr lang="en-IN" dirty="0"/>
              <a:t>, </a:t>
            </a:r>
            <a:r>
              <a:rPr lang="en-IN" dirty="0" err="1"/>
              <a:t>tpr</a:t>
            </a:r>
            <a:r>
              <a:rPr lang="en-IN" dirty="0"/>
              <a:t>)</a:t>
            </a:r>
            <a:endParaRPr lang="en-IN" dirty="0"/>
          </a:p>
          <a:p>
            <a:endParaRPr lang="en-IN" dirty="0"/>
          </a:p>
          <a:p>
            <a:r>
              <a:rPr lang="en-IN" dirty="0"/>
              <a:t># Plot ROC curve</a:t>
            </a:r>
            <a:endParaRPr lang="en-IN" dirty="0"/>
          </a:p>
          <a:p>
            <a:r>
              <a:rPr lang="en-IN" dirty="0" err="1"/>
              <a:t>plt.figure</a:t>
            </a:r>
            <a:r>
              <a:rPr lang="en-IN" dirty="0"/>
              <a:t>()</a:t>
            </a:r>
            <a:endParaRPr lang="en-IN" dirty="0"/>
          </a:p>
          <a:p>
            <a:r>
              <a:rPr lang="en-IN" dirty="0" err="1"/>
              <a:t>plt.plot</a:t>
            </a:r>
            <a:r>
              <a:rPr lang="en-IN" dirty="0"/>
              <a:t>(</a:t>
            </a:r>
            <a:r>
              <a:rPr lang="en-IN" dirty="0" err="1"/>
              <a:t>fpr</a:t>
            </a:r>
            <a:r>
              <a:rPr lang="en-IN" dirty="0"/>
              <a:t>, </a:t>
            </a:r>
            <a:r>
              <a:rPr lang="en-IN" dirty="0" err="1"/>
              <a:t>tpr</a:t>
            </a:r>
            <a:r>
              <a:rPr lang="en-IN" dirty="0"/>
              <a:t>, </a:t>
            </a:r>
            <a:r>
              <a:rPr lang="en-IN" dirty="0" err="1"/>
              <a:t>color</a:t>
            </a:r>
            <a:r>
              <a:rPr lang="en-IN" dirty="0"/>
              <a:t>='blue', label=</a:t>
            </a:r>
            <a:r>
              <a:rPr lang="en-IN" dirty="0" err="1"/>
              <a:t>f'ROC</a:t>
            </a:r>
            <a:r>
              <a:rPr lang="en-IN" dirty="0"/>
              <a:t> curve (AUC = {roc_auc:.2f})')</a:t>
            </a:r>
            <a:endParaRPr lang="en-IN" dirty="0"/>
          </a:p>
          <a:p>
            <a:r>
              <a:rPr lang="en-IN" dirty="0" err="1"/>
              <a:t>plt.plot</a:t>
            </a:r>
            <a:r>
              <a:rPr lang="en-IN" dirty="0"/>
              <a:t>([0, 1], [0, 1], </a:t>
            </a:r>
            <a:r>
              <a:rPr lang="en-IN" dirty="0" err="1"/>
              <a:t>color</a:t>
            </a:r>
            <a:r>
              <a:rPr lang="en-IN" dirty="0"/>
              <a:t>='red', </a:t>
            </a:r>
            <a:r>
              <a:rPr lang="en-IN" dirty="0" err="1"/>
              <a:t>linestyle</a:t>
            </a:r>
            <a:r>
              <a:rPr lang="en-IN" dirty="0"/>
              <a:t>='--')  # Diagonal line</a:t>
            </a:r>
            <a:endParaRPr lang="en-IN" dirty="0"/>
          </a:p>
          <a:p>
            <a:r>
              <a:rPr lang="en-IN" dirty="0" err="1"/>
              <a:t>plt.xlim</a:t>
            </a:r>
            <a:r>
              <a:rPr lang="en-IN" dirty="0"/>
              <a:t>([0.0, 1.0])</a:t>
            </a:r>
            <a:endParaRPr lang="en-IN" dirty="0"/>
          </a:p>
          <a:p>
            <a:r>
              <a:rPr lang="en-IN" dirty="0" err="1"/>
              <a:t>plt.ylim</a:t>
            </a:r>
            <a:r>
              <a:rPr lang="en-IN" dirty="0"/>
              <a:t>([0.0, 1.05])</a:t>
            </a:r>
            <a:endParaRPr lang="en-IN" dirty="0"/>
          </a:p>
          <a:p>
            <a:r>
              <a:rPr lang="en-IN" dirty="0" err="1"/>
              <a:t>plt.xlabel</a:t>
            </a:r>
            <a:r>
              <a:rPr lang="en-IN" dirty="0"/>
              <a:t>('False Positive Rate')</a:t>
            </a:r>
            <a:endParaRPr lang="en-IN" dirty="0"/>
          </a:p>
          <a:p>
            <a:r>
              <a:rPr lang="en-IN" dirty="0" err="1"/>
              <a:t>plt.ylabel</a:t>
            </a:r>
            <a:r>
              <a:rPr lang="en-IN" dirty="0"/>
              <a:t>('True Positive Rate')</a:t>
            </a:r>
            <a:endParaRPr lang="en-IN" dirty="0"/>
          </a:p>
          <a:p>
            <a:r>
              <a:rPr lang="en-IN" dirty="0" err="1"/>
              <a:t>plt.title</a:t>
            </a:r>
            <a:r>
              <a:rPr lang="en-IN" dirty="0"/>
              <a:t>('Receiver Operating Characteristic (ROC) Curve')</a:t>
            </a:r>
            <a:endParaRPr lang="en-IN" dirty="0"/>
          </a:p>
          <a:p>
            <a:r>
              <a:rPr lang="en-IN" dirty="0" err="1"/>
              <a:t>plt.legend</a:t>
            </a:r>
            <a:r>
              <a:rPr lang="en-IN" dirty="0"/>
              <a:t>(loc='lower right')</a:t>
            </a:r>
            <a:endParaRPr lang="en-IN" dirty="0"/>
          </a:p>
          <a:p>
            <a:r>
              <a:rPr lang="en-IN" dirty="0" err="1"/>
              <a:t>plt.grid</a:t>
            </a:r>
            <a:r>
              <a:rPr lang="en-IN" dirty="0"/>
              <a:t>()</a:t>
            </a:r>
            <a:endParaRPr lang="en-IN" dirty="0"/>
          </a:p>
          <a:p>
            <a:r>
              <a:rPr lang="en-IN" dirty="0" err="1"/>
              <a:t>plt.show</a:t>
            </a:r>
            <a:r>
              <a:rPr lang="en-IN" dirty="0"/>
              <a:t>()</a:t>
            </a:r>
            <a:endParaRPr lang="en-IN" dirty="0"/>
          </a:p>
        </p:txBody>
      </p:sp>
      <p:sp>
        <p:nvSpPr>
          <p:cNvPr id="22" name="TextBox 21"/>
          <p:cNvSpPr txBox="1"/>
          <p:nvPr/>
        </p:nvSpPr>
        <p:spPr>
          <a:xfrm>
            <a:off x="-62865" y="0"/>
            <a:ext cx="6491605" cy="6554470"/>
          </a:xfrm>
          <a:prstGeom prst="rect">
            <a:avLst/>
          </a:prstGeom>
          <a:noFill/>
        </p:spPr>
        <p:txBody>
          <a:bodyPr wrap="square">
            <a:spAutoFit/>
          </a:bodyPr>
          <a:lstStyle/>
          <a:p>
            <a:r>
              <a:rPr lang="en-IN" sz="2000" dirty="0"/>
              <a:t>import </a:t>
            </a:r>
            <a:r>
              <a:rPr lang="en-IN" sz="2000" dirty="0" err="1"/>
              <a:t>numpy</a:t>
            </a:r>
            <a:r>
              <a:rPr lang="en-IN" sz="2000" dirty="0"/>
              <a:t> as np</a:t>
            </a:r>
            <a:endParaRPr lang="en-IN" sz="2000" dirty="0"/>
          </a:p>
          <a:p>
            <a:r>
              <a:rPr lang="en-IN" sz="2000" dirty="0"/>
              <a:t>import </a:t>
            </a:r>
            <a:r>
              <a:rPr lang="en-IN" sz="2000" dirty="0" err="1"/>
              <a:t>matplotlib.pyplot</a:t>
            </a:r>
            <a:r>
              <a:rPr lang="en-IN" sz="2000" dirty="0"/>
              <a:t> as </a:t>
            </a:r>
            <a:r>
              <a:rPr lang="en-IN" sz="2000" dirty="0" err="1"/>
              <a:t>plt</a:t>
            </a:r>
            <a:endParaRPr lang="en-IN" sz="2000" dirty="0"/>
          </a:p>
          <a:p>
            <a:r>
              <a:rPr lang="en-IN" sz="2000" dirty="0"/>
              <a:t>from </a:t>
            </a:r>
            <a:r>
              <a:rPr lang="en-IN" sz="2000" dirty="0" err="1"/>
              <a:t>sklearn.datasets</a:t>
            </a:r>
            <a:r>
              <a:rPr lang="en-IN" sz="2000" dirty="0"/>
              <a:t> import </a:t>
            </a:r>
            <a:r>
              <a:rPr lang="en-IN" sz="2000" dirty="0" err="1"/>
              <a:t>load_iris</a:t>
            </a:r>
            <a:endParaRPr lang="en-IN" sz="2000" dirty="0"/>
          </a:p>
          <a:p>
            <a:r>
              <a:rPr lang="en-IN" sz="2000" dirty="0"/>
              <a:t>from </a:t>
            </a:r>
            <a:r>
              <a:rPr lang="en-IN" sz="2000" dirty="0" err="1"/>
              <a:t>sklearn.model_selection</a:t>
            </a:r>
            <a:r>
              <a:rPr lang="en-IN" sz="2000" dirty="0"/>
              <a:t> import </a:t>
            </a:r>
            <a:r>
              <a:rPr lang="en-IN" sz="2000" dirty="0" err="1"/>
              <a:t>train_test_split</a:t>
            </a:r>
            <a:endParaRPr lang="en-IN" sz="2000" dirty="0"/>
          </a:p>
          <a:p>
            <a:r>
              <a:rPr lang="en-IN" sz="2000" dirty="0"/>
              <a:t>from </a:t>
            </a:r>
            <a:r>
              <a:rPr lang="en-IN" sz="2000" dirty="0" err="1"/>
              <a:t>sklearn.ensemble</a:t>
            </a:r>
            <a:r>
              <a:rPr lang="en-IN" sz="2000" dirty="0"/>
              <a:t> import </a:t>
            </a:r>
            <a:r>
              <a:rPr lang="en-IN" sz="2000" dirty="0" err="1"/>
              <a:t>RandomForestClassifier</a:t>
            </a:r>
            <a:endParaRPr lang="en-IN" sz="2000" dirty="0"/>
          </a:p>
          <a:p>
            <a:r>
              <a:rPr lang="en-IN" sz="2000" dirty="0"/>
              <a:t>from </a:t>
            </a:r>
            <a:r>
              <a:rPr lang="en-IN" sz="2000" dirty="0" err="1"/>
              <a:t>sklearn.metrics</a:t>
            </a:r>
            <a:r>
              <a:rPr lang="en-IN" sz="2000" dirty="0"/>
              <a:t> import </a:t>
            </a:r>
            <a:r>
              <a:rPr lang="en-IN" sz="2000" dirty="0" err="1"/>
              <a:t>roc_curve</a:t>
            </a:r>
            <a:r>
              <a:rPr lang="en-IN" sz="2000" dirty="0"/>
              <a:t>, </a:t>
            </a:r>
            <a:r>
              <a:rPr lang="en-IN" sz="2000" dirty="0" err="1"/>
              <a:t>auc</a:t>
            </a:r>
            <a:endParaRPr lang="en-IN" sz="2000" dirty="0"/>
          </a:p>
          <a:p>
            <a:endParaRPr lang="en-IN" sz="2000" dirty="0"/>
          </a:p>
          <a:p>
            <a:r>
              <a:rPr lang="en-IN" sz="2000" dirty="0"/>
              <a:t># Load the Iris dataset</a:t>
            </a:r>
            <a:endParaRPr lang="en-IN" sz="2000" dirty="0"/>
          </a:p>
          <a:p>
            <a:r>
              <a:rPr lang="en-IN" sz="2000" dirty="0"/>
              <a:t>data = </a:t>
            </a:r>
            <a:r>
              <a:rPr lang="en-IN" sz="2000" dirty="0" err="1"/>
              <a:t>load_iris</a:t>
            </a:r>
            <a:r>
              <a:rPr lang="en-IN" sz="2000" dirty="0"/>
              <a:t>()</a:t>
            </a:r>
            <a:endParaRPr lang="en-IN" sz="2000" dirty="0"/>
          </a:p>
          <a:p>
            <a:r>
              <a:rPr lang="en-IN" sz="2000" dirty="0"/>
              <a:t>X, y = </a:t>
            </a:r>
            <a:r>
              <a:rPr lang="en-IN" sz="2000" dirty="0" err="1"/>
              <a:t>data.data</a:t>
            </a:r>
            <a:r>
              <a:rPr lang="en-IN" sz="2000" dirty="0"/>
              <a:t>, </a:t>
            </a:r>
            <a:r>
              <a:rPr lang="en-IN" sz="2000" dirty="0" err="1"/>
              <a:t>data.target</a:t>
            </a:r>
            <a:endParaRPr lang="en-IN" sz="2000" dirty="0"/>
          </a:p>
          <a:p>
            <a:r>
              <a:rPr lang="en-IN" sz="2000" dirty="0"/>
              <a:t># For binary classification, let's use only two classes (0 and 1)</a:t>
            </a:r>
            <a:endParaRPr lang="en-IN" sz="2000" dirty="0"/>
          </a:p>
          <a:p>
            <a:r>
              <a:rPr lang="en-IN" sz="2000" dirty="0"/>
              <a:t>X = X[y != 2]</a:t>
            </a:r>
            <a:endParaRPr lang="en-IN" sz="2000" dirty="0"/>
          </a:p>
          <a:p>
            <a:r>
              <a:rPr lang="en-IN" sz="2000" dirty="0"/>
              <a:t>y = y[y != 2]</a:t>
            </a:r>
            <a:endParaRPr lang="en-IN" sz="2000" dirty="0"/>
          </a:p>
          <a:p>
            <a:endParaRPr lang="en-IN" sz="2000" dirty="0"/>
          </a:p>
          <a:p>
            <a:r>
              <a:rPr lang="en-IN" sz="2000" dirty="0"/>
              <a:t># Split the dataset into training and testing sets</a:t>
            </a:r>
            <a:endParaRPr lang="en-IN" sz="2000" dirty="0"/>
          </a:p>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 </a:t>
            </a:r>
            <a:r>
              <a:rPr lang="en-IN" sz="2000" dirty="0" err="1"/>
              <a:t>train_test_split</a:t>
            </a:r>
            <a:r>
              <a:rPr lang="en-IN" sz="2000" dirty="0"/>
              <a:t>(X, y, </a:t>
            </a:r>
            <a:r>
              <a:rPr lang="en-IN" sz="2000" dirty="0" err="1"/>
              <a:t>test_size</a:t>
            </a:r>
            <a:r>
              <a:rPr lang="en-IN" sz="2000" dirty="0"/>
              <a:t>=0.3, </a:t>
            </a:r>
            <a:r>
              <a:rPr lang="en-IN" sz="2000" dirty="0" err="1"/>
              <a:t>random_state</a:t>
            </a:r>
            <a:r>
              <a:rPr lang="en-IN" sz="2000" dirty="0"/>
              <a:t>=42)</a:t>
            </a:r>
            <a:endParaRPr lang="en-IN" sz="2000" dirty="0"/>
          </a:p>
          <a:p>
            <a:r>
              <a:rPr lang="en-IN" sz="2000" dirty="0"/>
              <a:t># Train a Random Forest classifier</a:t>
            </a:r>
            <a:endParaRPr lang="en-IN" sz="2000" dirty="0"/>
          </a:p>
          <a:p>
            <a:r>
              <a:rPr lang="en-IN" sz="2000" dirty="0"/>
              <a:t>model = </a:t>
            </a:r>
            <a:r>
              <a:rPr lang="en-IN" sz="2000" dirty="0" err="1"/>
              <a:t>RandomForestClassifier</a:t>
            </a:r>
            <a:r>
              <a:rPr lang="en-IN" sz="2000" dirty="0"/>
              <a:t>(</a:t>
            </a:r>
            <a:r>
              <a:rPr lang="en-IN" sz="2000" dirty="0" err="1"/>
              <a:t>random_state</a:t>
            </a:r>
            <a:r>
              <a:rPr lang="en-IN" sz="2000" dirty="0"/>
              <a:t>=42)</a:t>
            </a:r>
            <a:endParaRPr lang="en-IN" sz="2000" dirty="0"/>
          </a:p>
          <a:p>
            <a:r>
              <a:rPr lang="en-IN" sz="2000" dirty="0" err="1"/>
              <a:t>model.fit</a:t>
            </a:r>
            <a:r>
              <a:rPr lang="en-IN" sz="2000" dirty="0"/>
              <a:t>(</a:t>
            </a:r>
            <a:r>
              <a:rPr lang="en-IN" sz="2000" dirty="0" err="1"/>
              <a:t>X_train</a:t>
            </a:r>
            <a:r>
              <a:rPr lang="en-IN" sz="2000" dirty="0"/>
              <a:t>, </a:t>
            </a:r>
            <a:r>
              <a:rPr lang="en-IN" sz="2000" dirty="0" err="1"/>
              <a:t>y_train</a:t>
            </a:r>
            <a:r>
              <a:rPr lang="en-IN" sz="2000" dirty="0"/>
              <a:t>)</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lowchart: Document 4"/>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
        <p:nvSpPr>
          <p:cNvPr id="2" name="Oval 1"/>
          <p:cNvSpPr/>
          <p:nvPr/>
        </p:nvSpPr>
        <p:spPr>
          <a:xfrm>
            <a:off x="3884295" y="3417570"/>
            <a:ext cx="1609725" cy="1285875"/>
          </a:xfrm>
          <a:prstGeom prst="ellipse">
            <a:avLst/>
          </a:prstGeom>
          <a:noFill/>
          <a:ln w="5715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Up Arrow 2"/>
          <p:cNvSpPr/>
          <p:nvPr/>
        </p:nvSpPr>
        <p:spPr>
          <a:xfrm>
            <a:off x="4365625" y="4864100"/>
            <a:ext cx="402590" cy="981075"/>
          </a:xfrm>
          <a:prstGeom prst="upArrow">
            <a:avLst/>
          </a:prstGeom>
          <a:solidFill>
            <a:srgbClr val="FFFF00"/>
          </a:solidFill>
          <a:ln>
            <a:solidFill>
              <a:srgbClr val="FFFF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875886" y="539122"/>
            <a:ext cx="6097656" cy="2461260"/>
          </a:xfrm>
          <a:prstGeom prst="rect">
            <a:avLst/>
          </a:prstGeom>
          <a:noFill/>
        </p:spPr>
        <p:txBody>
          <a:bodyPr wrap="square">
            <a:spAutoFit/>
          </a:bodyPr>
          <a:p>
            <a:pPr algn="l"/>
            <a:r>
              <a:rPr lang="en-IN" sz="2800" b="1" i="0" dirty="0">
                <a:solidFill>
                  <a:srgbClr val="FF0000"/>
                </a:solidFill>
                <a:effectLst/>
                <a:latin typeface="Tomorrow"/>
              </a:rPr>
              <a:t>Introduction to Classification </a:t>
            </a:r>
            <a:endParaRPr lang="en-IN" sz="2800" b="1" i="0" dirty="0">
              <a:solidFill>
                <a:srgbClr val="FF0000"/>
              </a:solidFill>
              <a:effectLst/>
              <a:latin typeface="Tomorrow"/>
            </a:endParaRPr>
          </a:p>
          <a:p>
            <a:pPr algn="l"/>
            <a:endParaRPr lang="en-IN" b="0" i="0" dirty="0">
              <a:solidFill>
                <a:srgbClr val="333333"/>
              </a:solidFill>
              <a:effectLst/>
              <a:latin typeface="Tomorrow"/>
            </a:endParaRPr>
          </a:p>
          <a:p>
            <a:pPr algn="l"/>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INSURANCE CLAIM ANALYSIS</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Introduction to Logistic Regression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Sigmoid Function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Confusion Matrix</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Classification Evaluation Metrics</a:t>
            </a:r>
            <a:endParaRPr lang="en-IN" b="0" i="0" dirty="0">
              <a:solidFill>
                <a:srgbClr val="333333"/>
              </a:solidFill>
              <a:effectLst/>
              <a:latin typeface="Tomorrow"/>
            </a:endParaRPr>
          </a:p>
        </p:txBody>
      </p:sp>
      <p:sp>
        <p:nvSpPr>
          <p:cNvPr id="8" name="TextBox 7"/>
          <p:cNvSpPr txBox="1"/>
          <p:nvPr/>
        </p:nvSpPr>
        <p:spPr>
          <a:xfrm>
            <a:off x="521803" y="5640313"/>
            <a:ext cx="10351605" cy="369332"/>
          </a:xfrm>
          <a:prstGeom prst="rect">
            <a:avLst/>
          </a:prstGeom>
          <a:noFill/>
        </p:spPr>
        <p:txBody>
          <a:bodyPr wrap="square">
            <a:spAutoFit/>
          </a:bodyPr>
          <a:p>
            <a:r>
              <a:rPr lang="en-IN" dirty="0"/>
              <a:t>https://www.kaggle.com/code/prashant111/logistic-regression-classifier-tutorial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965" y="109191"/>
            <a:ext cx="11598966" cy="6185535"/>
          </a:xfrm>
          <a:prstGeom prst="rect">
            <a:avLst/>
          </a:prstGeom>
          <a:noFill/>
        </p:spPr>
        <p:txBody>
          <a:bodyPr wrap="square">
            <a:spAutoFit/>
          </a:bodyPr>
          <a:lstStyle/>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Linear models create a linear decision boundary between classes. They are simple and computationally efficient. Some of the 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Logistic Regression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Support Vector Machines having kernel = ‘linear’</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Single-layer Perceptron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Stochastic Gradient Descent (SGD) Classifier</a:t>
            </a: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buFont typeface="Arial" panose="020B0604020202020204" pitchFamily="34" charset="0"/>
              <a:buChar char="•"/>
            </a:pP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Non-linear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Non-linear models create a non-linear decision boundary between classes. They can capture more complex relationships between the input features and the target variable. Some of the non-linear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K-Nearest </a:t>
            </a:r>
            <a:r>
              <a:rPr lang="en-US" b="0" i="0" u="sng" dirty="0" err="1">
                <a:solidFill>
                  <a:srgbClr val="273239"/>
                </a:solidFill>
                <a:effectLst/>
                <a:latin typeface="Arial" panose="020B0604020202020204" pitchFamily="34" charset="0"/>
                <a:cs typeface="Arial" panose="020B0604020202020204" pitchFamily="34" charset="0"/>
              </a:rPr>
              <a:t>Neighbours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Kernel SVM</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Naive Bayes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Decision Tree Classification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Ensemble learning classifiers: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Random Forests,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AdaBoost,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Bagging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Voting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Multi-layer Artificial Neural Networks</a:t>
            </a:r>
            <a:endParaRPr lang="en-US" b="0" i="0" dirty="0">
              <a:solidFill>
                <a:srgbClr val="273239"/>
              </a:solidFill>
              <a:effectLst/>
              <a:latin typeface="Arial" panose="020B0604020202020204" pitchFamily="34" charset="0"/>
              <a:cs typeface="Arial" panose="020B0604020202020204" pitchFamily="34" charset="0"/>
            </a:endParaRPr>
          </a:p>
        </p:txBody>
      </p:sp>
      <p:pic>
        <p:nvPicPr>
          <p:cNvPr id="8" name="Picture 7" descr="a-Linear-Classification-b-Non-Linear-Classification-63"/>
          <p:cNvPicPr>
            <a:picLocks noChangeAspect="1"/>
          </p:cNvPicPr>
          <p:nvPr/>
        </p:nvPicPr>
        <p:blipFill>
          <a:blip r:embed="rId1"/>
          <a:stretch>
            <a:fillRect/>
          </a:stretch>
        </p:blipFill>
        <p:spPr>
          <a:xfrm>
            <a:off x="5363845" y="3210560"/>
            <a:ext cx="6828155" cy="3084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158" y="272534"/>
            <a:ext cx="6097656" cy="523220"/>
          </a:xfrm>
          <a:prstGeom prst="rect">
            <a:avLst/>
          </a:prstGeom>
          <a:noFill/>
        </p:spPr>
        <p:txBody>
          <a:bodyPr wrap="square">
            <a:spAutoFit/>
          </a:bodyPr>
          <a:lstStyle/>
          <a:p>
            <a:pPr algn="l" fontAlgn="base"/>
            <a:r>
              <a:rPr lang="en-US" sz="2800" b="1" i="0" u="sng" dirty="0">
                <a:solidFill>
                  <a:srgbClr val="FF0000"/>
                </a:solidFill>
                <a:effectLst/>
                <a:latin typeface="Nunito" pitchFamily="2" charset="0"/>
              </a:rPr>
              <a:t>Logistic Regression</a:t>
            </a:r>
            <a:endParaRPr lang="en-US" sz="2800" b="1" i="0" dirty="0">
              <a:solidFill>
                <a:srgbClr val="FF0000"/>
              </a:solidFill>
              <a:effectLst/>
              <a:latin typeface="Nunito" pitchFamily="2" charset="0"/>
            </a:endParaRPr>
          </a:p>
        </p:txBody>
      </p:sp>
      <p:sp>
        <p:nvSpPr>
          <p:cNvPr id="5" name="TextBox 4"/>
          <p:cNvSpPr txBox="1"/>
          <p:nvPr/>
        </p:nvSpPr>
        <p:spPr>
          <a:xfrm>
            <a:off x="872158" y="940402"/>
            <a:ext cx="6097656" cy="1198880"/>
          </a:xfrm>
          <a:prstGeom prst="rect">
            <a:avLst/>
          </a:prstGeom>
          <a:noFill/>
        </p:spPr>
        <p:txBody>
          <a:bodyPr wrap="square">
            <a:spAutoFit/>
          </a:bodyPr>
          <a:lstStyle/>
          <a:p>
            <a:pPr algn="l"/>
            <a:r>
              <a:rPr lang="en-IN" b="0" i="0" dirty="0">
                <a:solidFill>
                  <a:srgbClr val="333333"/>
                </a:solidFill>
                <a:effectLst/>
                <a:latin typeface="Arial" panose="020B0604020202020204" pitchFamily="34" charset="0"/>
                <a:cs typeface="Arial" panose="020B0604020202020204" pitchFamily="34" charset="0"/>
              </a:rPr>
              <a:t>Introduction to Logistic Regression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Sigmoid Function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Confusion Matrix</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Classification Evaluation Metrics</a:t>
            </a:r>
            <a:endParaRPr lang="en-IN" b="0" i="0" dirty="0">
              <a:solidFill>
                <a:srgbClr val="333333"/>
              </a:solidFill>
              <a:effectLst/>
              <a:latin typeface="Arial" panose="020B0604020202020204" pitchFamily="34" charset="0"/>
              <a:cs typeface="Arial" panose="020B0604020202020204" pitchFamily="34" charset="0"/>
            </a:endParaRPr>
          </a:p>
        </p:txBody>
      </p:sp>
      <p:pic>
        <p:nvPicPr>
          <p:cNvPr id="2050" name="Picture 2" descr="Logistic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2955" y="113665"/>
            <a:ext cx="6329045" cy="3797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26415" y="2139315"/>
            <a:ext cx="6443345" cy="296862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Logistic regression predicts the output of a categorical dependent variable.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Therefore the outcome must be a categorical or discrete value.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It can be either Yes or No, 0 or 1, true or False, etc. but instead of giving the exact value as 0 and 1, </a:t>
            </a:r>
            <a:r>
              <a:rPr lang="en-US" b="1" i="0" dirty="0">
                <a:solidFill>
                  <a:srgbClr val="2B2A29"/>
                </a:solidFill>
                <a:effectLst/>
                <a:latin typeface="montserrat" panose="00000500000000000000" pitchFamily="2" charset="0"/>
              </a:rPr>
              <a:t>it gives the probabilistic values which lie between 0 and 1</a:t>
            </a:r>
            <a:r>
              <a:rPr lang="en-US" b="0" i="0" dirty="0">
                <a:solidFill>
                  <a:srgbClr val="2B2A29"/>
                </a:solidFill>
                <a:effectLst/>
                <a:latin typeface="montserrat" panose="00000500000000000000" pitchFamily="2" charset="0"/>
              </a:rPr>
              <a:t>.</a:t>
            </a:r>
            <a:endParaRPr lang="en-IN" dirty="0"/>
          </a:p>
        </p:txBody>
      </p:sp>
      <p:sp>
        <p:nvSpPr>
          <p:cNvPr id="9" name="TextBox 8"/>
          <p:cNvSpPr txBox="1"/>
          <p:nvPr/>
        </p:nvSpPr>
        <p:spPr>
          <a:xfrm>
            <a:off x="432435" y="5107940"/>
            <a:ext cx="6641465" cy="1476375"/>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Assumptions for Logistic Regression:</a:t>
            </a:r>
            <a:endParaRPr lang="en-US" b="1" i="0" dirty="0">
              <a:solidFill>
                <a:srgbClr val="1D1D27"/>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dependent variable must be categorical in nature.</a:t>
            </a:r>
            <a:endParaRPr lang="en-US" b="0" i="0" dirty="0">
              <a:solidFill>
                <a:srgbClr val="2B2A29"/>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independent variable should not have multi-collinearity.</a:t>
            </a:r>
            <a:endParaRPr lang="en-US" b="0" i="0" dirty="0">
              <a:solidFill>
                <a:srgbClr val="2B2A29"/>
              </a:solidFill>
              <a:effectLst/>
              <a:latin typeface="montserrat"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330835"/>
            <a:ext cx="7148830" cy="5354320"/>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cs typeface="Arial" panose="020B0604020202020204" pitchFamily="34" charset="0"/>
              </a:rPr>
              <a:t>Logistic Function (Sigmoid Function):</a:t>
            </a:r>
            <a:endParaRPr lang="en-US" b="1" i="0" dirty="0">
              <a:solidFill>
                <a:srgbClr val="FF0000"/>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sigmoid function is a mathematical function used to map the predicted values to probabilities.</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It maps any real value into another value within a range of 0 and 1.</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value of the logistic regression must be between 0 and 1, which cannot go beyond this limit, so it forms a curve like the "S" form. The S-form curve is called the Sigmoid function or the logistic function.</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In logistic regression, we use the concept of the threshold value, which defines the probability of either 0 or 1. Such as values above the threshold value tends to 1, and a value below the threshold values tends to 0.</a:t>
            </a:r>
            <a:endParaRPr lang="en-US" b="0" i="0" dirty="0">
              <a:solidFill>
                <a:srgbClr val="2B2A29"/>
              </a:solidFill>
              <a:effectLst/>
              <a:latin typeface="Arial" panose="020B0604020202020204" pitchFamily="34" charset="0"/>
              <a:cs typeface="Arial" panose="020B0604020202020204" pitchFamily="34" charset="0"/>
            </a:endParaRPr>
          </a:p>
        </p:txBody>
      </p:sp>
      <p:pic>
        <p:nvPicPr>
          <p:cNvPr id="3076" name="Picture 4" descr="Sigmoid Function: Types and Applications | BotPengu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6174" y="576470"/>
            <a:ext cx="5035826" cy="5564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904" y="566678"/>
            <a:ext cx="11072191" cy="3784600"/>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Type of Logistic Regression:</a:t>
            </a:r>
            <a:endParaRPr lang="en-US" b="1" i="0" dirty="0">
              <a:solidFill>
                <a:srgbClr val="FF0000"/>
              </a:solidFill>
              <a:effectLst/>
              <a:latin typeface="montserrat" panose="00000500000000000000" pitchFamily="2" charset="0"/>
            </a:endParaRPr>
          </a:p>
          <a:p>
            <a:pPr algn="just"/>
            <a:r>
              <a:rPr lang="en-US" b="0" i="0" dirty="0">
                <a:solidFill>
                  <a:srgbClr val="2B2A29"/>
                </a:solidFill>
                <a:effectLst/>
                <a:latin typeface="montserrat" panose="00000500000000000000" pitchFamily="2" charset="0"/>
              </a:rPr>
              <a:t>On the basis of the categories, Logistic Regression can be classified into three types:</a:t>
            </a:r>
            <a:endParaRPr lang="en-US" b="0" i="0" dirty="0">
              <a:solidFill>
                <a:srgbClr val="2B2A29"/>
              </a:solidFill>
              <a:effectLst/>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sz="2400" b="1" i="0" dirty="0">
                <a:solidFill>
                  <a:srgbClr val="2B2A29"/>
                </a:solidFill>
                <a:effectLst/>
                <a:latin typeface="montserrat" panose="00000500000000000000" pitchFamily="2" charset="0"/>
              </a:rPr>
              <a:t>Binomial</a:t>
            </a:r>
            <a:r>
              <a:rPr lang="en-US" b="1" i="0" dirty="0">
                <a:solidFill>
                  <a:srgbClr val="2B2A29"/>
                </a:solidFill>
                <a:effectLst/>
                <a:latin typeface="montserrat" panose="00000500000000000000" pitchFamily="2" charset="0"/>
              </a:rPr>
              <a:t>:</a:t>
            </a:r>
            <a:r>
              <a:rPr lang="en-US" b="0" i="0" dirty="0">
                <a:solidFill>
                  <a:srgbClr val="2B2A29"/>
                </a:solidFill>
                <a:effectLst/>
                <a:latin typeface="montserrat" panose="00000500000000000000" pitchFamily="2" charset="0"/>
              </a:rPr>
              <a:t> In binomial Logistic regression, there can be only two possible types of the dependent variables, such as 0 or 1, Pass or Fail, etc.</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Multinomial:</a:t>
            </a:r>
            <a:r>
              <a:rPr lang="en-US" b="0" i="0" dirty="0">
                <a:solidFill>
                  <a:srgbClr val="2B2A29"/>
                </a:solidFill>
                <a:effectLst/>
                <a:latin typeface="montserrat" panose="00000500000000000000" pitchFamily="2" charset="0"/>
              </a:rPr>
              <a:t> In multinomial Logistic regression, there can be 3 or more possible unordered types of the dependent variable, such as "cat", "dogs", or "sheep"</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Ordinal:</a:t>
            </a:r>
            <a:r>
              <a:rPr lang="en-US" b="0" i="0" dirty="0">
                <a:solidFill>
                  <a:srgbClr val="2B2A29"/>
                </a:solidFill>
                <a:effectLst/>
                <a:latin typeface="montserrat" panose="00000500000000000000" pitchFamily="2" charset="0"/>
              </a:rPr>
              <a:t> In ordinal Logistic regression, there can be 3 or more possible ordered types of dependent variables, such as "low", "Medium", or "High".</a:t>
            </a:r>
            <a:endParaRPr lang="en-US" b="0" i="0" dirty="0">
              <a:solidFill>
                <a:srgbClr val="2B2A29"/>
              </a:solidFill>
              <a:effectLst/>
              <a:latin typeface="montserrat" panose="00000500000000000000" pitchFamily="2" charset="0"/>
            </a:endParaRPr>
          </a:p>
          <a:p>
            <a:br>
              <a:rPr lang="en-US" dirty="0"/>
            </a:br>
            <a:endParaRPr lang="en-IN" dirty="0"/>
          </a:p>
        </p:txBody>
      </p:sp>
      <p:sp>
        <p:nvSpPr>
          <p:cNvPr id="5" name="TextBox 4"/>
          <p:cNvSpPr txBox="1"/>
          <p:nvPr/>
        </p:nvSpPr>
        <p:spPr>
          <a:xfrm>
            <a:off x="784306" y="4098518"/>
            <a:ext cx="8351355" cy="1751965"/>
          </a:xfrm>
          <a:prstGeom prst="rect">
            <a:avLst/>
          </a:prstGeom>
          <a:noFill/>
        </p:spPr>
        <p:txBody>
          <a:bodyPr wrap="square">
            <a:spAutoFit/>
          </a:bodyPr>
          <a:lstStyle/>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#Fitting Logistic Regression to the training set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from </a:t>
            </a:r>
            <a:r>
              <a:rPr lang="en-IN" b="0" i="0" dirty="0" err="1">
                <a:solidFill>
                  <a:srgbClr val="2B2A29"/>
                </a:solidFill>
                <a:effectLst/>
                <a:latin typeface="Arial" panose="020B0604020202020204" pitchFamily="34" charset="0"/>
                <a:cs typeface="Arial" panose="020B0604020202020204" pitchFamily="34" charset="0"/>
              </a:rPr>
              <a:t>sklearn.linear_model</a:t>
            </a:r>
            <a:r>
              <a:rPr lang="en-IN" b="0" i="0" dirty="0">
                <a:solidFill>
                  <a:srgbClr val="2B2A29"/>
                </a:solidFill>
                <a:effectLst/>
                <a:latin typeface="Arial" panose="020B0604020202020204" pitchFamily="34" charset="0"/>
                <a:cs typeface="Arial" panose="020B0604020202020204" pitchFamily="34" charset="0"/>
              </a:rPr>
              <a:t> </a:t>
            </a:r>
            <a:r>
              <a:rPr lang="en-IN" b="1" i="0" dirty="0">
                <a:solidFill>
                  <a:srgbClr val="006699"/>
                </a:solidFill>
                <a:effectLst/>
                <a:latin typeface="Arial" panose="020B0604020202020204" pitchFamily="34" charset="0"/>
                <a:cs typeface="Arial" panose="020B0604020202020204" pitchFamily="34" charset="0"/>
              </a:rPr>
              <a:t>import</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classifier=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random_state</a:t>
            </a:r>
            <a:r>
              <a:rPr lang="en-IN" b="0" i="0" dirty="0">
                <a:solidFill>
                  <a:srgbClr val="2B2A29"/>
                </a:solidFill>
                <a:effectLst/>
                <a:latin typeface="Arial" panose="020B0604020202020204" pitchFamily="34" charset="0"/>
                <a:cs typeface="Arial" panose="020B0604020202020204" pitchFamily="34" charset="0"/>
              </a:rPr>
              <a:t>=</a:t>
            </a:r>
            <a:r>
              <a:rPr lang="en-IN" b="0" i="0" dirty="0">
                <a:solidFill>
                  <a:srgbClr val="C00000"/>
                </a:solidFill>
                <a:effectLst/>
                <a:latin typeface="Arial" panose="020B0604020202020204" pitchFamily="34" charset="0"/>
                <a:cs typeface="Arial" panose="020B0604020202020204" pitchFamily="34" charset="0"/>
              </a:rPr>
              <a:t>0</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err="1">
                <a:solidFill>
                  <a:srgbClr val="2B2A29"/>
                </a:solidFill>
                <a:effectLst/>
                <a:latin typeface="Arial" panose="020B0604020202020204" pitchFamily="34" charset="0"/>
                <a:cs typeface="Arial" panose="020B0604020202020204" pitchFamily="34" charset="0"/>
              </a:rPr>
              <a:t>classifier.fit</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x_train</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y_train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1710" y="664845"/>
            <a:ext cx="9235440" cy="2339975"/>
          </a:xfrm>
          <a:prstGeom prst="rect">
            <a:avLst/>
          </a:prstGeom>
          <a:noFill/>
        </p:spPr>
        <p:txBody>
          <a:bodyPr wrap="square">
            <a:noAutofit/>
          </a:bodyPr>
          <a:lstStyle/>
          <a:p>
            <a:pPr algn="l" fontAlgn="base"/>
            <a:r>
              <a:rPr lang="en-US" b="1" i="0" dirty="0">
                <a:solidFill>
                  <a:srgbClr val="273239"/>
                </a:solidFill>
                <a:effectLst/>
                <a:latin typeface="Nunito" pitchFamily="2" charset="0"/>
              </a:rPr>
              <a:t>Cost functions/loss function in logistic regression</a:t>
            </a:r>
            <a:endParaRPr lang="en-US" b="1"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Log loss</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L1 (feature selection ,lasso)and L2(reduction overfitting ridge) regularization</a:t>
            </a:r>
            <a:endParaRPr lang="en-US" dirty="0">
              <a:solidFill>
                <a:srgbClr val="273239"/>
              </a:solidFill>
              <a:latin typeface="Nunito" pitchFamily="2" charset="0"/>
            </a:endParaRPr>
          </a:p>
          <a:p>
            <a:pPr marL="742950" lvl="1"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C &amp; lambda relationship (</a:t>
            </a:r>
            <a:r>
              <a:rPr lang="en-US" b="0" i="0" dirty="0">
                <a:solidFill>
                  <a:srgbClr val="273239"/>
                </a:solidFill>
                <a:effectLst/>
                <a:latin typeface="Nunito" pitchFamily="2" charset="0"/>
              </a:rPr>
              <a:t>lambda is hyper parameter )</a:t>
            </a:r>
            <a:endParaRPr lang="en-US" b="0" i="0" dirty="0">
              <a:solidFill>
                <a:srgbClr val="273239"/>
              </a:solidFill>
              <a:effectLst/>
              <a:latin typeface="Nunito" pitchFamily="2" charset="0"/>
            </a:endParaRPr>
          </a:p>
        </p:txBody>
      </p:sp>
    </p:spTree>
  </p:cSld>
  <p:clrMapOvr>
    <a:masterClrMapping/>
  </p:clrMapOvr>
</p:sld>
</file>

<file path=ppt/tags/tag1.xml><?xml version="1.0" encoding="utf-8"?>
<p:tagLst xmlns:p="http://schemas.openxmlformats.org/presentationml/2006/main">
  <p:tag name="TABLE_ENDDRAG_ORIGIN_RECT" val="209*145"/>
  <p:tag name="TABLE_ENDDRAG_RECT" val="373*0*209*145"/>
</p:tagLst>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6F4F4D41-822D-40F2-A7AC-E4E6CB36CA7A}">
  <ds:schemaRefs/>
</ds:datastoreItem>
</file>

<file path=customXml/itemProps4.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0</TotalTime>
  <Words>17952</Words>
  <Application>WPS Presentation</Application>
  <PresentationFormat>Widescreen</PresentationFormat>
  <Paragraphs>407</Paragraphs>
  <Slides>28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28</vt:i4>
      </vt:variant>
    </vt:vector>
  </HeadingPairs>
  <TitlesOfParts>
    <vt:vector size="47" baseType="lpstr">
      <vt:lpstr>Arial</vt:lpstr>
      <vt:lpstr>SimSun</vt:lpstr>
      <vt:lpstr>Wingdings</vt:lpstr>
      <vt:lpstr>Calibri</vt:lpstr>
      <vt:lpstr>Comic Sans MS</vt:lpstr>
      <vt:lpstr>Tomorrow</vt:lpstr>
      <vt:lpstr>Segoe Print</vt:lpstr>
      <vt:lpstr>Nunito</vt:lpstr>
      <vt:lpstr>montserrat</vt:lpstr>
      <vt:lpstr>Nunito</vt:lpstr>
      <vt:lpstr>Arial</vt:lpstr>
      <vt:lpstr>Franklin Gothic Book</vt:lpstr>
      <vt:lpstr>Bookman Old Style</vt:lpstr>
      <vt:lpstr>Microsoft YaHei</vt:lpstr>
      <vt:lpstr>Arial Unicode MS</vt:lpstr>
      <vt:lpstr>Inter</vt:lpstr>
      <vt:lpstr>Google Sans</vt:lpstr>
      <vt:lpstr>-apple-system</vt:lpstr>
      <vt:lpstr>Custom</vt:lpstr>
      <vt:lpstr>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Gyanpriya Misra</cp:lastModifiedBy>
  <cp:revision>91</cp:revision>
  <dcterms:created xsi:type="dcterms:W3CDTF">2024-09-27T03:26:00Z</dcterms:created>
  <dcterms:modified xsi:type="dcterms:W3CDTF">2025-09-03T05:25:47Z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9CA0AD31001F4F84988D563A925EBA27_12</vt:lpwstr>
  </property>
  <property fmtid="{D5CDD505-2E9C-101B-9397-08002B2CF9AE}" pid="4" name="KSOProductBuildVer">
    <vt:lpwstr>1033-12.2.0.22549</vt:lpwstr>
  </property>
</Properties>
</file>