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368" r:id="rId3"/>
    <p:sldId id="426" r:id="rId4"/>
    <p:sldId id="427" r:id="rId5"/>
    <p:sldId id="435" r:id="rId6"/>
    <p:sldId id="436" r:id="rId7"/>
    <p:sldId id="433" r:id="rId8"/>
    <p:sldId id="434" r:id="rId9"/>
    <p:sldId id="428" r:id="rId10"/>
    <p:sldId id="429" r:id="rId11"/>
    <p:sldId id="430" r:id="rId12"/>
    <p:sldId id="431" r:id="rId13"/>
    <p:sldId id="437" r:id="rId14"/>
    <p:sldId id="425" r:id="rId15"/>
    <p:sldId id="418" r:id="rId16"/>
    <p:sldId id="419" r:id="rId17"/>
    <p:sldId id="420" r:id="rId18"/>
    <p:sldId id="421" r:id="rId19"/>
    <p:sldId id="422" r:id="rId20"/>
    <p:sldId id="423" r:id="rId21"/>
    <p:sldId id="424" r:id="rId22"/>
    <p:sldId id="411" r:id="rId23"/>
    <p:sldId id="412" r:id="rId24"/>
    <p:sldId id="410" r:id="rId25"/>
    <p:sldId id="391" r:id="rId26"/>
    <p:sldId id="392" r:id="rId27"/>
    <p:sldId id="277" r:id="rId28"/>
    <p:sldId id="278" r:id="rId29"/>
    <p:sldId id="393" r:id="rId30"/>
    <p:sldId id="399" r:id="rId31"/>
    <p:sldId id="400" r:id="rId32"/>
    <p:sldId id="401" r:id="rId33"/>
    <p:sldId id="402" r:id="rId34"/>
    <p:sldId id="403" r:id="rId35"/>
    <p:sldId id="404" r:id="rId36"/>
    <p:sldId id="405" r:id="rId37"/>
    <p:sldId id="394" r:id="rId38"/>
    <p:sldId id="395" r:id="rId39"/>
    <p:sldId id="396" r:id="rId40"/>
    <p:sldId id="397" r:id="rId41"/>
    <p:sldId id="398" r:id="rId42"/>
    <p:sldId id="406" r:id="rId43"/>
    <p:sldId id="407" r:id="rId44"/>
    <p:sldId id="408" r:id="rId45"/>
    <p:sldId id="409" r:id="rId46"/>
    <p:sldId id="413" r:id="rId47"/>
    <p:sldId id="414" r:id="rId48"/>
    <p:sldId id="415" r:id="rId49"/>
    <p:sldId id="416" r:id="rId50"/>
    <p:sldId id="417" r:id="rId51"/>
    <p:sldId id="43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oogle.com/search?sca_esv=12e50a14a6107b85&amp;sxsrf=AE3TifMmk_YcpGPGuWvo5HzWEm7gv_G6dA:1756625525931&amp;q=Convolutional+Neural+Networks+(CNNs)&amp;sa=X&amp;ved=2ahUKEwiu3eeDxLSPAxU3d2wGHfqJOHMQxccNegUIpwEQAQ&amp;mstk=AUtExfBe5DoEWJTFsc3bgcmXkQUHQkk5JlGan9VAgoSVDe_kBz9Ks3h-BLK7zn4fs98ZL_RcuIbRnq20NXLERoIu_v_FjBQXa8NVytdoTXwTCIR-7rhQLlGWoO3ZCXLMeyKcUMkv6Gz1W6Ele-Kx39aNDorZJ9GmKwBiL9ngUNa7vzXYyLKQgM6RWrXCgr6FPTyuW2E01eYdpG_PTMLAs_PmZsCOTqv99Hs6REalSw-vi-xeRgATFC7ld7JJiBCeJ4GZ45Lv1E7h5c9wD_GsvEKhVRxt&amp;csui=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hyperlink" Target="https://learnopencv.com/yolov7-pose-vs-mediapipe-in-human-pose-estimatio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oogle.com/search?cs=0&amp;sca_esv=12e50a14a6107b85&amp;sxsrf=AE3TifN2Ke4oxffSQsRRcqHL1ZjudxD5tg:1756625577753&amp;q=deep+learning&amp;sa=X&amp;ved=2ahUKEwi4hcGcxLSPAxXQR2wGHX7bGUMQxccNegQICxAB&amp;mstk=AUtExfAprkdL-wEIFd8HchgS6Dadokyy3mEQuCSRLklFSdUPn3MtoVB_Uo71hNbxgpG9rcRM4N_AIwiVSONasJ1GLEXw6BrUpLAe4G-j5AC6XIDwT9gkfZrkpSqKPTsre7NzhfG2ZeylNQmGbYUVzw8TAfsM4F9Pp4HuS0W0ZMSwcvVJUvvdudMtvu6CkzP4iu8UYjwu4rGlODzVA1XrWzay2_rJVxQut4o5MhHLaAViwZlkgfvF16uLOtr7JLDqZo_vMH17mKLzyRNemu5TJIhTQr8t&amp;csui=3"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oogle.com/search?cs=0&amp;sca_esv=12e50a14a6107b85&amp;sxsrf=AE3TifN2Ke4oxffSQsRRcqHL1ZjudxD5tg:1756625577753&amp;q=NVIDIA's+Graphics+Processing+Units+(GPUs)&amp;sa=X&amp;ved=2ahUKEwi4hcGcxLSPAxXQR2wGHX7bGUMQxccNegQITxAB&amp;mstk=AUtExfAprkdL-wEIFd8HchgS6Dadokyy3mEQuCSRLklFSdUPn3MtoVB_Uo71hNbxgpG9rcRM4N_AIwiVSONasJ1GLEXw6BrUpLAe4G-j5AC6XIDwT9gkfZrkpSqKPTsre7NzhfG2ZeylNQmGbYUVzw8TAfsM4F9Pp4HuS0W0ZMSwcvVJUvvdudMtvu6CkzP4iu8UYjwu4rGlODzVA1XrWzay2_rJVxQut4o5MhHLaAViwZlkgfvF16uLOtr7JLDqZo_vMH17mKLzyRNemu5TJIhTQr8t&amp;csui=3" TargetMode="External"/><Relationship Id="rId1" Type="http://schemas.openxmlformats.org/officeDocument/2006/relationships/hyperlink" Target="https://www.google.com/search?cs=0&amp;sca_esv=12e50a14a6107b85&amp;sxsrf=AE3TifN2Ke4oxffSQsRRcqHL1ZjudxD5tg:1756625577753&amp;q=ImageNet+Large+Scale+Visual+Recognition+Challenge&amp;sa=X&amp;ved=2ahUKEwi4hcGcxLSPAxXQR2wGHX7bGUMQxccNegQIQBAB&amp;mstk=AUtExfAprkdL-wEIFd8HchgS6Dadokyy3mEQuCSRLklFSdUPn3MtoVB_Uo71hNbxgpG9rcRM4N_AIwiVSONasJ1GLEXw6BrUpLAe4G-j5AC6XIDwT9gkfZrkpSqKPTsre7NzhfG2ZeylNQmGbYUVzw8TAfsM4F9Pp4HuS0W0ZMSwcvVJUvvdudMtvu6CkzP4iu8UYjwu4rGlODzVA1XrWzay2_rJVxQut4o5MhHLaAViwZlkgfvF16uLOtr7JLDqZo_vMH17mKLzyRNemu5TJIhTQr8t&amp;csui=3"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29590" y="346710"/>
            <a:ext cx="10380345" cy="651129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257810"/>
            <a:ext cx="6096000" cy="2030095"/>
          </a:xfrm>
          <a:prstGeom prst="rect">
            <a:avLst/>
          </a:prstGeom>
          <a:noFill/>
        </p:spPr>
        <p:txBody>
          <a:bodyPr wrap="square" rtlCol="0" anchor="t">
            <a:spAutoFit/>
          </a:bodyPr>
          <a:p>
            <a:r>
              <a:rPr lang="en-US" altLang="en-US" b="1"/>
              <a:t>SYLLABUS</a:t>
            </a:r>
            <a:endParaRPr lang="en-US" altLang="en-US"/>
          </a:p>
          <a:p>
            <a:endParaRPr lang="en-US" altLang="en-US"/>
          </a:p>
          <a:p>
            <a:r>
              <a:rPr lang="en-US" altLang="en-US"/>
              <a:t>https://docs.google.com/document/d/1wf_RDyYB3tXqQs7g9Ug-2h8BrYIH1uxqm7aIO-PdcLg/edit?tab=t.0#heading=h.89jfyrdga9dr</a:t>
            </a:r>
            <a:endParaRPr lang="en-US" alt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243205"/>
            <a:ext cx="10377170"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pPr lvl="1"/>
            <a:r>
              <a:rPr lang="en-US" altLang="en-US" sz="1600"/>
              <a:t>import cv2</a:t>
            </a:r>
            <a:endParaRPr lang="en-US" altLang="en-US" sz="1600"/>
          </a:p>
          <a:p>
            <a:pPr lvl="1"/>
            <a:endParaRPr lang="en-US" altLang="en-US" sz="1600"/>
          </a:p>
          <a:p>
            <a:pPr lvl="1"/>
            <a:r>
              <a:rPr lang="en-US" altLang="en-US" sz="1600"/>
              <a:t># Capture video from camera</a:t>
            </a:r>
            <a:endParaRPr lang="en-US" altLang="en-US" sz="1600"/>
          </a:p>
          <a:p>
            <a:pPr lvl="1"/>
            <a:r>
              <a:rPr lang="en-US" altLang="en-US" sz="1600"/>
              <a:t>cap = cv2.VideoCapture(0)</a:t>
            </a:r>
            <a:endParaRPr lang="en-US" altLang="en-US" sz="1600"/>
          </a:p>
          <a:p>
            <a:pPr lvl="1"/>
            <a:endParaRPr lang="en-US" altLang="en-US" sz="1600"/>
          </a:p>
          <a:p>
            <a:pPr lvl="1"/>
            <a:r>
              <a:rPr lang="en-US" altLang="en-US" sz="1600"/>
              <a:t>while True:</a:t>
            </a:r>
            <a:endParaRPr lang="en-US" altLang="en-US" sz="1600"/>
          </a:p>
          <a:p>
            <a:pPr lvl="1"/>
            <a:r>
              <a:rPr lang="en-US" altLang="en-US" sz="1600"/>
              <a:t>    ret, frame = cap.read()  # Capture a frame</a:t>
            </a:r>
            <a:endParaRPr lang="en-US" altLang="en-US" sz="1600"/>
          </a:p>
          <a:p>
            <a:pPr lvl="1"/>
            <a:r>
              <a:rPr lang="en-US" altLang="en-US" sz="1600"/>
              <a:t>    if not ret:</a:t>
            </a:r>
            <a:endParaRPr lang="en-US" altLang="en-US" sz="1600"/>
          </a:p>
          <a:p>
            <a:pPr lvl="1"/>
            <a:r>
              <a:rPr lang="en-US" altLang="en-US" sz="1600"/>
              <a:t>        break</a:t>
            </a:r>
            <a:endParaRPr lang="en-US" altLang="en-US" sz="1600"/>
          </a:p>
          <a:p>
            <a:pPr lvl="1"/>
            <a:endParaRPr lang="en-US" altLang="en-US" sz="1600"/>
          </a:p>
          <a:p>
            <a:pPr lvl="1"/>
            <a:r>
              <a:rPr lang="en-US" altLang="en-US" sz="1600"/>
              <a:t>    cv2.imshow('Frame', frame)  # Show the frame</a:t>
            </a:r>
            <a:endParaRPr lang="en-US" altLang="en-US" sz="1600"/>
          </a:p>
          <a:p>
            <a:pPr lvl="1"/>
            <a:r>
              <a:rPr lang="en-US" altLang="en-US" sz="1600"/>
              <a:t>    if cv2.waitKey(1) &amp; 0xFF == ord('q'):  # Quit when 'q' is pressed</a:t>
            </a:r>
            <a:endParaRPr lang="en-US" altLang="en-US" sz="1600"/>
          </a:p>
          <a:p>
            <a:pPr lvl="1"/>
            <a:r>
              <a:rPr lang="en-US" altLang="en-US" sz="1600"/>
              <a:t>        break</a:t>
            </a:r>
            <a:endParaRPr lang="en-US" altLang="en-US" sz="1600"/>
          </a:p>
          <a:p>
            <a:pPr lvl="1"/>
            <a:endParaRPr lang="en-US" altLang="en-US" sz="1600"/>
          </a:p>
          <a:p>
            <a:pPr lvl="1"/>
            <a:r>
              <a:rPr lang="en-US" altLang="en-US" sz="1600"/>
              <a:t>cap.release()</a:t>
            </a:r>
            <a:endParaRPr lang="en-US" altLang="en-US" sz="1600"/>
          </a:p>
          <a:p>
            <a:pPr lvl="1"/>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62230"/>
            <a:ext cx="5169535" cy="4281805"/>
          </a:xfrm>
          <a:prstGeom prst="rect">
            <a:avLst/>
          </a:prstGeom>
        </p:spPr>
        <p:txBody>
          <a:bodyPr wrap="square">
            <a:no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
        <p:nvSpPr>
          <p:cNvPr id="3" name="Text Box 2"/>
          <p:cNvSpPr txBox="1"/>
          <p:nvPr/>
        </p:nvSpPr>
        <p:spPr>
          <a:xfrm>
            <a:off x="473075" y="4662805"/>
            <a:ext cx="4433570" cy="2030095"/>
          </a:xfrm>
          <a:prstGeom prst="rect">
            <a:avLst/>
          </a:prstGeom>
          <a:noFill/>
        </p:spPr>
        <p:txBody>
          <a:bodyPr wrap="square" rtlCol="0" anchor="t">
            <a:spAutoFit/>
          </a:bodyPr>
          <a:p>
            <a:r>
              <a:rPr lang="en-US" altLang="en-US"/>
              <a:t>https://docs.opencv.org/4.x/d7/d4d/tutorial_py_thresholding.html</a:t>
            </a:r>
            <a:endParaRPr lang="en-US"/>
          </a:p>
          <a:p>
            <a:pPr marL="285750" indent="-285750">
              <a:buFont typeface="Arial" panose="020B0604020202020204" pitchFamily="34" charset="0"/>
              <a:buChar char="•"/>
            </a:pPr>
            <a:r>
              <a:rPr lang="en-US" altLang="en-US"/>
              <a:t>cv.THRESH_BINARY</a:t>
            </a:r>
            <a:endParaRPr lang="en-US" altLang="en-US"/>
          </a:p>
          <a:p>
            <a:pPr marL="285750" indent="-285750">
              <a:buFont typeface="Arial" panose="020B0604020202020204" pitchFamily="34" charset="0"/>
              <a:buChar char="•"/>
            </a:pPr>
            <a:r>
              <a:rPr lang="en-US" altLang="en-US"/>
              <a:t>cv.THRESH_BINARY_INV</a:t>
            </a:r>
            <a:endParaRPr lang="en-US" altLang="en-US"/>
          </a:p>
          <a:p>
            <a:pPr marL="285750" indent="-285750">
              <a:buFont typeface="Arial" panose="020B0604020202020204" pitchFamily="34" charset="0"/>
              <a:buChar char="•"/>
            </a:pPr>
            <a:r>
              <a:rPr lang="en-US" altLang="en-US"/>
              <a:t>cv.THRESH_TRUNC</a:t>
            </a:r>
            <a:endParaRPr lang="en-US" altLang="en-US"/>
          </a:p>
          <a:p>
            <a:pPr marL="285750" indent="-285750">
              <a:buFont typeface="Arial" panose="020B0604020202020204" pitchFamily="34" charset="0"/>
              <a:buChar char="•"/>
            </a:pPr>
            <a:r>
              <a:rPr lang="en-US" altLang="en-US"/>
              <a:t>cv.THRESH_TOZERO</a:t>
            </a:r>
            <a:endParaRPr lang="en-US" altLang="en-US"/>
          </a:p>
          <a:p>
            <a:pPr marL="285750" indent="-285750">
              <a:buFont typeface="Arial" panose="020B0604020202020204" pitchFamily="34" charset="0"/>
              <a:buChar char="•"/>
            </a:pPr>
            <a:r>
              <a:rPr lang="en-US" altLang="en-US"/>
              <a:t>cv.THRESH_TOZERO_INV</a:t>
            </a:r>
            <a:endParaRPr lang="en-US" altLang="en-US"/>
          </a:p>
        </p:txBody>
      </p:sp>
      <p:sp>
        <p:nvSpPr>
          <p:cNvPr id="4" name="Text Box 3"/>
          <p:cNvSpPr txBox="1"/>
          <p:nvPr/>
        </p:nvSpPr>
        <p:spPr>
          <a:xfrm>
            <a:off x="389255" y="4343718"/>
            <a:ext cx="5080000" cy="398780"/>
          </a:xfrm>
          <a:prstGeom prst="rect">
            <a:avLst/>
          </a:prstGeom>
        </p:spPr>
        <p:txBody>
          <a:bodyPr>
            <a:spAutoFit/>
          </a:bodyPr>
          <a:p>
            <a:pPr marL="0" indent="0">
              <a:spcAft>
                <a:spcPct val="60000"/>
              </a:spcAft>
            </a:pPr>
            <a:r>
              <a:rPr sz="2000" b="1" i="0">
                <a:solidFill>
                  <a:srgbClr val="FF0000"/>
                </a:solidFill>
                <a:effectLst>
                  <a:outerShdw blurRad="38100" dist="38100" dir="2700000" algn="tl">
                    <a:srgbClr val="000000">
                      <a:alpha val="43137"/>
                    </a:srgbClr>
                  </a:outerShdw>
                </a:effectLst>
                <a:latin typeface="Helvetica"/>
                <a:ea typeface="Helvetica"/>
              </a:rPr>
              <a:t>Simple Thresholding</a:t>
            </a:r>
            <a:endParaRPr sz="2000" b="1" i="0">
              <a:solidFill>
                <a:srgbClr val="FF0000"/>
              </a:solidFill>
              <a:effectLst>
                <a:outerShdw blurRad="38100" dist="38100" dir="2700000" algn="tl">
                  <a:srgbClr val="000000">
                    <a:alpha val="43137"/>
                  </a:srgbClr>
                </a:outerShdw>
              </a:effectLst>
              <a:latin typeface="Helvetica"/>
              <a:ea typeface="Helvetica"/>
            </a:endParaRPr>
          </a:p>
        </p:txBody>
      </p:sp>
      <p:sp>
        <p:nvSpPr>
          <p:cNvPr id="5" name="Text Box 4"/>
          <p:cNvSpPr txBox="1"/>
          <p:nvPr/>
        </p:nvSpPr>
        <p:spPr>
          <a:xfrm>
            <a:off x="5494655" y="62230"/>
            <a:ext cx="6697345" cy="6462395"/>
          </a:xfrm>
          <a:prstGeom prst="rect">
            <a:avLst/>
          </a:prstGeom>
          <a:noFill/>
        </p:spPr>
        <p:txBody>
          <a:bodyPr wrap="square" rtlCol="0" anchor="t">
            <a:spAutoFit/>
          </a:bodyPr>
          <a:p>
            <a:r>
              <a:rPr lang="en-US" altLang="en-US"/>
              <a:t>import cv2 as cv</a:t>
            </a:r>
            <a:endParaRPr lang="en-US" altLang="en-US"/>
          </a:p>
          <a:p>
            <a:r>
              <a:rPr lang="en-US" altLang="en-US"/>
              <a:t>import numpy as np</a:t>
            </a:r>
            <a:endParaRPr lang="en-US" altLang="en-US"/>
          </a:p>
          <a:p>
            <a:r>
              <a:rPr lang="en-US" altLang="en-US"/>
              <a:t>from matplotlib import pyplot as plt</a:t>
            </a:r>
            <a:endParaRPr lang="en-US" altLang="en-US"/>
          </a:p>
          <a:p>
            <a:endParaRPr lang="en-US" altLang="en-US"/>
          </a:p>
          <a:p>
            <a:r>
              <a:rPr lang="en-US" altLang="en-US"/>
              <a:t>img = cv.imread('gradient.png', cv.IMREAD_GRAYSCALE)</a:t>
            </a:r>
            <a:endParaRPr lang="en-US" altLang="en-US"/>
          </a:p>
          <a:p>
            <a:r>
              <a:rPr lang="en-US" altLang="en-US"/>
              <a:t>assert img is not None, "file could not be read, check with os.path.exists()"</a:t>
            </a:r>
            <a:endParaRPr lang="en-US" altLang="en-US"/>
          </a:p>
          <a:p>
            <a:r>
              <a:rPr lang="en-US" altLang="en-US"/>
              <a:t>ret,thresh1 = cv.threshold(img,127,255,cv.THRESH_BINARY)</a:t>
            </a:r>
            <a:endParaRPr lang="en-US" altLang="en-US"/>
          </a:p>
          <a:p>
            <a:r>
              <a:rPr lang="en-US" altLang="en-US"/>
              <a:t>ret,thresh2 = cv.threshold(img,127,255,cv.THRESH_BINARY_INV)</a:t>
            </a:r>
            <a:endParaRPr lang="en-US" altLang="en-US"/>
          </a:p>
          <a:p>
            <a:r>
              <a:rPr lang="en-US" altLang="en-US"/>
              <a:t>ret,thresh3 = cv.threshold(img,127,255,cv.THRESH_TRUNC)</a:t>
            </a:r>
            <a:endParaRPr lang="en-US" altLang="en-US"/>
          </a:p>
          <a:p>
            <a:r>
              <a:rPr lang="en-US" altLang="en-US"/>
              <a:t>ret,thresh4 = cv.threshold(img,127,255,cv.THRESH_TOZERO)</a:t>
            </a:r>
            <a:endParaRPr lang="en-US" altLang="en-US"/>
          </a:p>
          <a:p>
            <a:r>
              <a:rPr lang="en-US" altLang="en-US"/>
              <a:t>ret,thresh5 = cv.threshold(img,127,255,cv.THRESH_TOZERO_INV)</a:t>
            </a:r>
            <a:endParaRPr lang="en-US" altLang="en-US"/>
          </a:p>
          <a:p>
            <a:endParaRPr lang="en-US" altLang="en-US"/>
          </a:p>
          <a:p>
            <a:r>
              <a:rPr lang="en-US" altLang="en-US"/>
              <a:t>titles = ['Original Image','BINARY','BINARY_INV','TRUNC','TOZERO','TOZERO_INV']</a:t>
            </a:r>
            <a:endParaRPr lang="en-US" altLang="en-US"/>
          </a:p>
          <a:p>
            <a:r>
              <a:rPr lang="en-US" altLang="en-US"/>
              <a:t>images = [img, thresh1, thresh2, thresh3, thresh4, thresh5]</a:t>
            </a:r>
            <a:endParaRPr lang="en-US" altLang="en-US"/>
          </a:p>
          <a:p>
            <a:endParaRPr lang="en-US" altLang="en-US"/>
          </a:p>
          <a:p>
            <a:r>
              <a:rPr lang="en-US" altLang="en-US"/>
              <a:t>for i in range(6):</a:t>
            </a:r>
            <a:endParaRPr lang="en-US" altLang="en-US"/>
          </a:p>
          <a:p>
            <a:r>
              <a:rPr lang="en-US" altLang="en-US"/>
              <a:t>    plt.subplot(2,3,i+1),plt.imshow(images[i],'gray',vmin=0,vmax=255)</a:t>
            </a:r>
            <a:endParaRPr lang="en-US" altLang="en-US"/>
          </a:p>
          <a:p>
            <a:r>
              <a:rPr lang="en-US" altLang="en-US"/>
              <a:t>    plt.title(titles[i])</a:t>
            </a:r>
            <a:endParaRPr lang="en-US" altLang="en-US"/>
          </a:p>
          <a:p>
            <a:r>
              <a:rPr lang="en-US" altLang="en-US"/>
              <a:t>    plt.xticks([]),plt.yticks([])</a:t>
            </a:r>
            <a:endParaRPr lang="en-US" altLang="en-US"/>
          </a:p>
          <a:p>
            <a:endParaRPr lang="en-US" altLang="en-US"/>
          </a:p>
          <a:p>
            <a:r>
              <a:rPr lang="en-US" altLang="en-US"/>
              <a:t>plt.show()</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1950"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67055"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67055"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02375"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07060"/>
            <a:ext cx="12192635" cy="5643880"/>
          </a:xfrm>
          <a:prstGeom prst="rect">
            <a:avLst/>
          </a:prstGeom>
        </p:spPr>
        <p:txBody>
          <a:bodyPr wrap="square">
            <a:spAutoFit/>
          </a:bodyPr>
          <a:p>
            <a:pPr marL="0" indent="0">
              <a:spcBef>
                <a:spcPct val="0"/>
              </a:spcBef>
              <a:spcAft>
                <a:spcPts val="1500"/>
              </a:spcAft>
            </a:pPr>
            <a:r>
              <a:rPr sz="1900" b="0" i="0">
                <a:solidFill>
                  <a:srgbClr val="001D35"/>
                </a:solidFill>
                <a:latin typeface="Google Sans"/>
                <a:ea typeface="Google Sans"/>
              </a:rPr>
              <a:t>Computer vision is an Artificial Intelligence (AI) field that enables computers to "see," interpret, and understand visual information from the world through digital images and videos. It involves training machines to identify and classify objects, recognize patterns, and extract meaningful data, effectively mimicking human sight and cognitive ability. Key applications include medical image analysis, autonomous vehicles, security surveillance, and manufacturing quality control. </a:t>
            </a:r>
            <a:endParaRPr sz="1900" b="0" i="0">
              <a:solidFill>
                <a:srgbClr val="001D35"/>
              </a:solidFill>
              <a:latin typeface="Google Sans"/>
              <a:ea typeface="Google Sans"/>
            </a:endParaRPr>
          </a:p>
          <a:p>
            <a:pPr marL="0" indent="0">
              <a:lnSpc>
                <a:spcPts val="1950"/>
              </a:lnSpc>
              <a:spcBef>
                <a:spcPts val="1500"/>
              </a:spcBef>
              <a:spcAft>
                <a:spcPts val="700"/>
              </a:spcAft>
            </a:pPr>
            <a:r>
              <a:rPr sz="1900" b="0" i="0">
                <a:solidFill>
                  <a:srgbClr val="001D35"/>
                </a:solidFill>
                <a:latin typeface="Google Sans"/>
                <a:ea typeface="Google Sans"/>
              </a:rPr>
              <a:t>How it Works</a:t>
            </a:r>
            <a:endParaRPr sz="1900" b="0" i="0">
              <a:solidFill>
                <a:srgbClr val="001D35"/>
              </a:solidFill>
              <a:latin typeface="Google Sans"/>
              <a:ea typeface="Google Sans"/>
            </a:endParaRPr>
          </a:p>
          <a:p>
            <a:pPr marL="0" indent="0">
              <a:lnSpc>
                <a:spcPts val="1650"/>
              </a:lnSpc>
              <a:spcBef>
                <a:spcPct val="0"/>
              </a:spcBef>
              <a:spcAft>
                <a:spcPts val="600"/>
              </a:spcAft>
              <a:buAutoNum type="arabicPeriod"/>
            </a:pPr>
            <a:r>
              <a:rPr sz="1600" b="0" i="0">
                <a:solidFill>
                  <a:srgbClr val="001D35"/>
                </a:solidFill>
                <a:latin typeface="Google Sans"/>
                <a:ea typeface="Google Sans"/>
              </a:rPr>
              <a:t>1. Data Acquisition:</a:t>
            </a:r>
            <a:endParaRPr sz="1600" b="0" i="0">
              <a:solidFill>
                <a:srgbClr val="001D35"/>
              </a:solidFill>
              <a:latin typeface="Google Sans"/>
              <a:ea typeface="Google Sans"/>
            </a:endParaRPr>
          </a:p>
          <a:p>
            <a:pPr marL="0" indent="0">
              <a:lnSpc>
                <a:spcPts val="1650"/>
              </a:lnSpc>
              <a:spcBef>
                <a:spcPct val="0"/>
              </a:spcBef>
              <a:spcAft>
                <a:spcPts val="600"/>
              </a:spcAft>
            </a:pPr>
            <a:r>
              <a:rPr sz="1600" b="0" i="0">
                <a:solidFill>
                  <a:srgbClr val="545D7E"/>
                </a:solidFill>
                <a:latin typeface="Google Sans"/>
                <a:ea typeface="Google Sans"/>
              </a:rPr>
              <a:t>Cameras and sensors capture real-world scenes, converting them into digital images or videos. </a:t>
            </a:r>
            <a:endParaRPr sz="1600" b="0" i="0">
              <a:solidFill>
                <a:srgbClr val="545D7E"/>
              </a:solidFill>
              <a:latin typeface="Google Sans"/>
              <a:ea typeface="Google Sans"/>
            </a:endParaRPr>
          </a:p>
          <a:p>
            <a:pPr marL="0" indent="0">
              <a:lnSpc>
                <a:spcPts val="1650"/>
              </a:lnSpc>
              <a:spcBef>
                <a:spcPct val="0"/>
              </a:spcBef>
              <a:spcAft>
                <a:spcPts val="600"/>
              </a:spcAft>
              <a:buAutoNum type="arabicPeriod"/>
            </a:pPr>
            <a:r>
              <a:rPr sz="1600" b="0" i="0">
                <a:solidFill>
                  <a:srgbClr val="001D35"/>
                </a:solidFill>
                <a:latin typeface="Google Sans"/>
                <a:ea typeface="Google Sans"/>
              </a:rPr>
              <a:t>2. Image Processing:</a:t>
            </a:r>
            <a:endParaRPr sz="1600" b="0" i="0">
              <a:solidFill>
                <a:srgbClr val="001D35"/>
              </a:solidFill>
              <a:latin typeface="Google Sans"/>
              <a:ea typeface="Google Sans"/>
            </a:endParaRPr>
          </a:p>
          <a:p>
            <a:pPr marL="0" indent="0">
              <a:lnSpc>
                <a:spcPts val="1650"/>
              </a:lnSpc>
              <a:spcBef>
                <a:spcPct val="0"/>
              </a:spcBef>
              <a:spcAft>
                <a:spcPts val="600"/>
              </a:spcAft>
            </a:pPr>
            <a:r>
              <a:rPr sz="1600" b="0" i="0">
                <a:solidFill>
                  <a:srgbClr val="545D7E"/>
                </a:solidFill>
                <a:latin typeface="Google Sans"/>
                <a:ea typeface="Google Sans"/>
              </a:rPr>
              <a:t>Algorithms process these images, which are essentially arrays of pixels, to prepare them for analysis. </a:t>
            </a:r>
            <a:endParaRPr sz="1600" b="0" i="0">
              <a:solidFill>
                <a:srgbClr val="545D7E"/>
              </a:solidFill>
              <a:latin typeface="Google Sans"/>
              <a:ea typeface="Google Sans"/>
            </a:endParaRPr>
          </a:p>
          <a:p>
            <a:pPr marL="0" indent="0">
              <a:lnSpc>
                <a:spcPts val="1650"/>
              </a:lnSpc>
              <a:spcBef>
                <a:spcPct val="0"/>
              </a:spcBef>
              <a:spcAft>
                <a:spcPts val="600"/>
              </a:spcAft>
              <a:buAutoNum type="arabicPeriod"/>
            </a:pPr>
            <a:r>
              <a:rPr sz="1600" b="0" i="0">
                <a:solidFill>
                  <a:srgbClr val="001D35"/>
                </a:solidFill>
                <a:latin typeface="Google Sans"/>
                <a:ea typeface="Google Sans"/>
              </a:rPr>
              <a:t>3. Pattern Recognition:</a:t>
            </a:r>
            <a:endParaRPr sz="1600" b="0" i="0">
              <a:solidFill>
                <a:srgbClr val="001D35"/>
              </a:solidFill>
              <a:latin typeface="Google Sans"/>
              <a:ea typeface="Google Sans"/>
            </a:endParaRPr>
          </a:p>
          <a:p>
            <a:pPr marL="0" indent="0">
              <a:lnSpc>
                <a:spcPts val="1650"/>
              </a:lnSpc>
              <a:spcBef>
                <a:spcPct val="0"/>
              </a:spcBef>
              <a:spcAft>
                <a:spcPts val="600"/>
              </a:spcAft>
            </a:pPr>
            <a:r>
              <a:rPr sz="1600" b="0" i="0">
                <a:solidFill>
                  <a:srgbClr val="545D7E"/>
                </a:solidFill>
                <a:latin typeface="Google Sans"/>
                <a:ea typeface="Google Sans"/>
              </a:rPr>
              <a:t>Using deep learning models, such as </a:t>
            </a:r>
            <a:r>
              <a:rPr sz="1600" b="0" i="0">
                <a:solidFill>
                  <a:srgbClr val="545D7E"/>
                </a:solidFill>
                <a:latin typeface="Google Sans"/>
                <a:ea typeface="Google Sans"/>
                <a:hlinkClick r:id="rId1"/>
              </a:rPr>
              <a:t>Convolutional Neural Networks (CNNs)</a:t>
            </a:r>
            <a:r>
              <a:rPr sz="1600" b="0" i="0">
                <a:solidFill>
                  <a:srgbClr val="545D7E"/>
                </a:solidFill>
                <a:latin typeface="Google Sans"/>
                <a:ea typeface="Google Sans"/>
              </a:rPr>
              <a:t>, computers learn to identify features like edges, shapes, and textures in the data. </a:t>
            </a:r>
            <a:endParaRPr sz="1600" b="0" i="0">
              <a:solidFill>
                <a:srgbClr val="545D7E"/>
              </a:solidFill>
              <a:latin typeface="Google Sans"/>
              <a:ea typeface="Google Sans"/>
            </a:endParaRPr>
          </a:p>
          <a:p>
            <a:pPr marL="0" indent="0">
              <a:lnSpc>
                <a:spcPts val="1650"/>
              </a:lnSpc>
              <a:spcBef>
                <a:spcPct val="0"/>
              </a:spcBef>
              <a:spcAft>
                <a:spcPts val="600"/>
              </a:spcAft>
              <a:buAutoNum type="arabicPeriod"/>
            </a:pPr>
            <a:r>
              <a:rPr sz="1600" b="0" i="0">
                <a:solidFill>
                  <a:srgbClr val="001D35"/>
                </a:solidFill>
                <a:latin typeface="Google Sans"/>
                <a:ea typeface="Google Sans"/>
              </a:rPr>
              <a:t>4. Object Recognition:</a:t>
            </a:r>
            <a:endParaRPr sz="1600" b="0" i="0">
              <a:solidFill>
                <a:srgbClr val="001D35"/>
              </a:solidFill>
              <a:latin typeface="Google Sans"/>
              <a:ea typeface="Google Sans"/>
            </a:endParaRPr>
          </a:p>
          <a:p>
            <a:pPr marL="0" indent="0">
              <a:lnSpc>
                <a:spcPts val="1650"/>
              </a:lnSpc>
              <a:spcBef>
                <a:spcPct val="0"/>
              </a:spcBef>
              <a:spcAft>
                <a:spcPts val="600"/>
              </a:spcAft>
            </a:pPr>
            <a:r>
              <a:rPr sz="1600" b="0" i="0">
                <a:solidFill>
                  <a:srgbClr val="545D7E"/>
                </a:solidFill>
                <a:latin typeface="Google Sans"/>
                <a:ea typeface="Google Sans"/>
              </a:rPr>
              <a:t>The system then uses these learned features to recognize, classify, and locate specific objects or people within the visual input. </a:t>
            </a:r>
            <a:endParaRPr sz="1600" b="0" i="0">
              <a:solidFill>
                <a:srgbClr val="545D7E"/>
              </a:solidFill>
              <a:latin typeface="Google Sans"/>
              <a:ea typeface="Google Sans"/>
            </a:endParaRPr>
          </a:p>
          <a:p>
            <a:pPr marL="0" indent="0">
              <a:lnSpc>
                <a:spcPts val="1650"/>
              </a:lnSpc>
              <a:spcBef>
                <a:spcPct val="0"/>
              </a:spcBef>
              <a:spcAft>
                <a:spcPct val="0"/>
              </a:spcAft>
              <a:buAutoNum type="arabicPeriod"/>
            </a:pPr>
            <a:r>
              <a:rPr sz="1600" b="0" i="0">
                <a:solidFill>
                  <a:srgbClr val="001D35"/>
                </a:solidFill>
                <a:latin typeface="Google Sans"/>
                <a:ea typeface="Google Sans"/>
              </a:rPr>
              <a:t>5. Decision Making:</a:t>
            </a:r>
            <a:endParaRPr sz="1600" b="0" i="0">
              <a:solidFill>
                <a:srgbClr val="001D35"/>
              </a:solidFill>
              <a:latin typeface="Google Sans"/>
              <a:ea typeface="Google Sans"/>
            </a:endParaRPr>
          </a:p>
          <a:p>
            <a:pPr marL="0" indent="0">
              <a:lnSpc>
                <a:spcPts val="1650"/>
              </a:lnSpc>
              <a:spcBef>
                <a:spcPct val="0"/>
              </a:spcBef>
              <a:spcAft>
                <a:spcPct val="0"/>
              </a:spcAft>
            </a:pPr>
            <a:r>
              <a:rPr sz="1600" b="0" i="0">
                <a:solidFill>
                  <a:srgbClr val="545D7E"/>
                </a:solidFill>
                <a:latin typeface="Google Sans"/>
                <a:ea typeface="Google Sans"/>
              </a:rPr>
              <a:t>Based on the interpreted information, the computer can perform actions, such as making real-time driving decisions for autonomous vehicles or flagging suspicious activity in security footage. </a:t>
            </a:r>
            <a:endParaRPr sz="1600" b="0" i="0">
              <a:solidFill>
                <a:srgbClr val="545D7E"/>
              </a:solidFill>
              <a:latin typeface="Google Sans"/>
              <a:ea typeface="Google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89560"/>
            <a:ext cx="6096000" cy="6278880"/>
          </a:xfrm>
          <a:prstGeom prst="rect">
            <a:avLst/>
          </a:prstGeom>
          <a:noFill/>
        </p:spPr>
        <p:txBody>
          <a:bodyPr wrap="square" rtlCol="0" anchor="t">
            <a:spAutoFit/>
          </a:bodyPr>
          <a:p>
            <a:pPr marL="0" indent="0">
              <a:lnSpc>
                <a:spcPts val="1950"/>
              </a:lnSpc>
              <a:spcBef>
                <a:spcPts val="1500"/>
              </a:spcBef>
              <a:spcAft>
                <a:spcPts val="700"/>
              </a:spcAft>
            </a:pPr>
            <a:r>
              <a:rPr sz="1900">
                <a:solidFill>
                  <a:srgbClr val="001D35"/>
                </a:solidFill>
                <a:latin typeface="Google Sans"/>
                <a:ea typeface="Google Sans"/>
                <a:sym typeface="+mn-ea"/>
              </a:rPr>
              <a:t>Key Applications</a:t>
            </a:r>
            <a:endParaRPr sz="1900" b="0" i="0">
              <a:solidFill>
                <a:srgbClr val="001D35"/>
              </a:solidFill>
              <a:latin typeface="Google Sans"/>
              <a:ea typeface="Google Sans"/>
            </a:endParaRPr>
          </a:p>
          <a:p>
            <a:pPr marL="0" indent="0">
              <a:lnSpc>
                <a:spcPts val="1650"/>
              </a:lnSpc>
              <a:spcBef>
                <a:spcPct val="0"/>
              </a:spcBef>
              <a:spcAft>
                <a:spcPts val="600"/>
              </a:spcAft>
              <a:buFont typeface="Arial" panose="020B0604020202020204"/>
              <a:buChar char="•"/>
            </a:pPr>
            <a:r>
              <a:rPr sz="1600">
                <a:solidFill>
                  <a:srgbClr val="001D35"/>
                </a:solidFill>
                <a:latin typeface="Google Sans"/>
                <a:ea typeface="Google Sans"/>
                <a:sym typeface="+mn-ea"/>
              </a:rPr>
              <a:t>Healthcare:</a:t>
            </a:r>
            <a:endParaRPr sz="1600" b="0" i="0">
              <a:solidFill>
                <a:srgbClr val="001D35"/>
              </a:solidFill>
              <a:latin typeface="Google Sans"/>
              <a:ea typeface="Google Sans"/>
            </a:endParaRPr>
          </a:p>
          <a:p>
            <a:pPr marL="0" indent="0">
              <a:lnSpc>
                <a:spcPts val="1650"/>
              </a:lnSpc>
              <a:spcBef>
                <a:spcPct val="0"/>
              </a:spcBef>
              <a:spcAft>
                <a:spcPts val="600"/>
              </a:spcAft>
            </a:pPr>
            <a:r>
              <a:rPr sz="1600">
                <a:solidFill>
                  <a:srgbClr val="545D7E"/>
                </a:solidFill>
                <a:latin typeface="Google Sans"/>
                <a:ea typeface="Google Sans"/>
                <a:sym typeface="+mn-ea"/>
              </a:rPr>
              <a:t>Analyzing X-rays, MRIs, and other medical scans for quicker and more accurate diagnoses of diseases. </a:t>
            </a:r>
            <a:endParaRPr sz="1600" b="0" i="0">
              <a:solidFill>
                <a:srgbClr val="545D7E"/>
              </a:solidFill>
              <a:latin typeface="Google Sans"/>
              <a:ea typeface="Google Sans"/>
            </a:endParaRPr>
          </a:p>
          <a:p>
            <a:pPr marL="0" indent="0">
              <a:lnSpc>
                <a:spcPts val="1650"/>
              </a:lnSpc>
              <a:spcBef>
                <a:spcPct val="0"/>
              </a:spcBef>
              <a:spcAft>
                <a:spcPts val="600"/>
              </a:spcAft>
              <a:buFont typeface="Arial" panose="020B0604020202020204"/>
              <a:buChar char="•"/>
            </a:pPr>
            <a:r>
              <a:rPr sz="1600">
                <a:solidFill>
                  <a:srgbClr val="001D35"/>
                </a:solidFill>
                <a:latin typeface="Google Sans"/>
                <a:ea typeface="Google Sans"/>
                <a:sym typeface="+mn-ea"/>
              </a:rPr>
              <a:t>Autonomous Vehicles:</a:t>
            </a:r>
            <a:endParaRPr sz="1600" b="0" i="0">
              <a:solidFill>
                <a:srgbClr val="001D35"/>
              </a:solidFill>
              <a:latin typeface="Google Sans"/>
              <a:ea typeface="Google Sans"/>
            </a:endParaRPr>
          </a:p>
          <a:p>
            <a:pPr marL="0" indent="0">
              <a:lnSpc>
                <a:spcPts val="1650"/>
              </a:lnSpc>
              <a:spcBef>
                <a:spcPct val="0"/>
              </a:spcBef>
              <a:spcAft>
                <a:spcPts val="600"/>
              </a:spcAft>
            </a:pPr>
            <a:r>
              <a:rPr sz="1600">
                <a:solidFill>
                  <a:srgbClr val="545D7E"/>
                </a:solidFill>
                <a:latin typeface="Google Sans"/>
                <a:ea typeface="Google Sans"/>
                <a:sym typeface="+mn-ea"/>
              </a:rPr>
              <a:t>Enabling self-driving cars to perceive their surroundings, identify road signs, pedestrians, and other vehicles for safe navigation. </a:t>
            </a:r>
            <a:endParaRPr sz="1600" b="0" i="0">
              <a:solidFill>
                <a:srgbClr val="545D7E"/>
              </a:solidFill>
              <a:latin typeface="Google Sans"/>
              <a:ea typeface="Google Sans"/>
            </a:endParaRPr>
          </a:p>
          <a:p>
            <a:pPr marL="0" indent="0">
              <a:lnSpc>
                <a:spcPts val="1650"/>
              </a:lnSpc>
              <a:spcBef>
                <a:spcPct val="0"/>
              </a:spcBef>
              <a:spcAft>
                <a:spcPts val="600"/>
              </a:spcAft>
              <a:buFont typeface="Arial" panose="020B0604020202020204"/>
              <a:buChar char="•"/>
            </a:pPr>
            <a:r>
              <a:rPr sz="1600">
                <a:solidFill>
                  <a:srgbClr val="001D35"/>
                </a:solidFill>
                <a:latin typeface="Google Sans"/>
                <a:ea typeface="Google Sans"/>
                <a:sym typeface="+mn-ea"/>
              </a:rPr>
              <a:t>Manufacturing:</a:t>
            </a:r>
            <a:endParaRPr sz="1600" b="0" i="0">
              <a:solidFill>
                <a:srgbClr val="001D35"/>
              </a:solidFill>
              <a:latin typeface="Google Sans"/>
              <a:ea typeface="Google Sans"/>
            </a:endParaRPr>
          </a:p>
          <a:p>
            <a:pPr marL="0" indent="0">
              <a:lnSpc>
                <a:spcPts val="1650"/>
              </a:lnSpc>
              <a:spcBef>
                <a:spcPct val="0"/>
              </a:spcBef>
              <a:spcAft>
                <a:spcPts val="600"/>
              </a:spcAft>
            </a:pPr>
            <a:r>
              <a:rPr sz="1600">
                <a:solidFill>
                  <a:srgbClr val="545D7E"/>
                </a:solidFill>
                <a:latin typeface="Google Sans"/>
                <a:ea typeface="Google Sans"/>
                <a:sym typeface="+mn-ea"/>
              </a:rPr>
              <a:t>Performing quality control on assembly lines by detecting defects, verifying products, and monitoring machinery. </a:t>
            </a:r>
            <a:endParaRPr sz="1600" b="0" i="0">
              <a:solidFill>
                <a:srgbClr val="545D7E"/>
              </a:solidFill>
              <a:latin typeface="Google Sans"/>
              <a:ea typeface="Google Sans"/>
            </a:endParaRPr>
          </a:p>
          <a:p>
            <a:pPr marL="0" indent="0">
              <a:lnSpc>
                <a:spcPts val="1650"/>
              </a:lnSpc>
              <a:spcBef>
                <a:spcPct val="0"/>
              </a:spcBef>
              <a:spcAft>
                <a:spcPts val="600"/>
              </a:spcAft>
              <a:buFont typeface="Arial" panose="020B0604020202020204"/>
              <a:buChar char="•"/>
            </a:pPr>
            <a:r>
              <a:rPr sz="1600">
                <a:solidFill>
                  <a:srgbClr val="001D35"/>
                </a:solidFill>
                <a:latin typeface="Google Sans"/>
                <a:ea typeface="Google Sans"/>
                <a:sym typeface="+mn-ea"/>
              </a:rPr>
              <a:t>Security:</a:t>
            </a:r>
            <a:endParaRPr sz="1600" b="0" i="0">
              <a:solidFill>
                <a:srgbClr val="001D35"/>
              </a:solidFill>
              <a:latin typeface="Google Sans"/>
              <a:ea typeface="Google Sans"/>
            </a:endParaRPr>
          </a:p>
          <a:p>
            <a:pPr marL="0" indent="0">
              <a:lnSpc>
                <a:spcPts val="1650"/>
              </a:lnSpc>
              <a:spcBef>
                <a:spcPct val="0"/>
              </a:spcBef>
              <a:spcAft>
                <a:spcPts val="600"/>
              </a:spcAft>
            </a:pPr>
            <a:r>
              <a:rPr sz="1600">
                <a:solidFill>
                  <a:srgbClr val="545D7E"/>
                </a:solidFill>
                <a:latin typeface="Google Sans"/>
                <a:ea typeface="Google Sans"/>
                <a:sym typeface="+mn-ea"/>
              </a:rPr>
              <a:t>Monitoring public spaces for crowd management, tracking people or objects of interest, and detecting security threats. </a:t>
            </a:r>
            <a:endParaRPr sz="1600" b="0" i="0">
              <a:solidFill>
                <a:srgbClr val="545D7E"/>
              </a:solidFill>
              <a:latin typeface="Google Sans"/>
              <a:ea typeface="Google Sans"/>
            </a:endParaRPr>
          </a:p>
          <a:p>
            <a:pPr marL="0" indent="0">
              <a:lnSpc>
                <a:spcPts val="1650"/>
              </a:lnSpc>
              <a:spcBef>
                <a:spcPct val="0"/>
              </a:spcBef>
              <a:spcAft>
                <a:spcPts val="600"/>
              </a:spcAft>
              <a:buFont typeface="Arial" panose="020B0604020202020204"/>
              <a:buChar char="•"/>
            </a:pPr>
            <a:r>
              <a:rPr sz="1600">
                <a:solidFill>
                  <a:srgbClr val="001D35"/>
                </a:solidFill>
                <a:latin typeface="Google Sans"/>
                <a:ea typeface="Google Sans"/>
                <a:sym typeface="+mn-ea"/>
              </a:rPr>
              <a:t>Agriculture:</a:t>
            </a:r>
            <a:endParaRPr sz="1600" b="0" i="0">
              <a:solidFill>
                <a:srgbClr val="001D35"/>
              </a:solidFill>
              <a:latin typeface="Google Sans"/>
              <a:ea typeface="Google Sans"/>
            </a:endParaRPr>
          </a:p>
          <a:p>
            <a:pPr marL="0" indent="0">
              <a:lnSpc>
                <a:spcPts val="1650"/>
              </a:lnSpc>
              <a:spcBef>
                <a:spcPct val="0"/>
              </a:spcBef>
              <a:spcAft>
                <a:spcPts val="600"/>
              </a:spcAft>
            </a:pPr>
            <a:r>
              <a:rPr sz="1600">
                <a:solidFill>
                  <a:srgbClr val="545D7E"/>
                </a:solidFill>
                <a:latin typeface="Google Sans"/>
                <a:ea typeface="Google Sans"/>
                <a:sym typeface="+mn-ea"/>
              </a:rPr>
              <a:t>Analyzing satellite imagery and drone footage to monitor crops, detect diseases, and optimize farming practices. </a:t>
            </a:r>
            <a:endParaRPr sz="1600" b="0" i="0">
              <a:solidFill>
                <a:srgbClr val="545D7E"/>
              </a:solidFill>
              <a:latin typeface="Google Sans"/>
              <a:ea typeface="Google Sans"/>
            </a:endParaRPr>
          </a:p>
          <a:p>
            <a:pPr marL="0" indent="0">
              <a:lnSpc>
                <a:spcPts val="1650"/>
              </a:lnSpc>
              <a:spcBef>
                <a:spcPct val="0"/>
              </a:spcBef>
              <a:spcAft>
                <a:spcPct val="0"/>
              </a:spcAft>
              <a:buFont typeface="Arial" panose="020B0604020202020204"/>
              <a:buChar char="•"/>
            </a:pPr>
            <a:r>
              <a:rPr sz="1600">
                <a:solidFill>
                  <a:srgbClr val="001D35"/>
                </a:solidFill>
                <a:latin typeface="Google Sans"/>
                <a:ea typeface="Google Sans"/>
                <a:sym typeface="+mn-ea"/>
              </a:rPr>
              <a:t>Retail:</a:t>
            </a:r>
            <a:endParaRPr sz="1600" b="0" i="0">
              <a:solidFill>
                <a:srgbClr val="001D35"/>
              </a:solidFill>
              <a:latin typeface="Google Sans"/>
              <a:ea typeface="Google Sans"/>
            </a:endParaRPr>
          </a:p>
          <a:p>
            <a:pPr marL="0" indent="0">
              <a:lnSpc>
                <a:spcPts val="1650"/>
              </a:lnSpc>
              <a:spcBef>
                <a:spcPct val="0"/>
              </a:spcBef>
              <a:spcAft>
                <a:spcPct val="0"/>
              </a:spcAft>
            </a:pPr>
            <a:r>
              <a:rPr sz="1600">
                <a:solidFill>
                  <a:srgbClr val="545D7E"/>
                </a:solidFill>
                <a:latin typeface="Google Sans"/>
                <a:ea typeface="Google Sans"/>
                <a:sym typeface="+mn-ea"/>
              </a:rPr>
              <a:t>Tracking customer movement and analyzing shopping patterns to improve store layouts and customer experiences. </a:t>
            </a:r>
            <a:endParaRPr sz="1600" b="0" i="0">
              <a:solidFill>
                <a:srgbClr val="545D7E"/>
              </a:solidFill>
              <a:latin typeface="Google Sans"/>
              <a:ea typeface="Google Sans"/>
            </a:endParaRPr>
          </a:p>
          <a:p>
            <a:pPr marL="0" indent="0">
              <a:lnSpc>
                <a:spcPts val="1650"/>
              </a:lnSpc>
              <a:spcBef>
                <a:spcPct val="0"/>
              </a:spcBef>
              <a:spcAft>
                <a:spcPct val="0"/>
              </a:spcAft>
            </a:pPr>
            <a:endParaRPr lang="en-US" sz="1600" b="0" i="0">
              <a:solidFill>
                <a:srgbClr val="545D7E"/>
              </a:solidFill>
              <a:latin typeface="Google Sans"/>
              <a:ea typeface="Google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31820" y="294958"/>
            <a:ext cx="5080000" cy="553085"/>
          </a:xfrm>
          <a:prstGeom prst="rect">
            <a:avLst/>
          </a:prstGeom>
        </p:spPr>
        <p:txBody>
          <a:bodyPr>
            <a:spAutoFit/>
          </a:bodyPr>
          <a:p>
            <a:pPr marL="0" indent="0">
              <a:lnSpc>
                <a:spcPts val="1800"/>
              </a:lnSpc>
              <a:spcBef>
                <a:spcPct val="0"/>
              </a:spcBef>
              <a:spcAft>
                <a:spcPct val="0"/>
              </a:spcAft>
            </a:pPr>
            <a:r>
              <a:rPr sz="1600" b="0" i="0">
                <a:solidFill>
                  <a:srgbClr val="202124"/>
                </a:solidFill>
                <a:latin typeface="Google Sans"/>
                <a:ea typeface="Google Sans"/>
                <a:hlinkClick r:id="rId1"/>
              </a:rPr>
              <a:t>YOLOv7 Pose vs MediaPipe in Human Pose Estimation</a:t>
            </a:r>
            <a:endParaRPr sz="1600" b="0" i="0">
              <a:solidFill>
                <a:srgbClr val="202124"/>
              </a:solidFill>
              <a:latin typeface="Google Sans"/>
              <a:ea typeface="Google Sans"/>
              <a:hlinkClick r:id="rId1"/>
            </a:endParaRPr>
          </a:p>
        </p:txBody>
      </p:sp>
      <p:pic>
        <p:nvPicPr>
          <p:cNvPr id="3" name="Picture 2"/>
          <p:cNvPicPr/>
          <p:nvPr/>
        </p:nvPicPr>
        <p:blipFill>
          <a:blip r:embed="rId2"/>
          <a:stretch>
            <a:fillRect/>
          </a:stretch>
        </p:blipFill>
        <p:spPr>
          <a:xfrm>
            <a:off x="0" y="848360"/>
            <a:ext cx="7315200" cy="4114800"/>
          </a:xfrm>
          <a:prstGeom prst="rect">
            <a:avLst/>
          </a:prstGeom>
        </p:spPr>
      </p:pic>
      <p:pic>
        <p:nvPicPr>
          <p:cNvPr id="4" name="Picture 3"/>
          <p:cNvPicPr/>
          <p:nvPr/>
        </p:nvPicPr>
        <p:blipFill>
          <a:blip r:embed="rId3"/>
          <a:stretch>
            <a:fillRect/>
          </a:stretch>
        </p:blipFill>
        <p:spPr>
          <a:xfrm>
            <a:off x="6096000" y="3638550"/>
            <a:ext cx="6096000" cy="3219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437515"/>
            <a:ext cx="12080240" cy="5461000"/>
          </a:xfrm>
          <a:prstGeom prst="rect">
            <a:avLst/>
          </a:prstGeom>
        </p:spPr>
        <p:txBody>
          <a:bodyPr wrap="square">
            <a:spAutoFit/>
          </a:bodyPr>
          <a:p>
            <a:pPr marL="0" indent="0">
              <a:spcBef>
                <a:spcPts val="700"/>
              </a:spcBef>
              <a:spcAft>
                <a:spcPts val="1500"/>
              </a:spcAft>
            </a:pPr>
            <a:r>
              <a:rPr sz="1600" b="0" i="0">
                <a:solidFill>
                  <a:srgbClr val="001D35"/>
                </a:solidFill>
                <a:latin typeface="Google Sans"/>
                <a:ea typeface="Google Sans"/>
              </a:rPr>
              <a:t>Computer vision research began in the 1950s with the idea of simulating human vision, leading to early work on edge detection and the perceptron in the 1960s and 70s. Progress accelerated through the 80s and 90s with the development of more advanced algorithms for 3D reconstruction and motion analysis, fueled by digital cameras and increased computing power. A major breakthrough occurred in the 2010s with the rise of </a:t>
            </a:r>
            <a:r>
              <a:rPr sz="1600" b="0" i="0">
                <a:solidFill>
                  <a:srgbClr val="001D35"/>
                </a:solidFill>
                <a:latin typeface="Google Sans"/>
                <a:ea typeface="Google Sans"/>
                <a:hlinkClick r:id="rId1"/>
              </a:rPr>
              <a:t>deep learning</a:t>
            </a:r>
            <a:r>
              <a:rPr sz="1600" b="0" i="0">
                <a:solidFill>
                  <a:srgbClr val="001D35"/>
                </a:solidFill>
                <a:latin typeface="Google Sans"/>
                <a:ea typeface="Google Sans"/>
              </a:rPr>
              <a:t> and convolutional neural networks (CNNs), which, combined with large datasets and powerful GPUs, enabled human-level performance in tasks like object recognition and transformed the field. </a:t>
            </a:r>
            <a:endParaRPr sz="1600" b="0" i="0">
              <a:solidFill>
                <a:srgbClr val="001D35"/>
              </a:solidFill>
              <a:latin typeface="Google Sans"/>
              <a:ea typeface="Google Sans"/>
            </a:endParaRPr>
          </a:p>
          <a:p>
            <a:pPr marL="0" indent="0">
              <a:lnSpc>
                <a:spcPts val="1950"/>
              </a:lnSpc>
              <a:spcBef>
                <a:spcPts val="1500"/>
              </a:spcBef>
              <a:spcAft>
                <a:spcPts val="700"/>
              </a:spcAft>
            </a:pPr>
            <a:r>
              <a:rPr sz="1600" b="0" i="0">
                <a:solidFill>
                  <a:srgbClr val="001D35"/>
                </a:solidFill>
                <a:latin typeface="Google Sans"/>
                <a:ea typeface="Google Sans"/>
              </a:rPr>
              <a:t>Early Beginnings (1950s-1960s)</a:t>
            </a:r>
            <a:endParaRPr sz="1600" b="0" i="0">
              <a:solidFill>
                <a:srgbClr val="001D35"/>
              </a:solidFill>
              <a:latin typeface="Google Sans"/>
              <a:ea typeface="Google Sans"/>
            </a:endParaRPr>
          </a:p>
          <a:p>
            <a:pPr marL="0" indent="0">
              <a:lnSpc>
                <a:spcPts val="1650"/>
              </a:lnSpc>
              <a:spcBef>
                <a:spcPct val="0"/>
              </a:spcBef>
              <a:spcAft>
                <a:spcPts val="600"/>
              </a:spcAft>
              <a:buFont typeface="Arial" panose="020B0604020202020204"/>
              <a:buChar char="•"/>
            </a:pPr>
            <a:r>
              <a:rPr sz="1200" b="0" i="0">
                <a:solidFill>
                  <a:srgbClr val="001D35"/>
                </a:solidFill>
                <a:latin typeface="Google Sans"/>
                <a:ea typeface="Google Sans"/>
              </a:rPr>
              <a:t>1950s:</a:t>
            </a:r>
            <a:endParaRPr sz="1200" b="0" i="0">
              <a:solidFill>
                <a:srgbClr val="001D35"/>
              </a:solidFill>
              <a:latin typeface="Google Sans"/>
              <a:ea typeface="Google Sans"/>
            </a:endParaRPr>
          </a:p>
          <a:p>
            <a:pPr marL="0" indent="0">
              <a:lnSpc>
                <a:spcPts val="1650"/>
              </a:lnSpc>
              <a:spcBef>
                <a:spcPct val="0"/>
              </a:spcBef>
              <a:spcAft>
                <a:spcPts val="600"/>
              </a:spcAft>
            </a:pPr>
            <a:r>
              <a:rPr sz="1200" b="0" i="0">
                <a:solidFill>
                  <a:srgbClr val="545D7E"/>
                </a:solidFill>
                <a:latin typeface="Google Sans"/>
                <a:ea typeface="Google Sans"/>
              </a:rPr>
              <a:t>Research began with the concept of teaching computers to interpret visual data. </a:t>
            </a:r>
            <a:endParaRPr sz="1200" b="0" i="0">
              <a:solidFill>
                <a:srgbClr val="545D7E"/>
              </a:solidFill>
              <a:latin typeface="Google Sans"/>
              <a:ea typeface="Google Sans"/>
            </a:endParaRPr>
          </a:p>
          <a:p>
            <a:pPr marL="0" indent="0">
              <a:lnSpc>
                <a:spcPts val="1650"/>
              </a:lnSpc>
              <a:spcBef>
                <a:spcPct val="0"/>
              </a:spcBef>
              <a:spcAft>
                <a:spcPct val="0"/>
              </a:spcAft>
              <a:buFont typeface="Arial" panose="020B0604020202020204"/>
              <a:buChar char="•"/>
            </a:pPr>
            <a:r>
              <a:rPr sz="1200" b="0" i="0">
                <a:solidFill>
                  <a:srgbClr val="001D35"/>
                </a:solidFill>
                <a:latin typeface="Google Sans"/>
                <a:ea typeface="Google Sans"/>
              </a:rPr>
              <a:t>1960s:</a:t>
            </a:r>
            <a:endParaRPr sz="1200" b="0" i="0">
              <a:solidFill>
                <a:srgbClr val="001D35"/>
              </a:solidFill>
              <a:latin typeface="Google Sans"/>
              <a:ea typeface="Google Sans"/>
            </a:endParaRPr>
          </a:p>
          <a:p>
            <a:pPr marL="0" indent="0">
              <a:lnSpc>
                <a:spcPts val="1650"/>
              </a:lnSpc>
              <a:spcBef>
                <a:spcPct val="0"/>
              </a:spcBef>
              <a:spcAft>
                <a:spcPct val="0"/>
              </a:spcAft>
            </a:pPr>
            <a:r>
              <a:rPr sz="1200" b="0" i="0">
                <a:solidFill>
                  <a:srgbClr val="545D7E"/>
                </a:solidFill>
                <a:latin typeface="Google Sans"/>
                <a:ea typeface="Google Sans"/>
              </a:rPr>
              <a:t>Larry Roberts' PhD thesis explored extracting 3D information from 2D images. The first experiments involved trying to have a computer "describe what it saw". </a:t>
            </a:r>
            <a:endParaRPr sz="1200" b="0" i="0">
              <a:solidFill>
                <a:srgbClr val="545D7E"/>
              </a:solidFill>
              <a:latin typeface="Google Sans"/>
              <a:ea typeface="Google Sans"/>
            </a:endParaRPr>
          </a:p>
          <a:p>
            <a:pPr marL="0" indent="0">
              <a:lnSpc>
                <a:spcPts val="1950"/>
              </a:lnSpc>
              <a:spcBef>
                <a:spcPts val="1500"/>
              </a:spcBef>
              <a:spcAft>
                <a:spcPts val="700"/>
              </a:spcAft>
            </a:pPr>
            <a:r>
              <a:rPr sz="1600" b="0" i="0">
                <a:solidFill>
                  <a:srgbClr val="001D35"/>
                </a:solidFill>
                <a:latin typeface="Google Sans"/>
                <a:ea typeface="Google Sans"/>
              </a:rPr>
              <a:t>Foundational Algorithms (1970s-1980s)</a:t>
            </a:r>
            <a:endParaRPr sz="1600" b="0" i="0">
              <a:solidFill>
                <a:srgbClr val="001D35"/>
              </a:solidFill>
              <a:latin typeface="Google Sans"/>
              <a:ea typeface="Google Sans"/>
            </a:endParaRPr>
          </a:p>
          <a:p>
            <a:pPr marL="0" indent="0">
              <a:lnSpc>
                <a:spcPts val="1650"/>
              </a:lnSpc>
              <a:spcBef>
                <a:spcPct val="0"/>
              </a:spcBef>
              <a:spcAft>
                <a:spcPts val="600"/>
              </a:spcAft>
              <a:buFont typeface="Arial" panose="020B0604020202020204"/>
              <a:buChar char="•"/>
            </a:pPr>
            <a:r>
              <a:rPr sz="1200" b="0" i="0">
                <a:solidFill>
                  <a:srgbClr val="001D35"/>
                </a:solidFill>
                <a:latin typeface="Google Sans"/>
                <a:ea typeface="Google Sans"/>
              </a:rPr>
              <a:t>1970s:</a:t>
            </a:r>
            <a:endParaRPr sz="1200" b="0" i="0">
              <a:solidFill>
                <a:srgbClr val="001D35"/>
              </a:solidFill>
              <a:latin typeface="Google Sans"/>
              <a:ea typeface="Google Sans"/>
            </a:endParaRPr>
          </a:p>
          <a:p>
            <a:pPr marL="0" indent="0">
              <a:lnSpc>
                <a:spcPts val="1650"/>
              </a:lnSpc>
              <a:spcBef>
                <a:spcPct val="0"/>
              </a:spcBef>
              <a:spcAft>
                <a:spcPts val="600"/>
              </a:spcAft>
            </a:pPr>
            <a:r>
              <a:rPr sz="1200" b="0" i="0">
                <a:solidFill>
                  <a:srgbClr val="545D7E"/>
                </a:solidFill>
                <a:latin typeface="Google Sans"/>
                <a:ea typeface="Google Sans"/>
              </a:rPr>
              <a:t>Focus shifted to developing techniques for edge detection, feature extraction, and the beginning of 3D modeling. </a:t>
            </a:r>
            <a:endParaRPr sz="1200" b="0" i="0">
              <a:solidFill>
                <a:srgbClr val="545D7E"/>
              </a:solidFill>
              <a:latin typeface="Google Sans"/>
              <a:ea typeface="Google Sans"/>
            </a:endParaRPr>
          </a:p>
          <a:p>
            <a:pPr marL="0" indent="0">
              <a:lnSpc>
                <a:spcPts val="1650"/>
              </a:lnSpc>
              <a:spcBef>
                <a:spcPct val="0"/>
              </a:spcBef>
              <a:spcAft>
                <a:spcPct val="0"/>
              </a:spcAft>
              <a:buFont typeface="Arial" panose="020B0604020202020204"/>
              <a:buChar char="•"/>
            </a:pPr>
            <a:r>
              <a:rPr sz="1200" b="0" i="0">
                <a:solidFill>
                  <a:srgbClr val="001D35"/>
                </a:solidFill>
                <a:latin typeface="Google Sans"/>
                <a:ea typeface="Google Sans"/>
              </a:rPr>
              <a:t>1980s:</a:t>
            </a:r>
            <a:endParaRPr sz="1200" b="0" i="0">
              <a:solidFill>
                <a:srgbClr val="001D35"/>
              </a:solidFill>
              <a:latin typeface="Google Sans"/>
              <a:ea typeface="Google Sans"/>
            </a:endParaRPr>
          </a:p>
          <a:p>
            <a:pPr marL="0" indent="0">
              <a:lnSpc>
                <a:spcPts val="1650"/>
              </a:lnSpc>
              <a:spcBef>
                <a:spcPct val="0"/>
              </a:spcBef>
              <a:spcAft>
                <a:spcPct val="0"/>
              </a:spcAft>
            </a:pPr>
            <a:r>
              <a:rPr sz="1200" b="0" i="0">
                <a:solidFill>
                  <a:srgbClr val="545D7E"/>
                </a:solidFill>
                <a:latin typeface="Google Sans"/>
                <a:ea typeface="Google Sans"/>
              </a:rPr>
              <a:t>More advanced techniques emerged, such as shape inference from shading, texture, and focus, alongside contour models called "snakes". The company Automatix pioneered industrial applications of computer vision for manufacturing. </a:t>
            </a:r>
            <a:endParaRPr sz="1200" b="0" i="0">
              <a:solidFill>
                <a:srgbClr val="545D7E"/>
              </a:solidFill>
              <a:latin typeface="Google Sans"/>
              <a:ea typeface="Google Sans"/>
            </a:endParaRPr>
          </a:p>
          <a:p>
            <a:pPr marL="0" indent="0">
              <a:lnSpc>
                <a:spcPts val="1650"/>
              </a:lnSpc>
              <a:spcBef>
                <a:spcPct val="0"/>
              </a:spcBef>
              <a:spcAft>
                <a:spcPct val="0"/>
              </a:spcAft>
            </a:pPr>
            <a:endParaRPr sz="1200" b="0" i="0">
              <a:solidFill>
                <a:srgbClr val="545D7E"/>
              </a:solidFill>
              <a:latin typeface="Google Sans"/>
              <a:ea typeface="Google Sans"/>
            </a:endParaRPr>
          </a:p>
        </p:txBody>
      </p:sp>
      <p:sp>
        <p:nvSpPr>
          <p:cNvPr id="3" name="Text Box 2"/>
          <p:cNvSpPr txBox="1"/>
          <p:nvPr/>
        </p:nvSpPr>
        <p:spPr>
          <a:xfrm>
            <a:off x="267335" y="69215"/>
            <a:ext cx="4064000" cy="521970"/>
          </a:xfrm>
          <a:prstGeom prst="rect">
            <a:avLst/>
          </a:prstGeom>
          <a:noFill/>
        </p:spPr>
        <p:txBody>
          <a:bodyPr wrap="square" rtlCol="0">
            <a:spAutoFit/>
          </a:bodyPr>
          <a:p>
            <a:r>
              <a:rPr lang="en-US" sz="2800" b="1"/>
              <a:t>Computer Vision History</a:t>
            </a:r>
            <a:endParaRPr 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1310" y="485140"/>
            <a:ext cx="8822690" cy="5041265"/>
          </a:xfrm>
          <a:prstGeom prst="rect">
            <a:avLst/>
          </a:prstGeom>
          <a:noFill/>
        </p:spPr>
        <p:txBody>
          <a:bodyPr wrap="square" rtlCol="0" anchor="t">
            <a:spAutoFit/>
          </a:bodyPr>
          <a:p>
            <a:pPr marL="0" indent="0">
              <a:lnSpc>
                <a:spcPts val="1950"/>
              </a:lnSpc>
              <a:spcBef>
                <a:spcPts val="1500"/>
              </a:spcBef>
              <a:spcAft>
                <a:spcPts val="700"/>
              </a:spcAft>
            </a:pPr>
            <a:r>
              <a:rPr sz="1600">
                <a:solidFill>
                  <a:srgbClr val="001D35"/>
                </a:solidFill>
                <a:latin typeface="Google Sans"/>
                <a:ea typeface="Google Sans"/>
                <a:sym typeface="+mn-ea"/>
              </a:rPr>
              <a:t>Digital Revolution and the Internet (1990s)</a:t>
            </a:r>
            <a:endParaRPr sz="1600" b="0" i="0">
              <a:solidFill>
                <a:srgbClr val="001D35"/>
              </a:solidFill>
              <a:latin typeface="Google Sans"/>
              <a:ea typeface="Google Sans"/>
            </a:endParaRPr>
          </a:p>
          <a:p>
            <a:pPr marL="0" indent="0">
              <a:lnSpc>
                <a:spcPts val="1650"/>
              </a:lnSpc>
              <a:spcBef>
                <a:spcPct val="0"/>
              </a:spcBef>
              <a:spcAft>
                <a:spcPts val="600"/>
              </a:spcAft>
              <a:buFont typeface="Arial" panose="020B0604020202020204"/>
              <a:buChar char="•"/>
            </a:pPr>
            <a:r>
              <a:rPr sz="1200">
                <a:solidFill>
                  <a:srgbClr val="001D35"/>
                </a:solidFill>
                <a:latin typeface="Google Sans"/>
                <a:ea typeface="Google Sans"/>
                <a:sym typeface="+mn-ea"/>
              </a:rPr>
              <a:t>The rise of digital cameras and the internet provided more visual data, which spurred further research. </a:t>
            </a:r>
            <a:endParaRPr sz="1200" b="0" i="0">
              <a:solidFill>
                <a:srgbClr val="001D35"/>
              </a:solidFill>
              <a:latin typeface="Google Sans"/>
              <a:ea typeface="Google Sans"/>
            </a:endParaRPr>
          </a:p>
          <a:p>
            <a:pPr marL="0" indent="0">
              <a:lnSpc>
                <a:spcPts val="1650"/>
              </a:lnSpc>
              <a:spcBef>
                <a:spcPct val="0"/>
              </a:spcBef>
              <a:spcAft>
                <a:spcPct val="0"/>
              </a:spcAft>
              <a:buFont typeface="Arial" panose="020B0604020202020204"/>
              <a:buChar char="•"/>
            </a:pPr>
            <a:r>
              <a:rPr sz="1200">
                <a:solidFill>
                  <a:srgbClr val="001D35"/>
                </a:solidFill>
                <a:latin typeface="Google Sans"/>
                <a:ea typeface="Google Sans"/>
                <a:sym typeface="+mn-ea"/>
              </a:rPr>
              <a:t>Techniques for camera calibration, sparse and dense 3D reconstructions from multiple images, and multi-view stereo were developed. </a:t>
            </a:r>
            <a:endParaRPr sz="1200" b="0" i="0">
              <a:solidFill>
                <a:srgbClr val="001D35"/>
              </a:solidFill>
              <a:latin typeface="Google Sans"/>
              <a:ea typeface="Google Sans"/>
            </a:endParaRPr>
          </a:p>
          <a:p>
            <a:pPr marL="0" indent="0">
              <a:lnSpc>
                <a:spcPts val="1950"/>
              </a:lnSpc>
              <a:spcBef>
                <a:spcPts val="1500"/>
              </a:spcBef>
              <a:spcAft>
                <a:spcPts val="700"/>
              </a:spcAft>
            </a:pPr>
            <a:r>
              <a:rPr sz="1600">
                <a:solidFill>
                  <a:srgbClr val="001D35"/>
                </a:solidFill>
                <a:latin typeface="Google Sans"/>
                <a:ea typeface="Google Sans"/>
                <a:sym typeface="+mn-ea"/>
              </a:rPr>
              <a:t>The Deep Learning Revolution (2010s-Present)</a:t>
            </a:r>
            <a:endParaRPr sz="1600" b="0" i="0">
              <a:solidFill>
                <a:srgbClr val="001D35"/>
              </a:solidFill>
              <a:latin typeface="Google Sans"/>
              <a:ea typeface="Google Sans"/>
            </a:endParaRPr>
          </a:p>
          <a:p>
            <a:pPr marL="0" indent="0">
              <a:lnSpc>
                <a:spcPts val="1650"/>
              </a:lnSpc>
              <a:spcBef>
                <a:spcPct val="0"/>
              </a:spcBef>
              <a:spcAft>
                <a:spcPts val="600"/>
              </a:spcAft>
              <a:buFont typeface="Arial" panose="020B0604020202020204"/>
              <a:buChar char="•"/>
            </a:pPr>
            <a:r>
              <a:rPr sz="1200">
                <a:solidFill>
                  <a:srgbClr val="001D35"/>
                </a:solidFill>
                <a:latin typeface="Google Sans"/>
                <a:ea typeface="Google Sans"/>
                <a:sym typeface="+mn-ea"/>
              </a:rPr>
              <a:t>2012:</a:t>
            </a:r>
            <a:endParaRPr sz="1200" b="0" i="0">
              <a:solidFill>
                <a:srgbClr val="001D35"/>
              </a:solidFill>
              <a:latin typeface="Google Sans"/>
              <a:ea typeface="Google Sans"/>
            </a:endParaRPr>
          </a:p>
          <a:p>
            <a:pPr marL="0" indent="0">
              <a:lnSpc>
                <a:spcPts val="1650"/>
              </a:lnSpc>
              <a:spcBef>
                <a:spcPct val="0"/>
              </a:spcBef>
              <a:spcAft>
                <a:spcPts val="600"/>
              </a:spcAft>
            </a:pPr>
            <a:r>
              <a:rPr sz="1200">
                <a:solidFill>
                  <a:srgbClr val="545D7E"/>
                </a:solidFill>
                <a:latin typeface="Google Sans"/>
                <a:ea typeface="Google Sans"/>
                <a:sym typeface="+mn-ea"/>
              </a:rPr>
              <a:t>The introduction of AlexNet, a convolutional neural network, at the </a:t>
            </a:r>
            <a:r>
              <a:rPr sz="1200">
                <a:solidFill>
                  <a:srgbClr val="545D7E"/>
                </a:solidFill>
                <a:latin typeface="Google Sans"/>
                <a:ea typeface="Google Sans"/>
                <a:sym typeface="+mn-ea"/>
                <a:hlinkClick r:id="rId1"/>
              </a:rPr>
              <a:t>ImageNet Large Scale Visual Recognition Challenge</a:t>
            </a:r>
            <a:r>
              <a:rPr sz="1200">
                <a:solidFill>
                  <a:srgbClr val="545D7E"/>
                </a:solidFill>
                <a:latin typeface="Google Sans"/>
                <a:ea typeface="Google Sans"/>
                <a:sym typeface="+mn-ea"/>
              </a:rPr>
              <a:t> (ILSVRC), marked a turning point. </a:t>
            </a:r>
            <a:endParaRPr sz="1200" b="0" i="0">
              <a:solidFill>
                <a:srgbClr val="545D7E"/>
              </a:solidFill>
              <a:latin typeface="Google Sans"/>
              <a:ea typeface="Google Sans"/>
            </a:endParaRPr>
          </a:p>
          <a:p>
            <a:pPr marL="0" indent="0">
              <a:lnSpc>
                <a:spcPts val="1650"/>
              </a:lnSpc>
              <a:spcBef>
                <a:spcPct val="0"/>
              </a:spcBef>
              <a:spcAft>
                <a:spcPts val="600"/>
              </a:spcAft>
              <a:buFont typeface="Arial" panose="020B0604020202020204"/>
              <a:buChar char="•"/>
            </a:pPr>
            <a:r>
              <a:rPr sz="1200">
                <a:solidFill>
                  <a:srgbClr val="001D35"/>
                </a:solidFill>
                <a:latin typeface="Google Sans"/>
                <a:ea typeface="Google Sans"/>
                <a:sym typeface="+mn-ea"/>
              </a:rPr>
              <a:t>Factors enabling the revolution:</a:t>
            </a:r>
            <a:endParaRPr sz="1200" b="0" i="0">
              <a:solidFill>
                <a:srgbClr val="001D35"/>
              </a:solidFill>
              <a:latin typeface="Google Sans"/>
              <a:ea typeface="Google Sans"/>
            </a:endParaRPr>
          </a:p>
          <a:p>
            <a:pPr marL="0" lvl="1" indent="0">
              <a:lnSpc>
                <a:spcPts val="1650"/>
              </a:lnSpc>
              <a:spcBef>
                <a:spcPts val="600"/>
              </a:spcBef>
              <a:spcAft>
                <a:spcPts val="600"/>
              </a:spcAft>
              <a:buFont typeface="Arial" panose="020B0604020202020204"/>
              <a:buChar char="◦"/>
            </a:pPr>
            <a:r>
              <a:rPr sz="1200">
                <a:solidFill>
                  <a:srgbClr val="545D7E"/>
                </a:solidFill>
                <a:latin typeface="Google Sans"/>
                <a:ea typeface="Google Sans"/>
                <a:sym typeface="+mn-ea"/>
              </a:rPr>
              <a:t>Increased Computing Power: Advances in hardware, including </a:t>
            </a:r>
            <a:r>
              <a:rPr sz="1200">
                <a:solidFill>
                  <a:srgbClr val="545D7E"/>
                </a:solidFill>
                <a:latin typeface="Google Sans"/>
                <a:ea typeface="Google Sans"/>
                <a:sym typeface="+mn-ea"/>
                <a:hlinkClick r:id="rId2"/>
              </a:rPr>
              <a:t>NVIDIA's Graphics Processing Units (GPUs)</a:t>
            </a:r>
            <a:r>
              <a:rPr sz="1200">
                <a:solidFill>
                  <a:srgbClr val="545D7E"/>
                </a:solidFill>
                <a:latin typeface="Google Sans"/>
                <a:ea typeface="Google Sans"/>
                <a:sym typeface="+mn-ea"/>
              </a:rPr>
              <a:t>, provided the necessary computational resources. </a:t>
            </a:r>
            <a:endParaRPr sz="1200" b="0" i="0">
              <a:solidFill>
                <a:srgbClr val="545D7E"/>
              </a:solidFill>
              <a:latin typeface="Google Sans"/>
              <a:ea typeface="Google Sans"/>
            </a:endParaRPr>
          </a:p>
          <a:p>
            <a:pPr marL="0" lvl="1" indent="0">
              <a:lnSpc>
                <a:spcPts val="1650"/>
              </a:lnSpc>
              <a:spcBef>
                <a:spcPts val="600"/>
              </a:spcBef>
              <a:spcAft>
                <a:spcPts val="600"/>
              </a:spcAft>
              <a:buFont typeface="Arial" panose="020B0604020202020204"/>
              <a:buChar char="◦"/>
            </a:pPr>
            <a:r>
              <a:rPr sz="1200">
                <a:solidFill>
                  <a:srgbClr val="545D7E"/>
                </a:solidFill>
                <a:latin typeface="Google Sans"/>
                <a:ea typeface="Google Sans"/>
                <a:sym typeface="+mn-ea"/>
              </a:rPr>
              <a:t>Large Datasets: The availability of large, labeled datasets like ImageNet was crucial for training deep learning models. </a:t>
            </a:r>
            <a:endParaRPr sz="1200" b="0" i="0">
              <a:solidFill>
                <a:srgbClr val="545D7E"/>
              </a:solidFill>
              <a:latin typeface="Google Sans"/>
              <a:ea typeface="Google Sans"/>
            </a:endParaRPr>
          </a:p>
          <a:p>
            <a:pPr marL="0" lvl="1" indent="0">
              <a:lnSpc>
                <a:spcPts val="1650"/>
              </a:lnSpc>
              <a:spcBef>
                <a:spcPts val="600"/>
              </a:spcBef>
              <a:spcAft>
                <a:spcPct val="0"/>
              </a:spcAft>
              <a:buFont typeface="Arial" panose="020B0604020202020204"/>
              <a:buChar char="◦"/>
            </a:pPr>
            <a:r>
              <a:rPr sz="1200">
                <a:solidFill>
                  <a:srgbClr val="545D7E"/>
                </a:solidFill>
                <a:latin typeface="Google Sans"/>
                <a:ea typeface="Google Sans"/>
                <a:sym typeface="+mn-ea"/>
              </a:rPr>
              <a:t>Deep Learning Models: CNNs and other deep learning architectures were able to learn complex visual patterns effectively. </a:t>
            </a:r>
            <a:endParaRPr sz="1200" b="0" i="0">
              <a:solidFill>
                <a:srgbClr val="545D7E"/>
              </a:solidFill>
              <a:latin typeface="Google Sans"/>
              <a:ea typeface="Google Sans"/>
            </a:endParaRPr>
          </a:p>
          <a:p>
            <a:pPr marL="0" indent="0">
              <a:lnSpc>
                <a:spcPts val="1650"/>
              </a:lnSpc>
              <a:spcBef>
                <a:spcPct val="0"/>
              </a:spcBef>
              <a:spcAft>
                <a:spcPct val="0"/>
              </a:spcAft>
              <a:buFont typeface="Arial" panose="020B0604020202020204"/>
              <a:buChar char="•"/>
            </a:pPr>
            <a:r>
              <a:rPr sz="1200">
                <a:solidFill>
                  <a:srgbClr val="001D35"/>
                </a:solidFill>
                <a:latin typeface="Google Sans"/>
                <a:ea typeface="Google Sans"/>
                <a:sym typeface="+mn-ea"/>
              </a:rPr>
              <a:t>Impact:</a:t>
            </a:r>
            <a:endParaRPr sz="1200" b="0" i="0">
              <a:solidFill>
                <a:srgbClr val="001D35"/>
              </a:solidFill>
              <a:latin typeface="Google Sans"/>
              <a:ea typeface="Google Sans"/>
            </a:endParaRPr>
          </a:p>
          <a:p>
            <a:pPr marL="0" indent="0">
              <a:lnSpc>
                <a:spcPts val="1650"/>
              </a:lnSpc>
              <a:spcBef>
                <a:spcPct val="0"/>
              </a:spcBef>
              <a:spcAft>
                <a:spcPct val="0"/>
              </a:spcAft>
            </a:pPr>
            <a:r>
              <a:rPr sz="1200">
                <a:solidFill>
                  <a:srgbClr val="545D7E"/>
                </a:solidFill>
                <a:latin typeface="Google Sans"/>
                <a:ea typeface="Google Sans"/>
                <a:sym typeface="+mn-ea"/>
              </a:rPr>
              <a:t>These advancements led to human-level or even superhuman performance in image classification and other recognition tasks, transforming computer vision and driving its integration into various applications. </a:t>
            </a:r>
            <a:endParaRPr lang="en-US" sz="1200">
              <a:solidFill>
                <a:srgbClr val="545D7E"/>
              </a:solidFill>
              <a:latin typeface="Google Sans"/>
              <a:ea typeface="Google San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433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45615" y="998220"/>
            <a:ext cx="9178290" cy="5548630"/>
          </a:xfrm>
          <a:prstGeom prst="rect">
            <a:avLst/>
          </a:prstGeom>
        </p:spPr>
      </p:pic>
      <p:sp>
        <p:nvSpPr>
          <p:cNvPr id="3" name="Text Box 2"/>
          <p:cNvSpPr txBox="1"/>
          <p:nvPr/>
        </p:nvSpPr>
        <p:spPr>
          <a:xfrm>
            <a:off x="1275080" y="299720"/>
            <a:ext cx="6096000" cy="368300"/>
          </a:xfrm>
          <a:prstGeom prst="rect">
            <a:avLst/>
          </a:prstGeom>
          <a:noFill/>
        </p:spPr>
        <p:txBody>
          <a:bodyPr wrap="square" rtlCol="0" anchor="t">
            <a:spAutoFit/>
          </a:bodyPr>
          <a:p>
            <a:r>
              <a:rPr lang="en-US" altLang="en-US"/>
              <a:t>Image Segmentation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32778</Words>
  <Application>WPS Presentation</Application>
  <PresentationFormat>Widescreen</PresentationFormat>
  <Paragraphs>731</Paragraphs>
  <Slides>50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50</vt:i4>
      </vt:variant>
    </vt:vector>
  </HeadingPairs>
  <TitlesOfParts>
    <vt:vector size="69" baseType="lpstr">
      <vt:lpstr>Arial</vt:lpstr>
      <vt:lpstr>SimSun</vt:lpstr>
      <vt:lpstr>Wingdings</vt:lpstr>
      <vt:lpstr>Arial</vt:lpstr>
      <vt:lpstr>Calibri</vt:lpstr>
      <vt:lpstr>Microsoft YaHei</vt:lpstr>
      <vt:lpstr>Arial Unicode MS</vt:lpstr>
      <vt:lpstr>Calibri Light</vt:lpstr>
      <vt:lpstr>Helvetica</vt:lpstr>
      <vt:lpstr>Tomorrow</vt:lpstr>
      <vt:lpstr>Segoe Print</vt:lpstr>
      <vt:lpstr>var(--font-stack-heading)</vt:lpstr>
      <vt:lpstr>Udemy Sans</vt:lpstr>
      <vt:lpstr>SFMono-Regular</vt:lpstr>
      <vt:lpstr>Arial Black</vt:lpstr>
      <vt:lpstr>Roboto</vt:lpstr>
      <vt:lpstr>Times New Roman</vt:lpstr>
      <vt:lpstr>Google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403</cp:revision>
  <dcterms:created xsi:type="dcterms:W3CDTF">2025-02-02T08:06:00Z</dcterms:created>
  <dcterms:modified xsi:type="dcterms:W3CDTF">2025-09-01T02:53:42Z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1033-12.2.0.22549</vt:lpwstr>
  </property>
</Properties>
</file>