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5" r:id="rId7"/>
    <p:sldId id="318" r:id="rId8"/>
    <p:sldId id="267" r:id="rId9"/>
    <p:sldId id="293" r:id="rId10"/>
    <p:sldId id="268" r:id="rId11"/>
    <p:sldId id="270" r:id="rId12"/>
    <p:sldId id="294" r:id="rId13"/>
    <p:sldId id="295" r:id="rId14"/>
    <p:sldId id="297" r:id="rId15"/>
    <p:sldId id="296" r:id="rId16"/>
    <p:sldId id="298" r:id="rId17"/>
    <p:sldId id="280" r:id="rId18"/>
    <p:sldId id="288" r:id="rId19"/>
    <p:sldId id="290" r:id="rId20"/>
    <p:sldId id="300" r:id="rId21"/>
    <p:sldId id="289" r:id="rId22"/>
    <p:sldId id="291" r:id="rId23"/>
    <p:sldId id="292" r:id="rId24"/>
    <p:sldId id="271" r:id="rId25"/>
    <p:sldId id="274" r:id="rId26"/>
    <p:sldId id="299" r:id="rId27"/>
    <p:sldId id="273" r:id="rId28"/>
    <p:sldId id="275" r:id="rId29"/>
    <p:sldId id="276" r:id="rId30"/>
    <p:sldId id="301" r:id="rId31"/>
    <p:sldId id="277" r:id="rId32"/>
    <p:sldId id="31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customXml" Target="../customXml/item3.xml"/><Relationship Id="rId38" Type="http://schemas.openxmlformats.org/officeDocument/2006/relationships/customXml" Target="../customXml/item2.xml"/><Relationship Id="rId37" Type="http://schemas.openxmlformats.org/officeDocument/2006/relationships/customXml" Target="../customXml/item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sv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endParaRPr lang="en-US" sz="2000" b="1" dirty="0">
              <a:solidFill>
                <a:srgbClr val="C00000"/>
              </a:solidFill>
            </a:endParaRPr>
          </a:p>
          <a:p>
            <a:endParaRPr lang="en-US" dirty="0"/>
          </a:p>
          <a:p>
            <a:pPr marL="285750" indent="-285750">
              <a:buFont typeface="Arial" panose="020B0604020202020204" pitchFamily="34" charset="0"/>
              <a:buChar char="•"/>
            </a:pPr>
            <a:r>
              <a:rPr lang="en-US" b="1" dirty="0"/>
              <a:t>Simple linear regression</a:t>
            </a:r>
            <a:endParaRPr lang="en-US" b="1"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b="1" dirty="0">
                <a:sym typeface="Wingdings" panose="05000000000000000000" pitchFamily="2" charset="2"/>
              </a:rPr>
              <a:t>For Least error  use 2 approach </a:t>
            </a:r>
            <a:endParaRPr lang="en-US" b="1"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endParaRPr lang="en-US" b="1"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3034665" y="0"/>
            <a:ext cx="9043670" cy="645160"/>
          </a:xfrm>
          <a:prstGeom prst="rect">
            <a:avLst/>
          </a:prstGeom>
          <a:noFill/>
        </p:spPr>
        <p:txBody>
          <a:bodyPr wrap="square" rtlCol="0" anchor="t">
            <a:spAutoFit/>
          </a:bodyPr>
          <a:lstStyle/>
          <a:p>
            <a:r>
              <a:rPr lang="en-US">
                <a:solidFill>
                  <a:srgbClr val="00B0F0"/>
                </a:solidFill>
              </a:rPr>
              <a:t>https://www.analyticsvidhya.com/blog/2021/10/everything-you-need-to-know-about-linear-regression/</a:t>
            </a:r>
            <a:endParaRPr lang="en-US">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endParaRPr lang="en-US"/>
          </a:p>
          <a:p>
            <a:endParaRPr lang="en-US"/>
          </a:p>
          <a:p>
            <a:r>
              <a:rPr lang="en-US"/>
              <a:t>mean_squared_error(y_test, y_pred)</a:t>
            </a:r>
            <a:endParaRPr lang="en-US"/>
          </a:p>
          <a:p>
            <a:endParaRPr lang="en-US"/>
          </a:p>
          <a:p>
            <a:r>
              <a:rPr lang="en-US"/>
              <a:t>mean_absolute_error(y_test, y_pred)</a:t>
            </a:r>
            <a:endParaRPr lang="en-US"/>
          </a:p>
          <a:p>
            <a:endParaRPr lang="en-US"/>
          </a:p>
          <a:p>
            <a:r>
              <a:rPr lang="en-US"/>
              <a:t>r2_score(y_test, y_pred)#31% of y is explained by X, rquare 0 to 1</a:t>
            </a:r>
            <a:endParaRPr lang="en-US"/>
          </a:p>
          <a:p>
            <a:endParaRPr lang="en-US"/>
          </a:p>
          <a:p>
            <a:r>
              <a:rPr lang="en-US"/>
              <a:t>#adj rsquare = 1-(1-rsq)*N-1/n-p-1</a:t>
            </a:r>
            <a:endParaRPr lang="en-US"/>
          </a:p>
          <a:p>
            <a:r>
              <a:rPr lang="en-US"/>
              <a:t>score = r2_score(y_test, y_pred)</a:t>
            </a:r>
            <a:endParaRPr lang="en-US"/>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endParaRPr lang="en-US">
              <a:sym typeface="+mn-ea"/>
            </a:endParaRP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endParaRPr lang="en-US">
              <a:sym typeface="+mn-ea"/>
            </a:endParaRP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endParaRPr lang="en-US" b="1"/>
          </a:p>
          <a:p>
            <a:r>
              <a:rPr lang="en-US" b="1">
                <a:sym typeface="+mn-ea"/>
              </a:rPr>
              <a:t>except  you add more than one feature only</a:t>
            </a:r>
            <a:endParaRPr lang="en-US" b="1">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endParaRPr lang="en-US" sz="2800" b="1" i="0" dirty="0">
              <a:solidFill>
                <a:srgbClr val="C00000"/>
              </a:solidFill>
              <a:effectLst/>
              <a:latin typeface="Tomorrow"/>
            </a:endParaRP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pic>
        <p:nvPicPr>
          <p:cNvPr id="7" name="Picture 6"/>
          <p:cNvPicPr/>
          <p:nvPr/>
        </p:nvPicPr>
        <p:blipFill>
          <a:blip r:embed="rId1"/>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x_poly= poly_regs.fit_transform(x)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 =LinearRegression()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lin_reg_2.fit(x_poly, y)  </a:t>
            </a:r>
            <a:endParaRPr sz="1600" b="1" i="0">
              <a:solidFill>
                <a:srgbClr val="2B2A29"/>
              </a:solidFill>
              <a:latin typeface="montserrat"/>
              <a:ea typeface="montserrat"/>
            </a:endParaRP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endParaRPr lang="en-US">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endParaRPr lang="en-US" b="1" i="0" dirty="0">
              <a:solidFill>
                <a:srgbClr val="FF0000"/>
              </a:solidFill>
              <a:effectLst/>
              <a:latin typeface="Tomorrow"/>
            </a:endParaRP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b="1" dirty="0">
                <a:solidFill>
                  <a:srgbClr val="FF0000"/>
                </a:solidFill>
              </a:rPr>
              <a:t>RMSE</a:t>
            </a:r>
            <a:endParaRPr lang="en-US" b="1" dirty="0">
              <a:solidFill>
                <a:srgbClr val="FF0000"/>
              </a:solidFill>
            </a:endParaRP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solidFill>
                  <a:srgbClr val="00B0F0"/>
                </a:solidFill>
              </a:rPr>
              <a:t>https://www.analyticsvidhya.com/blog/2021/05/know-the-best-evaluation-metrics-for-your-regression-model/</a:t>
            </a:r>
            <a:endParaRPr lang="en-US"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solidFill>
                  <a:srgbClr val="00B0F0"/>
                </a:solidFill>
              </a:rPr>
              <a:t>https://www.analyticsvidhya.com/blog/2021/10/everything-you-need-to-know-aabout-linear-regression/</a:t>
            </a:r>
            <a:endParaRPr lang="en-US">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11851640" cy="3692525"/>
          </a:xfrm>
          <a:prstGeom prst="rect">
            <a:avLst/>
          </a:prstGeom>
          <a:noFill/>
        </p:spPr>
        <p:txBody>
          <a:bodyPr wrap="square" rtlCol="0">
            <a:spAutoFit/>
          </a:bodyPr>
          <a:lstStyle/>
          <a:p>
            <a:r>
              <a:rPr lang="en-US"/>
              <a:t>Overfitting ,underfitting  </a:t>
            </a:r>
            <a:r>
              <a:rPr lang="en-US">
                <a:solidFill>
                  <a:srgbClr val="00B0F0"/>
                </a:solidFill>
              </a:rPr>
              <a:t>https://www.simplilearn.com/tutorials/machine-learning-tutorial/overfitting-and-underfitting</a:t>
            </a:r>
            <a:endParaRPr lang="en-US">
              <a:solidFill>
                <a:srgbClr val="00B0F0"/>
              </a:solidFill>
            </a:endParaRPr>
          </a:p>
          <a:p>
            <a:endParaRPr lang="en-US"/>
          </a:p>
          <a:p>
            <a:r>
              <a:rPr lang="en-US"/>
              <a:t>train test and validate</a:t>
            </a:r>
            <a:endParaRPr lang="en-US"/>
          </a:p>
          <a:p>
            <a:r>
              <a:rPr lang="en-US"/>
              <a:t>validations for improve learning  </a:t>
            </a:r>
            <a:r>
              <a:rPr lang="en-US">
                <a:solidFill>
                  <a:srgbClr val="00B0F0"/>
                </a:solidFill>
              </a:rPr>
              <a:t>https://www.geeksforgeeks.org/training-vs-testing-vs-validation-sets/</a:t>
            </a:r>
            <a:endParaRPr lang="en-US">
              <a:solidFill>
                <a:srgbClr val="00B0F0"/>
              </a:solidFill>
            </a:endParaRPr>
          </a:p>
          <a:p>
            <a:endParaRPr lang="en-US"/>
          </a:p>
          <a:p>
            <a:r>
              <a:rPr lang="en-US"/>
              <a:t>Bias, Variance  </a:t>
            </a:r>
            <a:r>
              <a:rPr lang="en-US">
                <a:solidFill>
                  <a:srgbClr val="00B0F0"/>
                </a:solidFill>
              </a:rPr>
              <a:t>https://www.geeksforgeeks.org/bias-vs-variance-in-machine-learning/</a:t>
            </a:r>
            <a:endParaRPr lang="en-US">
              <a:solidFill>
                <a:srgbClr val="00B0F0"/>
              </a:solidFill>
            </a:endParaRPr>
          </a:p>
          <a:p>
            <a:r>
              <a:rPr lang="en-US"/>
              <a:t>bias-variance trade-off    </a:t>
            </a:r>
            <a:r>
              <a:rPr lang="en-US">
                <a:solidFill>
                  <a:srgbClr val="00B0F0"/>
                </a:solidFill>
              </a:rPr>
              <a:t>https://www.javatpoint.com/bias-and-variance-in-machine-learning</a:t>
            </a:r>
            <a:endParaRPr lang="en-US"/>
          </a:p>
          <a:p>
            <a:endParaRPr lang="en-US"/>
          </a:p>
          <a:p>
            <a:r>
              <a:rPr lang="en-US"/>
              <a:t>Genralized model   </a:t>
            </a:r>
            <a:r>
              <a:rPr lang="en-US">
                <a:solidFill>
                  <a:srgbClr val="00B0F0"/>
                </a:solidFill>
              </a:rPr>
              <a:t>https://www.analyticsvidhya.com/blog/2022/10/non-generalization-and-generalization-of-machine-learning-models/</a:t>
            </a:r>
            <a:endParaRPr lang="en-US">
              <a:solidFill>
                <a:srgbClr val="00B0F0"/>
              </a:solidFill>
            </a:endParaRPr>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endParaRPr lang="en-US" sz="2400" b="1">
              <a:solidFill>
                <a:srgbClr val="FF0000"/>
              </a:solidFill>
              <a:sym typeface="+mn-ea"/>
            </a:endParaRPr>
          </a:p>
        </p:txBody>
      </p:sp>
      <p:pic>
        <p:nvPicPr>
          <p:cNvPr id="4" name="Picture 3" descr="Screenshot (176)"/>
          <p:cNvPicPr>
            <a:picLocks noChangeAspect="1"/>
          </p:cNvPicPr>
          <p:nvPr/>
        </p:nvPicPr>
        <p:blipFill>
          <a:blip r:embed="rId3"/>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endParaRPr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Model Validation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Regularization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How to Avoid Overfitting by Enhancing the Training Data Set</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Data Augmentation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Data Clean Up</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https://www.mathworks.com/discovery/overfitting.html</a:t>
            </a:r>
            <a:endParaRPr lang="en-US" sz="1600" b="0" i="0">
              <a:solidFill>
                <a:srgbClr val="212121"/>
              </a:solidFill>
              <a:latin typeface="Roboto"/>
              <a:ea typeface="Roboto"/>
            </a:endParaRP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endParaRPr lang="en-US" sz="1600" b="1">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training Accuracy high</a:t>
            </a:r>
            <a:endParaRPr lang="en-US" sz="1600">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testing Accuracy high</a:t>
            </a:r>
            <a:endParaRPr lang="en-US" sz="1600">
              <a:solidFill>
                <a:srgbClr val="1D1D27"/>
              </a:solidFill>
              <a:latin typeface="montserrat"/>
              <a:ea typeface="montserra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endParaRPr lang="en-US" b="1">
              <a:solidFill>
                <a:srgbClr val="FF0000"/>
              </a:solidFill>
              <a:sym typeface="+mn-ea"/>
            </a:endParaRPr>
          </a:p>
          <a:p>
            <a:pPr marL="285750" indent="-285750">
              <a:buFont typeface="Arial" panose="020B0604020202020204" pitchFamily="34" charset="0"/>
              <a:buChar char="•"/>
            </a:pPr>
            <a:r>
              <a:rPr lang="en-US">
                <a:sym typeface="+mn-ea"/>
              </a:rPr>
              <a:t>total error --&gt; MSE</a:t>
            </a:r>
            <a:endParaRPr lang="en-US">
              <a:sym typeface="+mn-ea"/>
            </a:endParaRPr>
          </a:p>
          <a:p>
            <a:pPr marL="742950" lvl="1" indent="-285750">
              <a:buFont typeface="Arial" panose="020B0604020202020204" pitchFamily="34" charset="0"/>
              <a:buChar char="•"/>
            </a:pPr>
            <a:r>
              <a:rPr lang="en-US">
                <a:sym typeface="+mn-ea"/>
              </a:rPr>
              <a:t>error change when m and c change </a:t>
            </a:r>
            <a:endParaRPr lang="en-US">
              <a:sym typeface="+mn-ea"/>
            </a:endParaRP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1"/>
          <a:stretch>
            <a:fillRect/>
          </a:stretch>
        </p:blipFill>
        <p:spPr>
          <a:xfrm rot="16200000">
            <a:off x="3453765" y="-1401445"/>
            <a:ext cx="4448810" cy="9807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970280" y="434975"/>
            <a:ext cx="10015220" cy="5838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750" y="606425"/>
            <a:ext cx="4966335" cy="5354320"/>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 (M) </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basic of Vector</a:t>
            </a:r>
            <a:endParaRPr lang="en-US" dirty="0"/>
          </a:p>
          <a:p>
            <a:pPr lvl="1"/>
            <a:r>
              <a:rPr lang="en-US" dirty="0"/>
              <a:t>basic of 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
        <p:nvSpPr>
          <p:cNvPr id="2" name="Text Box 1"/>
          <p:cNvSpPr txBox="1"/>
          <p:nvPr/>
        </p:nvSpPr>
        <p:spPr>
          <a:xfrm>
            <a:off x="5949950" y="410210"/>
            <a:ext cx="5874385" cy="5708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Linear Regression   </a:t>
            </a:r>
            <a:endParaRPr sz="1600" b="0" i="0">
              <a:solidFill>
                <a:srgbClr val="000000"/>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OLS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SGD</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Assumptions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Evaluating Model Parameters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Polynomial Regression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Measuring Performance metrics-Lost and Cost Function (MAE,MSE,RMSE,R2 Score)</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L1 and L2 Regularization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Cross Validation</a:t>
            </a:r>
            <a:endParaRPr sz="24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endParaRPr lang="en-US">
              <a:sym typeface="+mn-ea"/>
            </a:endParaRP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endParaRPr lang="en-US"/>
          </a:p>
        </p:txBody>
      </p:sp>
      <p:pic>
        <p:nvPicPr>
          <p:cNvPr id="4" name="Picture 3"/>
          <p:cNvPicPr/>
          <p:nvPr/>
        </p:nvPicPr>
        <p:blipFill>
          <a:blip r:embed="rId1"/>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endParaRPr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training error is also known as bias.</a:t>
            </a:r>
            <a:endParaRPr lang="en-US"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high training error means high bias</a:t>
            </a:r>
            <a:endParaRPr lang="en-US" sz="1600" b="0" i="0">
              <a:solidFill>
                <a:srgbClr val="1D1D27"/>
              </a:solidFill>
              <a:latin typeface="montserrat"/>
              <a:ea typeface="montserrat"/>
            </a:endParaRP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endParaRPr lang="en-US" sz="1600">
              <a:solidFill>
                <a:srgbClr val="1D1D27"/>
              </a:solidFill>
              <a:latin typeface="montserrat"/>
              <a:ea typeface="montserra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42875" y="151130"/>
            <a:ext cx="4552315" cy="3979545"/>
          </a:xfrm>
          <a:prstGeom prst="rect">
            <a:avLst/>
          </a:prstGeom>
        </p:spPr>
      </p:pic>
      <p:pic>
        <p:nvPicPr>
          <p:cNvPr id="4" name="Picture 3"/>
          <p:cNvPicPr/>
          <p:nvPr/>
        </p:nvPicPr>
        <p:blipFill>
          <a:blip r:embed="rId2"/>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endParaRPr lang="en-US"/>
          </a:p>
          <a:p>
            <a:r>
              <a:rPr lang="en-US">
                <a:solidFill>
                  <a:srgbClr val="00B050"/>
                </a:solidFill>
              </a:rPr>
              <a:t>Green circles</a:t>
            </a:r>
            <a:r>
              <a:rPr lang="en-US"/>
              <a:t> represent the true values or the target outputs (the correct values the model should predict).</a:t>
            </a:r>
            <a:endParaRPr lang="en-US"/>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endParaRPr lang="en-US"/>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endParaRPr lang="en-US"/>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endParaRPr lang="en-US"/>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endParaRPr lang="en-US"/>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endParaRPr lang="en-US"/>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https://www.javatpoint.com/regularization-in-machine-learning</a:t>
            </a:r>
            <a:endParaRPr lang="en-US" altLang="en-IN" b="1" dirty="0">
              <a:solidFill>
                <a:srgbClr val="FF0000"/>
              </a:solidFill>
            </a:endParaRPr>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endParaRPr lang="en-US" altLang="en-IN" dirty="0"/>
          </a:p>
          <a:p>
            <a:r>
              <a:rPr lang="en-US" altLang="en-IN" dirty="0"/>
              <a:t>1. </a:t>
            </a:r>
            <a:r>
              <a:rPr lang="en-IN" dirty="0"/>
              <a:t>Regularization </a:t>
            </a:r>
            <a:endParaRPr lang="en-IN" dirty="0"/>
          </a:p>
          <a:p>
            <a:pPr indent="0">
              <a:buFont typeface="Arial" panose="020B0604020202020204" pitchFamily="34" charset="0"/>
              <a:buNone/>
            </a:pPr>
            <a:r>
              <a:rPr lang="en-US" altLang="en-IN" dirty="0">
                <a:sym typeface="Wingdings" panose="05000000000000000000" pitchFamily="2" charset="2"/>
              </a:rPr>
              <a:t>2. crossvalidation</a:t>
            </a:r>
            <a:endParaRPr lang="en-US" altLang="en-IN" dirty="0">
              <a:sym typeface="Wingdings" panose="05000000000000000000" pitchFamily="2" charset="2"/>
            </a:endParaRPr>
          </a:p>
        </p:txBody>
      </p:sp>
      <p:sp>
        <p:nvSpPr>
          <p:cNvPr id="3" name="Text Box 2"/>
          <p:cNvSpPr txBox="1"/>
          <p:nvPr/>
        </p:nvSpPr>
        <p:spPr>
          <a:xfrm>
            <a:off x="773430" y="5469255"/>
            <a:ext cx="11197590" cy="645160"/>
          </a:xfrm>
          <a:prstGeom prst="rect">
            <a:avLst/>
          </a:prstGeom>
          <a:noFill/>
        </p:spPr>
        <p:txBody>
          <a:bodyPr wrap="square" rtlCol="0" anchor="t">
            <a:spAutoFit/>
          </a:bodyPr>
          <a:p>
            <a:r>
              <a:rPr lang="en-US">
                <a:solidFill>
                  <a:srgbClr val="00B0F0"/>
                </a:solidFill>
              </a:rPr>
              <a:t>https://www.simplilearn.com/tutorials/machine-learning-tutorial/regularization-in-machine-learning</a:t>
            </a:r>
            <a:endParaRPr lang="en-US">
              <a:solidFill>
                <a:srgbClr val="00B0F0"/>
              </a:solidFill>
            </a:endParaRPr>
          </a:p>
          <a:p>
            <a:endParaRPr lang="en-US">
              <a:solidFill>
                <a:srgbClr val="00B0F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fromsklearn.linear_modelimportRidge</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ridge_regression_model=Ridge(alpha=100)</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endParaRPr sz="1600" b="0">
              <a:solidFill>
                <a:schemeClr val="tx1"/>
              </a:solidFill>
              <a:latin typeface="Consolas" panose="020B0609020204030204"/>
              <a:ea typeface="Consolas" panose="020B0609020204030204"/>
            </a:endParaRP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fromsklearn.linear_modelimportLasso</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lasso_regression_model=Lasso(alpha=0.5)</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endParaRPr sz="1600" b="0">
              <a:solidFill>
                <a:schemeClr val="tx1"/>
              </a:solidFill>
              <a:latin typeface="Consolas" panose="020B0609020204030204"/>
              <a:ea typeface="Consolas" panose="020B0609020204030204"/>
            </a:endParaRP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elastic_regression_model=ElasticNet(alpha=0.8, l1_ratio=0.4)</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endParaRPr sz="1600" b="0">
              <a:solidFill>
                <a:schemeClr val="tx1"/>
              </a:solidFill>
              <a:latin typeface="Consolas" panose="020B0609020204030204"/>
              <a:ea typeface="Consolas" panose="020B0609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359410" y="0"/>
            <a:ext cx="9610090" cy="5524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endParaRPr sz="1600" b="0" i="0">
              <a:solidFill>
                <a:srgbClr val="383838"/>
              </a:solidFill>
              <a:latin typeface="Inter"/>
              <a:ea typeface="Inter"/>
            </a:endParaRP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endParaRPr sz="2200" b="0" i="0">
              <a:solidFill>
                <a:srgbClr val="383838"/>
              </a:solidFill>
              <a:latin typeface="Inter"/>
              <a:ea typeface="Inter"/>
            </a:endParaRP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solidFill>
                  <a:srgbClr val="00B0F0"/>
                </a:solidFill>
              </a:rPr>
              <a:t>https://www.analyticsvidhya.com/blog/2021/05/4-ways-to-evaluate-your-machine-learning-model-cross-validation-techniques-with-python-code/</a:t>
            </a:r>
            <a:endParaRPr lang="en-US">
              <a:solidFill>
                <a:srgbClr val="00B0F0"/>
              </a:solidFill>
            </a:endParaRP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endParaRPr sz="1600" b="0" i="0">
              <a:solidFill>
                <a:srgbClr val="383838"/>
              </a:solidFill>
              <a:latin typeface="Inter"/>
              <a:ea typeface="Inter"/>
            </a:endParaRP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Hold out method</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Leave One Out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K-Fold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Stratified K-Fold Cross-Validation</a:t>
            </a:r>
            <a:endParaRPr lang="en-US" sz="1600" b="1" i="0">
              <a:solidFill>
                <a:srgbClr val="C00000"/>
              </a:solidFill>
              <a:latin typeface="Inter"/>
              <a:ea typeface="Inter"/>
            </a:endParaRP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endParaRPr lang="en-US" sz="1600" b="1" i="0">
              <a:solidFill>
                <a:srgbClr val="C00000"/>
              </a:solidFill>
              <a:latin typeface="Inter"/>
              <a:ea typeface="Inter"/>
            </a:endParaRPr>
          </a:p>
        </p:txBody>
      </p:sp>
      <p:pic>
        <p:nvPicPr>
          <p:cNvPr id="16" name="Picture 15"/>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endParaRPr sz="1600" b="0" i="0">
              <a:solidFill>
                <a:srgbClr val="383838"/>
              </a:solidFill>
              <a:latin typeface="Inter"/>
              <a:ea typeface="Inter"/>
            </a:endParaRPr>
          </a:p>
          <a:p>
            <a:pPr marL="0" indent="0"/>
            <a:r>
              <a:rPr sz="1600" b="0" i="0">
                <a:solidFill>
                  <a:srgbClr val="383838"/>
                </a:solidFill>
                <a:latin typeface="Inter"/>
                <a:ea typeface="Inter"/>
              </a:rPr>
              <a:t> has a method cross_val_score which simplifies the process of cross-validation.</a:t>
            </a:r>
            <a:endParaRPr sz="1600" b="0" i="0">
              <a:solidFill>
                <a:srgbClr val="383838"/>
              </a:solidFill>
              <a:latin typeface="Inter"/>
              <a:ea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endParaRPr sz="1600" b="0" i="0">
              <a:solidFill>
                <a:srgbClr val="0000CD"/>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endParaRPr sz="3200" b="0" i="0">
              <a:solidFill>
                <a:srgbClr val="000000"/>
              </a:solidFill>
              <a:latin typeface="Segoe UI" panose="020B0502040204020203"/>
              <a:ea typeface="Segoe UI" panose="020B0502040204020203"/>
            </a:endParaRP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endParaRPr sz="1600" b="0" i="0">
              <a:solidFill>
                <a:srgbClr val="000000"/>
              </a:solidFill>
              <a:latin typeface="Verdana" panose="020B0604030504040204"/>
              <a:ea typeface="Verdana" panose="020B0604030504040204"/>
            </a:endParaRP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scores = cross_val_score(clf, X, y, cv = sk_folds)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endParaRPr sz="1600" b="0" i="0">
              <a:solidFill>
                <a:srgbClr val="383838"/>
              </a:solidFill>
              <a:latin typeface="Inter"/>
              <a:ea typeface="Inter"/>
            </a:endParaRP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endParaRPr sz="1600" b="0" i="0">
              <a:solidFill>
                <a:srgbClr val="383838"/>
              </a:solidFill>
              <a:latin typeface="Inter"/>
              <a:ea typeface="Inter"/>
            </a:endParaRP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1"/>
          <a:stretch>
            <a:fillRect/>
          </a:stretch>
        </p:blipFill>
        <p:spPr>
          <a:xfrm>
            <a:off x="6752908" y="361633"/>
            <a:ext cx="5438775" cy="2867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565" y="2434590"/>
            <a:ext cx="3847465" cy="2861310"/>
          </a:xfrm>
          <a:prstGeom prst="rect">
            <a:avLst/>
          </a:prstGeom>
          <a:noFill/>
        </p:spPr>
        <p:txBody>
          <a:bodyPr wrap="square">
            <a:spAutoFit/>
          </a:bodyPr>
          <a:lstStyle/>
          <a:p>
            <a:pPr lvl="1" indent="0">
              <a:buFont typeface="Arial" panose="020B0604020202020204" pitchFamily="34" charset="0"/>
              <a:buNone/>
            </a:pPr>
            <a:r>
              <a:rPr lang="en-US" altLang="en-IN" dirty="0"/>
              <a:t>ML Terms</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1"/>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265430"/>
            <a:ext cx="11416665" cy="1106805"/>
          </a:xfrm>
          <a:prstGeom prst="rect">
            <a:avLst/>
          </a:prstGeom>
          <a:noFill/>
        </p:spPr>
        <p:txBody>
          <a:bodyPr wrap="square" rtlCol="0" anchor="t">
            <a:spAutoFit/>
          </a:bodyPr>
          <a:p>
            <a:r>
              <a:rPr lang="en-US" altLang="en-IN" sz="2400" b="1" dirty="0">
                <a:sym typeface="Wingdings" panose="05000000000000000000" pitchFamily="2" charset="2"/>
              </a:rPr>
              <a:t>Model predicitions </a:t>
            </a:r>
            <a:endParaRPr lang="en-US" altLang="en-IN" sz="2400" b="1" dirty="0">
              <a:sym typeface="Wingdings" panose="05000000000000000000" pitchFamily="2" charset="2"/>
            </a:endParaRPr>
          </a:p>
          <a:p>
            <a:endParaRPr lang="en-US" altLang="en-IN" sz="2400" b="1" dirty="0">
              <a:sym typeface="Wingdings" panose="05000000000000000000" pitchFamily="2" charset="2"/>
            </a:endParaRPr>
          </a:p>
          <a:p>
            <a:r>
              <a:rPr lang="en-US" altLang="en-IN" b="1" dirty="0">
                <a:solidFill>
                  <a:srgbClr val="00B0F0"/>
                </a:solidFill>
                <a:sym typeface="Wingdings" panose="05000000000000000000" pitchFamily="2" charset="2"/>
              </a:rPr>
              <a:t>https://www.analyticsvidhya.com/blog/2021/04/steps-to-complete-a-machine-learning-project/</a:t>
            </a:r>
            <a:endParaRPr lang="en-US" altLang="en-IN" b="1" dirty="0">
              <a:solidFill>
                <a:srgbClr val="00B0F0"/>
              </a:solidFill>
              <a:sym typeface="Wingdings" panose="05000000000000000000" pitchFamily="2" charset="2"/>
            </a:endParaRPr>
          </a:p>
        </p:txBody>
      </p:sp>
      <p:sp>
        <p:nvSpPr>
          <p:cNvPr id="3" name="Text Box 2"/>
          <p:cNvSpPr txBox="1"/>
          <p:nvPr/>
        </p:nvSpPr>
        <p:spPr>
          <a:xfrm>
            <a:off x="560070" y="2506980"/>
            <a:ext cx="6096000" cy="922020"/>
          </a:xfrm>
          <a:prstGeom prst="rect">
            <a:avLst/>
          </a:prstGeom>
          <a:noFill/>
        </p:spPr>
        <p:txBody>
          <a:bodyPr wrap="square" rtlCol="0" anchor="t">
            <a:spAutoFit/>
          </a:bodyPr>
          <a:p>
            <a:r>
              <a:rPr lang="en-US" altLang="en-US" b="1"/>
              <a:t>GRADIENT DESCENT</a:t>
            </a:r>
            <a:endParaRPr lang="en-US" altLang="en-US" b="1"/>
          </a:p>
          <a:p>
            <a:r>
              <a:rPr lang="en-US" altLang="en-US"/>
              <a:t>https://www.geeksforgeeks.org/gradient-descent-algorithm-and-its-variants/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
        <p:nvSpPr>
          <p:cNvPr id="2" name="Text Box 1"/>
          <p:cNvSpPr txBox="1"/>
          <p:nvPr/>
        </p:nvSpPr>
        <p:spPr>
          <a:xfrm>
            <a:off x="2566670" y="5182235"/>
            <a:ext cx="6096000" cy="1198880"/>
          </a:xfrm>
          <a:prstGeom prst="rect">
            <a:avLst/>
          </a:prstGeom>
          <a:noFill/>
        </p:spPr>
        <p:txBody>
          <a:bodyPr wrap="square" rtlCol="0" anchor="t">
            <a:spAutoFit/>
          </a:bodyPr>
          <a:p>
            <a:r>
              <a:rPr lang="en-US" altLang="en-US"/>
              <a:t>https://scikit-learn.org/1.5/api/sklearn.datasets.html</a:t>
            </a:r>
            <a:endParaRPr lang="en-US" altLang="en-US"/>
          </a:p>
          <a:p>
            <a:r>
              <a:rPr lang="en-US" altLang="en-US"/>
              <a:t>https://github.com/mwaskom/seaborn-data</a:t>
            </a:r>
            <a:endParaRPr lang="en-US" altLang="en-US"/>
          </a:p>
          <a:p>
            <a:r>
              <a:rPr lang="en-US" altLang="en-US"/>
              <a:t>https://www.kaggle.com/datasets/burak3ergun/loan-data-set?resource=download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706755"/>
          </a:xfrm>
          <a:prstGeom prst="rect">
            <a:avLst/>
          </a:prstGeom>
          <a:noFill/>
        </p:spPr>
        <p:txBody>
          <a:bodyPr wrap="square">
            <a:spAutoFit/>
          </a:bodyPr>
          <a:lstStyle/>
          <a:p>
            <a:pPr lvl="1" indent="0">
              <a:lnSpc>
                <a:spcPct val="200000"/>
              </a:lnSpc>
              <a:buNone/>
            </a:pPr>
            <a:r>
              <a:rPr lang="en-IN" sz="2000" b="1" i="0" dirty="0">
                <a:solidFill>
                  <a:srgbClr val="FF0000"/>
                </a:solidFill>
                <a:effectLst/>
                <a:latin typeface="Arial Black" panose="020B0A04020102020204" charset="0"/>
                <a:cs typeface="Arial Black" panose="020B0A04020102020204" charset="0"/>
              </a:rPr>
              <a:t>Categorical Data Encoding</a:t>
            </a:r>
            <a:endParaRPr lang="en-IN" sz="2000" b="1" i="0" dirty="0">
              <a:solidFill>
                <a:srgbClr val="FF0000"/>
              </a:solidFill>
              <a:effectLst/>
              <a:latin typeface="Arial Black" panose="020B0A04020102020204" charset="0"/>
              <a:cs typeface="Arial Black" panose="020B0A04020102020204" charset="0"/>
            </a:endParaRPr>
          </a:p>
        </p:txBody>
      </p:sp>
      <p:sp>
        <p:nvSpPr>
          <p:cNvPr id="5" name="TextBox 4"/>
          <p:cNvSpPr txBox="1"/>
          <p:nvPr/>
        </p:nvSpPr>
        <p:spPr>
          <a:xfrm>
            <a:off x="443865" y="540385"/>
            <a:ext cx="10088880" cy="2584450"/>
          </a:xfrm>
          <a:prstGeom prst="rect">
            <a:avLst/>
          </a:prstGeom>
          <a:noFill/>
        </p:spPr>
        <p:txBody>
          <a:bodyPr wrap="square">
            <a:spAutoFit/>
          </a:bodyPr>
          <a:lstStyle/>
          <a:p>
            <a:r>
              <a:rPr lang="en-IN" b="0" dirty="0">
                <a:effectLst/>
                <a:latin typeface="Consolas" panose="020B0609020204030204" pitchFamily="49" charset="0"/>
              </a:rPr>
              <a:t>#</a:t>
            </a:r>
            <a:r>
              <a:rPr lang="en-IN" b="1" dirty="0">
                <a:effectLst/>
                <a:latin typeface="Consolas" panose="020B0609020204030204" pitchFamily="49" charset="0"/>
              </a:rPr>
              <a:t>code to </a:t>
            </a:r>
            <a:r>
              <a:rPr lang="en-IN" b="1" dirty="0" err="1">
                <a:effectLst/>
                <a:latin typeface="Consolas" panose="020B0609020204030204" pitchFamily="49" charset="0"/>
              </a:rPr>
              <a:t>seprate</a:t>
            </a:r>
            <a:r>
              <a:rPr lang="en-IN" b="1"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9245" y="5610225"/>
            <a:ext cx="11510645" cy="645160"/>
          </a:xfrm>
          <a:prstGeom prst="rect">
            <a:avLst/>
          </a:prstGeom>
          <a:noFill/>
        </p:spPr>
        <p:txBody>
          <a:bodyPr wrap="square" rtlCol="0" anchor="t">
            <a:spAutoFit/>
          </a:bodyPr>
          <a:p>
            <a:r>
              <a:rPr lang="en-US">
                <a:solidFill>
                  <a:srgbClr val="00B0F0"/>
                </a:solidFill>
                <a:sym typeface="+mn-ea"/>
              </a:rPr>
              <a:t>https://medium.com/anolytics/all-you-need-to-know-about-encoding-techniques-b3a0af68338b</a:t>
            </a:r>
            <a:endParaRPr lang="en-US">
              <a:solidFill>
                <a:srgbClr val="00B0F0"/>
              </a:solidFill>
            </a:endParaRPr>
          </a:p>
          <a:p>
            <a:r>
              <a:rPr lang="en-US">
                <a:solidFill>
                  <a:srgbClr val="00B0F0"/>
                </a:solidFill>
                <a:sym typeface="+mn-ea"/>
              </a:rPr>
              <a:t>https://www.analyticsvidhya.com/blog/2020/08/types-of-categorical-data-encoding/</a:t>
            </a:r>
            <a:endParaRPr lang="en-US">
              <a:solidFill>
                <a:srgbClr val="00B0F0"/>
              </a:solidFill>
              <a:sym typeface="+mn-ea"/>
            </a:endParaRPr>
          </a:p>
        </p:txBody>
      </p:sp>
      <p:sp>
        <p:nvSpPr>
          <p:cNvPr id="7" name="TextBox 6"/>
          <p:cNvSpPr txBox="1"/>
          <p:nvPr/>
        </p:nvSpPr>
        <p:spPr>
          <a:xfrm>
            <a:off x="5462240" y="2550213"/>
            <a:ext cx="6097772" cy="2308324"/>
          </a:xfrm>
          <a:prstGeom prst="rect">
            <a:avLst/>
          </a:prstGeom>
          <a:noFill/>
        </p:spPr>
        <p:txBody>
          <a:bodyPr wrap="square">
            <a:spAutoFit/>
          </a:bodyPr>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945" y="40005"/>
            <a:ext cx="6097905" cy="561340"/>
          </a:xfrm>
          <a:prstGeom prst="rect">
            <a:avLst/>
          </a:prstGeom>
          <a:noFill/>
        </p:spPr>
        <p:txBody>
          <a:bodyPr wrap="square">
            <a:no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546542" y="737453"/>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64941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225" y="3594100"/>
            <a:ext cx="10528300" cy="101473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83974" y="477439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7945" y="5585460"/>
            <a:ext cx="11897360" cy="645160"/>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6165850" y="5862320"/>
            <a:ext cx="602615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17165</Words>
  <Application>WPS Presentation</Application>
  <PresentationFormat>Widescreen</PresentationFormat>
  <Paragraphs>513</Paragraphs>
  <Slides>31</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31</vt:i4>
      </vt:variant>
    </vt:vector>
  </HeadingPairs>
  <TitlesOfParts>
    <vt:vector size="55" baseType="lpstr">
      <vt:lpstr>Arial</vt:lpstr>
      <vt:lpstr>SimSun</vt:lpstr>
      <vt:lpstr>Wingdings</vt:lpstr>
      <vt:lpstr>Calibri</vt:lpstr>
      <vt:lpstr>Tomorrow</vt:lpstr>
      <vt:lpstr>Segoe Print</vt:lpstr>
      <vt:lpstr>Consolas</vt:lpstr>
      <vt:lpstr>Arial Black</vt:lpstr>
      <vt:lpstr>Franklin Gothic Book</vt:lpstr>
      <vt:lpstr>Bookman Old Style</vt:lpstr>
      <vt:lpstr>Microsoft YaHei</vt:lpstr>
      <vt:lpstr>Arial Unicode MS</vt:lpstr>
      <vt:lpstr>__Inter_0d7ac7</vt:lpstr>
      <vt:lpstr>Courier New</vt:lpstr>
      <vt:lpstr>Google Sans</vt:lpstr>
      <vt:lpstr>montserrat</vt:lpstr>
      <vt:lpstr>Roboto</vt:lpstr>
      <vt:lpstr>Times New Roman</vt:lpstr>
      <vt:lpstr>Consolas</vt:lpstr>
      <vt:lpstr>Inter</vt:lpstr>
      <vt:lpstr>Segoe UI</vt:lpstr>
      <vt:lpstr>Verdana</vt:lpstr>
      <vt:lpstr>Nunito</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165</cp:revision>
  <dcterms:created xsi:type="dcterms:W3CDTF">2024-10-05T11:12:00Z</dcterms:created>
  <dcterms:modified xsi:type="dcterms:W3CDTF">2025-06-10T07:07:16Z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1033-12.2.0.21179</vt:lpwstr>
  </property>
</Properties>
</file>