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7" r:id="rId5"/>
    <p:sldId id="260" r:id="rId6"/>
    <p:sldId id="291" r:id="rId7"/>
    <p:sldId id="295" r:id="rId8"/>
    <p:sldId id="294" r:id="rId9"/>
    <p:sldId id="292" r:id="rId10"/>
    <p:sldId id="293" r:id="rId11"/>
    <p:sldId id="290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lyticsvidhya.com/blog/2018/06/comprehensive-guide-for-ensemble-model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18/06/comprehensive-guide-for-ensemble-models/#h-light-gbm" TargetMode="External"/><Relationship Id="rId3" Type="http://schemas.openxmlformats.org/officeDocument/2006/relationships/hyperlink" Target="https://www.analyticsvidhya.com/blog/2018/06/comprehensive-guide-for-ensemble-models/#h-bagging-meta-estimator" TargetMode="External"/><Relationship Id="rId7" Type="http://schemas.openxmlformats.org/officeDocument/2006/relationships/hyperlink" Target="https://www.analyticsvidhya.com/blog/2018/06/comprehensive-guide-for-ensemble-models/#h-xgboost" TargetMode="External"/><Relationship Id="rId2" Type="http://schemas.openxmlformats.org/officeDocument/2006/relationships/hyperlink" Target="https://www.analyticsvidhya.com/blog/2018/06/comprehensive-guide-for-ensemble-models/#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nalyticsvidhya.com/blog/2018/06/comprehensive-guide-for-ensemble-models/#h-gradient-boosting-gbm" TargetMode="External"/><Relationship Id="rId5" Type="http://schemas.openxmlformats.org/officeDocument/2006/relationships/hyperlink" Target="https://www.analyticsvidhya.com/blog/2018/06/comprehensive-guide-for-ensemble-models/#h-adaboost" TargetMode="External"/><Relationship Id="rId4" Type="http://schemas.openxmlformats.org/officeDocument/2006/relationships/hyperlink" Target="https://www.analyticsvidhya.com/blog/2018/06/comprehensive-guide-for-ensemble-models/#h-random-forest" TargetMode="External"/><Relationship Id="rId9" Type="http://schemas.openxmlformats.org/officeDocument/2006/relationships/hyperlink" Target="https://www.analyticsvidhya.com/blog/2018/06/comprehensive-guide-for-ensemble-models/#h-catboos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lse.itvedant.com/index.php/topic/preview-subtopic-content?subtopic_id=19446&amp;course_id=220&amp;preview=on" TargetMode="External"/><Relationship Id="rId2" Type="http://schemas.openxmlformats.org/officeDocument/2006/relationships/hyperlink" Target="https://pulse.itvedant.com/index.php/topic/preview-subtopic-content?subtopic_id=19445&amp;course_id=220&amp;preview=on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ulse.itvedant.com/index.php/topic/preview-subtopic-content?subtopic_id=19448&amp;course_id=220&amp;preview=on" TargetMode="External"/><Relationship Id="rId4" Type="http://schemas.openxmlformats.org/officeDocument/2006/relationships/hyperlink" Target="https://pulse.itvedant.com/index.php/topic/preview-subtopic-content?subtopic_id=19447&amp;course_id=220&amp;preview=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Enhancing Model Performance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Ensemble</a:t>
            </a:r>
            <a:br>
              <a:rPr lang="en-US" dirty="0"/>
            </a:br>
            <a:r>
              <a:rPr lang="en-US" dirty="0"/>
              <a:t>Techniques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844CF4D-09D7-4CFB-15EA-6BE3734D049B}"/>
              </a:ext>
            </a:extLst>
          </p:cNvPr>
          <p:cNvSpPr txBox="1"/>
          <p:nvPr/>
        </p:nvSpPr>
        <p:spPr>
          <a:xfrm>
            <a:off x="4969565" y="4850296"/>
            <a:ext cx="425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Enhancing Model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Ensemble </a:t>
            </a:r>
            <a:r>
              <a:rPr lang="en-US" dirty="0"/>
              <a:t>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Ensemble Learning helps improve machine learning results by combining several models to improve predictive performance compared to a single model.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CBC85A-AF6E-569A-C24B-2676E2EF9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22" y="3315205"/>
            <a:ext cx="88312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Ensemble techniques combine multiple models to improve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Bagging, Boosting, Stacking.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reduce variance, bias, or improve predictions.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2874DD-9688-2591-FC96-200BF36413C3}"/>
              </a:ext>
            </a:extLst>
          </p:cNvPr>
          <p:cNvSpPr txBox="1"/>
          <p:nvPr/>
        </p:nvSpPr>
        <p:spPr>
          <a:xfrm>
            <a:off x="407504" y="775252"/>
            <a:ext cx="87389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Why Use Ensemble Methods?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Improved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Robustness against overfitting.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generalization to unseen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Increased complexity.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Longer training times.</a:t>
            </a:r>
          </a:p>
        </p:txBody>
      </p:sp>
    </p:spTree>
    <p:extLst>
      <p:ext uri="{BB962C8B-B14F-4D97-AF65-F5344CB8AC3E}">
        <p14:creationId xmlns:p14="http://schemas.microsoft.com/office/powerpoint/2010/main" val="218570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95444A-2097-098E-F2AF-7B7C40A2CC92}"/>
              </a:ext>
            </a:extLst>
          </p:cNvPr>
          <p:cNvSpPr txBox="1"/>
          <p:nvPr/>
        </p:nvSpPr>
        <p:spPr>
          <a:xfrm>
            <a:off x="713132" y="566678"/>
            <a:ext cx="71288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72528"/>
                </a:solidFill>
                <a:effectLst/>
                <a:latin typeface="Inter"/>
              </a:rPr>
              <a:t>Simple Ensemble Techniques</a:t>
            </a:r>
            <a:endParaRPr lang="en-US" b="0" i="0" dirty="0">
              <a:solidFill>
                <a:srgbClr val="272528"/>
              </a:solidFill>
              <a:effectLst/>
              <a:latin typeface="Inter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72528"/>
                </a:solidFill>
                <a:effectLst/>
                <a:latin typeface="Inter"/>
              </a:rPr>
              <a:t>Max Voting</a:t>
            </a:r>
            <a:endParaRPr lang="en-US" b="0" i="0" dirty="0">
              <a:solidFill>
                <a:srgbClr val="272528"/>
              </a:solidFill>
              <a:effectLst/>
              <a:latin typeface="Inter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72528"/>
                </a:solidFill>
                <a:effectLst/>
                <a:latin typeface="Inter"/>
              </a:rPr>
              <a:t>Averaging</a:t>
            </a:r>
            <a:endParaRPr lang="en-US" b="0" i="0" dirty="0">
              <a:solidFill>
                <a:srgbClr val="272528"/>
              </a:solidFill>
              <a:effectLst/>
              <a:latin typeface="Inter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72528"/>
                </a:solidFill>
                <a:effectLst/>
                <a:latin typeface="Inter"/>
              </a:rPr>
              <a:t>Weighted Average</a:t>
            </a:r>
            <a:endParaRPr lang="en-US" b="0" i="0" dirty="0">
              <a:solidFill>
                <a:srgbClr val="272528"/>
              </a:solidFill>
              <a:effectLst/>
              <a:latin typeface="Inter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72528"/>
                </a:solidFill>
                <a:effectLst/>
                <a:latin typeface="Inter"/>
              </a:rPr>
              <a:t>Advanced Ensemble techniques</a:t>
            </a:r>
            <a:endParaRPr lang="en-US" b="0" i="0" dirty="0">
              <a:solidFill>
                <a:srgbClr val="272528"/>
              </a:solidFill>
              <a:effectLst/>
              <a:latin typeface="Inter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72528"/>
                </a:solidFill>
                <a:effectLst/>
                <a:latin typeface="Inter"/>
              </a:rPr>
              <a:t>Stacking</a:t>
            </a:r>
            <a:endParaRPr lang="en-US" b="0" i="0" dirty="0">
              <a:solidFill>
                <a:srgbClr val="272528"/>
              </a:solidFill>
              <a:effectLst/>
              <a:latin typeface="Inter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72528"/>
                </a:solidFill>
                <a:effectLst/>
                <a:latin typeface="Inter"/>
              </a:rPr>
              <a:t>Blending</a:t>
            </a:r>
            <a:endParaRPr lang="en-US" b="0" i="0" dirty="0">
              <a:solidFill>
                <a:srgbClr val="272528"/>
              </a:solidFill>
              <a:effectLst/>
              <a:latin typeface="Inter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72528"/>
                </a:solidFill>
                <a:effectLst/>
                <a:latin typeface="Inter"/>
              </a:rPr>
              <a:t>Bagging</a:t>
            </a:r>
            <a:endParaRPr lang="en-US" b="0" i="0" dirty="0">
              <a:solidFill>
                <a:srgbClr val="272528"/>
              </a:solidFill>
              <a:effectLst/>
              <a:latin typeface="Inter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72528"/>
                </a:solidFill>
                <a:effectLst/>
                <a:latin typeface="Inter"/>
              </a:rPr>
              <a:t>Boosting</a:t>
            </a:r>
            <a:endParaRPr lang="en-US" b="0" i="0" dirty="0">
              <a:solidFill>
                <a:srgbClr val="272528"/>
              </a:solidFill>
              <a:effectLst/>
              <a:latin typeface="Int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FC65C-16A7-3941-2146-B93C7E7D78D4}"/>
              </a:ext>
            </a:extLst>
          </p:cNvPr>
          <p:cNvSpPr txBox="1"/>
          <p:nvPr/>
        </p:nvSpPr>
        <p:spPr>
          <a:xfrm>
            <a:off x="477079" y="5644991"/>
            <a:ext cx="10764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https://www.analyticsvidhya.com/blog/2018/06/comprehensive-guide-for-ensemble-models/</a:t>
            </a:r>
            <a:r>
              <a:rPr lang="en-IN" dirty="0"/>
              <a:t> </a:t>
            </a:r>
          </a:p>
        </p:txBody>
      </p:sp>
      <p:pic>
        <p:nvPicPr>
          <p:cNvPr id="2050" name="Picture 2" descr="Python Ensemble Methods - Ajay Tech">
            <a:extLst>
              <a:ext uri="{FF2B5EF4-FFF2-40B4-BE49-F238E27FC236}">
                <a16:creationId xmlns:a16="http://schemas.microsoft.com/office/drawing/2014/main" id="{29177F08-167C-7A42-CDE4-C065C12FA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91" y="-123903"/>
            <a:ext cx="5959751" cy="301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Schematic of simple and weighted averaging ensemble techniques. | Download  Scientific Diagram">
            <a:extLst>
              <a:ext uri="{FF2B5EF4-FFF2-40B4-BE49-F238E27FC236}">
                <a16:creationId xmlns:a16="http://schemas.microsoft.com/office/drawing/2014/main" id="{A0308044-5CDD-0B5D-93ED-CC31E8DF02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6" name="Picture 8" descr="| Schematic of simple and weighted averaging ensemble techniques.">
            <a:extLst>
              <a:ext uri="{FF2B5EF4-FFF2-40B4-BE49-F238E27FC236}">
                <a16:creationId xmlns:a16="http://schemas.microsoft.com/office/drawing/2014/main" id="{E135BF36-76E3-F842-D2F7-1CC801F20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986631"/>
            <a:ext cx="4826690" cy="231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08B56D-C547-6711-21A2-ABD9378879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98" y="3238257"/>
            <a:ext cx="4253183" cy="24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5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4EC437-B7FA-D13F-385B-5146DBA64A28}"/>
              </a:ext>
            </a:extLst>
          </p:cNvPr>
          <p:cNvSpPr txBox="1"/>
          <p:nvPr/>
        </p:nvSpPr>
        <p:spPr>
          <a:xfrm>
            <a:off x="653496" y="257195"/>
            <a:ext cx="103193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Stacking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Definition</a:t>
            </a:r>
            <a:r>
              <a:rPr lang="en-US" sz="2400" dirty="0"/>
              <a:t>: Combines different models (base learners) using another model (meta-learner).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How it Works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Train multiple different models on the same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 their predictions as input features for a higher-level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Benefits</a:t>
            </a:r>
            <a:r>
              <a:rPr lang="en-US" sz="2400" dirty="0"/>
              <a:t>: Leverages strengths of various algorithms.</a:t>
            </a:r>
          </a:p>
        </p:txBody>
      </p:sp>
      <p:pic>
        <p:nvPicPr>
          <p:cNvPr id="3074" name="Picture 2" descr="A Deep Dive into Stacking Ensemble Machine Learning — Part II | by Graham  Harrison | Towards Data Science">
            <a:extLst>
              <a:ext uri="{FF2B5EF4-FFF2-40B4-BE49-F238E27FC236}">
                <a16:creationId xmlns:a16="http://schemas.microsoft.com/office/drawing/2014/main" id="{E7927912-868F-73E8-A579-78FC07C27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9" y="3130366"/>
            <a:ext cx="6264758" cy="320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45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6CAF51-BAA7-1854-D47B-79CBFD7E9E82}"/>
              </a:ext>
            </a:extLst>
          </p:cNvPr>
          <p:cNvSpPr txBox="1"/>
          <p:nvPr/>
        </p:nvSpPr>
        <p:spPr>
          <a:xfrm>
            <a:off x="546652" y="268357"/>
            <a:ext cx="95912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Bagging (Bootstrap Aggregating)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Definition</a:t>
            </a:r>
            <a:r>
              <a:rPr lang="en-IN" sz="2400" dirty="0"/>
              <a:t>: Reduces variance by training multiple models on random subsets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How it Works</a:t>
            </a:r>
            <a:r>
              <a:rPr lang="en-IN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Create multiple bootstrap samples from the training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Train a model (e.g., Decision Trees) on each sample.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Aggregate predictions (e.g., voting for classification, averaging for regression).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Example</a:t>
            </a:r>
            <a:r>
              <a:rPr lang="en-IN" sz="2400" dirty="0"/>
              <a:t>: Random Forest.</a:t>
            </a:r>
          </a:p>
        </p:txBody>
      </p:sp>
      <p:pic>
        <p:nvPicPr>
          <p:cNvPr id="4098" name="Picture 2" descr="Ensemble Learning: Bagging &amp; Boosting | by Fernando López | Towards Data  Science">
            <a:extLst>
              <a:ext uri="{FF2B5EF4-FFF2-40B4-BE49-F238E27FC236}">
                <a16:creationId xmlns:a16="http://schemas.microsoft.com/office/drawing/2014/main" id="{F848EC7D-7BA0-9CC4-B892-96E801575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723" y="3067464"/>
            <a:ext cx="5731565" cy="322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oost Your Machine Learning Models with Bagging: A Powerful Ensemble  Learning Technique | by Brijesh Soni | Medium">
            <a:extLst>
              <a:ext uri="{FF2B5EF4-FFF2-40B4-BE49-F238E27FC236}">
                <a16:creationId xmlns:a16="http://schemas.microsoft.com/office/drawing/2014/main" id="{EA5EA54C-5BFD-4AAD-40B0-C83BB2F29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8" y="3684676"/>
            <a:ext cx="5954782" cy="246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57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96D7BC-3F5A-1B7E-F24F-7D55B8A9B742}"/>
              </a:ext>
            </a:extLst>
          </p:cNvPr>
          <p:cNvSpPr txBox="1"/>
          <p:nvPr/>
        </p:nvSpPr>
        <p:spPr>
          <a:xfrm>
            <a:off x="613741" y="475855"/>
            <a:ext cx="94347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Boosting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Definition</a:t>
            </a:r>
            <a:r>
              <a:rPr lang="en-US" sz="1600" dirty="0"/>
              <a:t>: Focuses on correcting the errors of prior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How it Works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Sequentially train models, where each model tries to correct the mistakes of the previous 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Assign higher weights to misclassified instances.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Combine models using weighted voting or averaging.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Examples</a:t>
            </a:r>
            <a:r>
              <a:rPr lang="en-US" sz="1600" dirty="0"/>
              <a:t>: AdaBoost, Gradient Boosting, </a:t>
            </a:r>
            <a:r>
              <a:rPr lang="en-US" sz="1600" dirty="0" err="1"/>
              <a:t>XGBoost</a:t>
            </a:r>
            <a:r>
              <a:rPr lang="en-US" sz="1600" dirty="0"/>
              <a:t>.</a:t>
            </a:r>
          </a:p>
        </p:txBody>
      </p:sp>
      <p:pic>
        <p:nvPicPr>
          <p:cNvPr id="5122" name="Picture 2" descr="Understanding Boosting in Machine Learning: A Comprehensive Guide | by  Brijesh Soni | Medium">
            <a:extLst>
              <a:ext uri="{FF2B5EF4-FFF2-40B4-BE49-F238E27FC236}">
                <a16:creationId xmlns:a16="http://schemas.microsoft.com/office/drawing/2014/main" id="{11CFB8CA-2293-4743-0A9E-40875B7D8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83" y="2327248"/>
            <a:ext cx="8187773" cy="405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8C3806-A28D-6BAD-B362-50D590619E14}"/>
              </a:ext>
            </a:extLst>
          </p:cNvPr>
          <p:cNvSpPr txBox="1"/>
          <p:nvPr/>
        </p:nvSpPr>
        <p:spPr>
          <a:xfrm>
            <a:off x="7968697" y="2073463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Tomorrow"/>
              </a:rPr>
              <a:t> </a:t>
            </a:r>
            <a:r>
              <a:rPr lang="en-US" b="0" i="0" u="none" strike="noStrike" dirty="0">
                <a:solidFill>
                  <a:srgbClr val="4CAF50"/>
                </a:solidFill>
                <a:effectLst/>
                <a:latin typeface="Tomorrow"/>
              </a:rPr>
              <a:t>Boosting</a:t>
            </a:r>
            <a:endParaRPr lang="en-US" b="0" i="0" dirty="0">
              <a:solidFill>
                <a:srgbClr val="333333"/>
              </a:solidFill>
              <a:effectLst/>
              <a:latin typeface="Tomorrow"/>
            </a:endParaRPr>
          </a:p>
          <a:p>
            <a:pPr algn="l"/>
            <a:r>
              <a:rPr lang="en-US" b="0" i="0" u="none" strike="noStrike" dirty="0">
                <a:solidFill>
                  <a:srgbClr val="4CAF50"/>
                </a:solidFill>
                <a:effectLst/>
                <a:latin typeface="Tomorrow"/>
              </a:rPr>
              <a:t>AdaBoost</a:t>
            </a:r>
            <a:r>
              <a:rPr lang="en-US" b="0" i="0" dirty="0">
                <a:solidFill>
                  <a:srgbClr val="333333"/>
                </a:solidFill>
                <a:effectLst/>
                <a:latin typeface="Tomorrow"/>
              </a:rPr>
              <a:t> </a:t>
            </a:r>
          </a:p>
          <a:p>
            <a:pPr algn="l"/>
            <a:r>
              <a:rPr lang="en-US" b="0" i="0" u="none" strike="noStrike" dirty="0">
                <a:solidFill>
                  <a:srgbClr val="4CAF50"/>
                </a:solidFill>
                <a:effectLst/>
                <a:latin typeface="Tomorrow"/>
              </a:rPr>
              <a:t>Gradient Boosting</a:t>
            </a:r>
            <a:r>
              <a:rPr lang="en-US" b="0" i="0" dirty="0">
                <a:solidFill>
                  <a:srgbClr val="333333"/>
                </a:solidFill>
                <a:effectLst/>
                <a:latin typeface="Tomorrow"/>
              </a:rPr>
              <a:t> </a:t>
            </a:r>
          </a:p>
          <a:p>
            <a:pPr algn="l"/>
            <a:r>
              <a:rPr lang="en-US" b="0" i="0" u="none" strike="noStrike" dirty="0" err="1">
                <a:solidFill>
                  <a:srgbClr val="4CAF50"/>
                </a:solidFill>
                <a:effectLst/>
                <a:latin typeface="Tomorrow"/>
              </a:rPr>
              <a:t>XGBoost</a:t>
            </a:r>
            <a:r>
              <a:rPr lang="en-US" b="0" i="0" dirty="0">
                <a:solidFill>
                  <a:srgbClr val="333333"/>
                </a:solidFill>
                <a:effectLst/>
                <a:latin typeface="Tomorrow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3459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7B853A-6A8D-AD13-5792-6A7E7CBF0CEC}"/>
              </a:ext>
            </a:extLst>
          </p:cNvPr>
          <p:cNvSpPr txBox="1"/>
          <p:nvPr/>
        </p:nvSpPr>
        <p:spPr>
          <a:xfrm>
            <a:off x="514350" y="545429"/>
            <a:ext cx="60976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72528"/>
                </a:solidFill>
                <a:effectLst/>
                <a:latin typeface="Inter"/>
                <a:hlinkClick r:id="rId2"/>
              </a:rPr>
              <a:t>Algorithms based on Bagging and Boosting</a:t>
            </a:r>
            <a:endParaRPr lang="en-IN" b="0" i="0" dirty="0">
              <a:solidFill>
                <a:srgbClr val="272528"/>
              </a:solidFill>
              <a:effectLst/>
              <a:latin typeface="Inter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72528"/>
                </a:solidFill>
                <a:effectLst/>
                <a:latin typeface="Inter"/>
                <a:hlinkClick r:id="rId3"/>
              </a:rPr>
              <a:t>Bagging meta-estimator</a:t>
            </a:r>
            <a:endParaRPr lang="en-IN" b="0" i="0" dirty="0">
              <a:solidFill>
                <a:srgbClr val="272528"/>
              </a:solidFill>
              <a:effectLst/>
              <a:latin typeface="Inter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72528"/>
                </a:solidFill>
                <a:effectLst/>
                <a:latin typeface="Inter"/>
                <a:hlinkClick r:id="rId4"/>
              </a:rPr>
              <a:t>Random Forest</a:t>
            </a:r>
            <a:endParaRPr lang="en-IN" b="0" i="0" dirty="0">
              <a:solidFill>
                <a:srgbClr val="272528"/>
              </a:solidFill>
              <a:effectLst/>
              <a:latin typeface="Inter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72528"/>
                </a:solidFill>
                <a:effectLst/>
                <a:latin typeface="Inter"/>
                <a:hlinkClick r:id="rId5"/>
              </a:rPr>
              <a:t>AdaBoost</a:t>
            </a:r>
            <a:endParaRPr lang="en-IN" b="0" i="0" dirty="0">
              <a:solidFill>
                <a:srgbClr val="272528"/>
              </a:solidFill>
              <a:effectLst/>
              <a:latin typeface="Inter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72528"/>
                </a:solidFill>
                <a:effectLst/>
                <a:latin typeface="Inter"/>
                <a:hlinkClick r:id="rId6"/>
              </a:rPr>
              <a:t>Gradient Boosting (GBM)</a:t>
            </a:r>
            <a:endParaRPr lang="en-IN" b="0" i="0" dirty="0">
              <a:solidFill>
                <a:srgbClr val="272528"/>
              </a:solidFill>
              <a:effectLst/>
              <a:latin typeface="Inter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u="none" strike="noStrike" dirty="0" err="1">
                <a:solidFill>
                  <a:srgbClr val="272528"/>
                </a:solidFill>
                <a:effectLst/>
                <a:latin typeface="Inter"/>
                <a:hlinkClick r:id="rId7"/>
              </a:rPr>
              <a:t>XGBoost</a:t>
            </a:r>
            <a:endParaRPr lang="en-IN" b="0" i="0" dirty="0">
              <a:solidFill>
                <a:srgbClr val="272528"/>
              </a:solidFill>
              <a:effectLst/>
              <a:latin typeface="Inter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72528"/>
                </a:solidFill>
                <a:effectLst/>
                <a:latin typeface="Inter"/>
                <a:hlinkClick r:id="rId8"/>
              </a:rPr>
              <a:t>Light GBM</a:t>
            </a:r>
            <a:endParaRPr lang="en-IN" b="0" i="0" dirty="0">
              <a:solidFill>
                <a:srgbClr val="272528"/>
              </a:solidFill>
              <a:effectLst/>
              <a:latin typeface="Inter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u="none" strike="noStrike" dirty="0" err="1">
                <a:solidFill>
                  <a:srgbClr val="272528"/>
                </a:solidFill>
                <a:effectLst/>
                <a:latin typeface="Inter"/>
                <a:hlinkClick r:id="rId9"/>
              </a:rPr>
              <a:t>CatBoost</a:t>
            </a:r>
            <a:endParaRPr lang="en-IN" b="0" i="0" dirty="0">
              <a:solidFill>
                <a:srgbClr val="27252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47519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203960" y="413068"/>
            <a:ext cx="508000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r>
              <a:rPr sz="1600" b="0" i="0">
                <a:solidFill>
                  <a:srgbClr val="4CAF50"/>
                </a:solidFill>
                <a:latin typeface="Tomorrow"/>
                <a:ea typeface="Tomorrow"/>
                <a:hlinkClick r:id="rId2" tooltip="Add sub topic content"/>
              </a:rPr>
              <a:t>Boosting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4CAF50"/>
                </a:solidFill>
                <a:latin typeface="Tomorrow"/>
                <a:ea typeface="Tomorrow"/>
                <a:hlinkClick r:id="rId3" tooltip="Add sub topic content"/>
              </a:rPr>
              <a:t>AdaBoost</a:t>
            </a: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4CAF50"/>
                </a:solidFill>
                <a:latin typeface="Tomorrow"/>
                <a:ea typeface="Tomorrow"/>
                <a:hlinkClick r:id="rId4" tooltip="Add sub topic content"/>
              </a:rPr>
              <a:t>Gradient Boosting</a:t>
            </a: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4CAF50"/>
                </a:solidFill>
                <a:latin typeface="Tomorrow"/>
                <a:ea typeface="Tomorrow"/>
                <a:hlinkClick r:id="rId5" tooltip="Add sub topic content"/>
              </a:rPr>
              <a:t>XGBoost</a:t>
            </a: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639820" y="1960563"/>
            <a:ext cx="508000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Boosting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Adaptive Boosting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Gradient Boosting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XG Boosting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/>
</ds:datastoreItem>
</file>

<file path=customXml/itemProps2.xml><?xml version="1.0" encoding="utf-8"?>
<ds:datastoreItem xmlns:ds="http://schemas.openxmlformats.org/officeDocument/2006/customXml" ds:itemID="{6F4F4D41-822D-40F2-A7AC-E4E6CB36CA7A}">
  <ds:schemaRefs/>
</ds:datastoreItem>
</file>

<file path=customXml/itemProps3.xml><?xml version="1.0" encoding="utf-8"?>
<ds:datastoreItem xmlns:ds="http://schemas.openxmlformats.org/officeDocument/2006/customXml" ds:itemID="{19DAD249-BF80-48EF-9AFB-36A11BCDC2C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{C1F586F6-F4D7-452B-886A-E9A4E37E0B18}tf56160789_win32</Template>
  <TotalTime>257</TotalTime>
  <Words>334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Bookman Old Style</vt:lpstr>
      <vt:lpstr>Calibri</vt:lpstr>
      <vt:lpstr>Consolas</vt:lpstr>
      <vt:lpstr>Franklin Gothic Book</vt:lpstr>
      <vt:lpstr>Inter</vt:lpstr>
      <vt:lpstr>Tomorrow</vt:lpstr>
      <vt:lpstr>Custom</vt:lpstr>
      <vt:lpstr>Ensemble Techniques</vt:lpstr>
      <vt:lpstr>Ensemble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shahil md</cp:lastModifiedBy>
  <cp:revision>65</cp:revision>
  <dcterms:created xsi:type="dcterms:W3CDTF">2024-09-27T03:26:00Z</dcterms:created>
  <dcterms:modified xsi:type="dcterms:W3CDTF">2024-10-12T15:56:48Z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FFB911B0198B4DA18B5FBB408C0026B7_12</vt:lpwstr>
  </property>
  <property fmtid="{D5CDD505-2E9C-101B-9397-08002B2CF9AE}" pid="4" name="KSOProductBuildVer">
    <vt:lpwstr>1033-12.2.0.18586</vt:lpwstr>
  </property>
</Properties>
</file>