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  <p:sldId id="262" r:id="rId5"/>
    <p:sldId id="259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69" r:id="rId14"/>
    <p:sldId id="268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hyperlink" Target="https://www.analyticsvidhya.com/blog/2021/12/a-guide-on-deep-learning-from-basics-to-advanced-concepts/" TargetMode="External"/><Relationship Id="rId1" Type="http://schemas.openxmlformats.org/officeDocument/2006/relationships/hyperlink" Target="https://www.analyticsvidhya.com/blog/2022/03/a-basic-introduction-to-tensorflow-in-deep-learning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1049655" y="492760"/>
            <a:ext cx="8319770" cy="4608195"/>
          </a:xfrm>
          <a:prstGeom prst="rect">
            <a:avLst/>
          </a:prstGeom>
        </p:spPr>
        <p:txBody>
          <a:bodyPr>
            <a:noAutofit/>
          </a:bodyPr>
          <a:p>
            <a:r>
              <a:rPr sz="2400"/>
              <a:t>Artificial Intelligence (AI) refers to the simulation of human intelligence in machines that are designed to think, learn, and make decisions. AI encompasses a wide range of technologies, including rule-based systems, expert systems, and machine learning algorithms.</a:t>
            </a:r>
            <a:endParaRPr sz="2400"/>
          </a:p>
          <a:p>
            <a:endParaRPr sz="2400"/>
          </a:p>
          <a:p>
            <a:r>
              <a:rPr sz="2400"/>
              <a:t>Key Features of AI:</a:t>
            </a:r>
            <a:endParaRPr sz="2400"/>
          </a:p>
          <a:p>
            <a:pPr>
              <a:buFont typeface="Arial" panose="020B0604020202020204"/>
              <a:buChar char="•"/>
            </a:pPr>
            <a:r>
              <a:rPr sz="2400"/>
              <a:t>Automation of tasks that require human intelligence.</a:t>
            </a:r>
            <a:endParaRPr sz="2400"/>
          </a:p>
          <a:p>
            <a:pPr>
              <a:buFont typeface="Arial" panose="020B0604020202020204"/>
              <a:buChar char="•"/>
            </a:pPr>
            <a:r>
              <a:rPr sz="2400"/>
              <a:t>Ability to learn from data and improve over time.</a:t>
            </a:r>
            <a:endParaRPr sz="2400"/>
          </a:p>
          <a:p>
            <a:pPr>
              <a:buFont typeface="Arial" panose="020B0604020202020204"/>
              <a:buChar char="•"/>
            </a:pPr>
            <a:r>
              <a:rPr sz="2400"/>
              <a:t>Applications across various domains, including healthcare, finance, and robotics.</a:t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1164590" y="747395"/>
            <a:ext cx="9331960" cy="159956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/>
            <a:r>
              <a:rPr lang="en-US" altLang="en-US" b="1" i="0">
                <a:solidFill>
                  <a:srgbClr val="383838"/>
                </a:solidFill>
                <a:latin typeface="Inter"/>
                <a:ea typeface="Inter"/>
              </a:rPr>
              <a:t>Shape</a:t>
            </a:r>
            <a:endParaRPr lang="en-US" altLang="en-US" sz="1600" b="0" i="0">
              <a:solidFill>
                <a:srgbClr val="383838"/>
              </a:solidFill>
              <a:latin typeface="Inter"/>
              <a:ea typeface="Inter"/>
            </a:endParaRPr>
          </a:p>
          <a:p>
            <a:pPr marL="0" indent="0"/>
            <a:r>
              <a:rPr sz="1600" b="0" i="0">
                <a:solidFill>
                  <a:srgbClr val="383838"/>
                </a:solidFill>
                <a:latin typeface="Inter"/>
                <a:ea typeface="Inter"/>
              </a:rPr>
              <a:t>In the TensorFlow Python library, the shape corresponds to the dimensionality of the tensor. In simple terms, the number of elements in each dimension defines a tensor’s shape. </a:t>
            </a:r>
            <a:endParaRPr sz="1600" b="0" i="0">
              <a:solidFill>
                <a:srgbClr val="383838"/>
              </a:solidFill>
              <a:latin typeface="Inter"/>
              <a:ea typeface="Inter"/>
            </a:endParaRPr>
          </a:p>
          <a:p>
            <a:pPr marL="0" indent="0"/>
            <a:endParaRPr sz="1600" b="0" i="0">
              <a:solidFill>
                <a:srgbClr val="383838"/>
              </a:solidFill>
              <a:latin typeface="Inter"/>
              <a:ea typeface="Inter"/>
            </a:endParaRPr>
          </a:p>
          <a:p>
            <a:pPr marL="0" indent="0"/>
            <a:endParaRPr sz="1600" b="0" i="0">
              <a:solidFill>
                <a:srgbClr val="383838"/>
              </a:solidFill>
              <a:latin typeface="Inter"/>
              <a:ea typeface="Inter"/>
            </a:endParaRPr>
          </a:p>
        </p:txBody>
      </p:sp>
      <p:pic>
        <p:nvPicPr>
          <p:cNvPr id="3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1012190" y="2479358"/>
            <a:ext cx="7620000" cy="269557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681990" y="305435"/>
            <a:ext cx="7954010" cy="4276725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sz="1600" b="1"/>
              <a:t>Introduction to Types of Neural Networks</a:t>
            </a:r>
            <a:endParaRPr sz="1600" b="1"/>
          </a:p>
          <a:p>
            <a:r>
              <a:rPr sz="1600"/>
              <a:t>Deep learning includes various types of neural networks optimized for specific tasks:</a:t>
            </a:r>
            <a:endParaRPr sz="1600"/>
          </a:p>
          <a:p>
            <a:pPr>
              <a:buAutoNum type="arabicPeriod"/>
            </a:pPr>
            <a:r>
              <a:rPr sz="1600" b="1"/>
              <a:t>Feedforward Neural Networks (FNN):</a:t>
            </a:r>
            <a:endParaRPr sz="1600" b="1"/>
          </a:p>
          <a:p>
            <a:pPr lvl="1">
              <a:buFont typeface="Arial" panose="020B0604020202020204"/>
              <a:buChar char="◦"/>
            </a:pPr>
            <a:r>
              <a:rPr sz="1600"/>
              <a:t>Basic architecture where information moves in one direction.</a:t>
            </a:r>
            <a:endParaRPr sz="1600"/>
          </a:p>
          <a:p>
            <a:pPr lvl="1">
              <a:buFont typeface="Arial" panose="020B0604020202020204"/>
              <a:buChar char="◦"/>
            </a:pPr>
            <a:r>
              <a:rPr sz="1600"/>
              <a:t>Used in classification and regression tasks.</a:t>
            </a:r>
            <a:endParaRPr sz="1600"/>
          </a:p>
          <a:p>
            <a:pPr>
              <a:buAutoNum type="arabicPeriod"/>
            </a:pPr>
            <a:r>
              <a:rPr sz="1600" b="1"/>
              <a:t>Convolutional Neural Networks (CNN):</a:t>
            </a:r>
            <a:endParaRPr sz="1600" b="1"/>
          </a:p>
          <a:p>
            <a:pPr lvl="1">
              <a:buFont typeface="Arial" panose="020B0604020202020204"/>
              <a:buChar char="◦"/>
            </a:pPr>
            <a:r>
              <a:rPr sz="1600"/>
              <a:t>Specialized for image processing tasks.</a:t>
            </a:r>
            <a:endParaRPr sz="1600"/>
          </a:p>
          <a:p>
            <a:pPr lvl="1">
              <a:buFont typeface="Arial" panose="020B0604020202020204"/>
              <a:buChar char="◦"/>
            </a:pPr>
            <a:r>
              <a:rPr sz="1600"/>
              <a:t>Uses convolutional layers to detect spatial features.</a:t>
            </a:r>
            <a:endParaRPr sz="1600"/>
          </a:p>
          <a:p>
            <a:pPr>
              <a:buAutoNum type="arabicPeriod"/>
            </a:pPr>
            <a:r>
              <a:rPr sz="1600" b="1"/>
              <a:t>Recurrent Neural Networks (RNN):</a:t>
            </a:r>
            <a:endParaRPr sz="1600" b="1"/>
          </a:p>
          <a:p>
            <a:pPr lvl="1">
              <a:buFont typeface="Arial" panose="020B0604020202020204"/>
              <a:buChar char="◦"/>
            </a:pPr>
            <a:r>
              <a:rPr sz="1600"/>
              <a:t>Designed for sequential data like time series and speech.</a:t>
            </a:r>
            <a:endParaRPr sz="1600"/>
          </a:p>
          <a:p>
            <a:pPr lvl="1">
              <a:buFont typeface="Arial" panose="020B0604020202020204"/>
              <a:buChar char="◦"/>
            </a:pPr>
            <a:r>
              <a:rPr sz="1600"/>
              <a:t>Uses loops and memory to retain information from previous inputs.</a:t>
            </a:r>
            <a:endParaRPr sz="1600"/>
          </a:p>
          <a:p>
            <a:pPr>
              <a:buAutoNum type="arabicPeriod"/>
            </a:pPr>
            <a:r>
              <a:rPr sz="1600"/>
              <a:t>Long Short-Term Memory (LSTM):</a:t>
            </a:r>
            <a:endParaRPr sz="1600"/>
          </a:p>
          <a:p>
            <a:pPr lvl="1">
              <a:buFont typeface="Arial" panose="020B0604020202020204"/>
              <a:buChar char="◦"/>
            </a:pPr>
            <a:r>
              <a:rPr sz="1600"/>
              <a:t>A type of RNN that solves the vanishing gradient problem.</a:t>
            </a:r>
            <a:endParaRPr sz="1600"/>
          </a:p>
          <a:p>
            <a:pPr lvl="1">
              <a:buFont typeface="Arial" panose="020B0604020202020204"/>
              <a:buChar char="◦"/>
            </a:pPr>
            <a:r>
              <a:rPr sz="1600"/>
              <a:t>Used in text generation, language modeling, and speech recognition.</a:t>
            </a:r>
            <a:endParaRPr sz="1600"/>
          </a:p>
          <a:p>
            <a:pPr>
              <a:buAutoNum type="arabicPeriod"/>
            </a:pPr>
            <a:r>
              <a:rPr sz="1600"/>
              <a:t>Generative Adversarial Networks (GANs):</a:t>
            </a:r>
            <a:endParaRPr sz="1600"/>
          </a:p>
          <a:p>
            <a:pPr lvl="1">
              <a:buFont typeface="Arial" panose="020B0604020202020204"/>
              <a:buChar char="◦"/>
            </a:pPr>
            <a:r>
              <a:rPr sz="1600"/>
              <a:t>Consist of a generator and a discriminator that compete to generate realistic data.</a:t>
            </a:r>
            <a:endParaRPr sz="1600"/>
          </a:p>
          <a:p>
            <a:pPr lvl="1">
              <a:buFont typeface="Arial" panose="020B0604020202020204"/>
              <a:buChar char="◦"/>
            </a:pPr>
            <a:r>
              <a:rPr sz="1600"/>
              <a:t>Used in AI-generated art, deepfake videos, and data augmentation.</a:t>
            </a:r>
            <a:endParaRPr sz="1600"/>
          </a:p>
        </p:txBody>
      </p:sp>
      <p:sp>
        <p:nvSpPr>
          <p:cNvPr id="3" name="Text Box 2"/>
          <p:cNvSpPr txBox="1"/>
          <p:nvPr/>
        </p:nvSpPr>
        <p:spPr>
          <a:xfrm>
            <a:off x="327025" y="5403215"/>
            <a:ext cx="1165542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US"/>
              <a:t>https://colab.research.google.com/drive/1z_nL3RcvR1x4uIR88VWEj8Zdr7mYEcQK#scrollTo=keCSdzvOrRmx</a:t>
            </a:r>
            <a:endParaRPr lang="en-US" altLang="en-US"/>
          </a:p>
          <a:p>
            <a:endParaRPr lang="en-US"/>
          </a:p>
          <a:p>
            <a:r>
              <a:rPr lang="en-IN" altLang="en-US" b="1"/>
              <a:t>Implement the FNN</a:t>
            </a:r>
            <a:endParaRPr lang="en-IN" altLang="en-US" b="1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404495" y="216535"/>
            <a:ext cx="7792720" cy="3784600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sz="1600" b="1"/>
              <a:t>AI vs ML vs DL</a:t>
            </a:r>
            <a:endParaRPr sz="1600" b="1"/>
          </a:p>
          <a:p>
            <a:pPr>
              <a:buAutoNum type="arabicPeriod"/>
            </a:pPr>
            <a:r>
              <a:rPr sz="1600"/>
              <a:t>Artificial Intelligence (AI):</a:t>
            </a:r>
            <a:endParaRPr sz="1600"/>
          </a:p>
          <a:p>
            <a:pPr lvl="1">
              <a:buFont typeface="Arial" panose="020B0604020202020204"/>
              <a:buChar char="◦"/>
            </a:pPr>
            <a:r>
              <a:rPr sz="1600"/>
              <a:t>The broadest concept, referring to machines that can perform cognitive functions similar to humans.</a:t>
            </a:r>
            <a:endParaRPr sz="1600"/>
          </a:p>
          <a:p>
            <a:pPr lvl="1">
              <a:buFont typeface="Arial" panose="020B0604020202020204"/>
              <a:buChar char="◦"/>
            </a:pPr>
            <a:r>
              <a:rPr sz="1600"/>
              <a:t>Encompasses ML, DL, and rule-based systems.</a:t>
            </a:r>
            <a:endParaRPr sz="1600"/>
          </a:p>
          <a:p>
            <a:pPr lvl="1">
              <a:buFont typeface="Arial" panose="020B0604020202020204"/>
              <a:buChar char="◦"/>
            </a:pPr>
            <a:r>
              <a:rPr sz="1600"/>
              <a:t>Examples: Virtual assistants, autonomous vehicles, and recommendation systems.</a:t>
            </a:r>
            <a:endParaRPr sz="1600"/>
          </a:p>
          <a:p>
            <a:pPr>
              <a:buAutoNum type="arabicPeriod"/>
            </a:pPr>
            <a:r>
              <a:rPr sz="1600"/>
              <a:t>Machine Learning (ML):</a:t>
            </a:r>
            <a:endParaRPr sz="1600"/>
          </a:p>
          <a:p>
            <a:pPr lvl="1">
              <a:buFont typeface="Arial" panose="020B0604020202020204"/>
              <a:buChar char="◦"/>
            </a:pPr>
            <a:r>
              <a:rPr sz="1600"/>
              <a:t>A subset of AI that enables machines to learn patterns from data without explicit programming.</a:t>
            </a:r>
            <a:endParaRPr sz="1600"/>
          </a:p>
          <a:p>
            <a:pPr lvl="1">
              <a:buFont typeface="Arial" panose="020B0604020202020204"/>
              <a:buChar char="◦"/>
            </a:pPr>
            <a:r>
              <a:rPr sz="1600"/>
              <a:t>Uses statistical models and algorithms like decision trees, regression, and clustering.</a:t>
            </a:r>
            <a:endParaRPr sz="1600"/>
          </a:p>
          <a:p>
            <a:pPr lvl="1">
              <a:buFont typeface="Arial" panose="020B0604020202020204"/>
              <a:buChar char="◦"/>
            </a:pPr>
            <a:r>
              <a:rPr sz="1600"/>
              <a:t>Examples: Fraud detection, predictive analytics, and spam filters.</a:t>
            </a:r>
            <a:endParaRPr sz="1600"/>
          </a:p>
          <a:p>
            <a:pPr>
              <a:buAutoNum type="arabicPeriod"/>
            </a:pPr>
            <a:r>
              <a:rPr sz="1600"/>
              <a:t>Deep Learning (DL):</a:t>
            </a:r>
            <a:endParaRPr sz="1600"/>
          </a:p>
          <a:p>
            <a:pPr lvl="1">
              <a:buFont typeface="Arial" panose="020B0604020202020204"/>
              <a:buChar char="◦"/>
            </a:pPr>
            <a:r>
              <a:rPr sz="1600"/>
              <a:t>A specialized subset of ML that relies on deep neural networks.</a:t>
            </a:r>
            <a:endParaRPr sz="1600"/>
          </a:p>
          <a:p>
            <a:pPr lvl="1">
              <a:buFont typeface="Arial" panose="020B0604020202020204"/>
              <a:buChar char="◦"/>
            </a:pPr>
            <a:r>
              <a:rPr sz="1600"/>
              <a:t>Requires large datasets and computational power.</a:t>
            </a:r>
            <a:endParaRPr sz="1600"/>
          </a:p>
          <a:p>
            <a:pPr lvl="1">
              <a:buFont typeface="Arial" panose="020B0604020202020204"/>
              <a:buChar char="◦"/>
            </a:pPr>
            <a:r>
              <a:rPr sz="1600"/>
              <a:t>Examples: Image recognition, natural language processing, and speech recognition.</a:t>
            </a:r>
            <a:endParaRPr sz="1600"/>
          </a:p>
        </p:txBody>
      </p:sp>
      <p:sp>
        <p:nvSpPr>
          <p:cNvPr id="5" name="Text Box 4"/>
          <p:cNvSpPr txBox="1"/>
          <p:nvPr/>
        </p:nvSpPr>
        <p:spPr>
          <a:xfrm>
            <a:off x="473710" y="4126865"/>
            <a:ext cx="9212580" cy="2061210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sz="1600" b="1"/>
              <a:t>Applications of AI</a:t>
            </a:r>
            <a:endParaRPr sz="1600" b="1"/>
          </a:p>
          <a:p>
            <a:r>
              <a:rPr sz="1600"/>
              <a:t>AI has transformed multiple industries by enabling automation and improving decision-making. Some major applications include:</a:t>
            </a:r>
            <a:endParaRPr sz="1600"/>
          </a:p>
          <a:p>
            <a:pPr>
              <a:buFont typeface="Arial" panose="020B0604020202020204"/>
              <a:buChar char="•"/>
            </a:pPr>
            <a:r>
              <a:rPr sz="1600"/>
              <a:t>Healthcare: Disease diagnosis, personalized medicine, robotic surgeries.</a:t>
            </a:r>
            <a:endParaRPr sz="1600"/>
          </a:p>
          <a:p>
            <a:pPr>
              <a:buFont typeface="Arial" panose="020B0604020202020204"/>
              <a:buChar char="•"/>
            </a:pPr>
            <a:r>
              <a:rPr sz="1600"/>
              <a:t>Finance: Fraud detection, algorithmic trading, risk assessment.</a:t>
            </a:r>
            <a:endParaRPr sz="1600"/>
          </a:p>
          <a:p>
            <a:pPr>
              <a:buFont typeface="Arial" panose="020B0604020202020204"/>
              <a:buChar char="•"/>
            </a:pPr>
            <a:r>
              <a:rPr sz="1600"/>
              <a:t>Retail: Recommendation systems, demand forecasting, customer sentiment analysis.</a:t>
            </a:r>
            <a:endParaRPr sz="1600"/>
          </a:p>
          <a:p>
            <a:pPr>
              <a:buFont typeface="Arial" panose="020B0604020202020204"/>
              <a:buChar char="•"/>
            </a:pPr>
            <a:r>
              <a:rPr sz="1600"/>
              <a:t>Autonomous Systems: Self-driving cars, drones, robotics.</a:t>
            </a:r>
            <a:endParaRPr sz="1600"/>
          </a:p>
          <a:p>
            <a:pPr>
              <a:buFont typeface="Arial" panose="020B0604020202020204"/>
              <a:buChar char="•"/>
            </a:pPr>
            <a:r>
              <a:rPr sz="1600"/>
              <a:t>Natural Language Processing: Chatbots, virtual assistants, language translation.</a:t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219075" y="170180"/>
            <a:ext cx="10690860" cy="2306955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sz="1600" b="1"/>
              <a:t>Conventional AI vs Generative AI (GenAI)</a:t>
            </a:r>
            <a:endParaRPr sz="1600" b="1"/>
          </a:p>
          <a:p>
            <a:pPr>
              <a:buAutoNum type="arabicPeriod"/>
            </a:pPr>
            <a:r>
              <a:rPr sz="1600"/>
              <a:t>Conventional AI:</a:t>
            </a:r>
            <a:endParaRPr sz="1600"/>
          </a:p>
          <a:p>
            <a:pPr lvl="1">
              <a:buFont typeface="Arial" panose="020B0604020202020204"/>
              <a:buChar char="◦"/>
            </a:pPr>
            <a:r>
              <a:rPr sz="1600"/>
              <a:t>Focuses on classification, prediction, and rule-based decision-making.</a:t>
            </a:r>
            <a:endParaRPr sz="1600"/>
          </a:p>
          <a:p>
            <a:pPr lvl="1">
              <a:buFont typeface="Arial" panose="020B0604020202020204"/>
              <a:buChar char="◦"/>
            </a:pPr>
            <a:r>
              <a:rPr sz="1600"/>
              <a:t>Uses structured datasets for training.</a:t>
            </a:r>
            <a:endParaRPr sz="1600"/>
          </a:p>
          <a:p>
            <a:pPr lvl="1">
              <a:buFont typeface="Arial" panose="020B0604020202020204"/>
              <a:buChar char="◦"/>
            </a:pPr>
            <a:r>
              <a:rPr sz="1600"/>
              <a:t>Examples: Spam filters, customer service chatbots, recommendation engines.</a:t>
            </a:r>
            <a:endParaRPr sz="1600"/>
          </a:p>
          <a:p>
            <a:pPr>
              <a:buAutoNum type="arabicPeriod"/>
            </a:pPr>
            <a:r>
              <a:rPr sz="1600"/>
              <a:t>Generative AI (GenAI):</a:t>
            </a:r>
            <a:endParaRPr sz="1600"/>
          </a:p>
          <a:p>
            <a:pPr lvl="1">
              <a:buFont typeface="Arial" panose="020B0604020202020204"/>
              <a:buChar char="◦"/>
            </a:pPr>
            <a:r>
              <a:rPr sz="1600"/>
              <a:t>A type of AI that creates new content, such as text, images, and music.</a:t>
            </a:r>
            <a:endParaRPr sz="1600"/>
          </a:p>
          <a:p>
            <a:pPr lvl="1">
              <a:buFont typeface="Arial" panose="020B0604020202020204"/>
              <a:buChar char="◦"/>
            </a:pPr>
            <a:r>
              <a:rPr sz="1600"/>
              <a:t>Uses models like GANs (Generative Adversarial Networks) and transformers (e.g., GPT, DALL-E).</a:t>
            </a:r>
            <a:endParaRPr sz="1600"/>
          </a:p>
          <a:p>
            <a:pPr lvl="1">
              <a:buFont typeface="Arial" panose="020B0604020202020204"/>
              <a:buChar char="◦"/>
            </a:pPr>
            <a:r>
              <a:rPr sz="1600"/>
              <a:t>Examples: AI-generated art, chat-based content generation, and text-to-image synthesis.</a:t>
            </a:r>
            <a:endParaRPr sz="1600"/>
          </a:p>
        </p:txBody>
      </p:sp>
      <p:sp>
        <p:nvSpPr>
          <p:cNvPr id="3" name="Text Box 2"/>
          <p:cNvSpPr txBox="1"/>
          <p:nvPr/>
        </p:nvSpPr>
        <p:spPr>
          <a:xfrm>
            <a:off x="358140" y="2741295"/>
            <a:ext cx="8935720" cy="2306955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sz="1600" b="1"/>
              <a:t>Future of AI</a:t>
            </a:r>
            <a:endParaRPr sz="1600" b="1"/>
          </a:p>
          <a:p>
            <a:r>
              <a:rPr sz="1600"/>
              <a:t>The future of AI is expected to bring significant advancements and challenges:</a:t>
            </a:r>
            <a:endParaRPr sz="1600"/>
          </a:p>
          <a:p>
            <a:pPr>
              <a:buFont typeface="Arial" panose="020B0604020202020204"/>
              <a:buChar char="•"/>
            </a:pPr>
            <a:r>
              <a:rPr sz="1600"/>
              <a:t>AI-Augmented Creativity: More sophisticated generative models for content creation.</a:t>
            </a:r>
            <a:endParaRPr sz="1600"/>
          </a:p>
          <a:p>
            <a:pPr>
              <a:buFont typeface="Arial" panose="020B0604020202020204"/>
              <a:buChar char="•"/>
            </a:pPr>
            <a:r>
              <a:rPr sz="1600"/>
              <a:t>Explainable AI (XAI): Enhancing transparency and trust in AI decision-making.</a:t>
            </a:r>
            <a:endParaRPr sz="1600"/>
          </a:p>
          <a:p>
            <a:pPr>
              <a:buFont typeface="Arial" panose="020B0604020202020204"/>
              <a:buChar char="•"/>
            </a:pPr>
            <a:r>
              <a:rPr sz="1600"/>
              <a:t>Ethical AI Development: Addressing biases, privacy concerns, and responsible AI use.</a:t>
            </a:r>
            <a:endParaRPr sz="1600"/>
          </a:p>
          <a:p>
            <a:pPr>
              <a:buFont typeface="Arial" panose="020B0604020202020204"/>
              <a:buChar char="•"/>
            </a:pPr>
            <a:r>
              <a:rPr sz="1600"/>
              <a:t>AI in Edge Computing: Deployment of AI models on edge devices for real-time processing.</a:t>
            </a:r>
            <a:endParaRPr sz="1600"/>
          </a:p>
          <a:p>
            <a:pPr>
              <a:buFont typeface="Arial" panose="020B0604020202020204"/>
              <a:buChar char="•"/>
            </a:pPr>
            <a:r>
              <a:rPr sz="1600"/>
              <a:t>Superintelligence and AGI: Theoretical advancements toward artificial general intelligence (AGI) with human-like reasoning capabilities.</a:t>
            </a:r>
            <a:endParaRPr sz="1600"/>
          </a:p>
          <a:p>
            <a:r>
              <a:rPr sz="1600"/>
              <a:t>AI continues to evolve, driving innovation and transforming industries worldwide.</a:t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207645" y="154940"/>
            <a:ext cx="11256010" cy="2306955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b="1"/>
              <a:t>Introduction to Deep Learning</a:t>
            </a:r>
            <a:endParaRPr b="1"/>
          </a:p>
          <a:p>
            <a:r>
              <a:t>Deep Learning (DL) is a subset of Machine Learning that utilizes artificial neural networks with multiple layers to learn complex patterns in data. It enables high-level feature extraction from raw data and is the foundation for many modern AI applications.</a:t>
            </a:r>
          </a:p>
          <a:p>
            <a:r>
              <a:t>Key Aspects of Deep Learning:</a:t>
            </a:r>
          </a:p>
          <a:p>
            <a:pPr>
              <a:buFont typeface="Arial" panose="020B0604020202020204"/>
              <a:buChar char="•"/>
            </a:pPr>
            <a:r>
              <a:t>Multi-layered neural networks (deep networks) that extract hierarchical features.</a:t>
            </a:r>
          </a:p>
          <a:p>
            <a:pPr>
              <a:buFont typeface="Arial" panose="020B0604020202020204"/>
              <a:buChar char="•"/>
            </a:pPr>
            <a:r>
              <a:t>Requires large datasets and significant computational power (e.g., GPUs, TPUs).</a:t>
            </a:r>
          </a:p>
          <a:p>
            <a:pPr>
              <a:buFont typeface="Arial" panose="020B0604020202020204"/>
              <a:buChar char="•"/>
            </a:pPr>
            <a:r>
              <a:t>Performs exceptionally well in tasks like image recognition, natural language processing, and speech synthesis.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346075" y="217170"/>
            <a:ext cx="5568315" cy="4030980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sz="1600" b="1"/>
              <a:t>Perceptron Model</a:t>
            </a:r>
            <a:endParaRPr sz="1600" b="1"/>
          </a:p>
          <a:p>
            <a:r>
              <a:rPr sz="1600"/>
              <a:t>The perceptron is the simplest form of an artificial neural network and serves as the building block of more advanced models.</a:t>
            </a:r>
            <a:endParaRPr sz="1600"/>
          </a:p>
          <a:p>
            <a:pPr>
              <a:buFont typeface="Arial" panose="020B0604020202020204"/>
              <a:buChar char="•"/>
            </a:pPr>
            <a:r>
              <a:rPr sz="1600" b="1"/>
              <a:t>Components of a Perceptron:</a:t>
            </a:r>
            <a:endParaRPr sz="1600" b="1"/>
          </a:p>
          <a:p>
            <a:pPr lvl="1">
              <a:buFont typeface="Arial" panose="020B0604020202020204"/>
              <a:buChar char="◦"/>
            </a:pPr>
            <a:r>
              <a:rPr sz="1600" b="1"/>
              <a:t>Inputs</a:t>
            </a:r>
            <a:r>
              <a:rPr sz="1600"/>
              <a:t>: Feature values from the dataset.</a:t>
            </a:r>
            <a:endParaRPr sz="1600"/>
          </a:p>
          <a:p>
            <a:pPr lvl="1">
              <a:buFont typeface="Arial" panose="020B0604020202020204"/>
              <a:buChar char="◦"/>
            </a:pPr>
            <a:r>
              <a:rPr sz="1600" b="1"/>
              <a:t>Weights</a:t>
            </a:r>
            <a:r>
              <a:rPr sz="1600"/>
              <a:t>: Assigned to each input to signify importance.</a:t>
            </a:r>
            <a:endParaRPr sz="1600"/>
          </a:p>
          <a:p>
            <a:pPr lvl="1">
              <a:buFont typeface="Arial" panose="020B0604020202020204"/>
              <a:buChar char="◦"/>
            </a:pPr>
            <a:r>
              <a:rPr sz="1600" b="1"/>
              <a:t>Summation </a:t>
            </a:r>
            <a:r>
              <a:rPr sz="1600"/>
              <a:t>Function: Computes the weighted sum of inputs.</a:t>
            </a:r>
            <a:endParaRPr sz="1600"/>
          </a:p>
          <a:p>
            <a:pPr lvl="1">
              <a:buFont typeface="Arial" panose="020B0604020202020204"/>
              <a:buChar char="◦"/>
            </a:pPr>
            <a:r>
              <a:rPr sz="1600" b="1"/>
              <a:t>Activation Function</a:t>
            </a:r>
            <a:r>
              <a:rPr sz="1600"/>
              <a:t>: Applies a threshold to determine output.</a:t>
            </a:r>
            <a:endParaRPr sz="1600"/>
          </a:p>
          <a:p>
            <a:pPr>
              <a:buFont typeface="Arial" panose="020B0604020202020204"/>
              <a:buChar char="•"/>
            </a:pPr>
            <a:r>
              <a:rPr sz="1600" b="1"/>
              <a:t>Types of Perceptron Models:</a:t>
            </a:r>
            <a:endParaRPr sz="1600" b="1"/>
          </a:p>
          <a:p>
            <a:pPr lvl="1">
              <a:buFont typeface="Arial" panose="020B0604020202020204"/>
              <a:buChar char="◦"/>
            </a:pPr>
            <a:r>
              <a:rPr sz="1600"/>
              <a:t>Single-layer perceptron: Can only solve linearly separable problems.</a:t>
            </a:r>
            <a:endParaRPr sz="1600"/>
          </a:p>
          <a:p>
            <a:pPr lvl="1">
              <a:buFont typeface="Arial" panose="020B0604020202020204"/>
              <a:buChar char="◦"/>
            </a:pPr>
            <a:r>
              <a:rPr sz="1600"/>
              <a:t>Multi-layer perceptron (MLP): Can solve non-linear problems using multiple layers.</a:t>
            </a:r>
            <a:endParaRPr sz="1600"/>
          </a:p>
        </p:txBody>
      </p:sp>
      <p:pic>
        <p:nvPicPr>
          <p:cNvPr id="3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5619750" y="100965"/>
            <a:ext cx="6424930" cy="5667375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5443855" y="6250305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US"/>
              <a:t>https://s.mriquestions.com/what-is-a-neural-network.html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196850" y="270510"/>
            <a:ext cx="7446645" cy="2553335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sz="1600" b="1"/>
              <a:t>Introduction to TensorFlow and Keras</a:t>
            </a:r>
            <a:endParaRPr sz="1600" b="1"/>
          </a:p>
          <a:p>
            <a:r>
              <a:rPr sz="1600"/>
              <a:t>TensorFlow and Keras are two of the most widely used deep learning frameworks.</a:t>
            </a:r>
            <a:endParaRPr sz="1600"/>
          </a:p>
          <a:p>
            <a:pPr>
              <a:buFont typeface="Arial" panose="020B0604020202020204"/>
              <a:buChar char="•"/>
            </a:pPr>
            <a:r>
              <a:rPr sz="1600"/>
              <a:t>TensorFlow:</a:t>
            </a:r>
            <a:endParaRPr sz="1600"/>
          </a:p>
          <a:p>
            <a:pPr lvl="1">
              <a:buFont typeface="Arial" panose="020B0604020202020204"/>
              <a:buChar char="◦"/>
            </a:pPr>
            <a:r>
              <a:rPr sz="1600"/>
              <a:t>Developed by Google Brain.</a:t>
            </a:r>
            <a:endParaRPr sz="1600"/>
          </a:p>
          <a:p>
            <a:pPr lvl="1">
              <a:buFont typeface="Arial" panose="020B0604020202020204"/>
              <a:buChar char="◦"/>
            </a:pPr>
            <a:r>
              <a:rPr sz="1600"/>
              <a:t>Provides low-level and high-level APIs for building deep learning models.</a:t>
            </a:r>
            <a:endParaRPr sz="1600"/>
          </a:p>
          <a:p>
            <a:pPr lvl="1">
              <a:buFont typeface="Arial" panose="020B0604020202020204"/>
              <a:buChar char="◦"/>
            </a:pPr>
            <a:r>
              <a:rPr sz="1600"/>
              <a:t>Supports large-scale machine learning and deployment.</a:t>
            </a:r>
            <a:endParaRPr sz="1600"/>
          </a:p>
          <a:p>
            <a:pPr>
              <a:buFont typeface="Arial" panose="020B0604020202020204"/>
              <a:buChar char="•"/>
            </a:pPr>
            <a:r>
              <a:rPr sz="1600"/>
              <a:t>Keras:</a:t>
            </a:r>
            <a:endParaRPr sz="1600"/>
          </a:p>
          <a:p>
            <a:pPr lvl="1">
              <a:buFont typeface="Arial" panose="020B0604020202020204"/>
              <a:buChar char="◦"/>
            </a:pPr>
            <a:r>
              <a:rPr sz="1600"/>
              <a:t>High-level API built on TensorFlow.</a:t>
            </a:r>
            <a:endParaRPr sz="1600"/>
          </a:p>
          <a:p>
            <a:pPr lvl="1">
              <a:buFont typeface="Arial" panose="020B0604020202020204"/>
              <a:buChar char="◦"/>
            </a:pPr>
            <a:r>
              <a:rPr sz="1600"/>
              <a:t>Simplifies model building and experimentation.</a:t>
            </a:r>
            <a:endParaRPr sz="1600"/>
          </a:p>
          <a:p>
            <a:pPr lvl="1">
              <a:buFont typeface="Arial" panose="020B0604020202020204"/>
              <a:buChar char="◦"/>
            </a:pPr>
            <a:r>
              <a:rPr sz="1600"/>
              <a:t>Allows quick prototyping with minimal code.</a:t>
            </a:r>
            <a:endParaRPr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375920" y="16573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/>
              <a:t>TensorFlow  code</a:t>
            </a:r>
            <a:endParaRPr lang="en-IN" altLang="en-US"/>
          </a:p>
        </p:txBody>
      </p:sp>
      <p:sp>
        <p:nvSpPr>
          <p:cNvPr id="3" name="Text Box 2"/>
          <p:cNvSpPr txBox="1"/>
          <p:nvPr/>
        </p:nvSpPr>
        <p:spPr>
          <a:xfrm>
            <a:off x="492760" y="604837"/>
            <a:ext cx="5080000" cy="583565"/>
          </a:xfrm>
          <a:prstGeom prst="rect">
            <a:avLst/>
          </a:prstGeom>
        </p:spPr>
        <p:txBody>
          <a:bodyPr>
            <a:spAutoFit/>
          </a:bodyPr>
          <a:p>
            <a:pPr marL="0" indent="0" algn="l" latinLnBrk="0">
              <a:spcBef>
                <a:spcPct val="0"/>
              </a:spcBef>
              <a:spcAft>
                <a:spcPct val="0"/>
              </a:spcAft>
            </a:pPr>
            <a:r>
              <a:rPr sz="1600" b="0" i="0"/>
              <a:t>importtensorflowastfprint("TensorFlow version:",tf.__version__)</a:t>
            </a:r>
            <a:endParaRPr sz="1600" b="0" i="0"/>
          </a:p>
        </p:txBody>
      </p:sp>
      <p:sp>
        <p:nvSpPr>
          <p:cNvPr id="4" name="Text Box 3"/>
          <p:cNvSpPr txBox="1"/>
          <p:nvPr/>
        </p:nvSpPr>
        <p:spPr>
          <a:xfrm>
            <a:off x="4251325" y="258445"/>
            <a:ext cx="7588250" cy="196913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>
              <a:spcAft>
                <a:spcPct val="60000"/>
              </a:spcAft>
            </a:pPr>
            <a:r>
              <a:rPr sz="2300" b="0" i="0">
                <a:solidFill>
                  <a:srgbClr val="383838"/>
                </a:solidFill>
                <a:latin typeface="Inter"/>
                <a:ea typeface="Inter"/>
              </a:rPr>
              <a:t>What is TensorFlow?</a:t>
            </a:r>
            <a:endParaRPr sz="2300" b="0" i="0">
              <a:solidFill>
                <a:srgbClr val="383838"/>
              </a:solidFill>
              <a:latin typeface="Inter"/>
              <a:ea typeface="Inter"/>
            </a:endParaRPr>
          </a:p>
          <a:p>
            <a:pPr marL="0" indent="0">
              <a:lnSpc>
                <a:spcPts val="1800"/>
              </a:lnSpc>
            </a:pPr>
            <a:r>
              <a:rPr sz="1600" b="0" i="0">
                <a:solidFill>
                  <a:srgbClr val="383838"/>
                </a:solidFill>
                <a:latin typeface="Inter"/>
                <a:ea typeface="Inter"/>
              </a:rPr>
              <a:t>TensorFlow is an end-to-end open-source machine learning </a:t>
            </a:r>
            <a:r>
              <a:rPr sz="1600" b="0" i="0" u="sng">
                <a:solidFill>
                  <a:srgbClr val="383838"/>
                </a:solidFill>
                <a:latin typeface="Inter"/>
                <a:ea typeface="Inter"/>
                <a:hlinkClick r:id="rId1"/>
              </a:rPr>
              <a:t>platform</a:t>
            </a:r>
            <a:r>
              <a:rPr sz="1600" b="0" i="0">
                <a:solidFill>
                  <a:srgbClr val="383838"/>
                </a:solidFill>
                <a:latin typeface="Inter"/>
                <a:ea typeface="Inter"/>
              </a:rPr>
              <a:t> with a focus on deep neural networks. Deep </a:t>
            </a:r>
            <a:r>
              <a:rPr sz="1600" b="0" i="0" u="sng">
                <a:solidFill>
                  <a:srgbClr val="383838"/>
                </a:solidFill>
                <a:latin typeface="Inter"/>
                <a:ea typeface="Inter"/>
                <a:hlinkClick r:id="rId2"/>
              </a:rPr>
              <a:t>learning</a:t>
            </a:r>
            <a:r>
              <a:rPr sz="1600" b="0" i="0" u="sng">
                <a:solidFill>
                  <a:srgbClr val="383838"/>
                </a:solidFill>
                <a:latin typeface="Inter"/>
                <a:ea typeface="Inter"/>
                <a:hlinkClick r:id="rId2"/>
              </a:rPr>
              <a:t> </a:t>
            </a:r>
            <a:r>
              <a:rPr sz="1600" b="0" i="0">
                <a:solidFill>
                  <a:srgbClr val="383838"/>
                </a:solidFill>
                <a:latin typeface="Inter"/>
                <a:ea typeface="Inter"/>
              </a:rPr>
              <a:t>is a subtype of machine learning that analyses massive amounts of unstructured data. Since it works with structured data, deep learning is different from normal machine learning.</a:t>
            </a:r>
            <a:endParaRPr sz="1600" b="0" i="0">
              <a:solidFill>
                <a:srgbClr val="383838"/>
              </a:solidFill>
              <a:latin typeface="Inter"/>
              <a:ea typeface="Inter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375920" y="2832100"/>
            <a:ext cx="6096000" cy="3692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b="1">
                <a:solidFill>
                  <a:srgbClr val="383838"/>
                </a:solidFill>
                <a:latin typeface="Inter"/>
                <a:ea typeface="Inter"/>
                <a:sym typeface="+mn-ea"/>
              </a:rPr>
              <a:t>How to install TensorFlow ?</a:t>
            </a:r>
            <a:endParaRPr lang="en-US" altLang="en-US"/>
          </a:p>
          <a:p>
            <a:r>
              <a:rPr lang="en-US" altLang="en-US"/>
              <a:t>pip install tensorflow</a:t>
            </a:r>
            <a:endParaRPr lang="en-US" altLang="en-US"/>
          </a:p>
          <a:p>
            <a:endParaRPr lang="en-US" altLang="en-US"/>
          </a:p>
          <a:p>
            <a:r>
              <a:rPr lang="en-US" altLang="en-US" b="1"/>
              <a:t>If you have a good graphics card in your computer</a:t>
            </a:r>
            <a:r>
              <a:rPr lang="en-US" altLang="en-US"/>
              <a:t>,</a:t>
            </a:r>
            <a:endParaRPr lang="en-US" altLang="en-US"/>
          </a:p>
          <a:p>
            <a:r>
              <a:rPr lang="en-US" altLang="en-US"/>
              <a:t>pip install tensorflow-gpu</a:t>
            </a:r>
            <a:endParaRPr lang="en-US" altLang="en-US"/>
          </a:p>
          <a:p>
            <a:endParaRPr lang="en-US" altLang="en-US"/>
          </a:p>
          <a:p>
            <a:r>
              <a:rPr lang="en-US" altLang="en-US" b="1"/>
              <a:t>Check Installation</a:t>
            </a:r>
            <a:endParaRPr lang="en-US" altLang="en-US" b="1"/>
          </a:p>
          <a:p>
            <a:r>
              <a:rPr lang="en-US" altLang="en-US"/>
              <a:t>import tensorflow as tf</a:t>
            </a:r>
            <a:endParaRPr lang="en-US" altLang="en-US"/>
          </a:p>
          <a:p>
            <a:r>
              <a:rPr lang="en-US" altLang="en-US"/>
              <a:t>print(tf.__version__)</a:t>
            </a:r>
            <a:endParaRPr lang="en-US" altLang="en-US"/>
          </a:p>
          <a:p>
            <a:endParaRPr lang="en-US" altLang="en-US"/>
          </a:p>
          <a:p>
            <a:r>
              <a:rPr lang="en-US" altLang="en-US" b="1"/>
              <a:t>Some TensorFlow Fundamentals</a:t>
            </a:r>
            <a:endParaRPr lang="en-US" altLang="en-US" b="1"/>
          </a:p>
          <a:p>
            <a:endParaRPr lang="en-US" altLang="en-US"/>
          </a:p>
          <a:p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353695" y="422275"/>
            <a:ext cx="10663555" cy="108712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>
              <a:spcAft>
                <a:spcPct val="60000"/>
              </a:spcAft>
            </a:pPr>
            <a:r>
              <a:rPr sz="1600" b="1" i="0">
                <a:solidFill>
                  <a:srgbClr val="383838"/>
                </a:solidFill>
                <a:latin typeface="Inter"/>
                <a:ea typeface="Inter"/>
              </a:rPr>
              <a:t>Some TensorFlow Fundamentals</a:t>
            </a:r>
            <a:endParaRPr sz="1600" b="1" i="0">
              <a:solidFill>
                <a:srgbClr val="383838"/>
              </a:solidFill>
              <a:latin typeface="Inter"/>
              <a:ea typeface="Inter"/>
            </a:endParaRPr>
          </a:p>
          <a:p>
            <a:pPr marL="0" indent="0">
              <a:spcAft>
                <a:spcPct val="60000"/>
              </a:spcAft>
            </a:pPr>
            <a:r>
              <a:rPr lang="en-US" altLang="en-US" sz="1600" b="1" i="0">
                <a:solidFill>
                  <a:srgbClr val="383838"/>
                </a:solidFill>
                <a:latin typeface="Inter"/>
                <a:ea typeface="Inter"/>
              </a:rPr>
              <a:t> a </a:t>
            </a:r>
            <a:r>
              <a:rPr lang="en-US" altLang="en-US" sz="1600" b="1" i="0">
                <a:solidFill>
                  <a:srgbClr val="FF0000"/>
                </a:solidFill>
                <a:latin typeface="Inter"/>
                <a:ea typeface="Inter"/>
              </a:rPr>
              <a:t>tensor </a:t>
            </a:r>
            <a:r>
              <a:rPr lang="en-US" altLang="en-US" sz="1600" b="1" i="0">
                <a:solidFill>
                  <a:srgbClr val="383838"/>
                </a:solidFill>
                <a:latin typeface="Inter"/>
                <a:ea typeface="Inter"/>
              </a:rPr>
              <a:t>is a multi-dimensional array of data that can be used to represent data and perform mathematical operations. Tensors are a generalization of vectors and matrices, </a:t>
            </a:r>
            <a:endParaRPr lang="en-US" altLang="en-US" sz="1600" b="1" i="0">
              <a:solidFill>
                <a:srgbClr val="383838"/>
              </a:solidFill>
              <a:latin typeface="Inter"/>
              <a:ea typeface="Inter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353695" y="1734185"/>
            <a:ext cx="10062845" cy="338963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>
              <a:spcBef>
                <a:spcPts val="1000"/>
              </a:spcBef>
              <a:spcAft>
                <a:spcPts val="500"/>
              </a:spcAft>
            </a:pPr>
            <a:r>
              <a:rPr sz="1600" b="1" i="0">
                <a:solidFill>
                  <a:srgbClr val="001D35"/>
                </a:solidFill>
                <a:latin typeface="Google Sans"/>
                <a:ea typeface="Google Sans"/>
              </a:rPr>
              <a:t>What are tensors used for?</a:t>
            </a:r>
            <a:endParaRPr sz="1600" b="1" i="0">
              <a:solidFill>
                <a:srgbClr val="001D35"/>
              </a:solidFill>
              <a:latin typeface="Google Sans"/>
              <a:ea typeface="Google Sans"/>
            </a:endParaRPr>
          </a:p>
          <a:p>
            <a:pPr marL="0" indent="0">
              <a:spcBef>
                <a:spcPct val="0"/>
              </a:spcBef>
              <a:spcAft>
                <a:spcPts val="400"/>
              </a:spcAft>
              <a:buFont typeface="Arial" panose="020B0604020202020204"/>
              <a:buChar char="•"/>
            </a:pPr>
            <a:r>
              <a:rPr sz="1600" b="0" i="0">
                <a:solidFill>
                  <a:srgbClr val="001D35"/>
                </a:solidFill>
                <a:latin typeface="Google Sans"/>
                <a:ea typeface="Google Sans"/>
              </a:rPr>
              <a:t>Training neural networks: Tensors store the weights and parameters of neural networks, and are used in the algorithms that train them </a:t>
            </a:r>
            <a:endParaRPr sz="1600" b="0" i="0">
              <a:solidFill>
                <a:srgbClr val="001D35"/>
              </a:solidFill>
              <a:latin typeface="Google Sans"/>
              <a:ea typeface="Google Sans"/>
            </a:endParaRPr>
          </a:p>
          <a:p>
            <a:pPr marL="0" indent="0">
              <a:spcBef>
                <a:spcPct val="0"/>
              </a:spcBef>
              <a:spcAft>
                <a:spcPts val="400"/>
              </a:spcAft>
              <a:buFont typeface="Arial" panose="020B0604020202020204"/>
              <a:buChar char="•"/>
            </a:pPr>
            <a:r>
              <a:rPr sz="1600" b="0" i="0">
                <a:solidFill>
                  <a:srgbClr val="001D35"/>
                </a:solidFill>
                <a:latin typeface="Google Sans"/>
                <a:ea typeface="Google Sans"/>
              </a:rPr>
              <a:t>Representing data: Tensors can represent data such as images, movies, sounds, and relationships between words </a:t>
            </a:r>
            <a:endParaRPr sz="1600" b="0" i="0">
              <a:solidFill>
                <a:srgbClr val="001D35"/>
              </a:solidFill>
              <a:latin typeface="Google Sans"/>
              <a:ea typeface="Google Sans"/>
            </a:endParaRPr>
          </a:p>
          <a:p>
            <a:pPr marL="0" indent="0">
              <a:spcBef>
                <a:spcPct val="0"/>
              </a:spcBef>
              <a:spcAft>
                <a:spcPts val="400"/>
              </a:spcAft>
              <a:buFont typeface="Arial" panose="020B0604020202020204"/>
              <a:buChar char="•"/>
            </a:pPr>
            <a:r>
              <a:rPr sz="1600" b="0" i="0">
                <a:solidFill>
                  <a:srgbClr val="001D35"/>
                </a:solidFill>
                <a:latin typeface="Google Sans"/>
                <a:ea typeface="Google Sans"/>
              </a:rPr>
              <a:t>Clustering: Tensors can be used in clustering algorithms such as k-means clustering </a:t>
            </a:r>
            <a:endParaRPr sz="1600" b="0" i="0">
              <a:solidFill>
                <a:srgbClr val="001D35"/>
              </a:solidFill>
              <a:latin typeface="Google Sans"/>
              <a:ea typeface="Google Sans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sz="1600" b="0" i="0">
                <a:solidFill>
                  <a:srgbClr val="001D35"/>
                </a:solidFill>
                <a:latin typeface="Google Sans"/>
                <a:ea typeface="Google Sans"/>
              </a:rPr>
              <a:t>Support vector machines: Tensors can represent data in support vector machines </a:t>
            </a:r>
            <a:endParaRPr sz="1600" b="0" i="0">
              <a:solidFill>
                <a:srgbClr val="001D35"/>
              </a:solidFill>
              <a:latin typeface="Google Sans"/>
              <a:ea typeface="Google Sans"/>
            </a:endParaRPr>
          </a:p>
          <a:p>
            <a:pPr marL="0" indent="0">
              <a:spcBef>
                <a:spcPts val="1000"/>
              </a:spcBef>
              <a:spcAft>
                <a:spcPts val="500"/>
              </a:spcAft>
            </a:pPr>
            <a:r>
              <a:rPr sz="1600" b="1" i="0">
                <a:solidFill>
                  <a:srgbClr val="001D35"/>
                </a:solidFill>
                <a:latin typeface="Google Sans"/>
                <a:ea typeface="Google Sans"/>
              </a:rPr>
              <a:t>Why are tensors important?</a:t>
            </a:r>
            <a:endParaRPr sz="1600" b="1" i="0">
              <a:solidFill>
                <a:srgbClr val="001D35"/>
              </a:solidFill>
              <a:latin typeface="Google Sans"/>
              <a:ea typeface="Google Sans"/>
            </a:endParaRPr>
          </a:p>
          <a:p>
            <a:pPr marL="0" indent="0">
              <a:spcBef>
                <a:spcPct val="0"/>
              </a:spcBef>
              <a:spcAft>
                <a:spcPts val="400"/>
              </a:spcAft>
              <a:buFont typeface="Arial" panose="020B0604020202020204"/>
              <a:buChar char="•"/>
            </a:pPr>
            <a:r>
              <a:rPr sz="1600" b="0" i="0">
                <a:solidFill>
                  <a:srgbClr val="001D35"/>
                </a:solidFill>
                <a:latin typeface="Google Sans"/>
                <a:ea typeface="Google Sans"/>
              </a:rPr>
              <a:t>Tensors are efficient with memory, making them ideal for parallel computing environments </a:t>
            </a:r>
            <a:endParaRPr sz="1600" b="0" i="0">
              <a:solidFill>
                <a:srgbClr val="001D35"/>
              </a:solidFill>
              <a:latin typeface="Google Sans"/>
              <a:ea typeface="Google Sans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sz="1600" b="0" i="0">
                <a:solidFill>
                  <a:srgbClr val="001D35"/>
                </a:solidFill>
                <a:latin typeface="Google Sans"/>
                <a:ea typeface="Google Sans"/>
              </a:rPr>
              <a:t>Tensors are versatile and efficient at handling data </a:t>
            </a:r>
            <a:endParaRPr sz="1600" b="0" i="0">
              <a:solidFill>
                <a:srgbClr val="001D35"/>
              </a:solidFill>
              <a:latin typeface="Google Sans"/>
              <a:ea typeface="Google Sans"/>
            </a:endParaRPr>
          </a:p>
          <a:p>
            <a:pPr marL="0" indent="0">
              <a:spcBef>
                <a:spcPts val="1000"/>
              </a:spcBef>
              <a:spcAft>
                <a:spcPts val="500"/>
              </a:spcAft>
            </a:pPr>
            <a:endParaRPr sz="1600" b="1" i="0">
              <a:solidFill>
                <a:srgbClr val="001D35"/>
              </a:solidFill>
              <a:latin typeface="Google Sans"/>
              <a:ea typeface="Google Sans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353695" y="5289550"/>
            <a:ext cx="11122025" cy="33718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/>
            <a:endParaRPr sz="1600" b="0" i="0">
              <a:solidFill>
                <a:srgbClr val="383838"/>
              </a:solidFill>
              <a:latin typeface="Inter"/>
              <a:ea typeface="Inter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/>
          <p:cNvPicPr/>
          <p:nvPr/>
        </p:nvPicPr>
        <p:blipFill>
          <a:blip r:embed="rId1"/>
          <a:stretch>
            <a:fillRect/>
          </a:stretch>
        </p:blipFill>
        <p:spPr>
          <a:xfrm>
            <a:off x="1714501" y="1871663"/>
            <a:ext cx="8381999" cy="2733675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621665" y="303530"/>
            <a:ext cx="9474835" cy="10763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/>
            <a:r>
              <a:rPr sz="1600" b="1">
                <a:solidFill>
                  <a:srgbClr val="001D35"/>
                </a:solidFill>
                <a:latin typeface="Google Sans"/>
                <a:ea typeface="Google Sans"/>
                <a:sym typeface="+mn-ea"/>
              </a:rPr>
              <a:t>What are tensors built from? </a:t>
            </a:r>
            <a:endParaRPr sz="1600" b="1" i="0">
              <a:solidFill>
                <a:srgbClr val="001D35"/>
              </a:solidFill>
              <a:latin typeface="Google Sans"/>
              <a:ea typeface="Google Sans"/>
            </a:endParaRPr>
          </a:p>
          <a:p>
            <a:pPr marL="0" indent="0"/>
            <a:r>
              <a:rPr sz="1600">
                <a:solidFill>
                  <a:srgbClr val="383838"/>
                </a:solidFill>
                <a:latin typeface="Inter"/>
                <a:ea typeface="Inter"/>
                <a:sym typeface="+mn-ea"/>
              </a:rPr>
              <a:t>The values in a tensor contain identical data types with a specified shape. Dimensionality is represented by the shape. A vector, for example, is a one-dimensional tensor, a matrix is a two-dimensional tensor, and a scalar is a zero-dimensional tensor.</a:t>
            </a:r>
            <a:endParaRPr lang="en-US" sz="1600">
              <a:solidFill>
                <a:srgbClr val="383838"/>
              </a:solidFill>
              <a:latin typeface="Inter"/>
              <a:ea typeface="Inter"/>
              <a:sym typeface="+mn-ea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752475" y="5097780"/>
            <a:ext cx="5090795" cy="1525270"/>
          </a:xfrm>
          <a:prstGeom prst="rect">
            <a:avLst/>
          </a:prstGeom>
        </p:spPr>
        <p:txBody>
          <a:bodyPr>
            <a:noAutofit/>
          </a:bodyPr>
          <a:p>
            <a:pPr marL="0" indent="0"/>
            <a:r>
              <a:rPr sz="1600">
                <a:latin typeface="var(--devsite-code-font-family)"/>
                <a:ea typeface="var(--devsite-code-font-family)"/>
              </a:rPr>
              <a:t>import</a:t>
            </a:r>
            <a:r>
              <a:rPr lang="en-IN" sz="1600">
                <a:latin typeface="var(--devsite-code-font-family)"/>
                <a:ea typeface="var(--devsite-code-font-family)"/>
              </a:rPr>
              <a:t> </a:t>
            </a:r>
            <a:r>
              <a:rPr sz="1600">
                <a:latin typeface="var(--devsite-code-font-family)"/>
                <a:ea typeface="var(--devsite-code-font-family)"/>
              </a:rPr>
              <a:t>tensorflow</a:t>
            </a:r>
            <a:r>
              <a:rPr lang="en-IN" sz="1600">
                <a:latin typeface="var(--devsite-code-font-family)"/>
                <a:ea typeface="var(--devsite-code-font-family)"/>
              </a:rPr>
              <a:t> </a:t>
            </a:r>
            <a:r>
              <a:rPr sz="1600">
                <a:latin typeface="var(--devsite-code-font-family)"/>
                <a:ea typeface="var(--devsite-code-font-family)"/>
              </a:rPr>
              <a:t>as</a:t>
            </a:r>
            <a:r>
              <a:rPr lang="en-IN" sz="1600">
                <a:latin typeface="var(--devsite-code-font-family)"/>
                <a:ea typeface="var(--devsite-code-font-family)"/>
              </a:rPr>
              <a:t> </a:t>
            </a:r>
            <a:r>
              <a:rPr sz="1600">
                <a:latin typeface="var(--devsite-code-font-family)"/>
                <a:ea typeface="var(--devsite-code-font-family)"/>
              </a:rPr>
              <a:t>tf</a:t>
            </a:r>
            <a:endParaRPr sz="1600">
              <a:latin typeface="var(--devsite-code-font-family)"/>
              <a:ea typeface="var(--devsite-code-font-family)"/>
            </a:endParaRPr>
          </a:p>
          <a:p>
            <a:pPr marL="0" indent="0"/>
            <a:r>
              <a:rPr sz="1600">
                <a:latin typeface="var(--devsite-code-font-family)"/>
                <a:ea typeface="var(--devsite-code-font-family)"/>
              </a:rPr>
              <a:t>x=tf.constant([[1.,2.,3.],[4.,5.,6.]])</a:t>
            </a:r>
            <a:endParaRPr sz="1600">
              <a:latin typeface="var(--devsite-code-font-family)"/>
              <a:ea typeface="var(--devsite-code-font-family)"/>
            </a:endParaRPr>
          </a:p>
          <a:p>
            <a:pPr marL="0" indent="0"/>
            <a:r>
              <a:rPr sz="1600">
                <a:latin typeface="var(--devsite-code-font-family)"/>
                <a:ea typeface="var(--devsite-code-font-family)"/>
              </a:rPr>
              <a:t>print(x)</a:t>
            </a:r>
            <a:endParaRPr sz="1600">
              <a:latin typeface="var(--devsite-code-font-family)"/>
              <a:ea typeface="var(--devsite-code-font-family)"/>
            </a:endParaRPr>
          </a:p>
          <a:p>
            <a:pPr marL="0" indent="0"/>
            <a:r>
              <a:rPr sz="1600">
                <a:latin typeface="var(--devsite-code-font-family)"/>
                <a:ea typeface="var(--devsite-code-font-family)"/>
              </a:rPr>
              <a:t>print(x.shape)</a:t>
            </a:r>
            <a:endParaRPr sz="1600">
              <a:latin typeface="var(--devsite-code-font-family)"/>
              <a:ea typeface="var(--devsite-code-font-family)"/>
            </a:endParaRPr>
          </a:p>
          <a:p>
            <a:pPr marL="0" indent="0"/>
            <a:r>
              <a:rPr sz="1600">
                <a:latin typeface="var(--devsite-code-font-family)"/>
                <a:ea typeface="var(--devsite-code-font-family)"/>
              </a:rPr>
              <a:t>print(x.dtype)</a:t>
            </a:r>
            <a:endParaRPr sz="1600">
              <a:latin typeface="var(--devsite-code-font-family)"/>
              <a:ea typeface="var(--devsite-code-font-famil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7427</Words>
  <Application>WPS Presentation</Application>
  <PresentationFormat>Widescreen</PresentationFormat>
  <Paragraphs>149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9" baseType="lpstr">
      <vt:lpstr>Arial</vt:lpstr>
      <vt:lpstr>SimSun</vt:lpstr>
      <vt:lpstr>Wingdings</vt:lpstr>
      <vt:lpstr>Arial Unicode MS</vt:lpstr>
      <vt:lpstr>Calibri Light</vt:lpstr>
      <vt:lpstr>Calibri</vt:lpstr>
      <vt:lpstr>Microsoft YaHei</vt:lpstr>
      <vt:lpstr>Arial</vt:lpstr>
      <vt:lpstr>Inter</vt:lpstr>
      <vt:lpstr>Segoe Print</vt:lpstr>
      <vt:lpstr>Google Sans</vt:lpstr>
      <vt:lpstr>var(--devsite-code-font-family)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hp</dc:creator>
  <cp:lastModifiedBy>hp</cp:lastModifiedBy>
  <cp:revision>23</cp:revision>
  <dcterms:created xsi:type="dcterms:W3CDTF">2025-02-02T08:06:36Z</dcterms:created>
  <dcterms:modified xsi:type="dcterms:W3CDTF">2025-02-02T13:26:25Z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9D96F5E932AF4648AA1B99CD0A39ECB7_11</vt:lpwstr>
  </property>
  <property fmtid="{D5CDD505-2E9C-101B-9397-08002B2CF9AE}" pid="3" name="KSOProductBuildVer">
    <vt:lpwstr>1033-12.2.0.19805</vt:lpwstr>
  </property>
</Properties>
</file>