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68" r:id="rId3"/>
    <p:sldId id="278" r:id="rId4"/>
    <p:sldId id="272" r:id="rId5"/>
    <p:sldId id="392" r:id="rId6"/>
    <p:sldId id="394" r:id="rId7"/>
    <p:sldId id="395" r:id="rId8"/>
    <p:sldId id="396" r:id="rId9"/>
    <p:sldId id="393" r:id="rId10"/>
    <p:sldId id="397" r:id="rId11"/>
    <p:sldId id="398" r:id="rId12"/>
    <p:sldId id="3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ebp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32255" y="34734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Transfer Learning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56000" y="3137217"/>
            <a:ext cx="5080000" cy="2799715"/>
          </a:xfrm>
          <a:prstGeom prst="rect">
            <a:avLst/>
          </a:prstGeom>
        </p:spPr>
        <p:txBody>
          <a:bodyPr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191D17"/>
                </a:solidFill>
                <a:latin typeface="monospace"/>
                <a:ea typeface="monospace"/>
              </a:rPr>
              <a:t> What is Transfer Learning? Transfer Learning in Keras | Fine Tuning Vs Feature Extraction </a:t>
            </a:r>
            <a:endParaRPr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          Keras Functional Model | How to build non-linear Neural Networks?</a:t>
            </a: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Alexnet</a:t>
            </a:r>
            <a:endParaRPr lang="en-IN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VGG-16</a:t>
            </a:r>
            <a:endParaRPr lang="en-IN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VGG-!9</a:t>
            </a:r>
            <a:endParaRPr lang="en-IN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Inception net</a:t>
            </a:r>
            <a:endParaRPr lang="en-IN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Resnet</a:t>
            </a:r>
            <a:endParaRPr lang="en-IN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9575" y="287972"/>
            <a:ext cx="5080000" cy="168910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✅ Advantages of Pytesseract</a:t>
            </a:r>
            <a:endParaRPr sz="2300" b="1"/>
          </a:p>
          <a:p>
            <a:pPr>
              <a:buFont typeface="Arial" panose="020B0604020202020204"/>
              <a:buChar char="•"/>
            </a:pPr>
            <a:r>
              <a:rPr sz="1600"/>
              <a:t>Easy Python integration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Free and open-source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Good language support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Works well for printed text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23875" y="1976755"/>
            <a:ext cx="4118610" cy="1689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❌ Limitations</a:t>
            </a:r>
            <a:endParaRPr sz="2300" b="1"/>
          </a:p>
          <a:p>
            <a:pPr>
              <a:buFont typeface="Arial" panose="020B0604020202020204"/>
              <a:buChar char="•"/>
            </a:pPr>
            <a:r>
              <a:rPr sz="1600"/>
              <a:t>Weak on handwriting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Poor performance on noisy/blurred images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Requires preprocessing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Not optimized for speed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273050" y="3774440"/>
            <a:ext cx="4254500" cy="19354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🌍 Real-World Scenarios</a:t>
            </a:r>
            <a:endParaRPr sz="2300" b="1"/>
          </a:p>
          <a:p>
            <a:pPr>
              <a:buFont typeface="Arial" panose="020B0604020202020204"/>
              <a:buChar char="•"/>
            </a:pPr>
            <a:r>
              <a:rPr sz="1600"/>
              <a:t>🔍 Searchable document archives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📦 Automating receipts/invoice scanning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🛂 Passport/ID scanning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📱 Mobile scanning apps (with OpenCV)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🚘 Vehicle number plate detection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73050" y="563022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💡 How to Overcome Limitations</a:t>
            </a:r>
            <a:endParaRPr sz="1600" b="1"/>
          </a:p>
        </p:txBody>
      </p:sp>
      <p:graphicFrame>
        <p:nvGraphicFramePr>
          <p:cNvPr id="6" name="Table 5"/>
          <p:cNvGraphicFramePr/>
          <p:nvPr/>
        </p:nvGraphicFramePr>
        <p:xfrm>
          <a:off x="273050" y="5967413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r>
                        <a:rPr sz="1100"/>
                        <a:t>Problem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Solution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Poor image quality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Preprocess with OpenCV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Skewed text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Apply deskewing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Low confidence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Use </a:t>
                      </a:r>
                      <a:r>
                        <a:rPr sz="1100"/>
                        <a:t>image_to_data()</a:t>
                      </a:r>
                      <a:r>
                        <a:rPr sz="1100"/>
                        <a:t> and filter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1100"/>
                        <a:t>Custom fonts/langs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100"/>
                        <a:t>Train Tesseract with new data</a:t>
                      </a:r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50850" y="44989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Object Detection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Object Detection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Object Detection using Haar Cascade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MobileNet SSD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RCNN and YOLO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6000" y="470566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MediaPipe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MediaPipe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FaceMesh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Hand, Pose and Holistic Models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29565" y="586740"/>
            <a:ext cx="6096000" cy="440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80000"/>
              </a:lnSpc>
              <a:buAutoNum type="arabicPeriod"/>
            </a:pPr>
            <a:r>
              <a:rPr lang="en-I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Image Classification</a:t>
            </a:r>
            <a:r>
              <a:rPr lang="en-US" altLang="en-I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(binary ,multiclass)</a:t>
            </a:r>
            <a:endParaRPr lang="en-I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I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Object Detection &amp; Localizations</a:t>
            </a:r>
            <a:endParaRPr lang="en-I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I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Image Segmentations</a:t>
            </a:r>
            <a:endParaRPr lang="en-I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I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Siamese Network</a:t>
            </a:r>
            <a:r>
              <a:rPr lang="en-US" altLang="en-I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(comparision bw 2 img</a:t>
            </a:r>
            <a:endParaRPr lang="en-I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80000"/>
              </a:lnSpc>
              <a:buAutoNum type="arabicPeriod"/>
            </a:pPr>
            <a:r>
              <a:rPr lang="en-I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GAN(Generative Adversal Networks</a:t>
            </a:r>
            <a:r>
              <a:rPr lang="en-IN" altLang="en-US">
                <a:sym typeface="+mn-ea"/>
              </a:rPr>
              <a:t>)</a:t>
            </a:r>
            <a:r>
              <a:rPr lang="en-US" altLang="en-IN">
                <a:sym typeface="+mn-ea"/>
              </a:rPr>
              <a:t> --&gt; create Syntatic Images</a:t>
            </a:r>
            <a:endParaRPr lang="en-IN" altLang="en-US"/>
          </a:p>
          <a:p>
            <a:pPr marL="342900" indent="-342900">
              <a:lnSpc>
                <a:spcPct val="180000"/>
              </a:lnSpc>
              <a:buAutoNum type="arabicPeriod"/>
            </a:pP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09345" y="326390"/>
            <a:ext cx="5080000" cy="14605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lang="en-US" altLang="en-US" sz="2000" b="0" i="0">
                <a:solidFill>
                  <a:srgbClr val="333333"/>
                </a:solidFill>
                <a:latin typeface="Tomorrow"/>
                <a:ea typeface="Tomorrow"/>
              </a:rPr>
              <a:t>Image Classification - FACE RECOGNITION PROJECT  </a:t>
            </a:r>
            <a:endParaRPr lang="en-US" altLang="en-US" sz="20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lang="en-US" altLang="en-US" sz="1200" b="0" i="0">
                <a:solidFill>
                  <a:srgbClr val="333333"/>
                </a:solidFill>
                <a:latin typeface="Tomorrow"/>
                <a:ea typeface="Tomorrow"/>
              </a:rPr>
              <a:t>Haar Cascade Clasifier</a:t>
            </a:r>
            <a:endParaRPr lang="en-US" altLang="en-US" sz="12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lang="en-US" altLang="en-US" sz="1200" b="0" i="0">
                <a:solidFill>
                  <a:srgbClr val="333333"/>
                </a:solidFill>
                <a:latin typeface="Tomorrow"/>
                <a:ea typeface="Tomorrow"/>
              </a:rPr>
              <a:t>Image Classification with CNN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58115" y="0"/>
            <a:ext cx="9618980" cy="1201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Tomorrow"/>
                <a:cs typeface="Calibri" panose="020F0502020204030204" charset="0"/>
                <a:sym typeface="+mn-ea"/>
              </a:rPr>
              <a:t>Object Detection - CAR DEFECT DETECTION</a:t>
            </a:r>
            <a:r>
              <a:rPr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Tomorrow"/>
                <a:cs typeface="Calibri" panose="020F0502020204030204" charset="0"/>
                <a:sym typeface="+mn-ea"/>
              </a:rPr>
              <a:t>  </a:t>
            </a:r>
            <a:endParaRPr sz="2000" b="1" i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Tomorrow"/>
              <a:cs typeface="Calibri" panose="020F05020202040302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Tomorrow"/>
                <a:cs typeface="Calibri" panose="020F0502020204030204" charset="0"/>
                <a:sym typeface="+mn-ea"/>
              </a:rPr>
              <a:t>Template Matching</a:t>
            </a:r>
            <a:endParaRPr sz="2000" b="1" i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Tomorrow"/>
              <a:cs typeface="Calibri" panose="020F0502020204030204" charset="0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Tomorrow"/>
                <a:cs typeface="Calibri" panose="020F0502020204030204" charset="0"/>
                <a:sym typeface="+mn-ea"/>
              </a:rPr>
              <a:t>Edge Detection</a:t>
            </a:r>
            <a:endParaRPr 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charset="0"/>
              <a:ea typeface="Tomorrow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8115" y="1201420"/>
            <a:ext cx="11132820" cy="83566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300" b="1"/>
              <a:t>Car Defect Detection</a:t>
            </a:r>
            <a:endParaRPr sz="2300" b="1"/>
          </a:p>
          <a:p>
            <a:r>
              <a:rPr sz="1600"/>
              <a:t>Detecting surface or structural issues in car images using Template Matching and Edge Detection (OpenCV-based classical methods).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0" y="2037080"/>
            <a:ext cx="7201535" cy="4858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1. Template Matching</a:t>
            </a:r>
            <a:endParaRPr sz="2300" b="1"/>
          </a:p>
          <a:p>
            <a:pPr>
              <a:spcAft>
                <a:spcPct val="60000"/>
              </a:spcAft>
            </a:pPr>
            <a:r>
              <a:rPr sz="1600"/>
              <a:t>Template Matching is a technique where a small portion of an image (template) is slid over the larger image to find matching patterns.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How it Works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Uses cv2.matchTemplate() to calculate similarity.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The location with the highest similarity score is assumed to be the matching area.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💡 Use Case in Car Defect Detection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Find missing parts (headlights, logo, grill, etc.)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Detect scratches by comparing against a scratch-free template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✅ Advantages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Simple and quick to implement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Effective for detecting fixed shape components like logos, bolts, or license plates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Works well when object and template are of the same size, orientation, and lighting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7201535" y="2702560"/>
            <a:ext cx="4989830" cy="4218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❌ Limitations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Sensitive to: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>
                <a:sym typeface="+mn-ea"/>
              </a:rPr>
              <a:t>Rotation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>
                <a:sym typeface="+mn-ea"/>
              </a:rPr>
              <a:t>Scale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>
                <a:sym typeface="+mn-ea"/>
              </a:rPr>
              <a:t>Lighting changes</a:t>
            </a:r>
            <a:endParaRPr sz="1600"/>
          </a:p>
          <a:p>
            <a:pPr lvl="1">
              <a:buFont typeface="Arial" panose="020B0604020202020204"/>
              <a:buChar char="◦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Works only when the defected region is very similar to the template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Fails on dynamic scenes or cluttered backgrounds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🛠 How to Overcome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Use multi-scale template matching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Apply edge-based or normalized template matching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Combine with feature matching (ORB, SIFT) or CNN-based methods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885" y="0"/>
            <a:ext cx="6208395" cy="75742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✂️ 2. Edge Detection</a:t>
            </a:r>
            <a:endParaRPr sz="2300" b="1"/>
          </a:p>
          <a:p>
            <a:r>
              <a:rPr sz="1600"/>
              <a:t>Edge detection highlights object boundaries and sharp transitions in images, usually indicating shape outlines, corners, or surface breaks.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🧠 How it Works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Converts image to grayscale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Finds strong intensity changes using filters (Sobel, Laplacian, or Canny)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💡 Use Case in Car Defect Detection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Detect scratches, cracks, and dents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Identify asymmetry or deformation in the car structure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Compare edge maps of normal vs defected cars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✅ Advantages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Highlights fine details such as cracks and scratch lines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Doesn’t require prior templates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Works well for unknown types of defects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❌ Limitations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Highly sensitive to noise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Might detect false edges (reflections, shadows)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Cannot classify defect type (just detects edges)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🛠 How to Overcome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Use preprocessing like Gaussian blur to reduce noise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Combine edge maps with contour detection or morphology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Integrate with ML/CNN models to classify defects based on edge maps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1940" y="1254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🌍 Real-World Scenarios</a:t>
            </a:r>
            <a:endParaRPr sz="1600" b="1"/>
          </a:p>
        </p:txBody>
      </p:sp>
      <p:graphicFrame>
        <p:nvGraphicFramePr>
          <p:cNvPr id="3" name="Table 2"/>
          <p:cNvGraphicFramePr/>
          <p:nvPr/>
        </p:nvGraphicFramePr>
        <p:xfrm>
          <a:off x="281940" y="462598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r>
                        <a:rPr sz="2400"/>
                        <a:t>Scenario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Method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Example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Logo or missing component detection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Template Matching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Detect missing brand logo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Dent/Scratch detection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Edge Detection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Find scratches after collisions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Surface Quality Control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Edge Detection + Morphology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Crack detection in body panels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Headlight or license plate verification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Template Matching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400"/>
                        <a:t>Spot mismatch or missing parts</a:t>
                      </a:r>
                      <a:endParaRPr sz="24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346075" y="3914775"/>
            <a:ext cx="4933950" cy="2535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Suggested Pipeline for Car Defect Detection</a:t>
            </a:r>
            <a:endParaRPr sz="2300" b="1"/>
          </a:p>
          <a:p>
            <a:pPr>
              <a:buAutoNum type="arabicPeriod"/>
            </a:pPr>
            <a:r>
              <a:rPr sz="1600"/>
              <a:t>Preprocessing: Resize, convert to grayscale, denoise</a:t>
            </a:r>
            <a:endParaRPr sz="1600"/>
          </a:p>
          <a:p>
            <a:pPr>
              <a:buAutoNum type="arabicPeriod"/>
            </a:pPr>
            <a:r>
              <a:rPr sz="1600"/>
              <a:t>Edge Detection: Use Canny for scratches/cracks</a:t>
            </a:r>
            <a:endParaRPr sz="1600"/>
          </a:p>
          <a:p>
            <a:pPr>
              <a:buAutoNum type="arabicPeriod"/>
            </a:pPr>
            <a:r>
              <a:rPr sz="1600"/>
              <a:t>Template Matching: Locate specific parts</a:t>
            </a:r>
            <a:endParaRPr sz="1600"/>
          </a:p>
          <a:p>
            <a:pPr>
              <a:buAutoNum type="arabicPeriod"/>
            </a:pPr>
            <a:r>
              <a:rPr sz="1600"/>
              <a:t>Morphology: Clean edge maps</a:t>
            </a:r>
            <a:endParaRPr sz="1600"/>
          </a:p>
          <a:p>
            <a:pPr>
              <a:buAutoNum type="arabicPeriod"/>
            </a:pPr>
            <a:r>
              <a:rPr sz="1600"/>
              <a:t>Classification/Alert: Mark defected areas</a:t>
            </a:r>
            <a:endParaRPr sz="1600"/>
          </a:p>
          <a:p>
            <a:pPr>
              <a:buAutoNum type="arabicPeriod"/>
            </a:pPr>
            <a:r>
              <a:rPr sz="1600"/>
              <a:t>Optional CNN: Predict defect type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7480300" y="6271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CODE IS IN CV FOLDER SCRATCH CODE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2270" y="260350"/>
            <a:ext cx="6096000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ea typeface="Tomorrow"/>
                <a:cs typeface="Arial Black" panose="020B0A04020102020204" charset="0"/>
                <a:sym typeface="+mn-ea"/>
              </a:rPr>
              <a:t>OCR Engine</a:t>
            </a:r>
            <a:r>
              <a:rPr lang="en-US" altLang="en-US" sz="2400" b="1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  </a:t>
            </a:r>
            <a:endParaRPr lang="en-US" altLang="en-US" sz="24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Introduction to Pytesseract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Text Recognition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Text Recognition from image</a:t>
            </a:r>
            <a:endParaRPr lang="en-US" altLang="en-US" sz="1600">
              <a:solidFill>
                <a:srgbClr val="333333"/>
              </a:solidFill>
              <a:latin typeface="Tomorrow"/>
              <a:ea typeface="Tomorrow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34685" y="1816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https://github.com/tesseract-ocr/tesseract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16535" y="1520825"/>
            <a:ext cx="5518150" cy="53721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60000"/>
              </a:lnSpc>
              <a:spcAft>
                <a:spcPct val="60000"/>
              </a:spcAft>
            </a:pPr>
            <a:r>
              <a:rPr sz="2300" b="1"/>
              <a:t>🧠 What is OCR?</a:t>
            </a:r>
            <a:endParaRPr sz="2300" b="1"/>
          </a:p>
          <a:p>
            <a:pPr>
              <a:lnSpc>
                <a:spcPct val="90000"/>
              </a:lnSpc>
            </a:pPr>
            <a:r>
              <a:rPr sz="1600"/>
              <a:t>Optical Character Recognition (OCR) is a technology that converts images of typed, handwritten, or printed text into machine-encoded text.</a:t>
            </a:r>
            <a:endParaRPr sz="1600"/>
          </a:p>
          <a:p>
            <a:r>
              <a:rPr sz="1600" b="1"/>
              <a:t>Use Cases: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Invoice/data digitizatio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Document scanning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License plate recognition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Passport, ID scanning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Text extraction from screenshots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lnSpc>
                <a:spcPct val="70000"/>
              </a:lnSpc>
              <a:spcAft>
                <a:spcPct val="60000"/>
              </a:spcAft>
            </a:pPr>
            <a:r>
              <a:rPr sz="2300" b="1"/>
              <a:t>🔍 OCR Engine Overview</a:t>
            </a:r>
            <a:endParaRPr sz="2300" b="1"/>
          </a:p>
          <a:p>
            <a:pPr>
              <a:lnSpc>
                <a:spcPct val="70000"/>
              </a:lnSpc>
            </a:pPr>
            <a:r>
              <a:rPr sz="1600"/>
              <a:t>The most popular open-source OCR engine is Tesseract OCR, developed by HP and later maintained by Google.</a:t>
            </a:r>
            <a:endParaRPr sz="1600"/>
          </a:p>
          <a:p>
            <a:pPr>
              <a:spcAft>
                <a:spcPct val="60000"/>
              </a:spcAft>
            </a:pPr>
            <a:endParaRPr sz="2200" b="1"/>
          </a:p>
          <a:p>
            <a:pPr>
              <a:lnSpc>
                <a:spcPct val="0"/>
              </a:lnSpc>
              <a:spcAft>
                <a:spcPct val="60000"/>
              </a:spcAft>
            </a:pPr>
            <a:r>
              <a:rPr sz="2200" b="1"/>
              <a:t>Key Features of Tesseract:</a:t>
            </a:r>
            <a:endParaRPr sz="2200" b="1"/>
          </a:p>
          <a:p>
            <a:pPr>
              <a:lnSpc>
                <a:spcPct val="0"/>
              </a:lnSpc>
              <a:buFont typeface="Arial" panose="020B0604020202020204"/>
              <a:buChar char="•"/>
            </a:pPr>
            <a:r>
              <a:rPr sz="1600"/>
              <a:t>Multilingual support (over 100 languages)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Handwriting recognition (limited)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Custom training possible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CLI and Python bindings available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5734685" y="937260"/>
            <a:ext cx="6457315" cy="1599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pytesseract </a:t>
            </a:r>
            <a:r>
              <a:rPr sz="1600"/>
              <a:t>is a Python wrapper for the Tesseract-OCR engine.</a:t>
            </a:r>
            <a:endParaRPr sz="1600"/>
          </a:p>
          <a:p>
            <a:r>
              <a:rPr lang="en-US" altLang="en-US" sz="1600"/>
              <a:t>1. pip install pytesseract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 b="1"/>
              <a:t>2. You may need to set the path to the tesseract.exe in Python:</a:t>
            </a:r>
            <a:endParaRPr lang="en-US" altLang="en-US" sz="1600"/>
          </a:p>
          <a:p>
            <a:r>
              <a:rPr lang="en-US" altLang="en-US" sz="1600"/>
              <a:t>pytesseract.pytesseract.tesseract_cmd = r'C:\Program Files\Tesseract-OCR\tesseract.exe'</a:t>
            </a:r>
            <a:endParaRPr lang="en-US" alt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5845175" y="2536508"/>
            <a:ext cx="5080000" cy="415163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Basic Text Recognition from Image</a:t>
            </a:r>
            <a:endParaRPr sz="2300" b="1"/>
          </a:p>
          <a:p>
            <a:pPr>
              <a:spcAft>
                <a:spcPct val="60000"/>
              </a:spcAft>
            </a:pPr>
            <a:r>
              <a:rPr sz="1600"/>
              <a:t>import cv2
import pytesseract
# Load image
img = cv2.imread('sample_text.png')
# Convert to grayscale
gray = cv2.cvtColor(img, cv2.COLOR_BGR2GRAY)
# Apply OCR
text = pytesseract.image_to_string(gray)
print("Extracted Text:")
print(text)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19735" y="94933"/>
            <a:ext cx="5080000" cy="26739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⚙Other Useful Functions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pytesseract.image_to_boxes(image)       # Get character bounding boxes
pytesseract.image_to_data(image)        # Detailed OCR with position &amp; confidence
pytesseract.image_to_string(image, lang='eng+deu')  # Multilingual OCR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19735" y="2769235"/>
            <a:ext cx="6412230" cy="9505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🧪 Preprocessing Tips</a:t>
            </a:r>
            <a:endParaRPr sz="2300" b="1"/>
          </a:p>
          <a:p>
            <a:r>
              <a:rPr sz="1600"/>
              <a:t>OCR accuracy depends heavily on image quality. Use these techniques:</a:t>
            </a:r>
            <a:endParaRPr sz="1600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419735" y="3965575"/>
          <a:ext cx="10099040" cy="21945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3660"/>
                <a:gridCol w="7485380"/>
              </a:tblGrid>
              <a:tr h="0">
                <a:tc>
                  <a:txBody>
                    <a:bodyPr/>
                    <a:p>
                      <a:r>
                        <a:rPr sz="2400"/>
                        <a:t>Technique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Code Example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Resize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cv2.resize()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Thresholding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cv2.threshold() or cv2.adaptiveThreshold()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Noise removal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cv2.GaussianBlur()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Morphology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cv2.morphologyEx()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Edge sharpening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cv2.filter2D()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02*79"/>
  <p:tag name="TABLE_ENDDRAG_RECT" val="33*312*903*7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5847</Words>
  <Application>WPS Slides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9" baseType="lpstr">
      <vt:lpstr>Arial</vt:lpstr>
      <vt:lpstr>SimSun</vt:lpstr>
      <vt:lpstr>Wingdings</vt:lpstr>
      <vt:lpstr>monospace</vt:lpstr>
      <vt:lpstr>Segoe Print</vt:lpstr>
      <vt:lpstr>Arial</vt:lpstr>
      <vt:lpstr>Google Sans</vt:lpstr>
      <vt:lpstr>Tomorrow</vt:lpstr>
      <vt:lpstr>Calibri</vt:lpstr>
      <vt:lpstr>Microsoft YaHei</vt:lpstr>
      <vt:lpstr>Arial Unicode MS</vt:lpstr>
      <vt:lpstr>Calibri Light</vt:lpstr>
      <vt:lpstr>RctvjbXddlcgHrcvdjHelveticaNeueLTStd-BdCn</vt:lpstr>
      <vt:lpstr>QkdyncPgkddySjtfmrUtopiaStd</vt:lpstr>
      <vt:lpstr>CtdhkhGrqdxpFqrrvlUtopiaStd-Italic</vt:lpstr>
      <vt:lpstr>Rubik</vt:lpstr>
      <vt:lpstr>Manrope</vt:lpstr>
      <vt:lpstr>Inter</vt:lpstr>
      <vt:lpstr>Arial Black</vt:lpstr>
      <vt:lpstr>var(--framer-blockquote-font-family</vt:lpstr>
      <vt:lpstr>var(--framer-blockquote-font-family-bold</vt:lpstr>
      <vt:lpstr>-apple-system</vt:lpstr>
      <vt:lpstr>MJXc-TeX-math-I</vt:lpstr>
      <vt:lpstr>MJXc-TeX-main-R</vt:lpstr>
      <vt:lpstr>Roboto</vt:lpstr>
      <vt:lpstr>Nunito</vt:lpstr>
      <vt:lpstr>katex_main</vt:lpstr>
      <vt:lpstr>var(--font-secondary)</vt:lpstr>
      <vt:lpstr>Studio-Feixen-Sans</vt:lpstr>
      <vt:lpstr>source-serif-pro</vt:lpstr>
      <vt:lpstr>STK Bureau Sans Book</vt:lpstr>
      <vt:lpstr>var(--framer-blockquote-font-family-italic</vt:lpstr>
      <vt:lpstr>Georgia</vt:lpstr>
      <vt:lpstr>Roboto-Regular</vt:lpstr>
      <vt:lpstr>Monaco</vt:lpstr>
      <vt:lpstr>var(--devsite-code-font-family)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337</cp:revision>
  <dcterms:created xsi:type="dcterms:W3CDTF">2025-02-02T08:06:00Z</dcterms:created>
  <dcterms:modified xsi:type="dcterms:W3CDTF">2025-04-25T11:58:05Z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