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7.webp" ContentType="image/webp"/>
  <Override PartName="/ppt/media/image9.webp" ContentType="image/webp"/>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77" r:id="rId3"/>
    <p:sldId id="278" r:id="rId4"/>
    <p:sldId id="260" r:id="rId5"/>
    <p:sldId id="404" r:id="rId6"/>
    <p:sldId id="368" r:id="rId7"/>
    <p:sldId id="391" r:id="rId8"/>
    <p:sldId id="407" r:id="rId9"/>
    <p:sldId id="392" r:id="rId10"/>
    <p:sldId id="396" r:id="rId11"/>
    <p:sldId id="393" r:id="rId12"/>
    <p:sldId id="406" r:id="rId13"/>
    <p:sldId id="394" r:id="rId14"/>
    <p:sldId id="395" r:id="rId15"/>
    <p:sldId id="399" r:id="rId16"/>
    <p:sldId id="400" r:id="rId17"/>
    <p:sldId id="401" r:id="rId18"/>
    <p:sldId id="402" r:id="rId19"/>
    <p:sldId id="398" r:id="rId20"/>
    <p:sldId id="403" r:id="rId21"/>
    <p:sldId id="397" r:id="rId22"/>
    <p:sldId id="40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webp"/></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webp"/></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analyticsvidhya.com/blog/2021/06/understanding-resnet-and-analyzing-various-models-on-the-cifar-10-dataset/" TargetMode="External"/><Relationship Id="rId1" Type="http://schemas.openxmlformats.org/officeDocument/2006/relationships/hyperlink" Target="https://www.analyticsvidhya.com/blog/2022/02/a-comprehensive-guide-on-hyperparameter-tuning-and-its-techniqu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238760" y="6318250"/>
            <a:ext cx="6096000" cy="368300"/>
          </a:xfrm>
          <a:prstGeom prst="rect">
            <a:avLst/>
          </a:prstGeom>
          <a:noFill/>
        </p:spPr>
        <p:txBody>
          <a:bodyPr wrap="square" rtlCol="0" anchor="t">
            <a:spAutoFit/>
          </a:bodyPr>
          <a:p>
            <a:r>
              <a:rPr lang="en-US" altLang="en-US"/>
              <a:t>https://ellow.io/components-of-ai/</a:t>
            </a:r>
            <a:endParaRPr lang="en-US"/>
          </a:p>
        </p:txBody>
      </p:sp>
      <p:pic>
        <p:nvPicPr>
          <p:cNvPr id="6" name="Picture 5"/>
          <p:cNvPicPr/>
          <p:nvPr/>
        </p:nvPicPr>
        <p:blipFill>
          <a:blip r:embed="rId1"/>
          <a:stretch>
            <a:fillRect/>
          </a:stretch>
        </p:blipFill>
        <p:spPr>
          <a:xfrm>
            <a:off x="6477000" y="2571750"/>
            <a:ext cx="5715000" cy="4286250"/>
          </a:xfrm>
          <a:prstGeom prst="rect">
            <a:avLst/>
          </a:prstGeom>
        </p:spPr>
      </p:pic>
      <p:sp>
        <p:nvSpPr>
          <p:cNvPr id="2" name="Text Box 1"/>
          <p:cNvSpPr txBox="1"/>
          <p:nvPr/>
        </p:nvSpPr>
        <p:spPr>
          <a:xfrm>
            <a:off x="2044065" y="542925"/>
            <a:ext cx="6096000" cy="1445260"/>
          </a:xfrm>
          <a:prstGeom prst="rect">
            <a:avLst/>
          </a:prstGeom>
          <a:noFill/>
        </p:spPr>
        <p:txBody>
          <a:bodyPr wrap="square" rtlCol="0" anchor="t">
            <a:spAutoFit/>
          </a:bodyPr>
          <a:p>
            <a:r>
              <a:rPr lang="en-IN" altLang="en-US" sz="4400" b="1">
                <a:solidFill>
                  <a:srgbClr val="FF0000"/>
                </a:solidFill>
                <a:effectLst>
                  <a:outerShdw blurRad="38100" dist="38100" dir="2700000" algn="tl">
                    <a:srgbClr val="000000">
                      <a:alpha val="43137"/>
                    </a:srgbClr>
                  </a:outerShdw>
                </a:effectLst>
                <a:sym typeface="+mn-ea"/>
              </a:rPr>
              <a:t>Convolutional Neural Network (CNN)</a:t>
            </a:r>
            <a:endParaRPr lang="en-IN" altLang="en-US" sz="4400" b="1">
              <a:solidFill>
                <a:srgbClr val="FF0000"/>
              </a:solidFill>
              <a:effectLst>
                <a:outerShdw blurRad="38100" dist="38100" dir="2700000" algn="tl">
                  <a:srgbClr val="000000">
                    <a:alpha val="43137"/>
                  </a:srgbClr>
                </a:outerShdw>
              </a:effectLst>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99415" y="514350"/>
            <a:ext cx="10944860" cy="922020"/>
          </a:xfrm>
          <a:prstGeom prst="rect">
            <a:avLst/>
          </a:prstGeom>
        </p:spPr>
        <p:txBody>
          <a:bodyPr wrap="square">
            <a:spAutoFit/>
          </a:bodyPr>
          <a:p>
            <a:pPr marL="0" indent="0"/>
            <a:r>
              <a:rPr b="0" i="0">
                <a:solidFill>
                  <a:srgbClr val="383838"/>
                </a:solidFill>
                <a:latin typeface="Arial" panose="020B0604020202020204" pitchFamily="34" charset="0"/>
                <a:ea typeface="Inter"/>
                <a:cs typeface="Arial" panose="020B0604020202020204" pitchFamily="34" charset="0"/>
              </a:rPr>
              <a:t> The cnn architecture uses a special technique called Convolution instead of relying solely on matrix multiplications like traditional neural networks. Convolutional networks use a process called convolution, which combines two functions to show how one changes the shape of the other.</a:t>
            </a:r>
            <a:endParaRPr b="0" i="0">
              <a:solidFill>
                <a:srgbClr val="383838"/>
              </a:solidFill>
              <a:latin typeface="Arial" panose="020B0604020202020204" pitchFamily="34" charset="0"/>
              <a:ea typeface="Inter"/>
              <a:cs typeface="Arial" panose="020B0604020202020204" pitchFamily="34" charset="0"/>
            </a:endParaRPr>
          </a:p>
        </p:txBody>
      </p:sp>
      <p:pic>
        <p:nvPicPr>
          <p:cNvPr id="3" name="Picture 2"/>
          <p:cNvPicPr/>
          <p:nvPr/>
        </p:nvPicPr>
        <p:blipFill>
          <a:blip r:embed="rId1"/>
          <a:stretch>
            <a:fillRect/>
          </a:stretch>
        </p:blipFill>
        <p:spPr>
          <a:xfrm>
            <a:off x="399415" y="1436370"/>
            <a:ext cx="11602720" cy="3046095"/>
          </a:xfrm>
          <a:prstGeom prst="rect">
            <a:avLst/>
          </a:prstGeom>
        </p:spPr>
      </p:pic>
      <p:sp>
        <p:nvSpPr>
          <p:cNvPr id="4" name="Text Box 3"/>
          <p:cNvSpPr txBox="1"/>
          <p:nvPr/>
        </p:nvSpPr>
        <p:spPr>
          <a:xfrm>
            <a:off x="4611370" y="4745990"/>
            <a:ext cx="5080000" cy="424815"/>
          </a:xfrm>
          <a:prstGeom prst="rect">
            <a:avLst/>
          </a:prstGeom>
        </p:spPr>
        <p:txBody>
          <a:bodyPr>
            <a:spAutoFit/>
          </a:bodyPr>
          <a:p>
            <a:pPr marL="0" indent="0">
              <a:lnSpc>
                <a:spcPts val="2600"/>
              </a:lnSpc>
              <a:spcBef>
                <a:spcPts val="1200"/>
              </a:spcBef>
              <a:spcAft>
                <a:spcPts val="1600"/>
              </a:spcAft>
            </a:pPr>
            <a:r>
              <a:rPr sz="1600" b="1" i="0">
                <a:solidFill>
                  <a:srgbClr val="242424"/>
                </a:solidFill>
                <a:highlight>
                  <a:srgbClr val="FFFF00"/>
                </a:highlight>
                <a:ea typeface="sohne"/>
                <a:cs typeface="+mn-lt"/>
              </a:rPr>
              <a:t>CNN Architecture — Pooling, Padding, and Strides</a:t>
            </a:r>
            <a:endParaRPr sz="1600" b="1" i="0">
              <a:solidFill>
                <a:srgbClr val="242424"/>
              </a:solidFill>
              <a:highlight>
                <a:srgbClr val="FFFF00"/>
              </a:highlight>
              <a:ea typeface="sohne"/>
              <a:cs typeface="+mn-lt"/>
            </a:endParaRPr>
          </a:p>
        </p:txBody>
      </p:sp>
      <p:sp>
        <p:nvSpPr>
          <p:cNvPr id="5" name="Text Box 4"/>
          <p:cNvSpPr txBox="1"/>
          <p:nvPr/>
        </p:nvSpPr>
        <p:spPr>
          <a:xfrm>
            <a:off x="0" y="4399915"/>
            <a:ext cx="10746740" cy="2653665"/>
          </a:xfrm>
          <a:prstGeom prst="rect">
            <a:avLst/>
          </a:prstGeom>
        </p:spPr>
        <p:txBody>
          <a:bodyPr wrap="square">
            <a:spAutoFit/>
          </a:bodyPr>
          <a:p>
            <a:pPr marL="0" indent="0">
              <a:spcBef>
                <a:spcPts val="1200"/>
              </a:spcBef>
              <a:spcAft>
                <a:spcPts val="1200"/>
              </a:spcAft>
            </a:pPr>
            <a:r>
              <a:rPr b="1" i="0">
                <a:solidFill>
                  <a:srgbClr val="05192D"/>
                </a:solidFill>
                <a:latin typeface="Studio-Feixen-Sans"/>
                <a:ea typeface="Studio-Feixen-Sans"/>
              </a:rPr>
              <a:t>Key Components of a CNN</a:t>
            </a:r>
            <a:endParaRPr b="1" i="0">
              <a:solidFill>
                <a:srgbClr val="05192D"/>
              </a:solidFill>
              <a:latin typeface="Studio-Feixen-Sans"/>
              <a:ea typeface="Studio-Feixen-Sans"/>
            </a:endParaRPr>
          </a:p>
          <a:p>
            <a:pPr marL="0" indent="0">
              <a:spcBef>
                <a:spcPct val="0"/>
              </a:spcBef>
              <a:spcAft>
                <a:spcPts val="700"/>
              </a:spcAft>
            </a:pPr>
            <a:r>
              <a:rPr sz="1400" b="0" i="0">
                <a:solidFill>
                  <a:srgbClr val="05192D"/>
                </a:solidFill>
                <a:latin typeface="Studio-Feixen-Sans"/>
                <a:ea typeface="Studio-Feixen-Sans"/>
              </a:rPr>
              <a:t>The convolutional neural network is made of four main parts.</a:t>
            </a:r>
            <a:endParaRPr sz="1400" b="0" i="0">
              <a:solidFill>
                <a:srgbClr val="05192D"/>
              </a:solidFill>
              <a:latin typeface="Studio-Feixen-Sans"/>
              <a:ea typeface="Studio-Feixen-Sans"/>
            </a:endParaRPr>
          </a:p>
          <a:p>
            <a:pPr marL="0" indent="0">
              <a:spcBef>
                <a:spcPct val="0"/>
              </a:spcBef>
              <a:spcAft>
                <a:spcPts val="700"/>
              </a:spcAft>
            </a:pPr>
            <a:r>
              <a:rPr sz="1400" b="0" i="0">
                <a:solidFill>
                  <a:srgbClr val="05192D"/>
                </a:solidFill>
                <a:latin typeface="Studio-Feixen-Sans"/>
                <a:ea typeface="Studio-Feixen-Sans"/>
              </a:rPr>
              <a:t>But how do CNNs Learn with those parts?</a:t>
            </a:r>
            <a:endParaRPr sz="1400" b="0" i="0">
              <a:solidFill>
                <a:srgbClr val="05192D"/>
              </a:solidFill>
              <a:latin typeface="Studio-Feixen-Sans"/>
              <a:ea typeface="Studio-Feixen-Sans"/>
            </a:endParaRPr>
          </a:p>
          <a:p>
            <a:pPr marL="0" indent="0">
              <a:spcBef>
                <a:spcPct val="0"/>
              </a:spcBef>
              <a:spcAft>
                <a:spcPts val="700"/>
              </a:spcAft>
            </a:pPr>
            <a:r>
              <a:rPr sz="1400" b="0" i="0">
                <a:solidFill>
                  <a:srgbClr val="05192D"/>
                </a:solidFill>
                <a:latin typeface="Studio-Feixen-Sans"/>
                <a:ea typeface="Studio-Feixen-Sans"/>
              </a:rPr>
              <a:t>They help the CNNs mimic how the human brain operates to recognize patterns and features in images:</a:t>
            </a:r>
            <a:endParaRPr sz="1400" b="0" i="0">
              <a:solidFill>
                <a:srgbClr val="05192D"/>
              </a:solidFill>
              <a:latin typeface="Studio-Feixen-Sans"/>
              <a:ea typeface="Studio-Feixen-Sans"/>
            </a:endParaRPr>
          </a:p>
          <a:p>
            <a:pPr marL="0" indent="0">
              <a:spcBef>
                <a:spcPct val="0"/>
              </a:spcBef>
              <a:spcAft>
                <a:spcPts val="600"/>
              </a:spcAft>
              <a:buFont typeface="Arial" panose="020B0604020202020204"/>
              <a:buChar char="•"/>
            </a:pPr>
            <a:r>
              <a:rPr sz="1600" b="0" i="0">
                <a:solidFill>
                  <a:srgbClr val="05192D"/>
                </a:solidFill>
                <a:latin typeface="Studio-Feixen-Sans"/>
                <a:ea typeface="Studio-Feixen-Sans"/>
              </a:rPr>
              <a:t>Convolutional layers</a:t>
            </a:r>
            <a:endParaRPr sz="1600" b="0" i="0">
              <a:solidFill>
                <a:srgbClr val="05192D"/>
              </a:solidFill>
              <a:latin typeface="Studio-Feixen-Sans"/>
              <a:ea typeface="Studio-Feixen-Sans"/>
            </a:endParaRPr>
          </a:p>
          <a:p>
            <a:pPr marL="0" indent="0">
              <a:spcBef>
                <a:spcPct val="0"/>
              </a:spcBef>
              <a:spcAft>
                <a:spcPts val="600"/>
              </a:spcAft>
              <a:buFont typeface="Arial" panose="020B0604020202020204"/>
              <a:buChar char="•"/>
            </a:pPr>
            <a:r>
              <a:rPr sz="1600" b="0" i="0">
                <a:solidFill>
                  <a:srgbClr val="05192D"/>
                </a:solidFill>
                <a:latin typeface="Studio-Feixen-Sans"/>
                <a:ea typeface="Studio-Feixen-Sans"/>
              </a:rPr>
              <a:t>Rectified Linear Unit (ReLU for short)</a:t>
            </a:r>
            <a:endParaRPr sz="1600" b="0" i="0">
              <a:solidFill>
                <a:srgbClr val="05192D"/>
              </a:solidFill>
              <a:latin typeface="Studio-Feixen-Sans"/>
              <a:ea typeface="Studio-Feixen-Sans"/>
            </a:endParaRPr>
          </a:p>
          <a:p>
            <a:pPr marL="0" indent="0">
              <a:spcBef>
                <a:spcPct val="0"/>
              </a:spcBef>
              <a:spcAft>
                <a:spcPts val="600"/>
              </a:spcAft>
              <a:buFont typeface="Arial" panose="020B0604020202020204"/>
              <a:buChar char="•"/>
            </a:pPr>
            <a:r>
              <a:rPr sz="1600" b="0" i="0">
                <a:solidFill>
                  <a:srgbClr val="05192D"/>
                </a:solidFill>
                <a:latin typeface="Studio-Feixen-Sans"/>
                <a:ea typeface="Studio-Feixen-Sans"/>
              </a:rPr>
              <a:t>Pooling layers</a:t>
            </a:r>
            <a:endParaRPr sz="1600" b="0" i="0">
              <a:solidFill>
                <a:srgbClr val="05192D"/>
              </a:solidFill>
              <a:latin typeface="Studio-Feixen-Sans"/>
              <a:ea typeface="Studio-Feixen-Sans"/>
            </a:endParaRPr>
          </a:p>
          <a:p>
            <a:pPr marL="0" indent="0">
              <a:spcBef>
                <a:spcPct val="0"/>
              </a:spcBef>
              <a:spcAft>
                <a:spcPts val="600"/>
              </a:spcAft>
              <a:buFont typeface="Arial" panose="020B0604020202020204"/>
              <a:buChar char="•"/>
            </a:pPr>
            <a:r>
              <a:rPr sz="1600" b="0" i="0">
                <a:solidFill>
                  <a:srgbClr val="05192D"/>
                </a:solidFill>
                <a:latin typeface="Studio-Feixen-Sans"/>
                <a:ea typeface="Studio-Feixen-Sans"/>
              </a:rPr>
              <a:t>Fully connected layers</a:t>
            </a:r>
            <a:endParaRPr sz="1600" b="0" i="0">
              <a:solidFill>
                <a:srgbClr val="05192D"/>
              </a:solidFill>
              <a:latin typeface="Studio-Feixen-Sans"/>
              <a:ea typeface="Studio-Feixen-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p:cNvPicPr/>
          <p:nvPr/>
        </p:nvPicPr>
        <p:blipFill>
          <a:blip r:embed="rId1"/>
          <a:stretch>
            <a:fillRect/>
          </a:stretch>
        </p:blipFill>
        <p:spPr>
          <a:xfrm>
            <a:off x="0" y="169953"/>
            <a:ext cx="12192000" cy="35081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00" y="81280"/>
            <a:ext cx="11059160" cy="1276985"/>
          </a:xfrm>
          <a:prstGeom prst="rect">
            <a:avLst/>
          </a:prstGeom>
        </p:spPr>
        <p:txBody>
          <a:bodyPr wrap="square">
            <a:spAutoFit/>
          </a:bodyPr>
          <a:p>
            <a:pPr marL="0" indent="0">
              <a:spcAft>
                <a:spcPct val="60000"/>
              </a:spcAft>
            </a:pPr>
            <a:r>
              <a:rPr sz="2300" b="0" i="0">
                <a:solidFill>
                  <a:srgbClr val="383838"/>
                </a:solidFill>
                <a:latin typeface="Inter"/>
                <a:ea typeface="Inter"/>
              </a:rPr>
              <a:t>How Does CNN Work?</a:t>
            </a:r>
            <a:endParaRPr sz="2300" b="0" i="0">
              <a:solidFill>
                <a:srgbClr val="383838"/>
              </a:solidFill>
              <a:latin typeface="Inter"/>
              <a:ea typeface="Inter"/>
            </a:endParaRPr>
          </a:p>
          <a:p>
            <a:pPr marL="0" indent="0">
              <a:lnSpc>
                <a:spcPts val="1800"/>
              </a:lnSpc>
            </a:pPr>
            <a:r>
              <a:rPr sz="2000" b="0" i="0">
                <a:solidFill>
                  <a:srgbClr val="383838"/>
                </a:solidFill>
                <a:latin typeface="Arial" panose="020B0604020202020204" pitchFamily="34" charset="0"/>
                <a:ea typeface="Inter"/>
                <a:cs typeface="Arial" panose="020B0604020202020204" pitchFamily="34" charset="0"/>
              </a:rPr>
              <a:t>Before we go to the working of Convolutional neural networks (CNN), let’s cover the basics, such as what an image is and how it is represented. </a:t>
            </a:r>
            <a:endParaRPr sz="2000" b="0" i="0">
              <a:solidFill>
                <a:srgbClr val="383838"/>
              </a:solidFill>
              <a:latin typeface="Arial" panose="020B0604020202020204" pitchFamily="34" charset="0"/>
              <a:ea typeface="Inter"/>
              <a:cs typeface="Arial" panose="020B0604020202020204" pitchFamily="34" charset="0"/>
            </a:endParaRPr>
          </a:p>
        </p:txBody>
      </p:sp>
      <p:pic>
        <p:nvPicPr>
          <p:cNvPr id="3" name="Picture 2"/>
          <p:cNvPicPr/>
          <p:nvPr/>
        </p:nvPicPr>
        <p:blipFill>
          <a:blip r:embed="rId1"/>
          <a:stretch>
            <a:fillRect/>
          </a:stretch>
        </p:blipFill>
        <p:spPr>
          <a:xfrm>
            <a:off x="127000" y="1358265"/>
            <a:ext cx="6058535" cy="39922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24510" y="168275"/>
            <a:ext cx="10870565" cy="829945"/>
          </a:xfrm>
          <a:prstGeom prst="rect">
            <a:avLst/>
          </a:prstGeom>
        </p:spPr>
        <p:txBody>
          <a:bodyPr wrap="square">
            <a:spAutoFit/>
          </a:bodyPr>
          <a:p>
            <a:pPr marL="0" indent="0"/>
            <a:r>
              <a:rPr sz="2400" b="1" i="0">
                <a:solidFill>
                  <a:srgbClr val="383838"/>
                </a:solidFill>
                <a:latin typeface="Calibri" panose="020F0502020204030204" charset="0"/>
                <a:ea typeface="Inter"/>
                <a:cs typeface="Calibri" panose="020F0502020204030204" charset="0"/>
              </a:rPr>
              <a:t>For simplicity, let’s stick with grayscale images as we try to understand how CNNs work.</a:t>
            </a:r>
            <a:endParaRPr sz="2400" b="1" i="0">
              <a:solidFill>
                <a:srgbClr val="383838"/>
              </a:solidFill>
              <a:latin typeface="Calibri" panose="020F0502020204030204" charset="0"/>
              <a:ea typeface="Inter"/>
              <a:cs typeface="Calibri" panose="020F0502020204030204" charset="0"/>
            </a:endParaRPr>
          </a:p>
        </p:txBody>
      </p:sp>
      <p:pic>
        <p:nvPicPr>
          <p:cNvPr id="7" name="Picture 6" descr="unnamed-1-66c705a22fa6a (1)"/>
          <p:cNvPicPr>
            <a:picLocks noChangeAspect="1"/>
          </p:cNvPicPr>
          <p:nvPr/>
        </p:nvPicPr>
        <p:blipFill>
          <a:blip r:embed="rId1"/>
          <a:stretch>
            <a:fillRect/>
          </a:stretch>
        </p:blipFill>
        <p:spPr>
          <a:xfrm>
            <a:off x="748030" y="1151890"/>
            <a:ext cx="9144000" cy="4127500"/>
          </a:xfrm>
          <a:prstGeom prst="rect">
            <a:avLst/>
          </a:prstGeom>
        </p:spPr>
      </p:pic>
      <p:pic>
        <p:nvPicPr>
          <p:cNvPr id="2" name="Picture 1"/>
          <p:cNvPicPr/>
          <p:nvPr/>
        </p:nvPicPr>
        <p:blipFill>
          <a:blip r:embed="rId2"/>
          <a:stretch>
            <a:fillRect/>
          </a:stretch>
        </p:blipFill>
        <p:spPr>
          <a:xfrm>
            <a:off x="6282055" y="4596765"/>
            <a:ext cx="5909945" cy="22612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18895" y="372110"/>
            <a:ext cx="8936990" cy="1021715"/>
          </a:xfrm>
          <a:prstGeom prst="rect">
            <a:avLst/>
          </a:prstGeom>
        </p:spPr>
        <p:txBody>
          <a:bodyPr wrap="square">
            <a:spAutoFit/>
          </a:bodyPr>
          <a:p>
            <a:pPr marL="0" indent="0">
              <a:lnSpc>
                <a:spcPts val="1500"/>
              </a:lnSpc>
              <a:spcBef>
                <a:spcPts val="2000"/>
              </a:spcBef>
              <a:spcAft>
                <a:spcPct val="2000"/>
              </a:spcAft>
            </a:pPr>
            <a:r>
              <a:rPr sz="1900" b="1" i="0">
                <a:solidFill>
                  <a:srgbClr val="C00000"/>
                </a:solidFill>
                <a:latin typeface="Calibri" panose="020F0502020204030204" charset="0"/>
                <a:ea typeface="sohne"/>
                <a:cs typeface="Calibri" panose="020F0502020204030204" charset="0"/>
              </a:rPr>
              <a:t>1. Pooling: Reducing complexity</a:t>
            </a:r>
            <a:endParaRPr sz="1900" b="1" i="0">
              <a:solidFill>
                <a:srgbClr val="C00000"/>
              </a:solidFill>
              <a:latin typeface="Calibri" panose="020F0502020204030204" charset="0"/>
              <a:ea typeface="sohne"/>
              <a:cs typeface="Calibri" panose="020F0502020204030204" charset="0"/>
            </a:endParaRPr>
          </a:p>
          <a:p>
            <a:pPr marL="0" indent="0">
              <a:lnSpc>
                <a:spcPts val="1600"/>
              </a:lnSpc>
              <a:spcBef>
                <a:spcPts val="900"/>
              </a:spcBef>
              <a:spcAft>
                <a:spcPct val="4000"/>
              </a:spcAft>
            </a:pPr>
            <a:r>
              <a:rPr sz="1600" b="0" i="0">
                <a:solidFill>
                  <a:srgbClr val="242424"/>
                </a:solidFill>
                <a:latin typeface="Calibri" panose="020F0502020204030204" charset="0"/>
                <a:ea typeface="source-serif-pro"/>
                <a:cs typeface="Calibri" panose="020F0502020204030204" charset="0"/>
              </a:rPr>
              <a:t>Pooling is a down-sampling technique that reduces the size of feature maps while retaining the most important information. It helps in making the network computationally efficient and robust to small variations in the input image.</a:t>
            </a:r>
            <a:endParaRPr sz="1600" b="0" i="0">
              <a:solidFill>
                <a:srgbClr val="242424"/>
              </a:solidFill>
              <a:latin typeface="Calibri" panose="020F0502020204030204" charset="0"/>
              <a:ea typeface="source-serif-pro"/>
              <a:cs typeface="Calibri" panose="020F0502020204030204" charset="0"/>
            </a:endParaRPr>
          </a:p>
        </p:txBody>
      </p:sp>
      <p:pic>
        <p:nvPicPr>
          <p:cNvPr id="3" name="Picture 2"/>
          <p:cNvPicPr/>
          <p:nvPr/>
        </p:nvPicPr>
        <p:blipFill>
          <a:blip r:embed="rId1"/>
          <a:stretch>
            <a:fillRect/>
          </a:stretch>
        </p:blipFill>
        <p:spPr>
          <a:xfrm>
            <a:off x="1731645" y="1393825"/>
            <a:ext cx="9600565" cy="3590925"/>
          </a:xfrm>
          <a:prstGeom prst="rect">
            <a:avLst/>
          </a:prstGeom>
        </p:spPr>
      </p:pic>
      <p:sp>
        <p:nvSpPr>
          <p:cNvPr id="4" name="Text Box 3"/>
          <p:cNvSpPr txBox="1"/>
          <p:nvPr/>
        </p:nvSpPr>
        <p:spPr>
          <a:xfrm>
            <a:off x="451485" y="5219700"/>
            <a:ext cx="5080000" cy="1040130"/>
          </a:xfrm>
          <a:prstGeom prst="rect">
            <a:avLst/>
          </a:prstGeom>
        </p:spPr>
        <p:txBody>
          <a:bodyPr>
            <a:spAutoFit/>
          </a:bodyPr>
          <a:p>
            <a:pPr marL="0" indent="0">
              <a:lnSpc>
                <a:spcPts val="1200"/>
              </a:lnSpc>
              <a:spcBef>
                <a:spcPts val="1800"/>
              </a:spcBef>
              <a:spcAft>
                <a:spcPct val="3000"/>
              </a:spcAft>
            </a:pPr>
            <a:r>
              <a:rPr sz="1600" b="1" i="0">
                <a:solidFill>
                  <a:srgbClr val="242424"/>
                </a:solidFill>
                <a:highlight>
                  <a:srgbClr val="FFFF00"/>
                </a:highlight>
                <a:latin typeface="sohne"/>
                <a:ea typeface="sohne"/>
              </a:rPr>
              <a:t>Types of Pooling</a:t>
            </a:r>
            <a:endParaRPr sz="1600" b="1" i="0">
              <a:solidFill>
                <a:srgbClr val="242424"/>
              </a:solidFill>
              <a:highlight>
                <a:srgbClr val="FFFF00"/>
              </a:highlight>
              <a:latin typeface="sohne"/>
              <a:ea typeface="sohne"/>
            </a:endParaRPr>
          </a:p>
          <a:p>
            <a:pPr marL="457200" lvl="1" indent="0">
              <a:lnSpc>
                <a:spcPts val="1200"/>
              </a:lnSpc>
              <a:spcBef>
                <a:spcPts val="1800"/>
              </a:spcBef>
              <a:spcAft>
                <a:spcPct val="3000"/>
              </a:spcAft>
            </a:pPr>
            <a:r>
              <a:rPr sz="1600" b="0" i="0">
                <a:solidFill>
                  <a:srgbClr val="242424"/>
                </a:solidFill>
                <a:latin typeface="sohne"/>
                <a:ea typeface="sohne"/>
              </a:rPr>
              <a:t>a. Max Pooling</a:t>
            </a:r>
            <a:endParaRPr sz="1600" b="0" i="0">
              <a:solidFill>
                <a:srgbClr val="242424"/>
              </a:solidFill>
              <a:latin typeface="sohne"/>
              <a:ea typeface="sohne"/>
            </a:endParaRPr>
          </a:p>
          <a:p>
            <a:pPr marL="457200" lvl="1" indent="0">
              <a:lnSpc>
                <a:spcPts val="1200"/>
              </a:lnSpc>
              <a:spcBef>
                <a:spcPts val="1800"/>
              </a:spcBef>
              <a:spcAft>
                <a:spcPct val="3000"/>
              </a:spcAft>
            </a:pPr>
            <a:r>
              <a:rPr lang="en-US" altLang="en-US" sz="1600" b="0" i="0">
                <a:solidFill>
                  <a:srgbClr val="242424"/>
                </a:solidFill>
                <a:latin typeface="sohne"/>
                <a:ea typeface="sohne"/>
              </a:rPr>
              <a:t>b. Average Pooling</a:t>
            </a:r>
            <a:endParaRPr lang="en-US" altLang="en-US" sz="1600" b="0" i="0">
              <a:solidFill>
                <a:srgbClr val="242424"/>
              </a:solidFill>
              <a:latin typeface="sohne"/>
              <a:ea typeface="sohne"/>
            </a:endParaRPr>
          </a:p>
        </p:txBody>
      </p:sp>
      <p:sp>
        <p:nvSpPr>
          <p:cNvPr id="5" name="Text Box 4"/>
          <p:cNvSpPr txBox="1"/>
          <p:nvPr/>
        </p:nvSpPr>
        <p:spPr>
          <a:xfrm>
            <a:off x="2850515" y="5095875"/>
            <a:ext cx="5183505" cy="1762125"/>
          </a:xfrm>
          <a:prstGeom prst="rect">
            <a:avLst/>
          </a:prstGeom>
        </p:spPr>
        <p:txBody>
          <a:bodyPr wrap="square">
            <a:spAutoFit/>
          </a:bodyPr>
          <a:p>
            <a:pPr marL="0" indent="0">
              <a:lnSpc>
                <a:spcPts val="1200"/>
              </a:lnSpc>
              <a:spcBef>
                <a:spcPts val="1800"/>
              </a:spcBef>
              <a:spcAft>
                <a:spcPct val="3000"/>
              </a:spcAft>
            </a:pPr>
            <a:r>
              <a:rPr sz="1600" b="1" i="0">
                <a:solidFill>
                  <a:srgbClr val="242424"/>
                </a:solidFill>
                <a:highlight>
                  <a:srgbClr val="FFFF00"/>
                </a:highlight>
                <a:latin typeface="sohne"/>
                <a:ea typeface="sohne"/>
              </a:rPr>
              <a:t>Why use Pooling?</a:t>
            </a:r>
            <a:endParaRPr sz="1600" b="1" i="0">
              <a:solidFill>
                <a:srgbClr val="242424"/>
              </a:solidFill>
              <a:highlight>
                <a:srgbClr val="FFFF00"/>
              </a:highlight>
              <a:latin typeface="sohne"/>
              <a:ea typeface="sohne"/>
            </a:endParaRPr>
          </a:p>
          <a:p>
            <a:pPr marL="190500" indent="0">
              <a:lnSpc>
                <a:spcPts val="1600"/>
              </a:lnSpc>
              <a:spcBef>
                <a:spcPts val="900"/>
              </a:spcBef>
              <a:spcAft>
                <a:spcPct val="4000"/>
              </a:spcAft>
              <a:buFont typeface="Arial" panose="020B0604020202020204"/>
              <a:buChar char="•"/>
            </a:pPr>
            <a:r>
              <a:rPr sz="1600" b="1" i="0">
                <a:solidFill>
                  <a:srgbClr val="242424"/>
                </a:solidFill>
                <a:latin typeface="source-serif-pro"/>
                <a:ea typeface="source-serif-pro"/>
              </a:rPr>
              <a:t>Reduces dimensionality:</a:t>
            </a:r>
            <a:r>
              <a:rPr sz="1600" b="0" i="0">
                <a:solidFill>
                  <a:srgbClr val="242424"/>
                </a:solidFill>
                <a:latin typeface="source-serif-pro"/>
                <a:ea typeface="source-serif-pro"/>
              </a:rPr>
              <a:t> Smaller feature maps mean fewer computations in subsequent layers.</a:t>
            </a:r>
            <a:endParaRPr sz="1600" b="0" i="0">
              <a:solidFill>
                <a:srgbClr val="242424"/>
              </a:solidFill>
              <a:latin typeface="source-serif-pro"/>
              <a:ea typeface="source-serif-pro"/>
            </a:endParaRPr>
          </a:p>
          <a:p>
            <a:pPr marL="190500" indent="0">
              <a:lnSpc>
                <a:spcPts val="1600"/>
              </a:lnSpc>
              <a:spcBef>
                <a:spcPts val="1100"/>
              </a:spcBef>
              <a:spcAft>
                <a:spcPct val="4000"/>
              </a:spcAft>
              <a:buFont typeface="Arial" panose="020B0604020202020204"/>
              <a:buChar char="•"/>
            </a:pPr>
            <a:r>
              <a:rPr sz="1600" b="1" i="0">
                <a:solidFill>
                  <a:srgbClr val="242424"/>
                </a:solidFill>
                <a:latin typeface="source-serif-pro"/>
                <a:ea typeface="source-serif-pro"/>
              </a:rPr>
              <a:t>Improves generalization:</a:t>
            </a:r>
            <a:r>
              <a:rPr sz="1600" b="0" i="0">
                <a:solidFill>
                  <a:srgbClr val="242424"/>
                </a:solidFill>
                <a:latin typeface="source-serif-pro"/>
                <a:ea typeface="source-serif-pro"/>
              </a:rPr>
              <a:t> By focusing on key features, pooling makes the network robust to noise and distortions in the image.</a:t>
            </a:r>
            <a:endParaRPr sz="1600" b="0" i="0">
              <a:solidFill>
                <a:srgbClr val="242424"/>
              </a:solidFill>
              <a:latin typeface="source-serif-pro"/>
              <a:ea typeface="source-serif-pro"/>
            </a:endParaRPr>
          </a:p>
        </p:txBody>
      </p:sp>
      <p:sp>
        <p:nvSpPr>
          <p:cNvPr id="6" name="Text Box 5"/>
          <p:cNvSpPr txBox="1"/>
          <p:nvPr/>
        </p:nvSpPr>
        <p:spPr>
          <a:xfrm>
            <a:off x="8034020" y="4294505"/>
            <a:ext cx="4245610" cy="2480945"/>
          </a:xfrm>
          <a:prstGeom prst="rect">
            <a:avLst/>
          </a:prstGeom>
        </p:spPr>
        <p:txBody>
          <a:bodyPr>
            <a:noAutofit/>
          </a:bodyPr>
          <a:p>
            <a:pPr marL="0" indent="0">
              <a:lnSpc>
                <a:spcPts val="1200"/>
              </a:lnSpc>
              <a:spcBef>
                <a:spcPts val="1800"/>
              </a:spcBef>
              <a:spcAft>
                <a:spcPct val="3000"/>
              </a:spcAft>
            </a:pPr>
            <a:r>
              <a:rPr sz="1600" b="1" i="0">
                <a:solidFill>
                  <a:srgbClr val="242424"/>
                </a:solidFill>
                <a:highlight>
                  <a:srgbClr val="FFFF00"/>
                </a:highlight>
                <a:latin typeface="sohne"/>
                <a:ea typeface="sohne"/>
              </a:rPr>
              <a:t>How Pooling works?</a:t>
            </a:r>
            <a:endParaRPr sz="1600" b="1" i="0">
              <a:solidFill>
                <a:srgbClr val="242424"/>
              </a:solidFill>
              <a:highlight>
                <a:srgbClr val="FFFF00"/>
              </a:highlight>
              <a:latin typeface="sohne"/>
              <a:ea typeface="sohne"/>
            </a:endParaRPr>
          </a:p>
          <a:p>
            <a:pPr marL="0" indent="0">
              <a:lnSpc>
                <a:spcPts val="1600"/>
              </a:lnSpc>
              <a:spcBef>
                <a:spcPts val="900"/>
              </a:spcBef>
              <a:spcAft>
                <a:spcPct val="4000"/>
              </a:spcAft>
            </a:pPr>
            <a:r>
              <a:rPr sz="1600" b="1" i="0">
                <a:solidFill>
                  <a:srgbClr val="242424"/>
                </a:solidFill>
                <a:latin typeface="source-serif-pro"/>
                <a:ea typeface="source-serif-pro"/>
              </a:rPr>
              <a:t>During pooling:</a:t>
            </a:r>
            <a:endParaRPr sz="1600" b="1" i="0">
              <a:solidFill>
                <a:srgbClr val="242424"/>
              </a:solidFill>
              <a:latin typeface="source-serif-pro"/>
              <a:ea typeface="source-serif-pro"/>
            </a:endParaRPr>
          </a:p>
          <a:p>
            <a:pPr marL="190500" indent="0">
              <a:lnSpc>
                <a:spcPts val="1600"/>
              </a:lnSpc>
              <a:spcBef>
                <a:spcPts val="2200"/>
              </a:spcBef>
              <a:spcAft>
                <a:spcPct val="4000"/>
              </a:spcAft>
              <a:buAutoNum type="arabicPeriod"/>
            </a:pPr>
            <a:r>
              <a:rPr sz="1600" b="0" i="0">
                <a:solidFill>
                  <a:srgbClr val="242424"/>
                </a:solidFill>
                <a:latin typeface="source-serif-pro"/>
                <a:ea typeface="source-serif-pro"/>
              </a:rPr>
              <a:t>A sliding window moves over the feature map.</a:t>
            </a:r>
            <a:endParaRPr sz="1600" b="0" i="0">
              <a:solidFill>
                <a:srgbClr val="242424"/>
              </a:solidFill>
              <a:latin typeface="source-serif-pro"/>
              <a:ea typeface="source-serif-pro"/>
            </a:endParaRPr>
          </a:p>
          <a:p>
            <a:pPr marL="190500" indent="0">
              <a:lnSpc>
                <a:spcPts val="1600"/>
              </a:lnSpc>
              <a:spcBef>
                <a:spcPts val="1100"/>
              </a:spcBef>
              <a:spcAft>
                <a:spcPct val="4000"/>
              </a:spcAft>
              <a:buAutoNum type="arabicPeriod"/>
            </a:pPr>
            <a:r>
              <a:rPr sz="1600" b="0" i="0">
                <a:solidFill>
                  <a:srgbClr val="242424"/>
                </a:solidFill>
                <a:latin typeface="source-serif-pro"/>
                <a:ea typeface="source-serif-pro"/>
              </a:rPr>
              <a:t>For each window, a single value (max or average) is computed.</a:t>
            </a:r>
            <a:endParaRPr sz="1600" b="0" i="0">
              <a:solidFill>
                <a:srgbClr val="242424"/>
              </a:solidFill>
              <a:latin typeface="source-serif-pro"/>
              <a:ea typeface="source-serif-pro"/>
            </a:endParaRPr>
          </a:p>
          <a:p>
            <a:pPr marL="190500" indent="0">
              <a:lnSpc>
                <a:spcPts val="1600"/>
              </a:lnSpc>
              <a:spcBef>
                <a:spcPts val="1100"/>
              </a:spcBef>
              <a:spcAft>
                <a:spcPct val="4000"/>
              </a:spcAft>
              <a:buAutoNum type="arabicPeriod"/>
            </a:pPr>
            <a:r>
              <a:rPr sz="1600" b="0" i="0">
                <a:solidFill>
                  <a:srgbClr val="242424"/>
                </a:solidFill>
                <a:latin typeface="source-serif-pro"/>
                <a:ea typeface="source-serif-pro"/>
              </a:rPr>
              <a:t>The result is a reduced feature map.</a:t>
            </a:r>
            <a:endParaRPr sz="1600" b="0" i="0">
              <a:solidFill>
                <a:srgbClr val="242424"/>
              </a:solidFill>
              <a:latin typeface="source-serif-pro"/>
              <a:ea typeface="source-serif-pr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1965" y="266065"/>
            <a:ext cx="5080000" cy="283210"/>
          </a:xfrm>
          <a:prstGeom prst="rect">
            <a:avLst/>
          </a:prstGeom>
        </p:spPr>
        <p:txBody>
          <a:bodyPr>
            <a:spAutoFit/>
          </a:bodyPr>
          <a:p>
            <a:pPr marL="0" indent="0">
              <a:lnSpc>
                <a:spcPts val="1500"/>
              </a:lnSpc>
              <a:spcBef>
                <a:spcPts val="2000"/>
              </a:spcBef>
              <a:spcAft>
                <a:spcPct val="2000"/>
              </a:spcAft>
            </a:pPr>
            <a:r>
              <a:rPr sz="2000" b="1" i="0">
                <a:solidFill>
                  <a:srgbClr val="242424"/>
                </a:solidFill>
                <a:latin typeface="Calibri" panose="020F0502020204030204" charset="0"/>
                <a:ea typeface="sohne"/>
                <a:cs typeface="Calibri" panose="020F0502020204030204" charset="0"/>
              </a:rPr>
              <a:t>2. Padding: Preserving image borders</a:t>
            </a:r>
            <a:endParaRPr sz="2000" b="1" i="0">
              <a:solidFill>
                <a:srgbClr val="242424"/>
              </a:solidFill>
              <a:latin typeface="Calibri" panose="020F0502020204030204" charset="0"/>
              <a:ea typeface="sohne"/>
              <a:cs typeface="Calibri" panose="020F0502020204030204" charset="0"/>
            </a:endParaRPr>
          </a:p>
        </p:txBody>
      </p:sp>
      <p:sp>
        <p:nvSpPr>
          <p:cNvPr id="3" name="Text Box 2"/>
          <p:cNvSpPr txBox="1"/>
          <p:nvPr/>
        </p:nvSpPr>
        <p:spPr>
          <a:xfrm>
            <a:off x="869315" y="549275"/>
            <a:ext cx="10202545" cy="829945"/>
          </a:xfrm>
          <a:prstGeom prst="rect">
            <a:avLst/>
          </a:prstGeom>
        </p:spPr>
        <p:txBody>
          <a:bodyPr wrap="square">
            <a:spAutoFit/>
          </a:bodyPr>
          <a:p>
            <a:pPr marL="0" indent="0"/>
            <a:r>
              <a:rPr sz="1600" b="0" i="0">
                <a:solidFill>
                  <a:srgbClr val="242424"/>
                </a:solidFill>
                <a:latin typeface="source-serif-pro"/>
                <a:ea typeface="source-serif-pro"/>
              </a:rPr>
              <a:t>In CNNs, convolutional layers apply filters to images. If the filter overlaps only the central pixels, the edges and corners may not get the same attention. Padding solves this by adding extra pixels (usually zeros) around the image.</a:t>
            </a:r>
            <a:endParaRPr sz="1600" b="0" i="0">
              <a:solidFill>
                <a:srgbClr val="242424"/>
              </a:solidFill>
              <a:latin typeface="source-serif-pro"/>
              <a:ea typeface="source-serif-pro"/>
            </a:endParaRPr>
          </a:p>
        </p:txBody>
      </p:sp>
      <p:pic>
        <p:nvPicPr>
          <p:cNvPr id="4" name="Picture 3"/>
          <p:cNvPicPr/>
          <p:nvPr/>
        </p:nvPicPr>
        <p:blipFill>
          <a:blip r:embed="rId1"/>
          <a:stretch>
            <a:fillRect/>
          </a:stretch>
        </p:blipFill>
        <p:spPr>
          <a:xfrm>
            <a:off x="745490" y="1933575"/>
            <a:ext cx="5938520" cy="4796155"/>
          </a:xfrm>
          <a:prstGeom prst="rect">
            <a:avLst/>
          </a:prstGeom>
        </p:spPr>
      </p:pic>
      <p:sp>
        <p:nvSpPr>
          <p:cNvPr id="5" name="Text Box 4"/>
          <p:cNvSpPr txBox="1"/>
          <p:nvPr/>
        </p:nvSpPr>
        <p:spPr>
          <a:xfrm>
            <a:off x="6684010" y="1802130"/>
            <a:ext cx="5393055" cy="3446780"/>
          </a:xfrm>
          <a:prstGeom prst="rect">
            <a:avLst/>
          </a:prstGeom>
        </p:spPr>
        <p:txBody>
          <a:bodyPr wrap="square">
            <a:spAutoFit/>
          </a:bodyPr>
          <a:p>
            <a:pPr marL="0" indent="0">
              <a:lnSpc>
                <a:spcPts val="1200"/>
              </a:lnSpc>
              <a:spcBef>
                <a:spcPts val="1800"/>
              </a:spcBef>
              <a:spcAft>
                <a:spcPct val="3000"/>
              </a:spcAft>
            </a:pPr>
            <a:r>
              <a:rPr sz="2400" b="1" i="0">
                <a:solidFill>
                  <a:srgbClr val="C00000"/>
                </a:solidFill>
                <a:latin typeface="Calibri" panose="020F0502020204030204" charset="0"/>
                <a:ea typeface="sohne"/>
                <a:cs typeface="Calibri" panose="020F0502020204030204" charset="0"/>
              </a:rPr>
              <a:t>Types of Padding</a:t>
            </a:r>
            <a:endParaRPr sz="2400" b="1" i="0">
              <a:solidFill>
                <a:srgbClr val="C00000"/>
              </a:solidFill>
              <a:latin typeface="Calibri" panose="020F0502020204030204" charset="0"/>
              <a:ea typeface="sohne"/>
              <a:cs typeface="Calibri" panose="020F0502020204030204" charset="0"/>
            </a:endParaRPr>
          </a:p>
          <a:p>
            <a:pPr marL="0" indent="0">
              <a:lnSpc>
                <a:spcPts val="1200"/>
              </a:lnSpc>
              <a:spcBef>
                <a:spcPts val="1800"/>
              </a:spcBef>
              <a:spcAft>
                <a:spcPct val="3000"/>
              </a:spcAft>
            </a:pPr>
            <a:r>
              <a:rPr sz="1600" b="1" i="0">
                <a:solidFill>
                  <a:srgbClr val="C00000"/>
                </a:solidFill>
                <a:latin typeface="sohne"/>
                <a:ea typeface="sohne"/>
              </a:rPr>
              <a:t>a. Valid Padding</a:t>
            </a:r>
            <a:endParaRPr sz="1600" b="1" i="0">
              <a:solidFill>
                <a:srgbClr val="C00000"/>
              </a:solidFill>
              <a:latin typeface="sohne"/>
              <a:ea typeface="sohne"/>
            </a:endParaRPr>
          </a:p>
          <a:p>
            <a:pPr marL="0" indent="0">
              <a:lnSpc>
                <a:spcPts val="1600"/>
              </a:lnSpc>
              <a:spcBef>
                <a:spcPts val="900"/>
              </a:spcBef>
              <a:spcAft>
                <a:spcPct val="4000"/>
              </a:spcAft>
            </a:pPr>
            <a:r>
              <a:rPr sz="1600" b="0" i="0">
                <a:solidFill>
                  <a:srgbClr val="242424"/>
                </a:solidFill>
                <a:latin typeface="source-serif-pro"/>
                <a:ea typeface="source-serif-pro"/>
              </a:rPr>
              <a:t>In </a:t>
            </a:r>
            <a:r>
              <a:rPr sz="1600" b="1" i="0">
                <a:solidFill>
                  <a:srgbClr val="242424"/>
                </a:solidFill>
                <a:latin typeface="source-serif-pro"/>
                <a:ea typeface="source-serif-pro"/>
              </a:rPr>
              <a:t>valid padding</a:t>
            </a:r>
            <a:r>
              <a:rPr sz="1600" b="0" i="0">
                <a:solidFill>
                  <a:srgbClr val="242424"/>
                </a:solidFill>
                <a:latin typeface="source-serif-pro"/>
                <a:ea typeface="source-serif-pro"/>
              </a:rPr>
              <a:t>, no extra pixels are added. The filter only slides over the original image, resulting in a smaller output feature map.</a:t>
            </a:r>
            <a:endParaRPr sz="1600" b="0" i="0">
              <a:solidFill>
                <a:srgbClr val="242424"/>
              </a:solidFill>
              <a:latin typeface="source-serif-pro"/>
              <a:ea typeface="source-serif-pro"/>
            </a:endParaRPr>
          </a:p>
          <a:p>
            <a:pPr marL="190500" indent="0">
              <a:lnSpc>
                <a:spcPts val="1600"/>
              </a:lnSpc>
              <a:spcBef>
                <a:spcPts val="2200"/>
              </a:spcBef>
              <a:spcAft>
                <a:spcPct val="4000"/>
              </a:spcAft>
              <a:buFont typeface="Arial" panose="020B0604020202020204"/>
              <a:buChar char="•"/>
            </a:pPr>
            <a:r>
              <a:rPr sz="1600" b="1" i="0">
                <a:solidFill>
                  <a:srgbClr val="242424"/>
                </a:solidFill>
                <a:latin typeface="source-serif-pro"/>
                <a:ea typeface="source-serif-pro"/>
              </a:rPr>
              <a:t>Example:</a:t>
            </a:r>
            <a:r>
              <a:rPr sz="1600" b="0" i="0">
                <a:solidFill>
                  <a:srgbClr val="242424"/>
                </a:solidFill>
                <a:latin typeface="source-serif-pro"/>
                <a:ea typeface="source-serif-pro"/>
              </a:rPr>
              <a:t> A 5x5 image with a 3x3 filter produces a 3x3 output.</a:t>
            </a:r>
            <a:endParaRPr sz="1600" b="0" i="0">
              <a:solidFill>
                <a:srgbClr val="242424"/>
              </a:solidFill>
              <a:latin typeface="source-serif-pro"/>
              <a:ea typeface="source-serif-pro"/>
            </a:endParaRPr>
          </a:p>
          <a:p>
            <a:pPr marL="0" indent="0">
              <a:lnSpc>
                <a:spcPts val="1200"/>
              </a:lnSpc>
              <a:spcBef>
                <a:spcPts val="1800"/>
              </a:spcBef>
              <a:spcAft>
                <a:spcPct val="3000"/>
              </a:spcAft>
            </a:pPr>
            <a:r>
              <a:rPr sz="1600" b="1" i="0">
                <a:solidFill>
                  <a:srgbClr val="C00000"/>
                </a:solidFill>
                <a:latin typeface="sohne"/>
                <a:ea typeface="sohne"/>
              </a:rPr>
              <a:t>b. Same Padding</a:t>
            </a:r>
            <a:endParaRPr sz="1600" b="1" i="0">
              <a:solidFill>
                <a:srgbClr val="C00000"/>
              </a:solidFill>
              <a:latin typeface="sohne"/>
              <a:ea typeface="sohne"/>
            </a:endParaRPr>
          </a:p>
          <a:p>
            <a:pPr marL="0" indent="0">
              <a:lnSpc>
                <a:spcPts val="1600"/>
              </a:lnSpc>
              <a:spcBef>
                <a:spcPts val="900"/>
              </a:spcBef>
              <a:spcAft>
                <a:spcPct val="4000"/>
              </a:spcAft>
            </a:pPr>
            <a:r>
              <a:rPr sz="1600" b="0" i="0">
                <a:solidFill>
                  <a:srgbClr val="242424"/>
                </a:solidFill>
                <a:latin typeface="source-serif-pro"/>
                <a:ea typeface="source-serif-pro"/>
              </a:rPr>
              <a:t>In </a:t>
            </a:r>
            <a:r>
              <a:rPr sz="1600" b="1" i="0">
                <a:solidFill>
                  <a:srgbClr val="242424"/>
                </a:solidFill>
                <a:latin typeface="source-serif-pro"/>
                <a:ea typeface="source-serif-pro"/>
              </a:rPr>
              <a:t>same padding</a:t>
            </a:r>
            <a:r>
              <a:rPr sz="1600" b="0" i="0">
                <a:solidFill>
                  <a:srgbClr val="242424"/>
                </a:solidFill>
                <a:latin typeface="source-serif-pro"/>
                <a:ea typeface="source-serif-pro"/>
              </a:rPr>
              <a:t>, pixels are added around the image so the output feature map has the same dimensions as the input. This is especially useful in deeper networks to maintain spatial resolution.</a:t>
            </a:r>
            <a:endParaRPr sz="1600" b="0" i="0">
              <a:solidFill>
                <a:srgbClr val="242424"/>
              </a:solidFill>
              <a:latin typeface="source-serif-pro"/>
              <a:ea typeface="source-serif-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123190" y="104140"/>
            <a:ext cx="12004040" cy="6026785"/>
          </a:xfrm>
          <a:prstGeom prst="rect">
            <a:avLst/>
          </a:prstGeom>
        </p:spPr>
      </p:pic>
      <p:sp>
        <p:nvSpPr>
          <p:cNvPr id="3" name="Text Box 2"/>
          <p:cNvSpPr txBox="1"/>
          <p:nvPr/>
        </p:nvSpPr>
        <p:spPr>
          <a:xfrm>
            <a:off x="534670" y="5969000"/>
            <a:ext cx="9333865" cy="296545"/>
          </a:xfrm>
          <a:prstGeom prst="rect">
            <a:avLst/>
          </a:prstGeom>
        </p:spPr>
        <p:txBody>
          <a:bodyPr wrap="square">
            <a:spAutoFit/>
          </a:bodyPr>
          <a:p>
            <a:pPr marL="190500" indent="0">
              <a:lnSpc>
                <a:spcPts val="1600"/>
              </a:lnSpc>
              <a:spcBef>
                <a:spcPts val="2200"/>
              </a:spcBef>
              <a:spcAft>
                <a:spcPct val="4000"/>
              </a:spcAft>
              <a:buFont typeface="Arial" panose="020B0604020202020204"/>
              <a:buChar char="•"/>
            </a:pPr>
            <a:r>
              <a:rPr sz="1600" b="1" i="0">
                <a:solidFill>
                  <a:srgbClr val="242424"/>
                </a:solidFill>
                <a:latin typeface="source-serif-pro"/>
                <a:ea typeface="source-serif-pro"/>
              </a:rPr>
              <a:t>Example:</a:t>
            </a:r>
            <a:r>
              <a:rPr sz="1600" b="0" i="0">
                <a:solidFill>
                  <a:srgbClr val="242424"/>
                </a:solidFill>
                <a:latin typeface="source-serif-pro"/>
                <a:ea typeface="source-serif-pro"/>
              </a:rPr>
              <a:t> A 5x5 image with a 3x3 filter and same padding produces a 5x5 output.</a:t>
            </a:r>
            <a:endParaRPr sz="1600" b="0" i="0">
              <a:solidFill>
                <a:srgbClr val="242424"/>
              </a:solidFill>
              <a:latin typeface="source-serif-pro"/>
              <a:ea typeface="source-serif-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78230" y="762000"/>
            <a:ext cx="8509000" cy="1355090"/>
          </a:xfrm>
          <a:prstGeom prst="rect">
            <a:avLst/>
          </a:prstGeom>
        </p:spPr>
        <p:txBody>
          <a:bodyPr wrap="square">
            <a:spAutoFit/>
          </a:bodyPr>
          <a:p>
            <a:pPr marL="0" indent="0">
              <a:lnSpc>
                <a:spcPts val="1200"/>
              </a:lnSpc>
              <a:spcBef>
                <a:spcPts val="1800"/>
              </a:spcBef>
              <a:spcAft>
                <a:spcPct val="3000"/>
              </a:spcAft>
            </a:pPr>
            <a:r>
              <a:rPr sz="2000" b="1" i="0">
                <a:solidFill>
                  <a:srgbClr val="242424"/>
                </a:solidFill>
                <a:latin typeface="sohne"/>
                <a:ea typeface="sohne"/>
              </a:rPr>
              <a:t>Why Padding is important?</a:t>
            </a:r>
            <a:endParaRPr sz="2000" b="1" i="0">
              <a:solidFill>
                <a:srgbClr val="242424"/>
              </a:solidFill>
              <a:latin typeface="sohne"/>
              <a:ea typeface="sohne"/>
            </a:endParaRPr>
          </a:p>
          <a:p>
            <a:pPr marL="190500" indent="0">
              <a:lnSpc>
                <a:spcPts val="1600"/>
              </a:lnSpc>
              <a:spcBef>
                <a:spcPts val="900"/>
              </a:spcBef>
              <a:spcAft>
                <a:spcPct val="4000"/>
              </a:spcAft>
              <a:buFont typeface="Arial" panose="020B0604020202020204"/>
              <a:buChar char="•"/>
            </a:pPr>
            <a:r>
              <a:rPr sz="1600" b="1" i="0">
                <a:solidFill>
                  <a:srgbClr val="242424"/>
                </a:solidFill>
                <a:latin typeface="source-serif-pro"/>
                <a:ea typeface="source-serif-pro"/>
              </a:rPr>
              <a:t>Preserves spatial information:</a:t>
            </a:r>
            <a:r>
              <a:rPr sz="1600" b="0" i="0">
                <a:solidFill>
                  <a:srgbClr val="242424"/>
                </a:solidFill>
                <a:latin typeface="source-serif-pro"/>
                <a:ea typeface="source-serif-pro"/>
              </a:rPr>
              <a:t> Edges and corners are often crucial in image processing, and padding ensures they are included in the output.</a:t>
            </a:r>
            <a:endParaRPr sz="1600" b="0" i="0">
              <a:solidFill>
                <a:srgbClr val="242424"/>
              </a:solidFill>
              <a:latin typeface="source-serif-pro"/>
              <a:ea typeface="source-serif-pro"/>
            </a:endParaRPr>
          </a:p>
          <a:p>
            <a:pPr marL="190500" indent="0">
              <a:lnSpc>
                <a:spcPts val="1600"/>
              </a:lnSpc>
              <a:spcBef>
                <a:spcPts val="1100"/>
              </a:spcBef>
              <a:spcAft>
                <a:spcPct val="4000"/>
              </a:spcAft>
              <a:buFont typeface="Arial" panose="020B0604020202020204"/>
              <a:buChar char="•"/>
            </a:pPr>
            <a:r>
              <a:rPr sz="1600" b="1" i="0">
                <a:solidFill>
                  <a:srgbClr val="242424"/>
                </a:solidFill>
                <a:latin typeface="source-serif-pro"/>
                <a:ea typeface="source-serif-pro"/>
              </a:rPr>
              <a:t>Allows deeper networks:</a:t>
            </a:r>
            <a:r>
              <a:rPr sz="1600" b="0" i="0">
                <a:solidFill>
                  <a:srgbClr val="242424"/>
                </a:solidFill>
                <a:latin typeface="source-serif-pro"/>
                <a:ea typeface="source-serif-pro"/>
              </a:rPr>
              <a:t> Maintaining consistent dimensions across layers is essential for stacking multiple layers.</a:t>
            </a:r>
            <a:endParaRPr sz="1600" b="0" i="0">
              <a:solidFill>
                <a:srgbClr val="242424"/>
              </a:solidFill>
              <a:latin typeface="source-serif-pro"/>
              <a:ea typeface="source-serif-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29895" y="863600"/>
            <a:ext cx="10275570" cy="1481455"/>
          </a:xfrm>
          <a:prstGeom prst="rect">
            <a:avLst/>
          </a:prstGeom>
        </p:spPr>
        <p:txBody>
          <a:bodyPr wrap="square">
            <a:spAutoFit/>
          </a:bodyPr>
          <a:p>
            <a:pPr>
              <a:lnSpc>
                <a:spcPct val="113000"/>
              </a:lnSpc>
            </a:pPr>
            <a:r>
              <a:rPr lang="en-GB" sz="2000" b="0" i="0">
                <a:solidFill>
                  <a:schemeClr val="tx1"/>
                </a:solidFill>
                <a:latin typeface="Calibri" panose="020F0502020204030204" charset="0"/>
                <a:cs typeface="Calibri" panose="020F0502020204030204" charset="0"/>
              </a:rPr>
              <a:t>When performing a convolution operation, the stride determines how many units the filter shifts at each step. This shift can be horizontal, vertical, or both, depending on the stride's configuration. For example, a stride of 1 moves the filter one pixel at a time, while a stride of 2 moves it two pixels.</a:t>
            </a:r>
            <a:endParaRPr lang="en-GB" sz="2000" b="0" i="0">
              <a:solidFill>
                <a:schemeClr val="tx1"/>
              </a:solidFill>
              <a:latin typeface="Calibri" panose="020F0502020204030204" charset="0"/>
              <a:cs typeface="Calibri" panose="020F0502020204030204" charset="0"/>
            </a:endParaRPr>
          </a:p>
        </p:txBody>
      </p:sp>
      <p:pic>
        <p:nvPicPr>
          <p:cNvPr id="6" name="Picture 5"/>
          <p:cNvPicPr/>
          <p:nvPr/>
        </p:nvPicPr>
        <p:blipFill>
          <a:blip r:embed="rId1"/>
          <a:stretch>
            <a:fillRect/>
          </a:stretch>
        </p:blipFill>
        <p:spPr>
          <a:xfrm>
            <a:off x="523875" y="2464435"/>
            <a:ext cx="11012805" cy="3847465"/>
          </a:xfrm>
          <a:prstGeom prst="rect">
            <a:avLst/>
          </a:prstGeom>
        </p:spPr>
      </p:pic>
      <p:sp>
        <p:nvSpPr>
          <p:cNvPr id="7" name="Text Box 6"/>
          <p:cNvSpPr txBox="1"/>
          <p:nvPr/>
        </p:nvSpPr>
        <p:spPr>
          <a:xfrm>
            <a:off x="915035" y="6127750"/>
            <a:ext cx="10621010" cy="645160"/>
          </a:xfrm>
          <a:prstGeom prst="rect">
            <a:avLst/>
          </a:prstGeom>
          <a:noFill/>
        </p:spPr>
        <p:txBody>
          <a:bodyPr wrap="square" rtlCol="0" anchor="t">
            <a:spAutoFit/>
          </a:bodyPr>
          <a:p>
            <a:r>
              <a:rPr lang="en-US" altLang="en-US"/>
              <a:t>https://medium.com/@bhatadithya54764118/day-51-cnn-architecture-pooling-padding-and-strides-852118529a0d</a:t>
            </a:r>
            <a:endParaRPr lang="en-US"/>
          </a:p>
        </p:txBody>
      </p:sp>
      <p:sp>
        <p:nvSpPr>
          <p:cNvPr id="8" name="Text Box 7"/>
          <p:cNvSpPr txBox="1"/>
          <p:nvPr/>
        </p:nvSpPr>
        <p:spPr>
          <a:xfrm>
            <a:off x="429895" y="137160"/>
            <a:ext cx="10034905" cy="815975"/>
          </a:xfrm>
          <a:prstGeom prst="rect">
            <a:avLst/>
          </a:prstGeom>
        </p:spPr>
        <p:txBody>
          <a:bodyPr wrap="square">
            <a:spAutoFit/>
          </a:bodyPr>
          <a:p>
            <a:pPr marL="0" indent="0">
              <a:lnSpc>
                <a:spcPts val="1500"/>
              </a:lnSpc>
              <a:spcBef>
                <a:spcPts val="2000"/>
              </a:spcBef>
              <a:spcAft>
                <a:spcPct val="2000"/>
              </a:spcAft>
            </a:pPr>
            <a:r>
              <a:rPr sz="1900" b="1" i="0">
                <a:solidFill>
                  <a:srgbClr val="C00000"/>
                </a:solidFill>
                <a:latin typeface="Arial" panose="020B0604020202020204" pitchFamily="34" charset="0"/>
                <a:ea typeface="sohne"/>
                <a:cs typeface="Arial" panose="020B0604020202020204" pitchFamily="34" charset="0"/>
              </a:rPr>
              <a:t>3. Strides: Controlling the Step Size</a:t>
            </a:r>
            <a:endParaRPr sz="1900" b="1" i="0">
              <a:solidFill>
                <a:srgbClr val="C00000"/>
              </a:solidFill>
              <a:latin typeface="Arial" panose="020B0604020202020204" pitchFamily="34" charset="0"/>
              <a:ea typeface="sohne"/>
              <a:cs typeface="Arial" panose="020B0604020202020204" pitchFamily="34" charset="0"/>
            </a:endParaRPr>
          </a:p>
          <a:p>
            <a:pPr marL="0" indent="0">
              <a:lnSpc>
                <a:spcPts val="1600"/>
              </a:lnSpc>
              <a:spcBef>
                <a:spcPts val="900"/>
              </a:spcBef>
              <a:spcAft>
                <a:spcPct val="4000"/>
              </a:spcAft>
            </a:pPr>
            <a:r>
              <a:rPr sz="1600" b="0" i="0">
                <a:solidFill>
                  <a:srgbClr val="242424"/>
                </a:solidFill>
                <a:latin typeface="source-serif-pro"/>
                <a:ea typeface="source-serif-pro"/>
              </a:rPr>
              <a:t>The </a:t>
            </a:r>
            <a:r>
              <a:rPr sz="1600" b="1" i="0">
                <a:solidFill>
                  <a:srgbClr val="242424"/>
                </a:solidFill>
                <a:latin typeface="source-serif-pro"/>
                <a:ea typeface="source-serif-pro"/>
              </a:rPr>
              <a:t>stride</a:t>
            </a:r>
            <a:r>
              <a:rPr sz="1600" b="0" i="0">
                <a:solidFill>
                  <a:srgbClr val="242424"/>
                </a:solidFill>
                <a:latin typeface="source-serif-pro"/>
                <a:ea typeface="source-serif-pro"/>
              </a:rPr>
              <a:t> determines how far the filter moves (or “strides”) across the image during convolution. It controls the overlap between the regions the filter scans.</a:t>
            </a:r>
            <a:endParaRPr sz="1600" b="0" i="0">
              <a:solidFill>
                <a:srgbClr val="242424"/>
              </a:solidFill>
              <a:latin typeface="source-serif-pro"/>
              <a:ea typeface="source-serif-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03555" y="271463"/>
            <a:ext cx="5080000" cy="4873625"/>
          </a:xfrm>
          <a:prstGeom prst="rect">
            <a:avLst/>
          </a:prstGeom>
        </p:spPr>
        <p:txBody>
          <a:bodyPr>
            <a:spAutoFit/>
          </a:bodyPr>
          <a:p>
            <a:pPr marL="0" indent="0">
              <a:lnSpc>
                <a:spcPts val="1200"/>
              </a:lnSpc>
              <a:spcBef>
                <a:spcPts val="1800"/>
              </a:spcBef>
              <a:spcAft>
                <a:spcPct val="3000"/>
              </a:spcAft>
            </a:pPr>
            <a:r>
              <a:rPr sz="1600" b="1" i="0">
                <a:solidFill>
                  <a:srgbClr val="C00000"/>
                </a:solidFill>
                <a:effectLst>
                  <a:outerShdw blurRad="38100" dist="38100" dir="2700000" algn="tl">
                    <a:srgbClr val="000000">
                      <a:alpha val="43137"/>
                    </a:srgbClr>
                  </a:outerShdw>
                </a:effectLst>
                <a:latin typeface="sohne"/>
                <a:ea typeface="sohne"/>
              </a:rPr>
              <a:t>Key </a:t>
            </a:r>
            <a:r>
              <a:rPr b="1" i="0">
                <a:solidFill>
                  <a:srgbClr val="C00000"/>
                </a:solidFill>
                <a:effectLst>
                  <a:outerShdw blurRad="38100" dist="38100" dir="2700000" algn="tl">
                    <a:srgbClr val="000000">
                      <a:alpha val="43137"/>
                    </a:srgbClr>
                  </a:outerShdw>
                </a:effectLst>
                <a:latin typeface="sohne"/>
                <a:ea typeface="sohne"/>
              </a:rPr>
              <a:t>points about Strides</a:t>
            </a:r>
            <a:endParaRPr b="1" i="0">
              <a:solidFill>
                <a:srgbClr val="C00000"/>
              </a:solidFill>
              <a:effectLst>
                <a:outerShdw blurRad="38100" dist="38100" dir="2700000" algn="tl">
                  <a:srgbClr val="000000">
                    <a:alpha val="43137"/>
                  </a:srgbClr>
                </a:outerShdw>
              </a:effectLst>
              <a:latin typeface="sohne"/>
              <a:ea typeface="sohne"/>
            </a:endParaRPr>
          </a:p>
          <a:p>
            <a:pPr marL="190500" indent="0">
              <a:lnSpc>
                <a:spcPts val="1600"/>
              </a:lnSpc>
              <a:spcBef>
                <a:spcPts val="900"/>
              </a:spcBef>
              <a:spcAft>
                <a:spcPct val="4000"/>
              </a:spcAft>
              <a:buFont typeface="Arial" panose="020B0604020202020204"/>
              <a:buChar char="•"/>
            </a:pPr>
            <a:r>
              <a:rPr sz="1600" b="0" i="0">
                <a:solidFill>
                  <a:srgbClr val="242424"/>
                </a:solidFill>
                <a:latin typeface="source-serif-pro"/>
                <a:ea typeface="source-serif-pro"/>
              </a:rPr>
              <a:t>A </a:t>
            </a:r>
            <a:r>
              <a:rPr sz="1600" b="1" i="0">
                <a:solidFill>
                  <a:srgbClr val="242424"/>
                </a:solidFill>
                <a:latin typeface="source-serif-pro"/>
                <a:ea typeface="source-serif-pro"/>
              </a:rPr>
              <a:t>stride of 1</a:t>
            </a:r>
            <a:r>
              <a:rPr sz="1600" b="0" i="0">
                <a:solidFill>
                  <a:srgbClr val="242424"/>
                </a:solidFill>
                <a:latin typeface="source-serif-pro"/>
                <a:ea typeface="source-serif-pro"/>
              </a:rPr>
              <a:t> means the filter moves one pixel at a time, resulting in high overlap and larger feature maps.</a:t>
            </a:r>
            <a:endParaRPr sz="1600" b="0" i="0">
              <a:solidFill>
                <a:srgbClr val="242424"/>
              </a:solidFill>
              <a:latin typeface="source-serif-pro"/>
              <a:ea typeface="source-serif-pro"/>
            </a:endParaRPr>
          </a:p>
          <a:p>
            <a:pPr marL="190500" indent="0">
              <a:lnSpc>
                <a:spcPts val="1600"/>
              </a:lnSpc>
              <a:spcBef>
                <a:spcPts val="1100"/>
              </a:spcBef>
              <a:spcAft>
                <a:spcPct val="4000"/>
              </a:spcAft>
              <a:buFont typeface="Arial" panose="020B0604020202020204"/>
              <a:buChar char="•"/>
            </a:pPr>
            <a:r>
              <a:rPr sz="1600" b="0" i="0">
                <a:solidFill>
                  <a:srgbClr val="242424"/>
                </a:solidFill>
                <a:latin typeface="source-serif-pro"/>
                <a:ea typeface="source-serif-pro"/>
              </a:rPr>
              <a:t>A </a:t>
            </a:r>
            <a:r>
              <a:rPr sz="1600" b="1" i="0">
                <a:solidFill>
                  <a:srgbClr val="242424"/>
                </a:solidFill>
                <a:latin typeface="source-serif-pro"/>
                <a:ea typeface="source-serif-pro"/>
              </a:rPr>
              <a:t>stride greater than 1</a:t>
            </a:r>
            <a:r>
              <a:rPr sz="1600" b="0" i="0">
                <a:solidFill>
                  <a:srgbClr val="242424"/>
                </a:solidFill>
                <a:latin typeface="source-serif-pro"/>
                <a:ea typeface="source-serif-pro"/>
              </a:rPr>
              <a:t> skips pixels, producing smaller feature maps and reducing computational cost.</a:t>
            </a:r>
            <a:endParaRPr sz="1600" b="0" i="0">
              <a:solidFill>
                <a:srgbClr val="242424"/>
              </a:solidFill>
              <a:latin typeface="source-serif-pro"/>
              <a:ea typeface="source-serif-pro"/>
            </a:endParaRPr>
          </a:p>
          <a:p>
            <a:pPr marL="0" indent="0">
              <a:lnSpc>
                <a:spcPts val="1200"/>
              </a:lnSpc>
              <a:spcBef>
                <a:spcPts val="1800"/>
              </a:spcBef>
              <a:spcAft>
                <a:spcPct val="3000"/>
              </a:spcAft>
            </a:pPr>
            <a:r>
              <a:rPr sz="1600" b="1" i="0">
                <a:solidFill>
                  <a:srgbClr val="C00000"/>
                </a:solidFill>
                <a:latin typeface="sohne"/>
                <a:ea typeface="sohne"/>
              </a:rPr>
              <a:t>How Strides affect feature maps?</a:t>
            </a:r>
            <a:endParaRPr sz="1600" b="1" i="0">
              <a:solidFill>
                <a:srgbClr val="C00000"/>
              </a:solidFill>
              <a:latin typeface="sohne"/>
              <a:ea typeface="sohne"/>
            </a:endParaRPr>
          </a:p>
          <a:p>
            <a:pPr marL="0" indent="0">
              <a:lnSpc>
                <a:spcPts val="1600"/>
              </a:lnSpc>
              <a:spcBef>
                <a:spcPts val="900"/>
              </a:spcBef>
              <a:spcAft>
                <a:spcPct val="4000"/>
              </a:spcAft>
            </a:pPr>
            <a:r>
              <a:rPr sz="1600" b="0" i="0">
                <a:solidFill>
                  <a:srgbClr val="242424"/>
                </a:solidFill>
                <a:latin typeface="source-serif-pro"/>
                <a:ea typeface="source-serif-pro"/>
              </a:rPr>
              <a:t>For a 6x6 image with a 3x3 filter:</a:t>
            </a:r>
            <a:endParaRPr sz="1600" b="0" i="0">
              <a:solidFill>
                <a:srgbClr val="242424"/>
              </a:solidFill>
              <a:latin typeface="source-serif-pro"/>
              <a:ea typeface="source-serif-pro"/>
            </a:endParaRPr>
          </a:p>
          <a:p>
            <a:pPr marL="190500" indent="0">
              <a:lnSpc>
                <a:spcPts val="1600"/>
              </a:lnSpc>
              <a:spcBef>
                <a:spcPts val="2200"/>
              </a:spcBef>
              <a:spcAft>
                <a:spcPct val="4000"/>
              </a:spcAft>
              <a:buFont typeface="Arial" panose="020B0604020202020204"/>
              <a:buChar char="•"/>
            </a:pPr>
            <a:r>
              <a:rPr sz="1600" b="1" i="0">
                <a:solidFill>
                  <a:srgbClr val="242424"/>
                </a:solidFill>
                <a:latin typeface="source-serif-pro"/>
                <a:ea typeface="source-serif-pro"/>
              </a:rPr>
              <a:t>Stride 1</a:t>
            </a:r>
            <a:r>
              <a:rPr sz="1600" b="0" i="0">
                <a:solidFill>
                  <a:srgbClr val="242424"/>
                </a:solidFill>
                <a:latin typeface="source-serif-pro"/>
                <a:ea typeface="source-serif-pro"/>
              </a:rPr>
              <a:t> results in a 4x4 feature map.</a:t>
            </a:r>
            <a:endParaRPr sz="1600" b="0" i="0">
              <a:solidFill>
                <a:srgbClr val="242424"/>
              </a:solidFill>
              <a:latin typeface="source-serif-pro"/>
              <a:ea typeface="source-serif-pro"/>
            </a:endParaRPr>
          </a:p>
          <a:p>
            <a:pPr marL="190500" indent="0">
              <a:lnSpc>
                <a:spcPts val="1600"/>
              </a:lnSpc>
              <a:spcBef>
                <a:spcPts val="1100"/>
              </a:spcBef>
              <a:spcAft>
                <a:spcPct val="4000"/>
              </a:spcAft>
              <a:buFont typeface="Arial" panose="020B0604020202020204"/>
              <a:buChar char="•"/>
            </a:pPr>
            <a:r>
              <a:rPr sz="1600" b="1" i="0">
                <a:solidFill>
                  <a:srgbClr val="242424"/>
                </a:solidFill>
                <a:latin typeface="source-serif-pro"/>
                <a:ea typeface="source-serif-pro"/>
              </a:rPr>
              <a:t>Stride 2</a:t>
            </a:r>
            <a:r>
              <a:rPr sz="1600" b="0" i="0">
                <a:solidFill>
                  <a:srgbClr val="242424"/>
                </a:solidFill>
                <a:latin typeface="source-serif-pro"/>
                <a:ea typeface="source-serif-pro"/>
              </a:rPr>
              <a:t> results in a 2x2 feature map.</a:t>
            </a:r>
            <a:endParaRPr sz="1600" b="0" i="0">
              <a:solidFill>
                <a:srgbClr val="242424"/>
              </a:solidFill>
              <a:latin typeface="source-serif-pro"/>
              <a:ea typeface="source-serif-pro"/>
            </a:endParaRPr>
          </a:p>
          <a:p>
            <a:pPr marL="0" indent="0">
              <a:lnSpc>
                <a:spcPts val="1200"/>
              </a:lnSpc>
              <a:spcBef>
                <a:spcPts val="1800"/>
              </a:spcBef>
              <a:spcAft>
                <a:spcPct val="3000"/>
              </a:spcAft>
            </a:pPr>
            <a:r>
              <a:rPr sz="1600" b="1" i="0">
                <a:solidFill>
                  <a:srgbClr val="C00000"/>
                </a:solidFill>
                <a:latin typeface="sohne"/>
                <a:ea typeface="sohne"/>
              </a:rPr>
              <a:t>When to adjust Strides?</a:t>
            </a:r>
            <a:endParaRPr sz="1600" b="1" i="0">
              <a:solidFill>
                <a:srgbClr val="C00000"/>
              </a:solidFill>
              <a:latin typeface="sohne"/>
              <a:ea typeface="sohne"/>
            </a:endParaRPr>
          </a:p>
          <a:p>
            <a:pPr marL="190500" indent="0">
              <a:lnSpc>
                <a:spcPts val="1600"/>
              </a:lnSpc>
              <a:spcBef>
                <a:spcPts val="900"/>
              </a:spcBef>
              <a:spcAft>
                <a:spcPct val="4000"/>
              </a:spcAft>
              <a:buFont typeface="Arial" panose="020B0604020202020204"/>
              <a:buChar char="•"/>
            </a:pPr>
            <a:r>
              <a:rPr sz="1600" b="1" i="0">
                <a:solidFill>
                  <a:srgbClr val="242424"/>
                </a:solidFill>
                <a:latin typeface="source-serif-pro"/>
                <a:ea typeface="source-serif-pro"/>
              </a:rPr>
              <a:t>Higher strides:</a:t>
            </a:r>
            <a:r>
              <a:rPr sz="1600" b="0" i="0">
                <a:solidFill>
                  <a:srgbClr val="242424"/>
                </a:solidFill>
                <a:latin typeface="source-serif-pro"/>
                <a:ea typeface="source-serif-pro"/>
              </a:rPr>
              <a:t> When computational efficiency is prioritized.</a:t>
            </a:r>
            <a:endParaRPr sz="1600" b="0" i="0">
              <a:solidFill>
                <a:srgbClr val="242424"/>
              </a:solidFill>
              <a:latin typeface="source-serif-pro"/>
              <a:ea typeface="source-serif-pro"/>
            </a:endParaRPr>
          </a:p>
          <a:p>
            <a:pPr marL="190500" indent="0">
              <a:lnSpc>
                <a:spcPts val="1600"/>
              </a:lnSpc>
              <a:spcBef>
                <a:spcPts val="1100"/>
              </a:spcBef>
              <a:spcAft>
                <a:spcPct val="4000"/>
              </a:spcAft>
              <a:buFont typeface="Arial" panose="020B0604020202020204"/>
              <a:buChar char="•"/>
            </a:pPr>
            <a:r>
              <a:rPr sz="1600" b="1" i="0">
                <a:solidFill>
                  <a:srgbClr val="242424"/>
                </a:solidFill>
                <a:latin typeface="source-serif-pro"/>
                <a:ea typeface="source-serif-pro"/>
              </a:rPr>
              <a:t>Lower strides:</a:t>
            </a:r>
            <a:r>
              <a:rPr sz="1600" b="0" i="0">
                <a:solidFill>
                  <a:srgbClr val="242424"/>
                </a:solidFill>
                <a:latin typeface="source-serif-pro"/>
                <a:ea typeface="source-serif-pro"/>
              </a:rPr>
              <a:t> When finer details in the image are crucial.</a:t>
            </a:r>
            <a:endParaRPr sz="1600" b="0" i="0">
              <a:solidFill>
                <a:srgbClr val="242424"/>
              </a:solidFill>
              <a:latin typeface="source-serif-pro"/>
              <a:ea typeface="source-serif-pro"/>
            </a:endParaRPr>
          </a:p>
        </p:txBody>
      </p:sp>
      <p:sp>
        <p:nvSpPr>
          <p:cNvPr id="3" name="Text Box 2"/>
          <p:cNvSpPr txBox="1"/>
          <p:nvPr/>
        </p:nvSpPr>
        <p:spPr>
          <a:xfrm>
            <a:off x="6734175" y="594995"/>
            <a:ext cx="5080000" cy="3439160"/>
          </a:xfrm>
          <a:prstGeom prst="rect">
            <a:avLst/>
          </a:prstGeom>
        </p:spPr>
        <p:txBody>
          <a:bodyPr>
            <a:spAutoFit/>
          </a:bodyPr>
          <a:p>
            <a:pPr marL="190500" indent="0">
              <a:lnSpc>
                <a:spcPts val="1600"/>
              </a:lnSpc>
              <a:spcBef>
                <a:spcPts val="2200"/>
              </a:spcBef>
              <a:spcAft>
                <a:spcPct val="4000"/>
              </a:spcAft>
              <a:buAutoNum type="arabicPeriod"/>
            </a:pPr>
            <a:r>
              <a:rPr sz="1600" b="1" i="0">
                <a:solidFill>
                  <a:srgbClr val="242424"/>
                </a:solidFill>
                <a:latin typeface="Arial" panose="020B0604020202020204" pitchFamily="34" charset="0"/>
                <a:ea typeface="source-serif-pro"/>
                <a:cs typeface="Arial" panose="020B0604020202020204" pitchFamily="34" charset="0"/>
              </a:rPr>
              <a:t>Padding</a:t>
            </a:r>
            <a:r>
              <a:rPr sz="1600" b="0" i="0">
                <a:solidFill>
                  <a:srgbClr val="242424"/>
                </a:solidFill>
                <a:latin typeface="Arial" panose="020B0604020202020204" pitchFamily="34" charset="0"/>
                <a:ea typeface="source-serif-pro"/>
                <a:cs typeface="Arial" panose="020B0604020202020204" pitchFamily="34" charset="0"/>
              </a:rPr>
              <a:t> ensures that important border details are not lost.</a:t>
            </a:r>
            <a:endParaRPr sz="1600" b="0" i="0">
              <a:solidFill>
                <a:srgbClr val="242424"/>
              </a:solidFill>
              <a:latin typeface="Arial" panose="020B0604020202020204" pitchFamily="34" charset="0"/>
              <a:ea typeface="source-serif-pro"/>
              <a:cs typeface="Arial" panose="020B0604020202020204" pitchFamily="34" charset="0"/>
            </a:endParaRPr>
          </a:p>
          <a:p>
            <a:pPr marL="190500" indent="0">
              <a:lnSpc>
                <a:spcPts val="1600"/>
              </a:lnSpc>
              <a:spcBef>
                <a:spcPts val="1100"/>
              </a:spcBef>
              <a:spcAft>
                <a:spcPct val="4000"/>
              </a:spcAft>
              <a:buAutoNum type="arabicPeriod"/>
            </a:pPr>
            <a:r>
              <a:rPr sz="1600" b="1" i="0">
                <a:solidFill>
                  <a:srgbClr val="242424"/>
                </a:solidFill>
                <a:latin typeface="Arial" panose="020B0604020202020204" pitchFamily="34" charset="0"/>
                <a:ea typeface="source-serif-pro"/>
                <a:cs typeface="Arial" panose="020B0604020202020204" pitchFamily="34" charset="0"/>
              </a:rPr>
              <a:t>Strides</a:t>
            </a:r>
            <a:r>
              <a:rPr sz="1600" b="0" i="0">
                <a:solidFill>
                  <a:srgbClr val="242424"/>
                </a:solidFill>
                <a:latin typeface="Arial" panose="020B0604020202020204" pitchFamily="34" charset="0"/>
                <a:ea typeface="source-serif-pro"/>
                <a:cs typeface="Arial" panose="020B0604020202020204" pitchFamily="34" charset="0"/>
              </a:rPr>
              <a:t> determine how much the filter overlaps during convolution.</a:t>
            </a:r>
            <a:endParaRPr sz="1600" b="0" i="0">
              <a:solidFill>
                <a:srgbClr val="242424"/>
              </a:solidFill>
              <a:latin typeface="Arial" panose="020B0604020202020204" pitchFamily="34" charset="0"/>
              <a:ea typeface="source-serif-pro"/>
              <a:cs typeface="Arial" panose="020B0604020202020204" pitchFamily="34" charset="0"/>
            </a:endParaRPr>
          </a:p>
          <a:p>
            <a:pPr marL="190500" indent="0">
              <a:lnSpc>
                <a:spcPts val="1600"/>
              </a:lnSpc>
              <a:spcBef>
                <a:spcPts val="1100"/>
              </a:spcBef>
              <a:spcAft>
                <a:spcPct val="4000"/>
              </a:spcAft>
              <a:buAutoNum type="arabicPeriod"/>
            </a:pPr>
            <a:r>
              <a:rPr sz="1600" b="1" i="0">
                <a:solidFill>
                  <a:srgbClr val="242424"/>
                </a:solidFill>
                <a:latin typeface="Arial" panose="020B0604020202020204" pitchFamily="34" charset="0"/>
                <a:ea typeface="source-serif-pro"/>
                <a:cs typeface="Arial" panose="020B0604020202020204" pitchFamily="34" charset="0"/>
              </a:rPr>
              <a:t>Pooling</a:t>
            </a:r>
            <a:r>
              <a:rPr sz="1600" b="0" i="0">
                <a:solidFill>
                  <a:srgbClr val="242424"/>
                </a:solidFill>
                <a:latin typeface="Arial" panose="020B0604020202020204" pitchFamily="34" charset="0"/>
                <a:ea typeface="source-serif-pro"/>
                <a:cs typeface="Arial" panose="020B0604020202020204" pitchFamily="34" charset="0"/>
              </a:rPr>
              <a:t> reduces the size of feature maps while keeping the most relevant information.</a:t>
            </a:r>
            <a:endParaRPr sz="1600" b="0" i="0">
              <a:solidFill>
                <a:srgbClr val="242424"/>
              </a:solidFill>
              <a:latin typeface="Arial" panose="020B0604020202020204" pitchFamily="34" charset="0"/>
              <a:ea typeface="source-serif-pro"/>
              <a:cs typeface="Arial" panose="020B0604020202020204" pitchFamily="34" charset="0"/>
            </a:endParaRPr>
          </a:p>
          <a:p>
            <a:pPr marL="0" indent="0">
              <a:lnSpc>
                <a:spcPts val="1500"/>
              </a:lnSpc>
              <a:spcBef>
                <a:spcPts val="2000"/>
              </a:spcBef>
              <a:spcAft>
                <a:spcPct val="2000"/>
              </a:spcAft>
            </a:pPr>
            <a:r>
              <a:rPr sz="1900" b="0" i="0">
                <a:solidFill>
                  <a:srgbClr val="C00000"/>
                </a:solidFill>
                <a:latin typeface="Arial" panose="020B0604020202020204" pitchFamily="34" charset="0"/>
                <a:ea typeface="sohne"/>
                <a:cs typeface="Arial" panose="020B0604020202020204" pitchFamily="34" charset="0"/>
              </a:rPr>
              <a:t>Wrapping up</a:t>
            </a:r>
            <a:endParaRPr sz="1900" b="0" i="0">
              <a:solidFill>
                <a:srgbClr val="C00000"/>
              </a:solidFill>
              <a:latin typeface="Arial" panose="020B0604020202020204" pitchFamily="34" charset="0"/>
              <a:ea typeface="sohne"/>
              <a:cs typeface="Arial" panose="020B0604020202020204" pitchFamily="34" charset="0"/>
            </a:endParaRPr>
          </a:p>
          <a:p>
            <a:pPr marL="0" indent="0">
              <a:lnSpc>
                <a:spcPts val="1600"/>
              </a:lnSpc>
              <a:spcBef>
                <a:spcPts val="900"/>
              </a:spcBef>
              <a:spcAft>
                <a:spcPct val="4000"/>
              </a:spcAft>
            </a:pPr>
            <a:r>
              <a:rPr sz="1600" b="0" i="0">
                <a:solidFill>
                  <a:srgbClr val="242424"/>
                </a:solidFill>
                <a:latin typeface="Arial" panose="020B0604020202020204" pitchFamily="34" charset="0"/>
                <a:ea typeface="source-serif-pro"/>
                <a:cs typeface="Arial" panose="020B0604020202020204" pitchFamily="34" charset="0"/>
              </a:rPr>
              <a:t>Pooling, padding, and strides are the unsung heroes of CNN architecture. They work behind the scenes, optimizing the network’s performance and making it capable of processing complex image data efficiently. By mastering these concepts, you’re well on your way to designing powerful and efficient CNN models.</a:t>
            </a:r>
            <a:endParaRPr sz="1600" b="0" i="0">
              <a:solidFill>
                <a:srgbClr val="242424"/>
              </a:solidFill>
              <a:latin typeface="Arial" panose="020B0604020202020204" pitchFamily="34" charset="0"/>
              <a:ea typeface="source-serif-pro"/>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rcRect t="7325"/>
          <a:stretch>
            <a:fillRect/>
          </a:stretch>
        </p:blipFill>
        <p:spPr>
          <a:xfrm>
            <a:off x="2315845" y="0"/>
            <a:ext cx="8507095" cy="6858000"/>
          </a:xfrm>
          <a:prstGeom prst="rect">
            <a:avLst/>
          </a:prstGeom>
        </p:spPr>
      </p:pic>
      <p:sp>
        <p:nvSpPr>
          <p:cNvPr id="3" name="Text Box 2"/>
          <p:cNvSpPr txBox="1"/>
          <p:nvPr/>
        </p:nvSpPr>
        <p:spPr>
          <a:xfrm>
            <a:off x="0" y="0"/>
            <a:ext cx="4084320" cy="1445260"/>
          </a:xfrm>
          <a:prstGeom prst="rect">
            <a:avLst/>
          </a:prstGeom>
          <a:noFill/>
        </p:spPr>
        <p:txBody>
          <a:bodyPr wrap="square" rtlCol="0">
            <a:spAutoFit/>
          </a:bodyPr>
          <a:p>
            <a:r>
              <a:rPr lang="en-US" sz="4400" b="1">
                <a:solidFill>
                  <a:srgbClr val="FF0000"/>
                </a:solidFill>
                <a:effectLst>
                  <a:outerShdw blurRad="38100" dist="38100" dir="2700000" algn="tl">
                    <a:srgbClr val="000000">
                      <a:alpha val="43137"/>
                    </a:srgbClr>
                  </a:outerShdw>
                </a:effectLst>
              </a:rPr>
              <a:t>Algorithms and models </a:t>
            </a:r>
            <a:endParaRPr lang="en-US" sz="4400" b="1">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11505" y="1559560"/>
            <a:ext cx="11144885" cy="922020"/>
          </a:xfrm>
          <a:prstGeom prst="rect">
            <a:avLst/>
          </a:prstGeom>
          <a:noFill/>
        </p:spPr>
        <p:txBody>
          <a:bodyPr wrap="square" rtlCol="0" anchor="t">
            <a:spAutoFit/>
          </a:bodyPr>
          <a:p>
            <a:r>
              <a:rPr lang="en-US" altLang="en-US"/>
              <a:t>https://www.analyticsvidhya.com/blog/2021/05/convolutional-neural-networks-cnn/</a:t>
            </a:r>
            <a:endParaRPr lang="en-US" altLang="en-US"/>
          </a:p>
          <a:p>
            <a:r>
              <a:rPr lang="en-US" altLang="en-US"/>
              <a:t>https://www.analyticsvidhya.com/blog/2020/02/learn-image-classification-cnn-convolutional-neural-networks-3-datasets/</a:t>
            </a:r>
            <a:endParaRPr lang="en-US"/>
          </a:p>
        </p:txBody>
      </p:sp>
      <p:sp>
        <p:nvSpPr>
          <p:cNvPr id="4" name="Text Box 3"/>
          <p:cNvSpPr txBox="1"/>
          <p:nvPr/>
        </p:nvSpPr>
        <p:spPr>
          <a:xfrm>
            <a:off x="1082675" y="5312410"/>
            <a:ext cx="8176260" cy="368300"/>
          </a:xfrm>
          <a:prstGeom prst="rect">
            <a:avLst/>
          </a:prstGeom>
          <a:noFill/>
        </p:spPr>
        <p:txBody>
          <a:bodyPr wrap="square" rtlCol="0" anchor="t">
            <a:spAutoFit/>
          </a:bodyPr>
          <a:p>
            <a:r>
              <a:rPr lang="en-US" altLang="en-US"/>
              <a:t>https://iq.opengenus.org/different-types-of-cnn-models/#google_vignette</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1270" y="1263015"/>
            <a:ext cx="8949055" cy="3744595"/>
          </a:xfrm>
          <a:prstGeom prst="rect">
            <a:avLst/>
          </a:prstGeom>
          <a:noFill/>
        </p:spPr>
        <p:txBody>
          <a:bodyPr wrap="square" rtlCol="0" anchor="t">
            <a:spAutoFit/>
          </a:bodyPr>
          <a:p>
            <a:pPr marL="342900" indent="-342900">
              <a:lnSpc>
                <a:spcPct val="180000"/>
              </a:lnSpc>
              <a:buAutoNum type="arabicPeriod"/>
            </a:pPr>
            <a:r>
              <a:rPr lang="en-US" altLang="en-IN" sz="2400" b="1">
                <a:effectLst>
                  <a:outerShdw blurRad="38100" dist="38100" dir="2700000" algn="tl">
                    <a:srgbClr val="000000">
                      <a:alpha val="43137"/>
                    </a:srgbClr>
                  </a:outerShdw>
                </a:effectLst>
                <a:sym typeface="+mn-ea"/>
              </a:rPr>
              <a:t>I</a:t>
            </a:r>
            <a:r>
              <a:rPr lang="en-IN" altLang="en-US" sz="2400" b="1">
                <a:effectLst>
                  <a:outerShdw blurRad="38100" dist="38100" dir="2700000" algn="tl">
                    <a:srgbClr val="000000">
                      <a:alpha val="43137"/>
                    </a:srgbClr>
                  </a:outerShdw>
                </a:effectLst>
                <a:sym typeface="+mn-ea"/>
              </a:rPr>
              <a:t>mage Classification</a:t>
            </a:r>
            <a:r>
              <a:rPr lang="en-US" altLang="en-IN" sz="2400" b="1">
                <a:effectLst>
                  <a:outerShdw blurRad="38100" dist="38100" dir="2700000" algn="tl">
                    <a:srgbClr val="000000">
                      <a:alpha val="43137"/>
                    </a:srgbClr>
                  </a:outerShdw>
                </a:effectLst>
                <a:sym typeface="+mn-ea"/>
              </a:rPr>
              <a:t> (binary ,multiclass)</a:t>
            </a:r>
            <a:endParaRPr lang="en-US" altLang="en-IN" sz="2400" b="1">
              <a:effectLst>
                <a:outerShdw blurRad="38100" dist="38100" dir="2700000" algn="tl">
                  <a:srgbClr val="000000">
                    <a:alpha val="43137"/>
                  </a:srgbClr>
                </a:outerShdw>
              </a:effectLst>
              <a:sym typeface="+mn-ea"/>
            </a:endParaRPr>
          </a:p>
          <a:p>
            <a:pPr marL="1257300" lvl="2" indent="-342900">
              <a:lnSpc>
                <a:spcPct val="180000"/>
              </a:lnSpc>
              <a:buAutoNum type="arabicPeriod"/>
            </a:pPr>
            <a:r>
              <a:rPr lang="en-US" altLang="en-US" sz="1200" b="1">
                <a:effectLst>
                  <a:outerShdw blurRad="38100" dist="38100" dir="2700000" algn="tl">
                    <a:srgbClr val="000000">
                      <a:alpha val="43137"/>
                    </a:srgbClr>
                  </a:outerShdw>
                </a:effectLst>
              </a:rPr>
              <a:t>https://www.kaggle.com/code/mdshahilansari/cats-or-dogs-using-cnn-with-transfer-learning/edit</a:t>
            </a:r>
            <a:endParaRPr lang="en-US" altLang="en-US" sz="12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sym typeface="+mn-ea"/>
              </a:rPr>
              <a:t>Object Detection &amp; Localizations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sym typeface="+mn-ea"/>
              </a:rPr>
              <a:t>Image Segmentations</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sym typeface="+mn-ea"/>
              </a:rPr>
              <a:t>Siamese Network</a:t>
            </a:r>
            <a:r>
              <a:rPr lang="en-US" altLang="en-IN" sz="2400" b="1">
                <a:effectLst>
                  <a:outerShdw blurRad="38100" dist="38100" dir="2700000" algn="tl">
                    <a:srgbClr val="000000">
                      <a:alpha val="43137"/>
                    </a:srgbClr>
                  </a:outerShdw>
                </a:effectLst>
                <a:sym typeface="+mn-ea"/>
              </a:rPr>
              <a:t> (comparision bw 2 img</a:t>
            </a:r>
            <a:endParaRPr lang="en-IN" altLang="en-US" sz="2400" b="1">
              <a:effectLst>
                <a:outerShdw blurRad="38100" dist="38100" dir="2700000" algn="tl">
                  <a:srgbClr val="000000">
                    <a:alpha val="43137"/>
                  </a:srgbClr>
                </a:outerShdw>
              </a:effectLst>
            </a:endParaRPr>
          </a:p>
          <a:p>
            <a:pPr marL="342900" indent="-342900">
              <a:lnSpc>
                <a:spcPct val="180000"/>
              </a:lnSpc>
              <a:buAutoNum type="arabicPeriod"/>
            </a:pPr>
            <a:r>
              <a:rPr lang="en-IN" altLang="en-US" sz="2400" b="1">
                <a:effectLst>
                  <a:outerShdw blurRad="38100" dist="38100" dir="2700000" algn="tl">
                    <a:srgbClr val="000000">
                      <a:alpha val="43137"/>
                    </a:srgbClr>
                  </a:outerShdw>
                </a:effectLst>
                <a:sym typeface="+mn-ea"/>
              </a:rPr>
              <a:t>GAN(Generative Adversal Networks</a:t>
            </a:r>
            <a:r>
              <a:rPr lang="en-IN" altLang="en-US">
                <a:sym typeface="+mn-ea"/>
              </a:rPr>
              <a:t>)</a:t>
            </a:r>
            <a:r>
              <a:rPr lang="en-US" altLang="en-IN">
                <a:sym typeface="+mn-ea"/>
              </a:rPr>
              <a:t> --&gt; </a:t>
            </a:r>
            <a:endParaRPr lang="en-US" altLang="en-IN">
              <a:sym typeface="+mn-ea"/>
            </a:endParaRPr>
          </a:p>
        </p:txBody>
      </p:sp>
      <p:sp>
        <p:nvSpPr>
          <p:cNvPr id="3" name="Text Box 2"/>
          <p:cNvSpPr txBox="1"/>
          <p:nvPr/>
        </p:nvSpPr>
        <p:spPr>
          <a:xfrm>
            <a:off x="2284730" y="6334125"/>
            <a:ext cx="7000875" cy="368300"/>
          </a:xfrm>
          <a:prstGeom prst="rect">
            <a:avLst/>
          </a:prstGeom>
          <a:noFill/>
        </p:spPr>
        <p:txBody>
          <a:bodyPr wrap="square" rtlCol="0">
            <a:spAutoFit/>
          </a:bodyPr>
          <a:p>
            <a:r>
              <a:rPr lang="en-US" altLang="en-US"/>
              <a:t>https://www.geeksforgeeks.org/python-image-classification-using-keras/</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1765" y="3507740"/>
            <a:ext cx="5568315" cy="3350260"/>
          </a:xfrm>
          <a:prstGeom prst="rect">
            <a:avLst/>
          </a:prstGeom>
        </p:spPr>
        <p:txBody>
          <a:bodyPr wrap="square">
            <a:noAutofit/>
          </a:bodyPr>
          <a:p>
            <a:r>
              <a:rPr b="1">
                <a:solidFill>
                  <a:srgbClr val="FF0000"/>
                </a:solidFill>
                <a:effectLst>
                  <a:outerShdw blurRad="38100" dist="38100" dir="2700000" algn="tl">
                    <a:srgbClr val="000000">
                      <a:alpha val="43137"/>
                    </a:srgbClr>
                  </a:outerShdw>
                </a:effectLst>
              </a:rPr>
              <a:t>Perceptron Model</a:t>
            </a:r>
            <a:endParaRPr b="1">
              <a:solidFill>
                <a:srgbClr val="FF0000"/>
              </a:solidFill>
              <a:effectLst>
                <a:outerShdw blurRad="38100" dist="38100" dir="2700000" algn="tl">
                  <a:srgbClr val="000000">
                    <a:alpha val="43137"/>
                  </a:srgbClr>
                </a:outerShdw>
              </a:effectLst>
            </a:endParaRPr>
          </a:p>
          <a:p>
            <a:r>
              <a:t>The perceptron is the simplest form of an artificial neural network and serves as the building block of more advanced models.</a:t>
            </a:r>
          </a:p>
          <a:p>
            <a:pPr>
              <a:buFont typeface="Arial" panose="020B0604020202020204"/>
              <a:buChar char="•"/>
            </a:pPr>
            <a:r>
              <a:rPr b="1"/>
              <a:t>Components of a Perceptron:</a:t>
            </a:r>
            <a:endParaRPr b="1"/>
          </a:p>
          <a:p>
            <a:pPr lvl="1">
              <a:buFont typeface="Arial" panose="020B0604020202020204"/>
              <a:buChar char="◦"/>
            </a:pPr>
            <a:r>
              <a:rPr b="1"/>
              <a:t>Inputs</a:t>
            </a:r>
            <a:r>
              <a:t>: Feature values from the dataset.</a:t>
            </a:r>
          </a:p>
          <a:p>
            <a:pPr lvl="1">
              <a:buFont typeface="Arial" panose="020B0604020202020204"/>
              <a:buChar char="◦"/>
            </a:pPr>
            <a:r>
              <a:rPr b="1"/>
              <a:t>Weights</a:t>
            </a:r>
            <a:r>
              <a:t>: Assigned to each input to signify importance.</a:t>
            </a:r>
          </a:p>
          <a:p>
            <a:pPr lvl="1">
              <a:buFont typeface="Arial" panose="020B0604020202020204"/>
              <a:buChar char="◦"/>
            </a:pPr>
            <a:r>
              <a:rPr b="1"/>
              <a:t>Summation </a:t>
            </a:r>
            <a:r>
              <a:t>Function: Computes the weighted sum of inputs.</a:t>
            </a:r>
          </a:p>
          <a:p>
            <a:pPr lvl="1">
              <a:buFont typeface="Arial" panose="020B0604020202020204"/>
              <a:buChar char="◦"/>
            </a:pPr>
            <a:r>
              <a:rPr b="1"/>
              <a:t>Activation Function</a:t>
            </a:r>
            <a:r>
              <a:t>: Applies a threshold to determine output.</a:t>
            </a:r>
          </a:p>
          <a:p>
            <a:pPr indent="0">
              <a:buFont typeface="Arial" panose="020B0604020202020204"/>
              <a:buNone/>
            </a:pPr>
          </a:p>
        </p:txBody>
      </p:sp>
      <p:pic>
        <p:nvPicPr>
          <p:cNvPr id="3" name="Picture 2"/>
          <p:cNvPicPr/>
          <p:nvPr/>
        </p:nvPicPr>
        <p:blipFill>
          <a:blip r:embed="rId1"/>
          <a:stretch>
            <a:fillRect/>
          </a:stretch>
        </p:blipFill>
        <p:spPr>
          <a:xfrm>
            <a:off x="5619750" y="100965"/>
            <a:ext cx="6424930" cy="5667375"/>
          </a:xfrm>
          <a:prstGeom prst="rect">
            <a:avLst/>
          </a:prstGeom>
        </p:spPr>
      </p:pic>
      <p:sp>
        <p:nvSpPr>
          <p:cNvPr id="4" name="Text Box 3"/>
          <p:cNvSpPr txBox="1"/>
          <p:nvPr/>
        </p:nvSpPr>
        <p:spPr>
          <a:xfrm>
            <a:off x="5443855" y="6250305"/>
            <a:ext cx="6096000" cy="368300"/>
          </a:xfrm>
          <a:prstGeom prst="rect">
            <a:avLst/>
          </a:prstGeom>
          <a:noFill/>
        </p:spPr>
        <p:txBody>
          <a:bodyPr wrap="square" rtlCol="0" anchor="t">
            <a:spAutoFit/>
          </a:bodyPr>
          <a:p>
            <a:r>
              <a:rPr lang="en-US" altLang="en-US"/>
              <a:t>https://s.mriquestions.com/what-is-a-neural-network.html</a:t>
            </a:r>
            <a:endParaRPr lang="en-US"/>
          </a:p>
        </p:txBody>
      </p:sp>
      <p:sp>
        <p:nvSpPr>
          <p:cNvPr id="6" name="Text Box 5"/>
          <p:cNvSpPr txBox="1"/>
          <p:nvPr/>
        </p:nvSpPr>
        <p:spPr>
          <a:xfrm>
            <a:off x="151765" y="100965"/>
            <a:ext cx="5772785" cy="3307715"/>
          </a:xfrm>
          <a:prstGeom prst="rect">
            <a:avLst/>
          </a:prstGeom>
        </p:spPr>
        <p:txBody>
          <a:bodyPr wrap="square">
            <a:spAutoFit/>
          </a:bodyPr>
          <a:p>
            <a:r>
              <a:rPr sz="2900" b="1">
                <a:solidFill>
                  <a:srgbClr val="231F20"/>
                </a:solidFill>
                <a:latin typeface="RctvjbXddlcgHrcvdjHelveticaNeueLTStd-BdCn"/>
                <a:ea typeface="RctvjbXddlcgHrcvdjHelveticaNeueLTStd-BdCn"/>
              </a:rPr>
              <a:t>Artificial Neural Network </a:t>
            </a:r>
            <a:endParaRPr sz="2900" b="1">
              <a:solidFill>
                <a:srgbClr val="231F20"/>
              </a:solidFill>
              <a:latin typeface="RctvjbXddlcgHrcvdjHelveticaNeueLTStd-BdCn"/>
              <a:ea typeface="RctvjbXddlcgHrcvdjHelveticaNeueLTStd-BdCn"/>
            </a:endParaRPr>
          </a:p>
          <a:p>
            <a:pPr algn="just"/>
            <a:r>
              <a:rPr sz="2000">
                <a:solidFill>
                  <a:srgbClr val="231F20"/>
                </a:solidFill>
                <a:ea typeface="QkdyncPgkddySjtfmrUtopiaStd"/>
                <a:cs typeface="+mn-lt"/>
              </a:rPr>
              <a:t>An </a:t>
            </a:r>
            <a:r>
              <a:rPr sz="2000" i="1">
                <a:solidFill>
                  <a:srgbClr val="231F20"/>
                </a:solidFill>
                <a:ea typeface="CtdhkhGrqdxpFqrrvlUtopiaStd-Italic"/>
                <a:cs typeface="+mn-lt"/>
              </a:rPr>
              <a:t>artificial neural network</a:t>
            </a:r>
            <a:r>
              <a:rPr sz="2000">
                <a:solidFill>
                  <a:srgbClr val="231F20"/>
                </a:solidFill>
                <a:ea typeface="QkdyncPgkddySjtfmrUtopiaStd"/>
                <a:cs typeface="+mn-lt"/>
              </a:rPr>
              <a:t> (ANN) is a</a:t>
            </a:r>
            <a:r>
              <a:rPr lang="en-US" sz="2000">
                <a:solidFill>
                  <a:srgbClr val="231F20"/>
                </a:solidFill>
                <a:ea typeface="QkdyncPgkddySjtfmrUtopiaStd"/>
                <a:cs typeface="+mn-lt"/>
              </a:rPr>
              <a:t> </a:t>
            </a:r>
            <a:r>
              <a:rPr sz="2000">
                <a:solidFill>
                  <a:srgbClr val="231F20"/>
                </a:solidFill>
                <a:ea typeface="QkdyncPgkddySjtfmrUtopiaStd"/>
                <a:cs typeface="+mn-lt"/>
              </a:rPr>
              <a:t>computational network (a system of nodes and the interconnection between nodes) inspired by biological neural networks, which are the complex networks of neurons in human brains (see Figure). </a:t>
            </a:r>
            <a:endParaRPr sz="2000">
              <a:solidFill>
                <a:srgbClr val="231F20"/>
              </a:solidFill>
              <a:ea typeface="QkdyncPgkddySjtfmrUtopiaStd"/>
              <a:cs typeface="+mn-lt"/>
            </a:endParaRPr>
          </a:p>
          <a:p>
            <a:pPr algn="just"/>
            <a:endParaRPr sz="2000">
              <a:solidFill>
                <a:srgbClr val="231F20"/>
              </a:solidFill>
              <a:ea typeface="QkdyncPgkddySjtfmrUtopiaStd"/>
              <a:cs typeface="+mn-lt"/>
            </a:endParaRPr>
          </a:p>
          <a:p>
            <a:pPr algn="just"/>
            <a:r>
              <a:rPr sz="2000">
                <a:solidFill>
                  <a:srgbClr val="231F20"/>
                </a:solidFill>
                <a:ea typeface="QkdyncPgkddySjtfmrUtopiaStd"/>
                <a:cs typeface="+mn-lt"/>
              </a:rPr>
              <a:t>The nodes created in the ANN are supposedly programmed to behave like actual neurons, and hence they are artificial neurons.</a:t>
            </a:r>
            <a:endParaRPr sz="2000">
              <a:solidFill>
                <a:srgbClr val="231F20"/>
              </a:solidFill>
              <a:ea typeface="QkdyncPgkddySjtfmrUtopiaStd"/>
              <a:cs typeface="+mn-lt"/>
            </a:endParaRPr>
          </a:p>
        </p:txBody>
      </p:sp>
      <p:sp>
        <p:nvSpPr>
          <p:cNvPr id="5" name="Text Box 4"/>
          <p:cNvSpPr txBox="1"/>
          <p:nvPr/>
        </p:nvSpPr>
        <p:spPr>
          <a:xfrm>
            <a:off x="8919210" y="2422525"/>
            <a:ext cx="3273425" cy="1168400"/>
          </a:xfrm>
          <a:prstGeom prst="rect">
            <a:avLst/>
          </a:prstGeom>
        </p:spPr>
        <p:txBody>
          <a:bodyPr wrap="square">
            <a:spAutoFit/>
          </a:bodyPr>
          <a:p>
            <a:pPr marL="25400" indent="0"/>
            <a:r>
              <a:rPr sz="1400" b="0" i="0">
                <a:solidFill>
                  <a:srgbClr val="000000"/>
                </a:solidFill>
                <a:latin typeface="Calibri" panose="020F0502020204030204" charset="0"/>
                <a:ea typeface="Rubik"/>
                <a:cs typeface="Calibri" panose="020F0502020204030204" charset="0"/>
              </a:rPr>
              <a:t>The Perceptron was invented in 1957 by Frank Rosenblatt at the Cornell Aeronautics Laboratory. Based on the first concepts of artificial neurons, he proposed the “</a:t>
            </a:r>
            <a:r>
              <a:rPr sz="1400" b="0" i="1">
                <a:solidFill>
                  <a:srgbClr val="000000"/>
                </a:solidFill>
                <a:latin typeface="Calibri" panose="020F0502020204030204" charset="0"/>
                <a:ea typeface="Rubik"/>
                <a:cs typeface="Calibri" panose="020F0502020204030204" charset="0"/>
              </a:rPr>
              <a:t>Perceptron learning rule</a:t>
            </a:r>
            <a:r>
              <a:rPr sz="1400" b="0" i="0">
                <a:solidFill>
                  <a:srgbClr val="000000"/>
                </a:solidFill>
                <a:latin typeface="Calibri" panose="020F0502020204030204" charset="0"/>
                <a:ea typeface="Rubik"/>
                <a:cs typeface="Calibri" panose="020F0502020204030204" charset="0"/>
              </a:rPr>
              <a:t>“.</a:t>
            </a:r>
            <a:endParaRPr sz="1400" b="0" i="0">
              <a:solidFill>
                <a:srgbClr val="000000"/>
              </a:solidFill>
              <a:latin typeface="Calibri" panose="020F0502020204030204" charset="0"/>
              <a:ea typeface="Rubik"/>
              <a:cs typeface="Calibri" panose="020F0502020204030204" charset="0"/>
            </a:endParaRPr>
          </a:p>
        </p:txBody>
      </p:sp>
      <p:sp>
        <p:nvSpPr>
          <p:cNvPr id="7" name="Text Box 6"/>
          <p:cNvSpPr txBox="1"/>
          <p:nvPr/>
        </p:nvSpPr>
        <p:spPr>
          <a:xfrm>
            <a:off x="5619750" y="5855970"/>
            <a:ext cx="6896100" cy="368300"/>
          </a:xfrm>
          <a:prstGeom prst="rect">
            <a:avLst/>
          </a:prstGeom>
          <a:noFill/>
        </p:spPr>
        <p:txBody>
          <a:bodyPr wrap="square" rtlCol="0" anchor="t">
            <a:spAutoFit/>
          </a:bodyPr>
          <a:p>
            <a:r>
              <a:rPr lang="en-US" altLang="en-US"/>
              <a:t>https://www.geeksforgeeks.org/neural-networks-a-beginners-guide/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28040" y="170180"/>
            <a:ext cx="10462895" cy="5197475"/>
          </a:xfrm>
          <a:prstGeom prst="rect">
            <a:avLst/>
          </a:prstGeom>
        </p:spPr>
        <p:txBody>
          <a:bodyPr wrap="square">
            <a:spAutoFit/>
          </a:bodyPr>
          <a:p>
            <a:pPr marL="0" indent="0">
              <a:lnSpc>
                <a:spcPts val="1500"/>
              </a:lnSpc>
              <a:spcBef>
                <a:spcPts val="2000"/>
              </a:spcBef>
              <a:spcAft>
                <a:spcPct val="2000"/>
              </a:spcAft>
            </a:pPr>
            <a:r>
              <a:rPr sz="2800" b="1" i="0">
                <a:solidFill>
                  <a:srgbClr val="C00000"/>
                </a:solidFill>
                <a:latin typeface="Arial" panose="020B0604020202020204" pitchFamily="34" charset="0"/>
                <a:ea typeface="sohne"/>
                <a:cs typeface="Arial" panose="020B0604020202020204" pitchFamily="34" charset="0"/>
              </a:rPr>
              <a:t>Why do traditional Neural Networks struggle with images?</a:t>
            </a:r>
            <a:endParaRPr sz="2800" b="1" i="0">
              <a:solidFill>
                <a:srgbClr val="C00000"/>
              </a:solidFill>
              <a:latin typeface="Arial" panose="020B0604020202020204" pitchFamily="34" charset="0"/>
              <a:ea typeface="sohne"/>
              <a:cs typeface="Arial" panose="020B0604020202020204" pitchFamily="34" charset="0"/>
            </a:endParaRPr>
          </a:p>
          <a:p>
            <a:pPr marL="0" indent="0">
              <a:lnSpc>
                <a:spcPts val="1600"/>
              </a:lnSpc>
              <a:spcBef>
                <a:spcPts val="900"/>
              </a:spcBef>
              <a:spcAft>
                <a:spcPct val="4000"/>
              </a:spcAft>
            </a:pPr>
            <a:endParaRPr sz="1600" b="0" i="0">
              <a:solidFill>
                <a:srgbClr val="242424"/>
              </a:solidFill>
              <a:latin typeface="source-serif-pro"/>
              <a:ea typeface="source-serif-pro"/>
            </a:endParaRPr>
          </a:p>
          <a:p>
            <a:pPr marL="0" indent="0">
              <a:lnSpc>
                <a:spcPts val="1600"/>
              </a:lnSpc>
              <a:spcBef>
                <a:spcPts val="900"/>
              </a:spcBef>
              <a:spcAft>
                <a:spcPct val="4000"/>
              </a:spcAft>
            </a:pPr>
            <a:r>
              <a:rPr sz="1600" b="0" i="0">
                <a:solidFill>
                  <a:srgbClr val="242424"/>
                </a:solidFill>
                <a:latin typeface="source-serif-pro"/>
                <a:ea typeface="source-serif-pro"/>
              </a:rPr>
              <a:t>Before CNNs, researchers attempted to use traditional fully connected neural networks for image-related tasks. However, this approach posed significant challenges:</a:t>
            </a:r>
            <a:endParaRPr sz="1600" b="0" i="0">
              <a:solidFill>
                <a:srgbClr val="242424"/>
              </a:solidFill>
              <a:latin typeface="source-serif-pro"/>
              <a:ea typeface="source-serif-pro"/>
            </a:endParaRPr>
          </a:p>
          <a:p>
            <a:pPr marL="190500" indent="0">
              <a:lnSpc>
                <a:spcPts val="1600"/>
              </a:lnSpc>
              <a:spcBef>
                <a:spcPts val="2200"/>
              </a:spcBef>
              <a:spcAft>
                <a:spcPct val="4000"/>
              </a:spcAft>
              <a:buAutoNum type="arabicPeriod"/>
            </a:pPr>
            <a:r>
              <a:rPr sz="1600" b="1" i="0">
                <a:solidFill>
                  <a:srgbClr val="242424"/>
                </a:solidFill>
                <a:latin typeface="source-serif-pro"/>
                <a:ea typeface="source-serif-pro"/>
              </a:rPr>
              <a:t>High Dimensionality:</a:t>
            </a:r>
            <a:endParaRPr sz="1600" b="1" i="0">
              <a:solidFill>
                <a:srgbClr val="242424"/>
              </a:solidFill>
              <a:latin typeface="source-serif-pro"/>
              <a:ea typeface="source-serif-pro"/>
            </a:endParaRPr>
          </a:p>
          <a:p>
            <a:pPr marL="190500" indent="0">
              <a:lnSpc>
                <a:spcPts val="1600"/>
              </a:lnSpc>
              <a:spcBef>
                <a:spcPts val="2200"/>
              </a:spcBef>
              <a:spcAft>
                <a:spcPct val="4000"/>
              </a:spcAft>
            </a:pPr>
            <a:r>
              <a:rPr sz="1600" b="0" i="0">
                <a:solidFill>
                  <a:srgbClr val="242424"/>
                </a:solidFill>
                <a:latin typeface="source-serif-pro"/>
                <a:ea typeface="source-serif-pro"/>
              </a:rPr>
              <a:t>Images are represented as matrices of pixel values. For example, a 256x256 image with three color channels (RGB) has 196,608 features! Feeding such a large number of features into a fully connected neural network makes it computationally expensive.</a:t>
            </a:r>
            <a:endParaRPr sz="1600" b="0" i="0">
              <a:solidFill>
                <a:srgbClr val="242424"/>
              </a:solidFill>
              <a:latin typeface="source-serif-pro"/>
              <a:ea typeface="source-serif-pro"/>
            </a:endParaRPr>
          </a:p>
          <a:p>
            <a:pPr marL="190500" indent="0">
              <a:lnSpc>
                <a:spcPts val="1600"/>
              </a:lnSpc>
              <a:spcBef>
                <a:spcPts val="1100"/>
              </a:spcBef>
              <a:spcAft>
                <a:spcPct val="4000"/>
              </a:spcAft>
              <a:buAutoNum type="arabicPeriod"/>
            </a:pPr>
            <a:r>
              <a:rPr sz="1600" b="1" i="0">
                <a:solidFill>
                  <a:srgbClr val="242424"/>
                </a:solidFill>
                <a:latin typeface="source-serif-pro"/>
                <a:ea typeface="source-serif-pro"/>
              </a:rPr>
              <a:t>Loss of Spatial Information:</a:t>
            </a:r>
            <a:endParaRPr sz="1600" b="1" i="0">
              <a:solidFill>
                <a:srgbClr val="242424"/>
              </a:solidFill>
              <a:latin typeface="source-serif-pro"/>
              <a:ea typeface="source-serif-pro"/>
            </a:endParaRPr>
          </a:p>
          <a:p>
            <a:pPr marL="190500" indent="0">
              <a:lnSpc>
                <a:spcPts val="1600"/>
              </a:lnSpc>
              <a:spcBef>
                <a:spcPts val="1100"/>
              </a:spcBef>
              <a:spcAft>
                <a:spcPct val="4000"/>
              </a:spcAft>
            </a:pPr>
            <a:r>
              <a:rPr sz="1600" b="0" i="0">
                <a:solidFill>
                  <a:srgbClr val="242424"/>
                </a:solidFill>
                <a:latin typeface="source-serif-pro"/>
                <a:ea typeface="source-serif-pro"/>
              </a:rPr>
              <a:t>Fully connected layers treat all input features equally, ignoring the spatial relationships between pixels (e.g., adjacent pixels in an image often share meaningful patterns).</a:t>
            </a:r>
            <a:endParaRPr sz="1600" b="0" i="0">
              <a:solidFill>
                <a:srgbClr val="242424"/>
              </a:solidFill>
              <a:latin typeface="source-serif-pro"/>
              <a:ea typeface="source-serif-pro"/>
            </a:endParaRPr>
          </a:p>
          <a:p>
            <a:pPr marL="190500" indent="0">
              <a:lnSpc>
                <a:spcPts val="1600"/>
              </a:lnSpc>
              <a:spcBef>
                <a:spcPts val="1100"/>
              </a:spcBef>
              <a:spcAft>
                <a:spcPct val="4000"/>
              </a:spcAft>
              <a:buAutoNum type="arabicPeriod"/>
            </a:pPr>
            <a:r>
              <a:rPr sz="1600" b="1" i="0">
                <a:solidFill>
                  <a:srgbClr val="242424"/>
                </a:solidFill>
                <a:latin typeface="source-serif-pro"/>
                <a:ea typeface="source-serif-pro"/>
              </a:rPr>
              <a:t>Overfitting:</a:t>
            </a:r>
            <a:endParaRPr sz="1600" b="1" i="0">
              <a:solidFill>
                <a:srgbClr val="242424"/>
              </a:solidFill>
              <a:latin typeface="source-serif-pro"/>
              <a:ea typeface="source-serif-pro"/>
            </a:endParaRPr>
          </a:p>
          <a:p>
            <a:pPr marL="190500" indent="0">
              <a:lnSpc>
                <a:spcPts val="1600"/>
              </a:lnSpc>
              <a:spcBef>
                <a:spcPts val="1100"/>
              </a:spcBef>
              <a:spcAft>
                <a:spcPct val="4000"/>
              </a:spcAft>
            </a:pPr>
            <a:r>
              <a:rPr sz="1600" b="0" i="0">
                <a:solidFill>
                  <a:srgbClr val="242424"/>
                </a:solidFill>
                <a:latin typeface="source-serif-pro"/>
                <a:ea typeface="source-serif-pro"/>
              </a:rPr>
              <a:t>With such high-dimensional data and limited training samples, traditional networks overfit easily.</a:t>
            </a:r>
            <a:endParaRPr sz="1600" b="0" i="0">
              <a:solidFill>
                <a:srgbClr val="242424"/>
              </a:solidFill>
              <a:latin typeface="source-serif-pro"/>
              <a:ea typeface="source-serif-pro"/>
            </a:endParaRPr>
          </a:p>
          <a:p>
            <a:pPr marL="0" indent="0">
              <a:lnSpc>
                <a:spcPct val="150000"/>
              </a:lnSpc>
              <a:spcBef>
                <a:spcPts val="2200"/>
              </a:spcBef>
              <a:spcAft>
                <a:spcPct val="4000"/>
              </a:spcAft>
            </a:pPr>
            <a:r>
              <a:rPr sz="2000" b="1" i="0">
                <a:solidFill>
                  <a:srgbClr val="C00000"/>
                </a:solidFill>
                <a:highlight>
                  <a:srgbClr val="FFFF00"/>
                </a:highlight>
                <a:latin typeface="source-serif-pro"/>
                <a:ea typeface="source-serif-pro"/>
              </a:rPr>
              <a:t>CNNs address these problems by leveraging the spatial structure of images</a:t>
            </a:r>
            <a:r>
              <a:rPr sz="1600" b="0" i="0">
                <a:solidFill>
                  <a:srgbClr val="242424"/>
                </a:solidFill>
                <a:latin typeface="source-serif-pro"/>
                <a:ea typeface="source-serif-pro"/>
              </a:rPr>
              <a:t>.</a:t>
            </a:r>
            <a:endParaRPr sz="1600" b="0" i="0">
              <a:solidFill>
                <a:srgbClr val="242424"/>
              </a:solidFill>
              <a:latin typeface="source-serif-pro"/>
              <a:ea typeface="source-serif-p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34310" y="796925"/>
            <a:ext cx="6096000" cy="1445260"/>
          </a:xfrm>
          <a:prstGeom prst="rect">
            <a:avLst/>
          </a:prstGeom>
          <a:noFill/>
        </p:spPr>
        <p:txBody>
          <a:bodyPr wrap="square" rtlCol="0" anchor="t">
            <a:spAutoFit/>
          </a:bodyPr>
          <a:p>
            <a:r>
              <a:rPr lang="en-IN" altLang="en-US" sz="4400" b="1">
                <a:solidFill>
                  <a:srgbClr val="FF0000"/>
                </a:solidFill>
                <a:effectLst>
                  <a:outerShdw blurRad="38100" dist="38100" dir="2700000" algn="tl">
                    <a:srgbClr val="000000">
                      <a:alpha val="43137"/>
                    </a:srgbClr>
                  </a:outerShdw>
                </a:effectLst>
                <a:sym typeface="+mn-ea"/>
              </a:rPr>
              <a:t>Convolutional Neural Network (CNN)</a:t>
            </a:r>
            <a:endParaRPr lang="en-IN" altLang="en-US" sz="4400" b="1">
              <a:solidFill>
                <a:srgbClr val="FF0000"/>
              </a:solidFill>
              <a:effectLst>
                <a:outerShdw blurRad="38100" dist="38100" dir="2700000" algn="tl">
                  <a:srgbClr val="000000">
                    <a:alpha val="43137"/>
                  </a:srgbClr>
                </a:outerShdw>
              </a:effectLst>
              <a:sym typeface="+mn-ea"/>
            </a:endParaRPr>
          </a:p>
        </p:txBody>
      </p:sp>
      <p:pic>
        <p:nvPicPr>
          <p:cNvPr id="3" name="Picture 2"/>
          <p:cNvPicPr/>
          <p:nvPr/>
        </p:nvPicPr>
        <p:blipFill>
          <a:blip r:embed="rId1"/>
          <a:stretch>
            <a:fillRect/>
          </a:stretch>
        </p:blipFill>
        <p:spPr>
          <a:xfrm>
            <a:off x="685800" y="2242186"/>
            <a:ext cx="10820400" cy="4076699"/>
          </a:xfrm>
          <a:prstGeom prst="rect">
            <a:avLst/>
          </a:prstGeom>
        </p:spPr>
      </p:pic>
      <p:sp>
        <p:nvSpPr>
          <p:cNvPr id="4" name="Text Box 3"/>
          <p:cNvSpPr txBox="1"/>
          <p:nvPr/>
        </p:nvSpPr>
        <p:spPr>
          <a:xfrm>
            <a:off x="1681480" y="6212840"/>
            <a:ext cx="9629140" cy="645160"/>
          </a:xfrm>
          <a:prstGeom prst="rect">
            <a:avLst/>
          </a:prstGeom>
          <a:noFill/>
        </p:spPr>
        <p:txBody>
          <a:bodyPr wrap="square" rtlCol="0" anchor="t">
            <a:spAutoFit/>
          </a:bodyPr>
          <a:p>
            <a:r>
              <a:rPr lang="en-US" altLang="en-US"/>
              <a:t>https://medium.com/@bhatadithya54764118/day-50-intro-to-cnns-image-processing-basics-46560124ceec</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01065" y="325437"/>
            <a:ext cx="5080000" cy="2553335"/>
          </a:xfrm>
          <a:prstGeom prst="rect">
            <a:avLst/>
          </a:prstGeom>
        </p:spPr>
        <p:txBody>
          <a:bodyPr>
            <a:spAutoFit/>
          </a:bodyPr>
          <a:p>
            <a:pPr marL="285750" indent="-285750" algn="l">
              <a:buFont typeface="Arial" panose="020B0604020202020204" pitchFamily="34" charset="0"/>
              <a:buChar char="•"/>
            </a:pPr>
            <a:r>
              <a:rPr lang="en-IN" sz="1600" b="1" i="0">
                <a:solidFill>
                  <a:srgbClr val="191D17"/>
                </a:solidFill>
                <a:latin typeface="monospace"/>
                <a:ea typeface="monospace"/>
              </a:rPr>
              <a:t>What is cnn</a:t>
            </a:r>
            <a:endParaRPr sz="1600" b="1" i="0">
              <a:solidFill>
                <a:srgbClr val="191D17"/>
              </a:solidFill>
              <a:latin typeface="monospace"/>
              <a:ea typeface="monospace"/>
            </a:endParaRPr>
          </a:p>
          <a:p>
            <a:pPr marL="285750" indent="-285750" algn="l">
              <a:buFont typeface="Arial" panose="020B0604020202020204" pitchFamily="34" charset="0"/>
              <a:buChar char="•"/>
            </a:pPr>
            <a:r>
              <a:rPr sz="1600" b="0" i="0">
                <a:solidFill>
                  <a:srgbClr val="191D17"/>
                </a:solidFill>
                <a:latin typeface="monospace"/>
                <a:ea typeface="monospace"/>
              </a:rPr>
              <a:t>CNN Vs Visual Cortex | The Famous Cat Experiment | History of CNN</a:t>
            </a:r>
            <a:endParaRPr sz="1600" b="0" i="0">
              <a:solidFill>
                <a:srgbClr val="191D17"/>
              </a:solidFill>
              <a:latin typeface="monospace"/>
              <a:ea typeface="monospace"/>
            </a:endParaRPr>
          </a:p>
          <a:p>
            <a:pPr marL="285750" indent="-285750" algn="l">
              <a:buFont typeface="Arial" panose="020B0604020202020204" pitchFamily="34" charset="0"/>
              <a:buChar char="•"/>
            </a:pPr>
            <a:r>
              <a:rPr lang="en-IN" sz="1600" b="0" i="0">
                <a:solidFill>
                  <a:srgbClr val="191D17"/>
                </a:solidFill>
                <a:latin typeface="monospace"/>
                <a:ea typeface="monospace"/>
              </a:rPr>
              <a:t>Convolutional  Operations</a:t>
            </a:r>
            <a:endParaRPr lang="en-IN" sz="1600" b="0" i="0">
              <a:solidFill>
                <a:srgbClr val="191D17"/>
              </a:solidFill>
              <a:latin typeface="monospace"/>
              <a:ea typeface="monospace"/>
            </a:endParaRPr>
          </a:p>
          <a:p>
            <a:pPr marL="285750" indent="-285750" algn="l">
              <a:buFont typeface="Arial" panose="020B0604020202020204" pitchFamily="34" charset="0"/>
              <a:buChar char="•"/>
            </a:pPr>
            <a:r>
              <a:rPr lang="en-IN" sz="1600" b="0" i="0">
                <a:solidFill>
                  <a:srgbClr val="191D17"/>
                </a:solidFill>
                <a:latin typeface="monospace"/>
                <a:ea typeface="monospace"/>
              </a:rPr>
              <a:t>Paddings &amp;Strides</a:t>
            </a:r>
            <a:endParaRPr lang="en-IN" sz="1600" b="0" i="0">
              <a:solidFill>
                <a:srgbClr val="191D17"/>
              </a:solidFill>
              <a:latin typeface="monospace"/>
              <a:ea typeface="monospace"/>
            </a:endParaRPr>
          </a:p>
          <a:p>
            <a:pPr marL="285750" indent="-285750" algn="l">
              <a:buFont typeface="Arial" panose="020B0604020202020204" pitchFamily="34" charset="0"/>
              <a:buChar char="•"/>
            </a:pPr>
            <a:r>
              <a:rPr lang="en-IN" sz="1600" b="0" i="0">
                <a:solidFill>
                  <a:srgbClr val="191D17"/>
                </a:solidFill>
                <a:latin typeface="monospace"/>
                <a:ea typeface="monospace"/>
              </a:rPr>
              <a:t>Polling (MAx polling. Average polling)</a:t>
            </a:r>
            <a:endParaRPr lang="en-IN" sz="1600" b="0" i="0">
              <a:solidFill>
                <a:srgbClr val="191D17"/>
              </a:solidFill>
              <a:latin typeface="monospace"/>
              <a:ea typeface="monospace"/>
            </a:endParaRPr>
          </a:p>
          <a:p>
            <a:pPr marL="285750" indent="-285750" algn="l">
              <a:buFont typeface="Arial" panose="020B0604020202020204" pitchFamily="34" charset="0"/>
              <a:buChar char="•"/>
            </a:pPr>
            <a:r>
              <a:rPr lang="en-IN" sz="1600" b="0" i="0">
                <a:solidFill>
                  <a:srgbClr val="191D17"/>
                </a:solidFill>
                <a:latin typeface="monospace"/>
                <a:ea typeface="monospace"/>
              </a:rPr>
              <a:t>CNN ARCHtiecture (LeNet5, imagenet)</a:t>
            </a:r>
            <a:endParaRPr lang="en-IN" sz="1600" b="0" i="0">
              <a:solidFill>
                <a:srgbClr val="191D17"/>
              </a:solidFill>
              <a:latin typeface="monospace"/>
              <a:ea typeface="monospace"/>
            </a:endParaRPr>
          </a:p>
          <a:p>
            <a:pPr marL="285750" indent="-285750" algn="l">
              <a:buFont typeface="Arial" panose="020B0604020202020204" pitchFamily="34" charset="0"/>
              <a:buChar char="•"/>
            </a:pPr>
            <a:r>
              <a:rPr lang="en-IN" sz="1600" b="0" i="0">
                <a:solidFill>
                  <a:srgbClr val="191D17"/>
                </a:solidFill>
                <a:latin typeface="monospace"/>
                <a:ea typeface="monospace"/>
              </a:rPr>
              <a:t>Comparing CNN VS ANN</a:t>
            </a:r>
            <a:endParaRPr lang="en-IN" sz="1600" b="0" i="0">
              <a:solidFill>
                <a:srgbClr val="191D17"/>
              </a:solidFill>
              <a:latin typeface="monospace"/>
              <a:ea typeface="monospace"/>
            </a:endParaRPr>
          </a:p>
          <a:p>
            <a:pPr marL="285750" indent="-285750" algn="l">
              <a:buFont typeface="Arial" panose="020B0604020202020204" pitchFamily="34" charset="0"/>
              <a:buChar char="•"/>
            </a:pPr>
            <a:r>
              <a:rPr lang="en-IN" sz="1600" b="0" i="0">
                <a:solidFill>
                  <a:srgbClr val="191D17"/>
                </a:solidFill>
                <a:latin typeface="monospace"/>
                <a:ea typeface="monospace"/>
              </a:rPr>
              <a:t>CNN BackPropagation</a:t>
            </a:r>
            <a:endParaRPr lang="en-IN" sz="1600" b="0" i="0">
              <a:solidFill>
                <a:srgbClr val="191D17"/>
              </a:solidFill>
              <a:latin typeface="monospace"/>
              <a:ea typeface="monospace"/>
            </a:endParaRPr>
          </a:p>
          <a:p>
            <a:pPr marL="285750" indent="-285750" algn="l">
              <a:buFont typeface="Arial" panose="020B0604020202020204" pitchFamily="34" charset="0"/>
              <a:buChar char="•"/>
            </a:pPr>
            <a:endParaRPr lang="en-IN" sz="1600" b="0" i="0">
              <a:solidFill>
                <a:srgbClr val="191D17"/>
              </a:solidFill>
              <a:latin typeface="monospace"/>
              <a:ea typeface="monospace"/>
            </a:endParaRPr>
          </a:p>
        </p:txBody>
      </p:sp>
      <p:sp>
        <p:nvSpPr>
          <p:cNvPr id="3" name="Text Box 2"/>
          <p:cNvSpPr txBox="1"/>
          <p:nvPr/>
        </p:nvSpPr>
        <p:spPr>
          <a:xfrm>
            <a:off x="901065" y="2878455"/>
            <a:ext cx="6689725" cy="2553335"/>
          </a:xfrm>
          <a:prstGeom prst="rect">
            <a:avLst/>
          </a:prstGeom>
        </p:spPr>
        <p:txBody>
          <a:bodyPr wrap="square">
            <a:spAutoFit/>
          </a:bodyPr>
          <a:p>
            <a:pPr marL="285750" indent="-285750" algn="l">
              <a:buFont typeface="Arial" panose="020B0604020202020204" pitchFamily="34" charset="0"/>
              <a:buChar char="•"/>
            </a:pPr>
            <a:r>
              <a:rPr sz="1600" b="0" i="0">
                <a:solidFill>
                  <a:srgbClr val="191D17"/>
                </a:solidFill>
                <a:latin typeface="monospace"/>
                <a:ea typeface="monospace"/>
              </a:rPr>
              <a:t>Cat Vs Dog Image Classification Project | Deep Learning Project | CNN Project</a:t>
            </a:r>
            <a:endParaRPr sz="1600" b="0" i="0">
              <a:solidFill>
                <a:srgbClr val="191D17"/>
              </a:solidFill>
              <a:latin typeface="monospace"/>
              <a:ea typeface="monospace"/>
            </a:endParaRPr>
          </a:p>
          <a:p>
            <a:pPr marL="285750" indent="-285750" algn="l">
              <a:buFont typeface="Arial" panose="020B0604020202020204" pitchFamily="34" charset="0"/>
              <a:buChar char="•"/>
            </a:pPr>
            <a:endParaRPr lang="en-US" altLang="en-US" sz="1600" b="0" i="0">
              <a:solidFill>
                <a:srgbClr val="191D17"/>
              </a:solidFill>
              <a:latin typeface="monospace"/>
              <a:ea typeface="monospace"/>
            </a:endParaRPr>
          </a:p>
          <a:p>
            <a:pPr marL="285750" indent="-285750" algn="l">
              <a:buFont typeface="Arial" panose="020B0604020202020204" pitchFamily="34" charset="0"/>
              <a:buChar char="•"/>
            </a:pPr>
            <a:r>
              <a:rPr lang="en-US" altLang="en-US" sz="1600" b="0" i="0">
                <a:solidFill>
                  <a:srgbClr val="191D17"/>
                </a:solidFill>
                <a:latin typeface="monospace"/>
                <a:ea typeface="monospace"/>
              </a:rPr>
              <a:t>Data Augmentation in Deep Learning | CNN</a:t>
            </a:r>
            <a:endParaRPr lang="en-US" altLang="en-US" sz="1600" b="0" i="0">
              <a:solidFill>
                <a:srgbClr val="191D17"/>
              </a:solidFill>
              <a:latin typeface="monospace"/>
              <a:ea typeface="monospace"/>
            </a:endParaRPr>
          </a:p>
          <a:p>
            <a:pPr marL="285750" indent="-285750" algn="l">
              <a:buFont typeface="Arial" panose="020B0604020202020204" pitchFamily="34" charset="0"/>
              <a:buChar char="•"/>
            </a:pPr>
            <a:endParaRPr lang="en-US" altLang="en-US" sz="1600" b="0" i="0">
              <a:solidFill>
                <a:srgbClr val="191D17"/>
              </a:solidFill>
              <a:latin typeface="monospace"/>
              <a:ea typeface="monospace"/>
            </a:endParaRPr>
          </a:p>
          <a:p>
            <a:pPr marL="285750" indent="-285750" algn="l">
              <a:buFont typeface="Arial" panose="020B0604020202020204" pitchFamily="34" charset="0"/>
              <a:buChar char="•"/>
            </a:pPr>
            <a:r>
              <a:rPr lang="en-US" altLang="en-US" sz="1600" b="0" i="0">
                <a:solidFill>
                  <a:srgbClr val="191D17"/>
                </a:solidFill>
                <a:latin typeface="monospace"/>
                <a:ea typeface="monospace"/>
              </a:rPr>
              <a:t>Pretrained models in CNN | ImageNET Dataset | ILSVRC | Keras Code</a:t>
            </a:r>
            <a:endParaRPr lang="en-US" altLang="en-US" sz="1600" b="0" i="0">
              <a:solidFill>
                <a:srgbClr val="191D17"/>
              </a:solidFill>
              <a:latin typeface="monospace"/>
              <a:ea typeface="monospace"/>
            </a:endParaRPr>
          </a:p>
          <a:p>
            <a:pPr marL="285750" indent="-285750" algn="l">
              <a:buFont typeface="Arial" panose="020B0604020202020204" pitchFamily="34" charset="0"/>
              <a:buChar char="•"/>
            </a:pPr>
            <a:endParaRPr lang="en-US" altLang="en-US" sz="1600" b="0" i="0">
              <a:solidFill>
                <a:srgbClr val="191D17"/>
              </a:solidFill>
              <a:latin typeface="monospace"/>
              <a:ea typeface="monospace"/>
            </a:endParaRPr>
          </a:p>
          <a:p>
            <a:pPr marL="285750" indent="-285750" algn="l">
              <a:buFont typeface="Arial" panose="020B0604020202020204" pitchFamily="34" charset="0"/>
              <a:buChar char="•"/>
            </a:pPr>
            <a:r>
              <a:rPr lang="en-US" altLang="en-US" sz="1600" b="0" i="0">
                <a:solidFill>
                  <a:srgbClr val="191D17"/>
                </a:solidFill>
                <a:latin typeface="monospace"/>
                <a:ea typeface="monospace"/>
              </a:rPr>
              <a:t>What does a CNN see? | Visualizing CNN Filters and Feature Maps | CampusX</a:t>
            </a:r>
            <a:endParaRPr lang="en-US" altLang="en-US" sz="1600" b="0" i="0">
              <a:solidFill>
                <a:srgbClr val="191D17"/>
              </a:solidFill>
              <a:latin typeface="monospace"/>
              <a:ea typeface="monospace"/>
            </a:endParaRPr>
          </a:p>
        </p:txBody>
      </p:sp>
      <p:sp>
        <p:nvSpPr>
          <p:cNvPr id="7" name="Text Box 6"/>
          <p:cNvSpPr txBox="1"/>
          <p:nvPr/>
        </p:nvSpPr>
        <p:spPr>
          <a:xfrm>
            <a:off x="74295" y="6421755"/>
            <a:ext cx="12117705" cy="368300"/>
          </a:xfrm>
          <a:prstGeom prst="rect">
            <a:avLst/>
          </a:prstGeom>
          <a:noFill/>
        </p:spPr>
        <p:txBody>
          <a:bodyPr wrap="square" rtlCol="0" anchor="t">
            <a:spAutoFit/>
          </a:bodyPr>
          <a:p>
            <a:r>
              <a:rPr lang="en-US" altLang="en-US"/>
              <a:t>https://www.deeplearningwizard.com/deep_learning/practical_pytorch/pytorch_convolutional_neuralnetwork/#padding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Screenshot (363)"/>
          <p:cNvPicPr>
            <a:picLocks noChangeAspect="1"/>
          </p:cNvPicPr>
          <p:nvPr/>
        </p:nvPicPr>
        <p:blipFill>
          <a:blip r:embed="rId1"/>
          <a:srcRect l="21776" t="26481" r="24823" b="14972"/>
          <a:stretch>
            <a:fillRect/>
          </a:stretch>
        </p:blipFill>
        <p:spPr>
          <a:xfrm>
            <a:off x="5540375" y="0"/>
            <a:ext cx="6049010" cy="3428365"/>
          </a:xfrm>
          <a:prstGeom prst="rect">
            <a:avLst/>
          </a:prstGeom>
        </p:spPr>
      </p:pic>
      <p:sp>
        <p:nvSpPr>
          <p:cNvPr id="2" name="Text Box 1"/>
          <p:cNvSpPr txBox="1"/>
          <p:nvPr/>
        </p:nvSpPr>
        <p:spPr>
          <a:xfrm>
            <a:off x="670560" y="324802"/>
            <a:ext cx="5080000" cy="583565"/>
          </a:xfrm>
          <a:prstGeom prst="rect">
            <a:avLst/>
          </a:prstGeom>
        </p:spPr>
        <p:txBody>
          <a:bodyPr>
            <a:spAutoFit/>
          </a:bodyPr>
          <a:p>
            <a:pPr marL="0" indent="0">
              <a:spcBef>
                <a:spcPts val="1200"/>
              </a:spcBef>
              <a:spcAft>
                <a:spcPts val="1200"/>
              </a:spcAft>
            </a:pPr>
            <a:r>
              <a:rPr sz="1600" b="1" i="0">
                <a:solidFill>
                  <a:srgbClr val="05192D"/>
                </a:solidFill>
                <a:latin typeface="Studio-Feixen-Sans"/>
                <a:ea typeface="Studio-Feixen-Sans"/>
              </a:rPr>
              <a:t>Inspiration Behind CNN and Parallels With The Human Visual System</a:t>
            </a:r>
            <a:endParaRPr sz="1600" b="1" i="0">
              <a:solidFill>
                <a:srgbClr val="05192D"/>
              </a:solidFill>
              <a:latin typeface="Studio-Feixen-Sans"/>
              <a:ea typeface="Studio-Feixen-Sans"/>
            </a:endParaRPr>
          </a:p>
        </p:txBody>
      </p:sp>
      <p:sp>
        <p:nvSpPr>
          <p:cNvPr id="3" name="Text Box 2"/>
          <p:cNvSpPr txBox="1"/>
          <p:nvPr/>
        </p:nvSpPr>
        <p:spPr>
          <a:xfrm>
            <a:off x="162560" y="6138545"/>
            <a:ext cx="12253595" cy="368300"/>
          </a:xfrm>
          <a:prstGeom prst="rect">
            <a:avLst/>
          </a:prstGeom>
          <a:noFill/>
        </p:spPr>
        <p:txBody>
          <a:bodyPr wrap="square" rtlCol="0" anchor="t">
            <a:spAutoFit/>
          </a:bodyPr>
          <a:p>
            <a:r>
              <a:rPr lang="en-US" altLang="en-US"/>
              <a:t>https://www.datacamp.com/tutorial/introduction-to-convolutional-neural-networks-cnns</a:t>
            </a:r>
            <a:endParaRPr lang="en-US"/>
          </a:p>
        </p:txBody>
      </p:sp>
      <p:pic>
        <p:nvPicPr>
          <p:cNvPr id="8" name="Picture 7" descr="Screenshot (364)"/>
          <p:cNvPicPr>
            <a:picLocks noChangeAspect="1"/>
          </p:cNvPicPr>
          <p:nvPr/>
        </p:nvPicPr>
        <p:blipFill>
          <a:blip r:embed="rId2"/>
          <a:srcRect l="21328" t="28852" r="25089" b="20981"/>
          <a:stretch>
            <a:fillRect/>
          </a:stretch>
        </p:blipFill>
        <p:spPr>
          <a:xfrm>
            <a:off x="5475605" y="3428365"/>
            <a:ext cx="6532880" cy="32137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2600" y="659765"/>
            <a:ext cx="9940925" cy="3538220"/>
          </a:xfrm>
          <a:prstGeom prst="rect">
            <a:avLst/>
          </a:prstGeom>
        </p:spPr>
        <p:txBody>
          <a:bodyPr wrap="square">
            <a:spAutoFit/>
          </a:bodyPr>
          <a:p>
            <a:pPr marL="0" indent="0"/>
            <a:r>
              <a:rPr sz="1600" b="0" i="0">
                <a:solidFill>
                  <a:srgbClr val="383838"/>
                </a:solidFill>
                <a:latin typeface="Arial" panose="020B0604020202020204" pitchFamily="34" charset="0"/>
                <a:ea typeface="Inter"/>
                <a:cs typeface="Arial" panose="020B0604020202020204" pitchFamily="34" charset="0"/>
              </a:rPr>
              <a:t>Since the 1950s, AI researchers have worked on systems to understand visual data, leading to Computer Vision. In 2012, a breakthrough came with AlexNet, developed by Alex Krizhevsky at the University of Toronto.</a:t>
            </a:r>
            <a:endParaRPr sz="1600" b="0" i="0">
              <a:solidFill>
                <a:srgbClr val="383838"/>
              </a:solidFill>
              <a:latin typeface="Arial" panose="020B0604020202020204" pitchFamily="34" charset="0"/>
              <a:ea typeface="Inter"/>
              <a:cs typeface="Arial" panose="020B0604020202020204" pitchFamily="34" charset="0"/>
            </a:endParaRPr>
          </a:p>
          <a:p>
            <a:pPr marL="0" indent="0"/>
            <a:endParaRPr sz="1600" b="0" i="0">
              <a:solidFill>
                <a:srgbClr val="383838"/>
              </a:solidFill>
              <a:latin typeface="Arial" panose="020B0604020202020204" pitchFamily="34" charset="0"/>
              <a:ea typeface="Inter"/>
              <a:cs typeface="Arial" panose="020B0604020202020204" pitchFamily="34" charset="0"/>
            </a:endParaRPr>
          </a:p>
          <a:p>
            <a:pPr marL="0" indent="0"/>
            <a:r>
              <a:rPr sz="1600" b="0" i="0">
                <a:solidFill>
                  <a:srgbClr val="383838"/>
                </a:solidFill>
                <a:latin typeface="Arial" panose="020B0604020202020204" pitchFamily="34" charset="0"/>
                <a:ea typeface="Inter"/>
                <a:cs typeface="Arial" panose="020B0604020202020204" pitchFamily="34" charset="0"/>
              </a:rPr>
              <a:t> It achieved 85% accuracy in the ImageNet contest, far surpassing previous models. This success was driven by Convolutional Neural Networks (CNNs), which mimic human vision.</a:t>
            </a:r>
            <a:endParaRPr sz="1600" b="0" i="0">
              <a:solidFill>
                <a:srgbClr val="383838"/>
              </a:solidFill>
              <a:latin typeface="Arial" panose="020B0604020202020204" pitchFamily="34" charset="0"/>
              <a:ea typeface="Inter"/>
              <a:cs typeface="Arial" panose="020B0604020202020204" pitchFamily="34" charset="0"/>
            </a:endParaRPr>
          </a:p>
          <a:p>
            <a:pPr marL="0" indent="0"/>
            <a:endParaRPr sz="1600" b="0" i="0">
              <a:solidFill>
                <a:srgbClr val="383838"/>
              </a:solidFill>
              <a:latin typeface="Arial" panose="020B0604020202020204" pitchFamily="34" charset="0"/>
              <a:ea typeface="Inter"/>
              <a:cs typeface="Arial" panose="020B0604020202020204" pitchFamily="34" charset="0"/>
            </a:endParaRPr>
          </a:p>
          <a:p>
            <a:pPr marL="0" indent="0"/>
            <a:r>
              <a:rPr sz="1600" b="0" i="0">
                <a:solidFill>
                  <a:srgbClr val="383838"/>
                </a:solidFill>
                <a:latin typeface="Arial" panose="020B0604020202020204" pitchFamily="34" charset="0"/>
                <a:ea typeface="Inter"/>
                <a:cs typeface="Arial" panose="020B0604020202020204" pitchFamily="34" charset="0"/>
              </a:rPr>
              <a:t> CNNs are now vital for tasks like image classification, object detection, and segmentation. Modern CNNs use Python and advanced techniques to learn image features, relying on </a:t>
            </a:r>
            <a:r>
              <a:rPr sz="1600" b="0" i="0" u="sng">
                <a:solidFill>
                  <a:srgbClr val="0D6EFD"/>
                </a:solidFill>
                <a:latin typeface="Arial" panose="020B0604020202020204" pitchFamily="34" charset="0"/>
                <a:ea typeface="Inter"/>
                <a:cs typeface="Arial" panose="020B0604020202020204" pitchFamily="34" charset="0"/>
                <a:hlinkClick r:id="rId1"/>
              </a:rPr>
              <a:t>hyperparameters</a:t>
            </a:r>
            <a:r>
              <a:rPr sz="1600" b="0" i="0">
                <a:solidFill>
                  <a:srgbClr val="383838"/>
                </a:solidFill>
                <a:latin typeface="Arial" panose="020B0604020202020204" pitchFamily="34" charset="0"/>
                <a:ea typeface="Inter"/>
                <a:cs typeface="Arial" panose="020B0604020202020204" pitchFamily="34" charset="0"/>
              </a:rPr>
              <a:t> and optimization for training. </a:t>
            </a:r>
            <a:endParaRPr sz="1600" b="0" i="0">
              <a:solidFill>
                <a:srgbClr val="383838"/>
              </a:solidFill>
              <a:latin typeface="Arial" panose="020B0604020202020204" pitchFamily="34" charset="0"/>
              <a:ea typeface="Inter"/>
              <a:cs typeface="Arial" panose="020B0604020202020204" pitchFamily="34" charset="0"/>
            </a:endParaRPr>
          </a:p>
          <a:p>
            <a:pPr marL="0" indent="0"/>
            <a:endParaRPr sz="1600" b="0" i="0">
              <a:solidFill>
                <a:srgbClr val="383838"/>
              </a:solidFill>
              <a:latin typeface="Arial" panose="020B0604020202020204" pitchFamily="34" charset="0"/>
              <a:ea typeface="Inter"/>
              <a:cs typeface="Arial" panose="020B0604020202020204" pitchFamily="34" charset="0"/>
            </a:endParaRPr>
          </a:p>
          <a:p>
            <a:pPr marL="0" indent="0"/>
            <a:r>
              <a:rPr sz="1600" b="0" i="0">
                <a:solidFill>
                  <a:srgbClr val="383838"/>
                </a:solidFill>
                <a:latin typeface="Arial" panose="020B0604020202020204" pitchFamily="34" charset="0"/>
                <a:ea typeface="Inter"/>
                <a:cs typeface="Arial" panose="020B0604020202020204" pitchFamily="34" charset="0"/>
              </a:rPr>
              <a:t>Advances like VGG, </a:t>
            </a:r>
            <a:r>
              <a:rPr sz="1600" b="0" i="0" u="sng">
                <a:solidFill>
                  <a:srgbClr val="0D6EFD"/>
                </a:solidFill>
                <a:latin typeface="Arial" panose="020B0604020202020204" pitchFamily="34" charset="0"/>
                <a:ea typeface="Inter"/>
                <a:cs typeface="Arial" panose="020B0604020202020204" pitchFamily="34" charset="0"/>
                <a:hlinkClick r:id="rId2"/>
              </a:rPr>
              <a:t>ResNet</a:t>
            </a:r>
            <a:r>
              <a:rPr sz="1600" b="0" i="0">
                <a:solidFill>
                  <a:srgbClr val="383838"/>
                </a:solidFill>
                <a:latin typeface="Arial" panose="020B0604020202020204" pitchFamily="34" charset="0"/>
                <a:ea typeface="Inter"/>
                <a:cs typeface="Arial" panose="020B0604020202020204" pitchFamily="34" charset="0"/>
              </a:rPr>
              <a:t>, and EfficientNet have expanded CNN applications in fields like autonomous driving and medical imaging. In this article, you will get to know all about CNN, advantages and disadvantages and how CNN works.</a:t>
            </a:r>
            <a:endParaRPr sz="1600" b="0" i="0">
              <a:solidFill>
                <a:srgbClr val="383838"/>
              </a:solidFill>
              <a:latin typeface="Arial" panose="020B0604020202020204" pitchFamily="34" charset="0"/>
              <a:ea typeface="Inter"/>
              <a:cs typeface="Arial" panose="020B0604020202020204" pitchFamily="34" charset="0"/>
            </a:endParaRPr>
          </a:p>
        </p:txBody>
      </p:sp>
      <p:sp>
        <p:nvSpPr>
          <p:cNvPr id="3" name="Text Box 2"/>
          <p:cNvSpPr txBox="1"/>
          <p:nvPr/>
        </p:nvSpPr>
        <p:spPr>
          <a:xfrm>
            <a:off x="601345" y="229235"/>
            <a:ext cx="4064000" cy="368300"/>
          </a:xfrm>
          <a:prstGeom prst="rect">
            <a:avLst/>
          </a:prstGeom>
          <a:noFill/>
        </p:spPr>
        <p:txBody>
          <a:bodyPr wrap="square" rtlCol="0">
            <a:spAutoFit/>
          </a:bodyPr>
          <a:p>
            <a:r>
              <a:rPr lang="en-US" b="1">
                <a:solidFill>
                  <a:srgbClr val="FF0000"/>
                </a:solidFill>
              </a:rPr>
              <a:t>HISTORY</a:t>
            </a:r>
            <a:endParaRPr lang="en-US" b="1">
              <a:solidFill>
                <a:srgbClr val="FF0000"/>
              </a:solidFill>
            </a:endParaRPr>
          </a:p>
        </p:txBody>
      </p:sp>
      <p:sp>
        <p:nvSpPr>
          <p:cNvPr id="4" name="Text Box 3"/>
          <p:cNvSpPr txBox="1"/>
          <p:nvPr/>
        </p:nvSpPr>
        <p:spPr>
          <a:xfrm>
            <a:off x="754380" y="4888230"/>
            <a:ext cx="9941560" cy="922020"/>
          </a:xfrm>
          <a:prstGeom prst="rect">
            <a:avLst/>
          </a:prstGeom>
        </p:spPr>
        <p:txBody>
          <a:bodyPr wrap="square">
            <a:spAutoFit/>
          </a:bodyPr>
          <a:p>
            <a:pPr marL="0" indent="0"/>
            <a:r>
              <a:rPr b="0" i="0">
                <a:solidFill>
                  <a:srgbClr val="383838"/>
                </a:solidFill>
                <a:latin typeface="Calibri" panose="020F0502020204030204" charset="0"/>
                <a:ea typeface="Inter"/>
                <a:cs typeface="Calibri" panose="020F0502020204030204" charset="0"/>
              </a:rPr>
              <a:t>CNNs were first developed and used around the 1980s. The most that a Convolutional Neural Network (CNN) could do at that time was recognize handwritten digits.</a:t>
            </a:r>
            <a:endParaRPr b="0" i="0">
              <a:solidFill>
                <a:srgbClr val="383838"/>
              </a:solidFill>
              <a:latin typeface="Calibri" panose="020F0502020204030204" charset="0"/>
              <a:ea typeface="Inter"/>
              <a:cs typeface="Calibri" panose="020F0502020204030204" charset="0"/>
            </a:endParaRPr>
          </a:p>
          <a:p>
            <a:pPr marL="0" indent="0"/>
            <a:r>
              <a:rPr b="0" i="0">
                <a:solidFill>
                  <a:srgbClr val="383838"/>
                </a:solidFill>
                <a:latin typeface="Calibri" panose="020F0502020204030204" charset="0"/>
                <a:ea typeface="Inter"/>
                <a:cs typeface="Calibri" panose="020F0502020204030204" charset="0"/>
              </a:rPr>
              <a:t> </a:t>
            </a:r>
            <a:endParaRPr b="0" i="0">
              <a:solidFill>
                <a:srgbClr val="383838"/>
              </a:solidFill>
              <a:latin typeface="Calibri" panose="020F0502020204030204" charset="0"/>
              <a:ea typeface="Inter"/>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6870" y="229235"/>
            <a:ext cx="11142980" cy="2245360"/>
          </a:xfrm>
          <a:prstGeom prst="rect">
            <a:avLst/>
          </a:prstGeom>
        </p:spPr>
        <p:txBody>
          <a:bodyPr wrap="square">
            <a:spAutoFit/>
          </a:bodyPr>
          <a:p>
            <a:pPr marL="0" indent="0"/>
            <a:r>
              <a:rPr sz="2000" b="0" i="0">
                <a:solidFill>
                  <a:srgbClr val="383838"/>
                </a:solidFill>
                <a:latin typeface="Calibri" panose="020F0502020204030204" charset="0"/>
                <a:ea typeface="Inter"/>
                <a:cs typeface="Calibri" panose="020F0502020204030204" charset="0"/>
              </a:rPr>
              <a:t>The important thing to remember about any deep learning model is that it requires a large amount of data to train and also requires a lot of computing resources. This was a major drawback for CNNs at that period, and hence CNNs were only limited to the postal sectors and it failed to enter the world of machine learning. </a:t>
            </a:r>
            <a:endParaRPr sz="2000" b="0" i="0">
              <a:solidFill>
                <a:srgbClr val="383838"/>
              </a:solidFill>
              <a:latin typeface="Calibri" panose="020F0502020204030204" charset="0"/>
              <a:ea typeface="Inter"/>
              <a:cs typeface="Calibri" panose="020F0502020204030204" charset="0"/>
            </a:endParaRPr>
          </a:p>
          <a:p>
            <a:pPr marL="0" indent="0"/>
            <a:endParaRPr sz="2000" b="0" i="0">
              <a:solidFill>
                <a:srgbClr val="383838"/>
              </a:solidFill>
              <a:latin typeface="Calibri" panose="020F0502020204030204" charset="0"/>
              <a:ea typeface="Inter"/>
              <a:cs typeface="Calibri" panose="020F0502020204030204" charset="0"/>
            </a:endParaRPr>
          </a:p>
          <a:p>
            <a:pPr marL="0" indent="0"/>
            <a:r>
              <a:rPr sz="2000" b="0" i="0">
                <a:solidFill>
                  <a:srgbClr val="383838"/>
                </a:solidFill>
                <a:latin typeface="Calibri" panose="020F0502020204030204" charset="0"/>
                <a:ea typeface="Inter"/>
                <a:cs typeface="Calibri" panose="020F0502020204030204" charset="0"/>
              </a:rPr>
              <a:t>Backpropagation, the algorithm used to train neural networks, was also computationally expensive at the time.</a:t>
            </a:r>
            <a:endParaRPr sz="2000" b="0" i="0">
              <a:solidFill>
                <a:srgbClr val="383838"/>
              </a:solidFill>
              <a:latin typeface="Calibri" panose="020F0502020204030204" charset="0"/>
              <a:ea typeface="Inter"/>
              <a:cs typeface="Calibri" panose="020F0502020204030204" charset="0"/>
            </a:endParaRPr>
          </a:p>
        </p:txBody>
      </p:sp>
      <p:sp>
        <p:nvSpPr>
          <p:cNvPr id="3" name="Text Box 2"/>
          <p:cNvSpPr txBox="1"/>
          <p:nvPr/>
        </p:nvSpPr>
        <p:spPr>
          <a:xfrm>
            <a:off x="821055" y="2978150"/>
            <a:ext cx="11144885" cy="1938020"/>
          </a:xfrm>
          <a:prstGeom prst="rect">
            <a:avLst/>
          </a:prstGeom>
          <a:noFill/>
        </p:spPr>
        <p:txBody>
          <a:bodyPr wrap="square" rtlCol="0">
            <a:spAutoFit/>
          </a:bodyPr>
          <a:p>
            <a:r>
              <a:rPr lang="en-US" altLang="en-US" sz="2000">
                <a:latin typeface="Calibri" panose="020F0502020204030204" charset="0"/>
                <a:cs typeface="Calibri" panose="020F0502020204030204" charset="0"/>
              </a:rPr>
              <a:t>In 2012, Alex Krizhevsky recognized the potential to revive deep learning using multi-layered neural networks.</a:t>
            </a:r>
            <a:endParaRPr lang="en-US" altLang="en-US" sz="2000">
              <a:latin typeface="Calibri" panose="020F0502020204030204" charset="0"/>
              <a:cs typeface="Calibri" panose="020F0502020204030204" charset="0"/>
            </a:endParaRPr>
          </a:p>
          <a:p>
            <a:pPr marL="342900" indent="-342900">
              <a:buFont typeface="Arial" panose="020B0604020202020204" pitchFamily="34" charset="0"/>
              <a:buChar char="•"/>
            </a:pPr>
            <a:r>
              <a:rPr lang="en-US" altLang="en-US" sz="2000">
                <a:latin typeface="Calibri" panose="020F0502020204030204" charset="0"/>
                <a:cs typeface="Calibri" panose="020F0502020204030204" charset="0"/>
              </a:rPr>
              <a:t>This revival was made possible due to three key factors:</a:t>
            </a:r>
            <a:endParaRPr lang="en-US" altLang="en-US" sz="2000">
              <a:latin typeface="Calibri" panose="020F0502020204030204" charset="0"/>
              <a:cs typeface="Calibri" panose="020F0502020204030204" charset="0"/>
            </a:endParaRPr>
          </a:p>
          <a:p>
            <a:pPr marL="914400" lvl="1" indent="-457200">
              <a:buAutoNum type="arabicPeriod"/>
            </a:pPr>
            <a:r>
              <a:rPr lang="en-US" altLang="en-US" sz="2000">
                <a:latin typeface="Calibri" panose="020F0502020204030204" charset="0"/>
                <a:cs typeface="Calibri" panose="020F0502020204030204" charset="0"/>
              </a:rPr>
              <a:t>The availability of large datasets.</a:t>
            </a:r>
            <a:endParaRPr lang="en-US" altLang="en-US" sz="2000">
              <a:latin typeface="Calibri" panose="020F0502020204030204" charset="0"/>
              <a:cs typeface="Calibri" panose="020F0502020204030204" charset="0"/>
            </a:endParaRPr>
          </a:p>
          <a:p>
            <a:pPr marL="914400" lvl="1" indent="-457200">
              <a:buAutoNum type="arabicPeriod"/>
            </a:pPr>
            <a:r>
              <a:rPr lang="en-US" altLang="en-US" sz="2000">
                <a:latin typeface="Calibri" panose="020F0502020204030204" charset="0"/>
                <a:cs typeface="Calibri" panose="020F0502020204030204" charset="0"/>
              </a:rPr>
              <a:t>The creation of specialized datasets like ImageNet, which contained millions of labeled images.</a:t>
            </a:r>
            <a:endParaRPr lang="en-US" altLang="en-US" sz="2000">
              <a:latin typeface="Calibri" panose="020F0502020204030204" charset="0"/>
              <a:cs typeface="Calibri" panose="020F0502020204030204" charset="0"/>
            </a:endParaRPr>
          </a:p>
          <a:p>
            <a:pPr marL="914400" lvl="1" indent="-457200">
              <a:buAutoNum type="arabicPeriod"/>
            </a:pPr>
            <a:r>
              <a:rPr lang="en-US" altLang="en-US" sz="2000">
                <a:latin typeface="Calibri" panose="020F0502020204030204" charset="0"/>
                <a:cs typeface="Calibri" panose="020F0502020204030204" charset="0"/>
              </a:rPr>
              <a:t>The increased availability of computing resources.</a:t>
            </a:r>
            <a:endParaRPr lang="en-US" altLang="en-US" sz="2000">
              <a:latin typeface="Calibri" panose="020F0502020204030204" charset="0"/>
              <a:cs typeface="Calibri" panose="020F05020202040302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9612</Words>
  <Application>WPS Slides</Application>
  <PresentationFormat>Widescreen</PresentationFormat>
  <Paragraphs>178</Paragraphs>
  <Slides>21</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21</vt:i4>
      </vt:variant>
    </vt:vector>
  </HeadingPairs>
  <TitlesOfParts>
    <vt:vector size="40" baseType="lpstr">
      <vt:lpstr>Arial</vt:lpstr>
      <vt:lpstr>SimSun</vt:lpstr>
      <vt:lpstr>Wingdings</vt:lpstr>
      <vt:lpstr>Arial</vt:lpstr>
      <vt:lpstr>RctvjbXddlcgHrcvdjHelveticaNeueLTStd-BdCn</vt:lpstr>
      <vt:lpstr>Segoe Print</vt:lpstr>
      <vt:lpstr>QkdyncPgkddySjtfmrUtopiaStd</vt:lpstr>
      <vt:lpstr>CtdhkhGrqdxpFqrrvlUtopiaStd-Italic</vt:lpstr>
      <vt:lpstr>Calibri</vt:lpstr>
      <vt:lpstr>Rubik</vt:lpstr>
      <vt:lpstr>sohne</vt:lpstr>
      <vt:lpstr>source-serif-pro</vt:lpstr>
      <vt:lpstr>monospace</vt:lpstr>
      <vt:lpstr>Studio-Feixen-Sans</vt:lpstr>
      <vt:lpstr>Inter</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351</cp:revision>
  <dcterms:created xsi:type="dcterms:W3CDTF">2025-02-02T08:06:00Z</dcterms:created>
  <dcterms:modified xsi:type="dcterms:W3CDTF">2025-04-20T09:06:40Z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1033-12.2.0.20795</vt:lpwstr>
  </property>
</Properties>
</file>