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8288000" cy="10287000"/>
  <p:notesSz cx="6858000" cy="9144000"/>
  <p:embeddedFontLst>
    <p:embeddedFont>
      <p:font typeface="Quando" panose="02020603060000060704"/>
      <p:regular r:id="rId23"/>
    </p:embeddedFont>
    <p:embeddedFont>
      <p:font typeface="DM Sans"/>
      <p:regular r:id="rId24"/>
    </p:embeddedFont>
    <p:embeddedFont>
      <p:font typeface="DM Sans Bold"/>
      <p:bold r:id="rId25"/>
    </p:embeddedFont>
    <p:embeddedFont>
      <p:font typeface="Canva Sans Bold" panose="020B0803030501040103"/>
      <p:bold r:id="rId26"/>
    </p:embeddedFont>
    <p:embeddedFont>
      <p:font typeface="Calibri" panose="020F050202020403020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font" Target="fonts/font8.fntdata"/><Relationship Id="rId3" Type="http://schemas.openxmlformats.org/officeDocument/2006/relationships/slide" Target="slides/slide1.xml"/><Relationship Id="rId29" Type="http://schemas.openxmlformats.org/officeDocument/2006/relationships/font" Target="fonts/font7.fntdata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911254" y="-642065"/>
            <a:ext cx="1822509" cy="2464574"/>
            <a:chOff x="0" y="0"/>
            <a:chExt cx="480002" cy="6491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0002" cy="649106"/>
            </a:xfrm>
            <a:custGeom>
              <a:avLst/>
              <a:gdLst/>
              <a:ahLst/>
              <a:cxnLst/>
              <a:rect l="l" t="t" r="r" b="b"/>
              <a:pathLst>
                <a:path w="480002" h="649106">
                  <a:moveTo>
                    <a:pt x="0" y="0"/>
                  </a:moveTo>
                  <a:lnTo>
                    <a:pt x="480002" y="0"/>
                  </a:lnTo>
                  <a:lnTo>
                    <a:pt x="480002" y="649106"/>
                  </a:lnTo>
                  <a:lnTo>
                    <a:pt x="0" y="649106"/>
                  </a:lnTo>
                  <a:close/>
                </a:path>
              </a:pathLst>
            </a:custGeom>
            <a:solidFill>
              <a:srgbClr val="223E4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0002" cy="6967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5554237" y="-642065"/>
            <a:ext cx="2733763" cy="2464574"/>
            <a:chOff x="0" y="0"/>
            <a:chExt cx="720003" cy="64910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20003" cy="649106"/>
            </a:xfrm>
            <a:custGeom>
              <a:avLst/>
              <a:gdLst/>
              <a:ahLst/>
              <a:cxnLst/>
              <a:rect l="l" t="t" r="r" b="b"/>
              <a:pathLst>
                <a:path w="720003" h="649106">
                  <a:moveTo>
                    <a:pt x="0" y="0"/>
                  </a:moveTo>
                  <a:lnTo>
                    <a:pt x="720003" y="0"/>
                  </a:lnTo>
                  <a:lnTo>
                    <a:pt x="720003" y="649106"/>
                  </a:lnTo>
                  <a:lnTo>
                    <a:pt x="0" y="649106"/>
                  </a:lnTo>
                  <a:close/>
                </a:path>
              </a:pathLst>
            </a:custGeom>
            <a:solidFill>
              <a:srgbClr val="8CA3A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720003" cy="6967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7376746" y="8474016"/>
            <a:ext cx="2222712" cy="2071347"/>
            <a:chOff x="0" y="0"/>
            <a:chExt cx="585406" cy="5455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85406" cy="545540"/>
            </a:xfrm>
            <a:custGeom>
              <a:avLst/>
              <a:gdLst/>
              <a:ahLst/>
              <a:cxnLst/>
              <a:rect l="l" t="t" r="r" b="b"/>
              <a:pathLst>
                <a:path w="585406" h="545540">
                  <a:moveTo>
                    <a:pt x="0" y="0"/>
                  </a:moveTo>
                  <a:lnTo>
                    <a:pt x="585406" y="0"/>
                  </a:lnTo>
                  <a:lnTo>
                    <a:pt x="585406" y="545540"/>
                  </a:lnTo>
                  <a:lnTo>
                    <a:pt x="0" y="545540"/>
                  </a:lnTo>
                  <a:close/>
                </a:path>
              </a:pathLst>
            </a:custGeom>
            <a:solidFill>
              <a:srgbClr val="223E4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585406" cy="5931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-1289239" y="8474016"/>
            <a:ext cx="4023002" cy="2464574"/>
            <a:chOff x="0" y="0"/>
            <a:chExt cx="1059556" cy="64910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59556" cy="649106"/>
            </a:xfrm>
            <a:custGeom>
              <a:avLst/>
              <a:gdLst/>
              <a:ahLst/>
              <a:cxnLst/>
              <a:rect l="l" t="t" r="r" b="b"/>
              <a:pathLst>
                <a:path w="1059556" h="649106">
                  <a:moveTo>
                    <a:pt x="0" y="0"/>
                  </a:moveTo>
                  <a:lnTo>
                    <a:pt x="1059556" y="0"/>
                  </a:lnTo>
                  <a:lnTo>
                    <a:pt x="1059556" y="649106"/>
                  </a:lnTo>
                  <a:lnTo>
                    <a:pt x="0" y="649106"/>
                  </a:lnTo>
                  <a:close/>
                </a:path>
              </a:pathLst>
            </a:custGeom>
            <a:solidFill>
              <a:srgbClr val="8CA3A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1059556" cy="6967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</a:p>
          </p:txBody>
        </p:sp>
      </p:grpSp>
      <p:sp>
        <p:nvSpPr>
          <p:cNvPr id="14" name="Freeform 14"/>
          <p:cNvSpPr/>
          <p:nvPr/>
        </p:nvSpPr>
        <p:spPr>
          <a:xfrm>
            <a:off x="911254" y="640726"/>
            <a:ext cx="16465491" cy="9261839"/>
          </a:xfrm>
          <a:custGeom>
            <a:avLst/>
            <a:gdLst/>
            <a:ahLst/>
            <a:cxnLst/>
            <a:rect l="l" t="t" r="r" b="b"/>
            <a:pathLst>
              <a:path w="16465491" h="9261839">
                <a:moveTo>
                  <a:pt x="0" y="0"/>
                </a:moveTo>
                <a:lnTo>
                  <a:pt x="16465492" y="0"/>
                </a:lnTo>
                <a:lnTo>
                  <a:pt x="16465492" y="9261839"/>
                </a:lnTo>
                <a:lnTo>
                  <a:pt x="0" y="926183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7259300" y="-567300"/>
            <a:ext cx="7200751" cy="2859631"/>
            <a:chOff x="0" y="0"/>
            <a:chExt cx="1896494" cy="7531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96494" cy="753154"/>
            </a:xfrm>
            <a:custGeom>
              <a:avLst/>
              <a:gdLst/>
              <a:ahLst/>
              <a:cxnLst/>
              <a:rect l="l" t="t" r="r" b="b"/>
              <a:pathLst>
                <a:path w="1896494" h="753154">
                  <a:moveTo>
                    <a:pt x="0" y="0"/>
                  </a:moveTo>
                  <a:lnTo>
                    <a:pt x="1896494" y="0"/>
                  </a:lnTo>
                  <a:lnTo>
                    <a:pt x="1896494" y="753154"/>
                  </a:lnTo>
                  <a:lnTo>
                    <a:pt x="0" y="753154"/>
                  </a:lnTo>
                  <a:close/>
                </a:path>
              </a:pathLst>
            </a:custGeom>
            <a:solidFill>
              <a:srgbClr val="8CA3A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896494" cy="8007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7259300" y="8008003"/>
            <a:ext cx="7849506" cy="2943943"/>
            <a:chOff x="0" y="0"/>
            <a:chExt cx="2067360" cy="77535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67360" cy="775359"/>
            </a:xfrm>
            <a:custGeom>
              <a:avLst/>
              <a:gdLst/>
              <a:ahLst/>
              <a:cxnLst/>
              <a:rect l="l" t="t" r="r" b="b"/>
              <a:pathLst>
                <a:path w="2067360" h="775359">
                  <a:moveTo>
                    <a:pt x="0" y="0"/>
                  </a:moveTo>
                  <a:lnTo>
                    <a:pt x="2067360" y="0"/>
                  </a:lnTo>
                  <a:lnTo>
                    <a:pt x="2067360" y="775359"/>
                  </a:lnTo>
                  <a:lnTo>
                    <a:pt x="0" y="775359"/>
                  </a:lnTo>
                  <a:close/>
                </a:path>
              </a:pathLst>
            </a:custGeom>
            <a:solidFill>
              <a:srgbClr val="5B5B5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067360" cy="8229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</a:p>
          </p:txBody>
        </p:sp>
      </p:grpSp>
      <p:sp>
        <p:nvSpPr>
          <p:cNvPr id="8" name="Freeform 8"/>
          <p:cNvSpPr/>
          <p:nvPr/>
        </p:nvSpPr>
        <p:spPr>
          <a:xfrm>
            <a:off x="359378" y="1114513"/>
            <a:ext cx="16899922" cy="8365461"/>
          </a:xfrm>
          <a:custGeom>
            <a:avLst/>
            <a:gdLst/>
            <a:ahLst/>
            <a:cxnLst/>
            <a:rect l="l" t="t" r="r" b="b"/>
            <a:pathLst>
              <a:path w="16899922" h="8365461">
                <a:moveTo>
                  <a:pt x="0" y="0"/>
                </a:moveTo>
                <a:lnTo>
                  <a:pt x="16899922" y="0"/>
                </a:lnTo>
                <a:lnTo>
                  <a:pt x="16899922" y="8365461"/>
                </a:lnTo>
                <a:lnTo>
                  <a:pt x="0" y="836546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72700" y="1000139"/>
            <a:ext cx="6695877" cy="1130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  <a:spcBef>
                <a:spcPct val="0"/>
              </a:spcBef>
            </a:pPr>
            <a:r>
              <a:rPr lang="en-US" sz="659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RAG</a:t>
            </a:r>
            <a:r>
              <a:rPr lang="en-US" sz="659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Architecture</a:t>
            </a:r>
            <a:endParaRPr lang="en-US" sz="659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7259300" y="-567300"/>
            <a:ext cx="7200751" cy="2859631"/>
            <a:chOff x="0" y="0"/>
            <a:chExt cx="1896494" cy="7531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96494" cy="753154"/>
            </a:xfrm>
            <a:custGeom>
              <a:avLst/>
              <a:gdLst/>
              <a:ahLst/>
              <a:cxnLst/>
              <a:rect l="l" t="t" r="r" b="b"/>
              <a:pathLst>
                <a:path w="1896494" h="753154">
                  <a:moveTo>
                    <a:pt x="0" y="0"/>
                  </a:moveTo>
                  <a:lnTo>
                    <a:pt x="1896494" y="0"/>
                  </a:lnTo>
                  <a:lnTo>
                    <a:pt x="1896494" y="753154"/>
                  </a:lnTo>
                  <a:lnTo>
                    <a:pt x="0" y="753154"/>
                  </a:lnTo>
                  <a:close/>
                </a:path>
              </a:pathLst>
            </a:custGeom>
            <a:solidFill>
              <a:srgbClr val="8CA3A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896494" cy="8007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7259300" y="8008003"/>
            <a:ext cx="7849506" cy="2943943"/>
            <a:chOff x="0" y="0"/>
            <a:chExt cx="2067360" cy="77535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67360" cy="775359"/>
            </a:xfrm>
            <a:custGeom>
              <a:avLst/>
              <a:gdLst/>
              <a:ahLst/>
              <a:cxnLst/>
              <a:rect l="l" t="t" r="r" b="b"/>
              <a:pathLst>
                <a:path w="2067360" h="775359">
                  <a:moveTo>
                    <a:pt x="0" y="0"/>
                  </a:moveTo>
                  <a:lnTo>
                    <a:pt x="2067360" y="0"/>
                  </a:lnTo>
                  <a:lnTo>
                    <a:pt x="2067360" y="775359"/>
                  </a:lnTo>
                  <a:lnTo>
                    <a:pt x="0" y="775359"/>
                  </a:lnTo>
                  <a:close/>
                </a:path>
              </a:pathLst>
            </a:custGeom>
            <a:solidFill>
              <a:srgbClr val="5B5B5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067360" cy="8229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</a:p>
          </p:txBody>
        </p:sp>
      </p:grpSp>
      <p:sp>
        <p:nvSpPr>
          <p:cNvPr id="8" name="Freeform 8"/>
          <p:cNvSpPr/>
          <p:nvPr/>
        </p:nvSpPr>
        <p:spPr>
          <a:xfrm>
            <a:off x="716508" y="1840078"/>
            <a:ext cx="16060318" cy="7026389"/>
          </a:xfrm>
          <a:custGeom>
            <a:avLst/>
            <a:gdLst/>
            <a:ahLst/>
            <a:cxnLst/>
            <a:rect l="l" t="t" r="r" b="b"/>
            <a:pathLst>
              <a:path w="16060318" h="7026389">
                <a:moveTo>
                  <a:pt x="0" y="0"/>
                </a:moveTo>
                <a:lnTo>
                  <a:pt x="16060318" y="0"/>
                </a:lnTo>
                <a:lnTo>
                  <a:pt x="16060318" y="7026389"/>
                </a:lnTo>
                <a:lnTo>
                  <a:pt x="0" y="702638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028700" y="0"/>
            <a:ext cx="17259300" cy="3556674"/>
            <a:chOff x="0" y="0"/>
            <a:chExt cx="6977515" cy="14378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977515" cy="1437877"/>
            </a:xfrm>
            <a:custGeom>
              <a:avLst/>
              <a:gdLst/>
              <a:ahLst/>
              <a:cxnLst/>
              <a:rect l="l" t="t" r="r" b="b"/>
              <a:pathLst>
                <a:path w="6977515" h="1437877">
                  <a:moveTo>
                    <a:pt x="0" y="0"/>
                  </a:moveTo>
                  <a:lnTo>
                    <a:pt x="6977515" y="0"/>
                  </a:lnTo>
                  <a:lnTo>
                    <a:pt x="6977515" y="1437877"/>
                  </a:lnTo>
                  <a:lnTo>
                    <a:pt x="0" y="1437877"/>
                  </a:lnTo>
                  <a:close/>
                </a:path>
              </a:pathLst>
            </a:custGeom>
            <a:solidFill>
              <a:srgbClr val="5B5B5B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3556674"/>
            <a:ext cx="15766183" cy="3238498"/>
            <a:chOff x="0" y="0"/>
            <a:chExt cx="4152410" cy="85293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152410" cy="852938"/>
            </a:xfrm>
            <a:custGeom>
              <a:avLst/>
              <a:gdLst/>
              <a:ahLst/>
              <a:cxnLst/>
              <a:rect l="l" t="t" r="r" b="b"/>
              <a:pathLst>
                <a:path w="4152410" h="852938">
                  <a:moveTo>
                    <a:pt x="0" y="0"/>
                  </a:moveTo>
                  <a:lnTo>
                    <a:pt x="4152410" y="0"/>
                  </a:lnTo>
                  <a:lnTo>
                    <a:pt x="4152410" y="852938"/>
                  </a:lnTo>
                  <a:lnTo>
                    <a:pt x="0" y="852938"/>
                  </a:lnTo>
                  <a:close/>
                </a:path>
              </a:pathLst>
            </a:custGeom>
            <a:solidFill>
              <a:srgbClr val="223E4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152410" cy="9005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</a:p>
          </p:txBody>
        </p:sp>
      </p:grpSp>
      <p:grpSp>
        <p:nvGrpSpPr>
          <p:cNvPr id="7" name="Group 7"/>
          <p:cNvGrpSpPr/>
          <p:nvPr/>
        </p:nvGrpSpPr>
        <p:grpSpPr>
          <a:xfrm rot="0">
            <a:off x="14261693" y="6795173"/>
            <a:ext cx="2997607" cy="2463127"/>
            <a:chOff x="0" y="0"/>
            <a:chExt cx="1674790" cy="13761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674790" cy="1376172"/>
            </a:xfrm>
            <a:custGeom>
              <a:avLst/>
              <a:gdLst/>
              <a:ahLst/>
              <a:cxnLst/>
              <a:rect l="l" t="t" r="r" b="b"/>
              <a:pathLst>
                <a:path w="1674790" h="1376172">
                  <a:moveTo>
                    <a:pt x="0" y="0"/>
                  </a:moveTo>
                  <a:lnTo>
                    <a:pt x="1674790" y="0"/>
                  </a:lnTo>
                  <a:lnTo>
                    <a:pt x="1674790" y="1376172"/>
                  </a:lnTo>
                  <a:lnTo>
                    <a:pt x="0" y="1376172"/>
                  </a:lnTo>
                  <a:close/>
                </a:path>
              </a:pathLst>
            </a:custGeom>
            <a:solidFill>
              <a:srgbClr val="5B5B5B"/>
            </a:solidFill>
          </p:spPr>
        </p:sp>
      </p:grpSp>
      <p:grpSp>
        <p:nvGrpSpPr>
          <p:cNvPr id="9" name="Group 9"/>
          <p:cNvGrpSpPr/>
          <p:nvPr/>
        </p:nvGrpSpPr>
        <p:grpSpPr>
          <a:xfrm rot="0">
            <a:off x="-1968907" y="9258300"/>
            <a:ext cx="2997607" cy="2463127"/>
            <a:chOff x="0" y="0"/>
            <a:chExt cx="1674790" cy="137617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674790" cy="1376172"/>
            </a:xfrm>
            <a:custGeom>
              <a:avLst/>
              <a:gdLst/>
              <a:ahLst/>
              <a:cxnLst/>
              <a:rect l="l" t="t" r="r" b="b"/>
              <a:pathLst>
                <a:path w="1674790" h="1376172">
                  <a:moveTo>
                    <a:pt x="0" y="0"/>
                  </a:moveTo>
                  <a:lnTo>
                    <a:pt x="1674790" y="0"/>
                  </a:lnTo>
                  <a:lnTo>
                    <a:pt x="1674790" y="1376172"/>
                  </a:lnTo>
                  <a:lnTo>
                    <a:pt x="0" y="1376172"/>
                  </a:lnTo>
                  <a:close/>
                </a:path>
              </a:pathLst>
            </a:custGeom>
            <a:solidFill>
              <a:srgbClr val="5B5B5B"/>
            </a:solidFill>
          </p:spPr>
        </p:sp>
      </p:grpSp>
      <p:grpSp>
        <p:nvGrpSpPr>
          <p:cNvPr id="11" name="Group 11"/>
          <p:cNvGrpSpPr/>
          <p:nvPr/>
        </p:nvGrpSpPr>
        <p:grpSpPr>
          <a:xfrm rot="0">
            <a:off x="1028700" y="6795173"/>
            <a:ext cx="13232993" cy="2463127"/>
            <a:chOff x="0" y="0"/>
            <a:chExt cx="7393394" cy="137617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393394" cy="1376172"/>
            </a:xfrm>
            <a:custGeom>
              <a:avLst/>
              <a:gdLst/>
              <a:ahLst/>
              <a:cxnLst/>
              <a:rect l="l" t="t" r="r" b="b"/>
              <a:pathLst>
                <a:path w="7393394" h="1376172">
                  <a:moveTo>
                    <a:pt x="0" y="0"/>
                  </a:moveTo>
                  <a:lnTo>
                    <a:pt x="7393394" y="0"/>
                  </a:lnTo>
                  <a:lnTo>
                    <a:pt x="7393394" y="1376172"/>
                  </a:lnTo>
                  <a:lnTo>
                    <a:pt x="0" y="1376172"/>
                  </a:lnTo>
                  <a:close/>
                </a:path>
              </a:pathLst>
            </a:custGeom>
            <a:solidFill>
              <a:srgbClr val="BAB772"/>
            </a:solidFill>
          </p:spPr>
        </p:sp>
      </p:grpSp>
      <p:grpSp>
        <p:nvGrpSpPr>
          <p:cNvPr id="13" name="Group 13"/>
          <p:cNvGrpSpPr/>
          <p:nvPr/>
        </p:nvGrpSpPr>
        <p:grpSpPr>
          <a:xfrm rot="0">
            <a:off x="14952438" y="7369311"/>
            <a:ext cx="1627490" cy="1314850"/>
            <a:chOff x="0" y="0"/>
            <a:chExt cx="7189588" cy="580847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7189588" cy="5808472"/>
            </a:xfrm>
            <a:custGeom>
              <a:avLst/>
              <a:gdLst/>
              <a:ahLst/>
              <a:cxnLst/>
              <a:rect l="l" t="t" r="r" b="b"/>
              <a:pathLst>
                <a:path w="7189588" h="5808472">
                  <a:moveTo>
                    <a:pt x="4285352" y="5808472"/>
                  </a:moveTo>
                  <a:lnTo>
                    <a:pt x="3431277" y="4954397"/>
                  </a:lnTo>
                  <a:lnTo>
                    <a:pt x="4877553" y="3508121"/>
                  </a:lnTo>
                  <a:lnTo>
                    <a:pt x="0" y="3508121"/>
                  </a:lnTo>
                  <a:lnTo>
                    <a:pt x="0" y="2300224"/>
                  </a:lnTo>
                  <a:lnTo>
                    <a:pt x="4877426" y="2300224"/>
                  </a:lnTo>
                  <a:lnTo>
                    <a:pt x="3431277" y="854075"/>
                  </a:lnTo>
                  <a:lnTo>
                    <a:pt x="4285352" y="0"/>
                  </a:lnTo>
                  <a:lnTo>
                    <a:pt x="7189588" y="2904236"/>
                  </a:lnTo>
                  <a:lnTo>
                    <a:pt x="4285352" y="5808472"/>
                  </a:lnTo>
                  <a:close/>
                </a:path>
              </a:pathLst>
            </a:custGeom>
            <a:solidFill>
              <a:srgbClr val="BAB772"/>
            </a:solidFill>
          </p:spPr>
        </p:sp>
      </p:grpSp>
      <p:grpSp>
        <p:nvGrpSpPr>
          <p:cNvPr id="15" name="Group 15"/>
          <p:cNvGrpSpPr/>
          <p:nvPr/>
        </p:nvGrpSpPr>
        <p:grpSpPr>
          <a:xfrm rot="0">
            <a:off x="17259300" y="9258300"/>
            <a:ext cx="8673855" cy="1618880"/>
            <a:chOff x="0" y="0"/>
            <a:chExt cx="2284472" cy="42637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284472" cy="426372"/>
            </a:xfrm>
            <a:custGeom>
              <a:avLst/>
              <a:gdLst/>
              <a:ahLst/>
              <a:cxnLst/>
              <a:rect l="l" t="t" r="r" b="b"/>
              <a:pathLst>
                <a:path w="2284472" h="426372">
                  <a:moveTo>
                    <a:pt x="0" y="0"/>
                  </a:moveTo>
                  <a:lnTo>
                    <a:pt x="2284472" y="0"/>
                  </a:lnTo>
                  <a:lnTo>
                    <a:pt x="2284472" y="426372"/>
                  </a:lnTo>
                  <a:lnTo>
                    <a:pt x="0" y="426372"/>
                  </a:lnTo>
                  <a:close/>
                </a:path>
              </a:pathLst>
            </a:custGeom>
            <a:solidFill>
              <a:srgbClr val="BAB772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2284472" cy="47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653336" y="7408246"/>
            <a:ext cx="11983721" cy="1189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B1417"/>
                </a:solidFill>
                <a:latin typeface="DM Sans"/>
                <a:ea typeface="DM Sans"/>
                <a:cs typeface="DM Sans"/>
                <a:sym typeface="DM Sans"/>
              </a:rPr>
              <a:t>The code implementation involves </a:t>
            </a:r>
            <a:r>
              <a:rPr lang="en-US" sz="2300" b="1">
                <a:solidFill>
                  <a:srgbClr val="0B1417"/>
                </a:solidFill>
                <a:latin typeface="DM Sans Bold"/>
                <a:ea typeface="DM Sans Bold"/>
                <a:cs typeface="DM Sans Bold"/>
                <a:sym typeface="DM Sans Bold"/>
              </a:rPr>
              <a:t>initializing a vector database</a:t>
            </a:r>
            <a:r>
              <a:rPr lang="en-US" sz="2300">
                <a:solidFill>
                  <a:srgbClr val="0B1417"/>
                </a:solidFill>
                <a:latin typeface="DM Sans"/>
                <a:ea typeface="DM Sans"/>
                <a:cs typeface="DM Sans"/>
                <a:sym typeface="DM Sans"/>
              </a:rPr>
              <a:t>, followed by </a:t>
            </a:r>
            <a:r>
              <a:rPr lang="en-US" sz="2300" b="1">
                <a:solidFill>
                  <a:srgbClr val="0B1417"/>
                </a:solidFill>
                <a:latin typeface="DM Sans Bold"/>
                <a:ea typeface="DM Sans Bold"/>
                <a:cs typeface="DM Sans Bold"/>
                <a:sym typeface="DM Sans Bold"/>
              </a:rPr>
              <a:t>retrieving relevant data</a:t>
            </a:r>
            <a:r>
              <a:rPr lang="en-US" sz="2300">
                <a:solidFill>
                  <a:srgbClr val="0B1417"/>
                </a:solidFill>
                <a:latin typeface="DM Sans"/>
                <a:ea typeface="DM Sans"/>
                <a:cs typeface="DM Sans"/>
                <a:sym typeface="DM Sans"/>
              </a:rPr>
              <a:t> based on user queries, and finally processing those inputs through the LLM to generate insightful answers.</a:t>
            </a:r>
            <a:endParaRPr lang="en-US" sz="2300">
              <a:solidFill>
                <a:srgbClr val="0B141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9" name="Group 19"/>
          <p:cNvGrpSpPr/>
          <p:nvPr/>
        </p:nvGrpSpPr>
        <p:grpSpPr>
          <a:xfrm rot="0">
            <a:off x="1028700" y="4354369"/>
            <a:ext cx="12486277" cy="1632319"/>
            <a:chOff x="0" y="0"/>
            <a:chExt cx="16648369" cy="2176426"/>
          </a:xfrm>
        </p:grpSpPr>
        <p:sp>
          <p:nvSpPr>
            <p:cNvPr id="20" name="TextBox 20"/>
            <p:cNvSpPr txBox="1"/>
            <p:nvPr/>
          </p:nvSpPr>
          <p:spPr>
            <a:xfrm>
              <a:off x="0" y="-66675"/>
              <a:ext cx="16648369" cy="13655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320"/>
                </a:lnSpc>
              </a:pPr>
              <a:r>
                <a:rPr lang="en-US" sz="6400">
                  <a:solidFill>
                    <a:srgbClr val="F6FFA6"/>
                  </a:solidFill>
                  <a:latin typeface="Quando" panose="02020603060000060704"/>
                  <a:ea typeface="Quando" panose="02020603060000060704"/>
                  <a:cs typeface="Quando" panose="02020603060000060704"/>
                  <a:sym typeface="Quando" panose="02020603060000060704"/>
                </a:rPr>
                <a:t>Demo Code Overview</a:t>
              </a:r>
              <a:endParaRPr lang="en-US" sz="6400">
                <a:solidFill>
                  <a:srgbClr val="F6FFA6"/>
                </a:solidFill>
                <a:latin typeface="Quando" panose="02020603060000060704"/>
                <a:ea typeface="Quando" panose="02020603060000060704"/>
                <a:cs typeface="Quando" panose="02020603060000060704"/>
                <a:sym typeface="Quando" panose="02020603060000060704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1619743"/>
              <a:ext cx="16648369" cy="5566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00"/>
                </a:lnSpc>
                <a:spcBef>
                  <a:spcPct val="0"/>
                </a:spcBef>
              </a:pPr>
              <a:r>
                <a:rPr lang="en-US" sz="2500">
                  <a:solidFill>
                    <a:srgbClr val="F6FFA6"/>
                  </a:solidFill>
                  <a:latin typeface="DM Sans"/>
                  <a:ea typeface="DM Sans"/>
                  <a:cs typeface="DM Sans"/>
                  <a:sym typeface="DM Sans"/>
                </a:rPr>
                <a:t>Key steps to implement Vector Databases and RAG effectively</a:t>
              </a:r>
              <a:endParaRPr lang="en-US" sz="2500">
                <a:solidFill>
                  <a:srgbClr val="F6FFA6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7762600" y="1051580"/>
            <a:ext cx="8023596" cy="2727947"/>
            <a:chOff x="0" y="0"/>
            <a:chExt cx="2113210" cy="718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13210" cy="718472"/>
            </a:xfrm>
            <a:custGeom>
              <a:avLst/>
              <a:gdLst/>
              <a:ahLst/>
              <a:cxnLst/>
              <a:rect l="l" t="t" r="r" b="b"/>
              <a:pathLst>
                <a:path w="2113210" h="718472">
                  <a:moveTo>
                    <a:pt x="0" y="0"/>
                  </a:moveTo>
                  <a:lnTo>
                    <a:pt x="2113210" y="0"/>
                  </a:lnTo>
                  <a:lnTo>
                    <a:pt x="2113210" y="718472"/>
                  </a:lnTo>
                  <a:lnTo>
                    <a:pt x="0" y="718472"/>
                  </a:lnTo>
                  <a:close/>
                </a:path>
              </a:pathLst>
            </a:custGeom>
            <a:solidFill>
              <a:srgbClr val="5B5B5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113210" cy="7660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9235704" y="3779527"/>
            <a:ext cx="8023596" cy="2727947"/>
            <a:chOff x="0" y="0"/>
            <a:chExt cx="2113210" cy="718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13210" cy="718472"/>
            </a:xfrm>
            <a:custGeom>
              <a:avLst/>
              <a:gdLst/>
              <a:ahLst/>
              <a:cxnLst/>
              <a:rect l="l" t="t" r="r" b="b"/>
              <a:pathLst>
                <a:path w="2113210" h="718472">
                  <a:moveTo>
                    <a:pt x="0" y="0"/>
                  </a:moveTo>
                  <a:lnTo>
                    <a:pt x="2113210" y="0"/>
                  </a:lnTo>
                  <a:lnTo>
                    <a:pt x="2113210" y="718472"/>
                  </a:lnTo>
                  <a:lnTo>
                    <a:pt x="0" y="718472"/>
                  </a:lnTo>
                  <a:close/>
                </a:path>
              </a:pathLst>
            </a:custGeom>
            <a:solidFill>
              <a:srgbClr val="223E4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113210" cy="7660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7762600" y="6507473"/>
            <a:ext cx="8672351" cy="2727947"/>
            <a:chOff x="0" y="0"/>
            <a:chExt cx="2284076" cy="71847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284076" cy="718472"/>
            </a:xfrm>
            <a:custGeom>
              <a:avLst/>
              <a:gdLst/>
              <a:ahLst/>
              <a:cxnLst/>
              <a:rect l="l" t="t" r="r" b="b"/>
              <a:pathLst>
                <a:path w="2284076" h="718472">
                  <a:moveTo>
                    <a:pt x="0" y="0"/>
                  </a:moveTo>
                  <a:lnTo>
                    <a:pt x="2284076" y="0"/>
                  </a:lnTo>
                  <a:lnTo>
                    <a:pt x="2284076" y="718472"/>
                  </a:lnTo>
                  <a:lnTo>
                    <a:pt x="0" y="718472"/>
                  </a:lnTo>
                  <a:close/>
                </a:path>
              </a:pathLst>
            </a:custGeom>
            <a:solidFill>
              <a:srgbClr val="223E4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2284076" cy="7660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1028700" y="4495809"/>
            <a:ext cx="5647703" cy="3490411"/>
            <a:chOff x="0" y="0"/>
            <a:chExt cx="7530271" cy="4653881"/>
          </a:xfrm>
        </p:grpSpPr>
        <p:sp>
          <p:nvSpPr>
            <p:cNvPr id="12" name="TextBox 12"/>
            <p:cNvSpPr txBox="1"/>
            <p:nvPr/>
          </p:nvSpPr>
          <p:spPr>
            <a:xfrm>
              <a:off x="0" y="2938322"/>
              <a:ext cx="7530271" cy="17155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00"/>
                </a:lnSpc>
                <a:spcBef>
                  <a:spcPct val="0"/>
                </a:spcBef>
              </a:pPr>
              <a:r>
                <a:rPr lang="en-US" sz="2500">
                  <a:solidFill>
                    <a:srgbClr val="F6FFA6"/>
                  </a:solidFill>
                  <a:latin typeface="DM Sans"/>
                  <a:ea typeface="DM Sans"/>
                  <a:cs typeface="DM Sans"/>
                  <a:sym typeface="DM Sans"/>
                </a:rPr>
                <a:t>Understanding </a:t>
              </a:r>
              <a:r>
                <a:rPr lang="en-US" sz="2500" b="1">
                  <a:solidFill>
                    <a:srgbClr val="F6FFA6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Vector Databases</a:t>
              </a:r>
              <a:r>
                <a:rPr lang="en-US" sz="2500">
                  <a:solidFill>
                    <a:srgbClr val="F6FFA6"/>
                  </a:solidFill>
                  <a:latin typeface="DM Sans"/>
                  <a:ea typeface="DM Sans"/>
                  <a:cs typeface="DM Sans"/>
                  <a:sym typeface="DM Sans"/>
                </a:rPr>
                <a:t> and RAG is crucial for modern applications.</a:t>
              </a:r>
              <a:endParaRPr lang="en-US" sz="2500">
                <a:solidFill>
                  <a:srgbClr val="F6FFA6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66675"/>
              <a:ext cx="7530271" cy="27523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320"/>
                </a:lnSpc>
              </a:pPr>
              <a:r>
                <a:rPr lang="en-US" sz="6400">
                  <a:solidFill>
                    <a:srgbClr val="F6FFA6"/>
                  </a:solidFill>
                  <a:latin typeface="Quando" panose="02020603060000060704"/>
                  <a:ea typeface="Quando" panose="02020603060000060704"/>
                  <a:cs typeface="Quando" panose="02020603060000060704"/>
                  <a:sym typeface="Quando" panose="02020603060000060704"/>
                </a:rPr>
                <a:t>Key Takeaways</a:t>
              </a:r>
              <a:endParaRPr lang="en-US" sz="6400">
                <a:solidFill>
                  <a:srgbClr val="F6FFA6"/>
                </a:solidFill>
                <a:latin typeface="Quando" panose="02020603060000060704"/>
                <a:ea typeface="Quando" panose="02020603060000060704"/>
                <a:cs typeface="Quando" panose="02020603060000060704"/>
                <a:sym typeface="Quando" panose="02020603060000060704"/>
              </a:endParaR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9978237" y="4695551"/>
            <a:ext cx="5594156" cy="802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65"/>
              </a:lnSpc>
            </a:pPr>
            <a:r>
              <a:rPr lang="en-US" sz="2300" u="none">
                <a:solidFill>
                  <a:srgbClr val="F6FFA6"/>
                </a:solidFill>
                <a:latin typeface="DM Sans"/>
                <a:ea typeface="DM Sans"/>
                <a:cs typeface="DM Sans"/>
                <a:sym typeface="DM Sans"/>
              </a:rPr>
              <a:t>RAG combines retrieval with language models to enhance answer generation.</a:t>
            </a:r>
            <a:endParaRPr lang="en-US" sz="2300" u="none">
              <a:solidFill>
                <a:srgbClr val="F6FFA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475685" y="7446378"/>
            <a:ext cx="5594156" cy="802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65"/>
              </a:lnSpc>
            </a:pPr>
            <a:r>
              <a:rPr lang="en-US" sz="2300" u="none">
                <a:solidFill>
                  <a:srgbClr val="F6FFA6"/>
                </a:solidFill>
                <a:latin typeface="DM Sans"/>
                <a:ea typeface="DM Sans"/>
                <a:cs typeface="DM Sans"/>
                <a:sym typeface="DM Sans"/>
              </a:rPr>
              <a:t>This approach improves accuracy and relevance in various applications.</a:t>
            </a:r>
            <a:endParaRPr lang="en-US" sz="2300" u="none">
              <a:solidFill>
                <a:srgbClr val="F6FFA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" name="TextBox 16"/>
          <p:cNvSpPr txBox="1"/>
          <p:nvPr/>
        </p:nvSpPr>
        <p:spPr>
          <a:xfrm rot="-5400000">
            <a:off x="7622848" y="2041496"/>
            <a:ext cx="1952199" cy="748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20"/>
              </a:lnSpc>
            </a:pPr>
            <a:r>
              <a:rPr lang="en-US" sz="5500">
                <a:solidFill>
                  <a:srgbClr val="F6FFA6"/>
                </a:solidFill>
                <a:latin typeface="Quando" panose="02020603060000060704"/>
                <a:ea typeface="Quando" panose="02020603060000060704"/>
                <a:cs typeface="Quando" panose="02020603060000060704"/>
                <a:sym typeface="Quando" panose="02020603060000060704"/>
              </a:rPr>
              <a:t>01</a:t>
            </a:r>
            <a:endParaRPr lang="en-US" sz="5500">
              <a:solidFill>
                <a:srgbClr val="F6FFA6"/>
              </a:solidFill>
              <a:latin typeface="Quando" panose="02020603060000060704"/>
              <a:ea typeface="Quando" panose="02020603060000060704"/>
              <a:cs typeface="Quando" panose="02020603060000060704"/>
              <a:sym typeface="Quando" panose="02020603060000060704"/>
            </a:endParaRPr>
          </a:p>
        </p:txBody>
      </p:sp>
      <p:sp>
        <p:nvSpPr>
          <p:cNvPr id="17" name="TextBox 17"/>
          <p:cNvSpPr txBox="1"/>
          <p:nvPr/>
        </p:nvSpPr>
        <p:spPr>
          <a:xfrm rot="5400000">
            <a:off x="15415990" y="4748940"/>
            <a:ext cx="1952199" cy="743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20"/>
              </a:lnSpc>
            </a:pPr>
            <a:r>
              <a:rPr lang="en-US" sz="5500">
                <a:solidFill>
                  <a:srgbClr val="F6FFA6"/>
                </a:solidFill>
                <a:latin typeface="Quando" panose="02020603060000060704"/>
                <a:ea typeface="Quando" panose="02020603060000060704"/>
                <a:cs typeface="Quando" panose="02020603060000060704"/>
                <a:sym typeface="Quando" panose="02020603060000060704"/>
              </a:rPr>
              <a:t>02</a:t>
            </a:r>
            <a:endParaRPr lang="en-US" sz="5500">
              <a:solidFill>
                <a:srgbClr val="F6FFA6"/>
              </a:solidFill>
              <a:latin typeface="Quando" panose="02020603060000060704"/>
              <a:ea typeface="Quando" panose="02020603060000060704"/>
              <a:cs typeface="Quando" panose="02020603060000060704"/>
              <a:sym typeface="Quando" panose="02020603060000060704"/>
            </a:endParaRPr>
          </a:p>
        </p:txBody>
      </p:sp>
      <p:sp>
        <p:nvSpPr>
          <p:cNvPr id="18" name="TextBox 18"/>
          <p:cNvSpPr txBox="1"/>
          <p:nvPr/>
        </p:nvSpPr>
        <p:spPr>
          <a:xfrm rot="-5400000">
            <a:off x="7765044" y="7499766"/>
            <a:ext cx="1649550" cy="743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20"/>
              </a:lnSpc>
            </a:pPr>
            <a:r>
              <a:rPr lang="en-US" sz="5500">
                <a:solidFill>
                  <a:srgbClr val="F6FFA6"/>
                </a:solidFill>
                <a:latin typeface="Quando" panose="02020603060000060704"/>
                <a:ea typeface="Quando" panose="02020603060000060704"/>
                <a:cs typeface="Quando" panose="02020603060000060704"/>
                <a:sym typeface="Quando" panose="02020603060000060704"/>
              </a:rPr>
              <a:t>03</a:t>
            </a:r>
            <a:endParaRPr lang="en-US" sz="5500">
              <a:solidFill>
                <a:srgbClr val="F6FFA6"/>
              </a:solidFill>
              <a:latin typeface="Quando" panose="02020603060000060704"/>
              <a:ea typeface="Quando" panose="02020603060000060704"/>
              <a:cs typeface="Quando" panose="02020603060000060704"/>
              <a:sym typeface="Quando" panose="02020603060000060704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480642" y="1785697"/>
            <a:ext cx="5083784" cy="1212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65"/>
              </a:lnSpc>
            </a:pPr>
            <a:r>
              <a:rPr lang="en-US" sz="2300" u="none">
                <a:solidFill>
                  <a:srgbClr val="F6FFA6"/>
                </a:solidFill>
                <a:latin typeface="DM Sans"/>
                <a:ea typeface="DM Sans"/>
                <a:cs typeface="DM Sans"/>
                <a:sym typeface="DM Sans"/>
              </a:rPr>
              <a:t>Vector databases enable efficient storage and retrieval of high-dimensional data.</a:t>
            </a:r>
            <a:endParaRPr lang="en-US" sz="2300" u="none">
              <a:solidFill>
                <a:srgbClr val="F6FFA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0" name="Group 20"/>
          <p:cNvGrpSpPr/>
          <p:nvPr/>
        </p:nvGrpSpPr>
        <p:grpSpPr>
          <a:xfrm rot="0">
            <a:off x="-911254" y="-642065"/>
            <a:ext cx="8673855" cy="1693645"/>
            <a:chOff x="0" y="0"/>
            <a:chExt cx="2284472" cy="44606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284472" cy="446063"/>
            </a:xfrm>
            <a:custGeom>
              <a:avLst/>
              <a:gdLst/>
              <a:ahLst/>
              <a:cxnLst/>
              <a:rect l="l" t="t" r="r" b="b"/>
              <a:pathLst>
                <a:path w="2284472" h="446063">
                  <a:moveTo>
                    <a:pt x="0" y="0"/>
                  </a:moveTo>
                  <a:lnTo>
                    <a:pt x="2284472" y="0"/>
                  </a:lnTo>
                  <a:lnTo>
                    <a:pt x="2284472" y="446063"/>
                  </a:lnTo>
                  <a:lnTo>
                    <a:pt x="0" y="446063"/>
                  </a:lnTo>
                  <a:close/>
                </a:path>
              </a:pathLst>
            </a:custGeom>
            <a:solidFill>
              <a:srgbClr val="223E4A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47625"/>
              <a:ext cx="2284472" cy="4936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</a:p>
          </p:txBody>
        </p:sp>
      </p:grpSp>
      <p:grpSp>
        <p:nvGrpSpPr>
          <p:cNvPr id="23" name="Group 23"/>
          <p:cNvGrpSpPr/>
          <p:nvPr/>
        </p:nvGrpSpPr>
        <p:grpSpPr>
          <a:xfrm rot="0">
            <a:off x="-911254" y="9258300"/>
            <a:ext cx="8673855" cy="1693645"/>
            <a:chOff x="0" y="0"/>
            <a:chExt cx="2284472" cy="44606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284472" cy="446063"/>
            </a:xfrm>
            <a:custGeom>
              <a:avLst/>
              <a:gdLst/>
              <a:ahLst/>
              <a:cxnLst/>
              <a:rect l="l" t="t" r="r" b="b"/>
              <a:pathLst>
                <a:path w="2284472" h="446063">
                  <a:moveTo>
                    <a:pt x="0" y="0"/>
                  </a:moveTo>
                  <a:lnTo>
                    <a:pt x="2284472" y="0"/>
                  </a:lnTo>
                  <a:lnTo>
                    <a:pt x="2284472" y="446063"/>
                  </a:lnTo>
                  <a:lnTo>
                    <a:pt x="0" y="446063"/>
                  </a:lnTo>
                  <a:close/>
                </a:path>
              </a:pathLst>
            </a:custGeom>
            <a:solidFill>
              <a:srgbClr val="5B5B5B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47625"/>
              <a:ext cx="2284472" cy="4936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</a:p>
          </p:txBody>
        </p:sp>
      </p:grpSp>
      <p:grpSp>
        <p:nvGrpSpPr>
          <p:cNvPr id="26" name="Group 26"/>
          <p:cNvGrpSpPr/>
          <p:nvPr/>
        </p:nvGrpSpPr>
        <p:grpSpPr>
          <a:xfrm rot="0">
            <a:off x="15786196" y="-567300"/>
            <a:ext cx="8673855" cy="1618880"/>
            <a:chOff x="0" y="0"/>
            <a:chExt cx="2284472" cy="42637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284472" cy="426372"/>
            </a:xfrm>
            <a:custGeom>
              <a:avLst/>
              <a:gdLst/>
              <a:ahLst/>
              <a:cxnLst/>
              <a:rect l="l" t="t" r="r" b="b"/>
              <a:pathLst>
                <a:path w="2284472" h="426372">
                  <a:moveTo>
                    <a:pt x="0" y="0"/>
                  </a:moveTo>
                  <a:lnTo>
                    <a:pt x="2284472" y="0"/>
                  </a:lnTo>
                  <a:lnTo>
                    <a:pt x="2284472" y="426372"/>
                  </a:lnTo>
                  <a:lnTo>
                    <a:pt x="0" y="426372"/>
                  </a:lnTo>
                  <a:close/>
                </a:path>
              </a:pathLst>
            </a:custGeom>
            <a:solidFill>
              <a:srgbClr val="5B5B5B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47625"/>
              <a:ext cx="2284472" cy="47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</a:p>
          </p:txBody>
        </p:sp>
      </p:grpSp>
      <p:grpSp>
        <p:nvGrpSpPr>
          <p:cNvPr id="29" name="Group 29"/>
          <p:cNvGrpSpPr/>
          <p:nvPr/>
        </p:nvGrpSpPr>
        <p:grpSpPr>
          <a:xfrm rot="0">
            <a:off x="16434951" y="9258300"/>
            <a:ext cx="8673855" cy="1693645"/>
            <a:chOff x="0" y="0"/>
            <a:chExt cx="2284472" cy="446063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284472" cy="446063"/>
            </a:xfrm>
            <a:custGeom>
              <a:avLst/>
              <a:gdLst/>
              <a:ahLst/>
              <a:cxnLst/>
              <a:rect l="l" t="t" r="r" b="b"/>
              <a:pathLst>
                <a:path w="2284472" h="446063">
                  <a:moveTo>
                    <a:pt x="0" y="0"/>
                  </a:moveTo>
                  <a:lnTo>
                    <a:pt x="2284472" y="0"/>
                  </a:lnTo>
                  <a:lnTo>
                    <a:pt x="2284472" y="446063"/>
                  </a:lnTo>
                  <a:lnTo>
                    <a:pt x="0" y="446063"/>
                  </a:lnTo>
                  <a:close/>
                </a:path>
              </a:pathLst>
            </a:custGeom>
            <a:solidFill>
              <a:srgbClr val="223E4A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47625"/>
              <a:ext cx="2284472" cy="4936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344722" y="8524688"/>
            <a:ext cx="8673855" cy="1762312"/>
            <a:chOff x="0" y="0"/>
            <a:chExt cx="2284472" cy="46414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84472" cy="464148"/>
            </a:xfrm>
            <a:custGeom>
              <a:avLst/>
              <a:gdLst/>
              <a:ahLst/>
              <a:cxnLst/>
              <a:rect l="l" t="t" r="r" b="b"/>
              <a:pathLst>
                <a:path w="2284472" h="464148">
                  <a:moveTo>
                    <a:pt x="0" y="0"/>
                  </a:moveTo>
                  <a:lnTo>
                    <a:pt x="2284472" y="0"/>
                  </a:lnTo>
                  <a:lnTo>
                    <a:pt x="2284472" y="464148"/>
                  </a:lnTo>
                  <a:lnTo>
                    <a:pt x="0" y="464148"/>
                  </a:lnTo>
                  <a:close/>
                </a:path>
              </a:pathLst>
            </a:custGeom>
            <a:solidFill>
              <a:srgbClr val="223E4A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284472" cy="5117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265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-7645155" y="8524688"/>
            <a:ext cx="8673855" cy="1762312"/>
            <a:chOff x="0" y="0"/>
            <a:chExt cx="2284472" cy="46414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84472" cy="464148"/>
            </a:xfrm>
            <a:custGeom>
              <a:avLst/>
              <a:gdLst/>
              <a:ahLst/>
              <a:cxnLst/>
              <a:rect l="l" t="t" r="r" b="b"/>
              <a:pathLst>
                <a:path w="2284472" h="464148">
                  <a:moveTo>
                    <a:pt x="0" y="0"/>
                  </a:moveTo>
                  <a:lnTo>
                    <a:pt x="2284472" y="0"/>
                  </a:lnTo>
                  <a:lnTo>
                    <a:pt x="2284472" y="464148"/>
                  </a:lnTo>
                  <a:lnTo>
                    <a:pt x="0" y="464148"/>
                  </a:lnTo>
                  <a:close/>
                </a:path>
              </a:pathLst>
            </a:custGeom>
            <a:solidFill>
              <a:srgbClr val="8CA3A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284472" cy="5117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7124845" y="0"/>
            <a:ext cx="8673855" cy="1762312"/>
            <a:chOff x="0" y="0"/>
            <a:chExt cx="2284472" cy="46414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284472" cy="464148"/>
            </a:xfrm>
            <a:custGeom>
              <a:avLst/>
              <a:gdLst/>
              <a:ahLst/>
              <a:cxnLst/>
              <a:rect l="l" t="t" r="r" b="b"/>
              <a:pathLst>
                <a:path w="2284472" h="464148">
                  <a:moveTo>
                    <a:pt x="0" y="0"/>
                  </a:moveTo>
                  <a:lnTo>
                    <a:pt x="2284472" y="0"/>
                  </a:lnTo>
                  <a:lnTo>
                    <a:pt x="2284472" y="464148"/>
                  </a:lnTo>
                  <a:lnTo>
                    <a:pt x="0" y="464148"/>
                  </a:lnTo>
                  <a:close/>
                </a:path>
              </a:pathLst>
            </a:custGeom>
            <a:solidFill>
              <a:srgbClr val="8CA3A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2284472" cy="5117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-6865032" y="2498"/>
            <a:ext cx="8673855" cy="1762312"/>
            <a:chOff x="0" y="0"/>
            <a:chExt cx="2284472" cy="46414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84472" cy="464148"/>
            </a:xfrm>
            <a:custGeom>
              <a:avLst/>
              <a:gdLst/>
              <a:ahLst/>
              <a:cxnLst/>
              <a:rect l="l" t="t" r="r" b="b"/>
              <a:pathLst>
                <a:path w="2284472" h="464148">
                  <a:moveTo>
                    <a:pt x="0" y="0"/>
                  </a:moveTo>
                  <a:lnTo>
                    <a:pt x="2284472" y="0"/>
                  </a:lnTo>
                  <a:lnTo>
                    <a:pt x="2284472" y="464148"/>
                  </a:lnTo>
                  <a:lnTo>
                    <a:pt x="0" y="464148"/>
                  </a:lnTo>
                  <a:close/>
                </a:path>
              </a:pathLst>
            </a:custGeom>
            <a:solidFill>
              <a:srgbClr val="5B5B5B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2284472" cy="5117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0" y="2259022"/>
            <a:ext cx="17714505" cy="5654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90"/>
              </a:lnSpc>
            </a:pPr>
          </a:p>
          <a:p>
            <a:pPr marL="842010" lvl="1" indent="-421005" algn="l">
              <a:lnSpc>
                <a:spcPts val="5535"/>
              </a:lnSpc>
              <a:buFont typeface="Arial" panose="020B0604020202020204"/>
              <a:buChar char="•"/>
            </a:pPr>
            <a:r>
              <a:rPr lang="en-US" sz="39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Using RAG is to improve the generation process</a:t>
            </a:r>
            <a:endParaRPr lang="en-US" sz="39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842010" lvl="1" indent="-421005" algn="l">
              <a:lnSpc>
                <a:spcPts val="5535"/>
              </a:lnSpc>
              <a:buFont typeface="Arial" panose="020B0604020202020204"/>
              <a:buChar char="•"/>
            </a:pPr>
            <a:r>
              <a:rPr lang="en-US" sz="39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RAG helps to improve output generation by </a:t>
            </a:r>
            <a:r>
              <a:rPr lang="en-US" sz="3900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reducing hallucinations</a:t>
            </a:r>
            <a:r>
              <a:rPr lang="en-US" sz="39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 Hallucination is a common problem in LLMs where they may generate something that looks correct but might be factually incorrect or misleading.</a:t>
            </a:r>
            <a:endParaRPr lang="en-US" sz="39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842010" lvl="1" indent="-421005" algn="l">
              <a:lnSpc>
                <a:spcPts val="5535"/>
              </a:lnSpc>
              <a:buFont typeface="Arial" panose="020B0604020202020204"/>
              <a:buChar char="•"/>
            </a:pPr>
            <a:r>
              <a:rPr lang="en-US" sz="39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RAG is particularly useful for working with </a:t>
            </a:r>
            <a:r>
              <a:rPr lang="en-US" sz="3900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custom data</a:t>
            </a:r>
            <a:r>
              <a:rPr lang="en-US" sz="39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  <a:endParaRPr lang="en-US" sz="39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5535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75097"/>
            <a:ext cx="15540137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FFFFFF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Advance tech use with RAG</a:t>
            </a:r>
            <a:endParaRPr lang="en-US" sz="9200" b="1">
              <a:solidFill>
                <a:srgbClr val="FFFFFF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548871" y="2410163"/>
            <a:ext cx="4520903" cy="3958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49960" lvl="1" indent="-474980" algn="l">
              <a:lnSpc>
                <a:spcPts val="8005"/>
              </a:lnSpc>
              <a:buAutoNum type="arabicPeriod"/>
            </a:pPr>
            <a:r>
              <a:rPr lang="en-US" sz="4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LLM MODELS</a:t>
            </a:r>
            <a:endParaRPr lang="en-US" sz="44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949960" lvl="1" indent="-474980" algn="l">
              <a:lnSpc>
                <a:spcPts val="8005"/>
              </a:lnSpc>
              <a:buAutoNum type="arabicPeriod"/>
            </a:pPr>
            <a:r>
              <a:rPr lang="en-US" sz="4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CHATBOT</a:t>
            </a:r>
            <a:endParaRPr lang="en-US" sz="44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949960" lvl="1" indent="-474980" algn="l">
              <a:lnSpc>
                <a:spcPts val="8005"/>
              </a:lnSpc>
              <a:buAutoNum type="arabicPeriod"/>
            </a:pPr>
            <a:r>
              <a:rPr lang="en-US" sz="4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LANGCHAIN</a:t>
            </a:r>
            <a:endParaRPr lang="en-US" sz="44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949960" lvl="1" indent="-474980" algn="l">
              <a:lnSpc>
                <a:spcPts val="8005"/>
              </a:lnSpc>
              <a:buAutoNum type="arabicPeriod"/>
            </a:pPr>
            <a:r>
              <a:rPr lang="en-US" sz="4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LANGCHAIN </a:t>
            </a:r>
            <a:endParaRPr lang="en-US" sz="44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817523" y="8254403"/>
            <a:ext cx="13075841" cy="720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65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These tools we use to create production level project</a:t>
            </a:r>
            <a:endParaRPr lang="en-US" sz="4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19405" y="159703"/>
            <a:ext cx="5737721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FFFFFF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Summ</a:t>
            </a:r>
            <a:r>
              <a:rPr lang="en-US" sz="9200" b="1">
                <a:solidFill>
                  <a:srgbClr val="FFFFFF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ary </a:t>
            </a:r>
            <a:endParaRPr lang="en-US" sz="9200" b="1">
              <a:solidFill>
                <a:srgbClr val="FFFFFF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1450022"/>
            <a:ext cx="17259300" cy="5392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l">
              <a:lnSpc>
                <a:spcPts val="7235"/>
              </a:lnSpc>
              <a:buFont typeface="Arial" panose="020B0604020202020204"/>
              <a:buChar char="•"/>
            </a:pPr>
            <a:r>
              <a:rPr lang="en-US" sz="3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"Today we learned that vector databases help find meaning, and RAG combines retrieval with generation to answer questions accurately."</a:t>
            </a:r>
            <a:endParaRPr lang="en-US" sz="36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777240" lvl="1" indent="-388620" algn="l">
              <a:lnSpc>
                <a:spcPts val="7235"/>
              </a:lnSpc>
              <a:buFont typeface="Arial" panose="020B0604020202020204"/>
              <a:buChar char="•"/>
            </a:pPr>
            <a:r>
              <a:rPr lang="en-US" sz="3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"You can build simple RAG systems quickly with tools like FAISS or Chroma and powerful LLMs."</a:t>
            </a:r>
            <a:endParaRPr lang="en-US" sz="36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777240" lvl="1" indent="-388620" algn="l">
              <a:lnSpc>
                <a:spcPts val="7235"/>
              </a:lnSpc>
              <a:buFont typeface="Arial" panose="020B0604020202020204"/>
              <a:buChar char="•"/>
            </a:pPr>
            <a:r>
              <a:rPr lang="en-US" sz="3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"Thank you! Feel free to ask questions or check out my code/demo linked below."</a:t>
            </a:r>
            <a:endParaRPr lang="en-US" sz="36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916563" y="4139621"/>
            <a:ext cx="6454875" cy="1788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25"/>
              </a:lnSpc>
              <a:spcBef>
                <a:spcPct val="0"/>
              </a:spcBef>
            </a:pPr>
            <a:r>
              <a:rPr lang="en-US" sz="10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Thank you!</a:t>
            </a:r>
            <a:endParaRPr lang="en-US" sz="103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2733763" y="5990162"/>
            <a:ext cx="11531236" cy="2464574"/>
            <a:chOff x="0" y="0"/>
            <a:chExt cx="3037033" cy="6491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37033" cy="649106"/>
            </a:xfrm>
            <a:custGeom>
              <a:avLst/>
              <a:gdLst/>
              <a:ahLst/>
              <a:cxnLst/>
              <a:rect l="l" t="t" r="r" b="b"/>
              <a:pathLst>
                <a:path w="3037033" h="649106">
                  <a:moveTo>
                    <a:pt x="0" y="0"/>
                  </a:moveTo>
                  <a:lnTo>
                    <a:pt x="3037033" y="0"/>
                  </a:lnTo>
                  <a:lnTo>
                    <a:pt x="3037033" y="649106"/>
                  </a:lnTo>
                  <a:lnTo>
                    <a:pt x="0" y="649106"/>
                  </a:lnTo>
                  <a:close/>
                </a:path>
              </a:pathLst>
            </a:custGeom>
            <a:solidFill>
              <a:srgbClr val="223E4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037033" cy="6967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-911254" y="-642065"/>
            <a:ext cx="1822509" cy="2464574"/>
            <a:chOff x="0" y="0"/>
            <a:chExt cx="480002" cy="64910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0002" cy="649106"/>
            </a:xfrm>
            <a:custGeom>
              <a:avLst/>
              <a:gdLst/>
              <a:ahLst/>
              <a:cxnLst/>
              <a:rect l="l" t="t" r="r" b="b"/>
              <a:pathLst>
                <a:path w="480002" h="649106">
                  <a:moveTo>
                    <a:pt x="0" y="0"/>
                  </a:moveTo>
                  <a:lnTo>
                    <a:pt x="480002" y="0"/>
                  </a:lnTo>
                  <a:lnTo>
                    <a:pt x="480002" y="649106"/>
                  </a:lnTo>
                  <a:lnTo>
                    <a:pt x="0" y="649106"/>
                  </a:lnTo>
                  <a:close/>
                </a:path>
              </a:pathLst>
            </a:custGeom>
            <a:solidFill>
              <a:srgbClr val="223E4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80002" cy="6967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5554237" y="-642065"/>
            <a:ext cx="2733763" cy="2464574"/>
            <a:chOff x="0" y="0"/>
            <a:chExt cx="720003" cy="64910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20003" cy="649106"/>
            </a:xfrm>
            <a:custGeom>
              <a:avLst/>
              <a:gdLst/>
              <a:ahLst/>
              <a:cxnLst/>
              <a:rect l="l" t="t" r="r" b="b"/>
              <a:pathLst>
                <a:path w="720003" h="649106">
                  <a:moveTo>
                    <a:pt x="0" y="0"/>
                  </a:moveTo>
                  <a:lnTo>
                    <a:pt x="720003" y="0"/>
                  </a:lnTo>
                  <a:lnTo>
                    <a:pt x="720003" y="649106"/>
                  </a:lnTo>
                  <a:lnTo>
                    <a:pt x="0" y="649106"/>
                  </a:lnTo>
                  <a:close/>
                </a:path>
              </a:pathLst>
            </a:custGeom>
            <a:solidFill>
              <a:srgbClr val="8CA3A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720003" cy="6967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17376746" y="8474016"/>
            <a:ext cx="2222712" cy="2071347"/>
            <a:chOff x="0" y="0"/>
            <a:chExt cx="585406" cy="54554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85406" cy="545540"/>
            </a:xfrm>
            <a:custGeom>
              <a:avLst/>
              <a:gdLst/>
              <a:ahLst/>
              <a:cxnLst/>
              <a:rect l="l" t="t" r="r" b="b"/>
              <a:pathLst>
                <a:path w="585406" h="545540">
                  <a:moveTo>
                    <a:pt x="0" y="0"/>
                  </a:moveTo>
                  <a:lnTo>
                    <a:pt x="585406" y="0"/>
                  </a:lnTo>
                  <a:lnTo>
                    <a:pt x="585406" y="545540"/>
                  </a:lnTo>
                  <a:lnTo>
                    <a:pt x="0" y="545540"/>
                  </a:lnTo>
                  <a:close/>
                </a:path>
              </a:pathLst>
            </a:custGeom>
            <a:solidFill>
              <a:srgbClr val="223E4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585406" cy="5931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0">
            <a:off x="-1289239" y="8474016"/>
            <a:ext cx="4023002" cy="2464574"/>
            <a:chOff x="0" y="0"/>
            <a:chExt cx="1059556" cy="64910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59556" cy="649106"/>
            </a:xfrm>
            <a:custGeom>
              <a:avLst/>
              <a:gdLst/>
              <a:ahLst/>
              <a:cxnLst/>
              <a:rect l="l" t="t" r="r" b="b"/>
              <a:pathLst>
                <a:path w="1059556" h="649106">
                  <a:moveTo>
                    <a:pt x="0" y="0"/>
                  </a:moveTo>
                  <a:lnTo>
                    <a:pt x="1059556" y="0"/>
                  </a:lnTo>
                  <a:lnTo>
                    <a:pt x="1059556" y="649106"/>
                  </a:lnTo>
                  <a:lnTo>
                    <a:pt x="0" y="649106"/>
                  </a:lnTo>
                  <a:close/>
                </a:path>
              </a:pathLst>
            </a:custGeom>
            <a:solidFill>
              <a:srgbClr val="8CA3AD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1059556" cy="6967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</a:p>
          </p:txBody>
        </p:sp>
      </p:grpSp>
      <p:grpSp>
        <p:nvGrpSpPr>
          <p:cNvPr id="17" name="Group 17"/>
          <p:cNvGrpSpPr/>
          <p:nvPr/>
        </p:nvGrpSpPr>
        <p:grpSpPr>
          <a:xfrm rot="0">
            <a:off x="14264998" y="5999917"/>
            <a:ext cx="3111747" cy="2464574"/>
            <a:chOff x="0" y="0"/>
            <a:chExt cx="819555" cy="649106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9555" cy="649106"/>
            </a:xfrm>
            <a:custGeom>
              <a:avLst/>
              <a:gdLst/>
              <a:ahLst/>
              <a:cxnLst/>
              <a:rect l="l" t="t" r="r" b="b"/>
              <a:pathLst>
                <a:path w="819555" h="649106">
                  <a:moveTo>
                    <a:pt x="0" y="0"/>
                  </a:moveTo>
                  <a:lnTo>
                    <a:pt x="819555" y="0"/>
                  </a:lnTo>
                  <a:lnTo>
                    <a:pt x="819555" y="649106"/>
                  </a:lnTo>
                  <a:lnTo>
                    <a:pt x="0" y="649106"/>
                  </a:lnTo>
                  <a:close/>
                </a:path>
              </a:pathLst>
            </a:custGeom>
            <a:solidFill>
              <a:srgbClr val="8CA3AD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819555" cy="6967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</a:p>
          </p:txBody>
        </p:sp>
      </p:grpSp>
      <p:grpSp>
        <p:nvGrpSpPr>
          <p:cNvPr id="20" name="Group 20"/>
          <p:cNvGrpSpPr/>
          <p:nvPr/>
        </p:nvGrpSpPr>
        <p:grpSpPr>
          <a:xfrm rot="0">
            <a:off x="911254" y="1822509"/>
            <a:ext cx="14642983" cy="4167654"/>
            <a:chOff x="0" y="0"/>
            <a:chExt cx="3856588" cy="109765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3856588" cy="1097654"/>
            </a:xfrm>
            <a:custGeom>
              <a:avLst/>
              <a:gdLst/>
              <a:ahLst/>
              <a:cxnLst/>
              <a:rect l="l" t="t" r="r" b="b"/>
              <a:pathLst>
                <a:path w="3856588" h="1097654">
                  <a:moveTo>
                    <a:pt x="0" y="0"/>
                  </a:moveTo>
                  <a:lnTo>
                    <a:pt x="3856588" y="0"/>
                  </a:lnTo>
                  <a:lnTo>
                    <a:pt x="3856588" y="1097654"/>
                  </a:lnTo>
                  <a:lnTo>
                    <a:pt x="0" y="1097654"/>
                  </a:lnTo>
                  <a:close/>
                </a:path>
              </a:pathLst>
            </a:custGeom>
            <a:solidFill>
              <a:srgbClr val="5B5B5B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47625"/>
              <a:ext cx="3856588" cy="11452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</a:p>
          </p:txBody>
        </p:sp>
      </p:grpSp>
      <p:grpSp>
        <p:nvGrpSpPr>
          <p:cNvPr id="23" name="Group 23"/>
          <p:cNvGrpSpPr/>
          <p:nvPr/>
        </p:nvGrpSpPr>
        <p:grpSpPr>
          <a:xfrm rot="0">
            <a:off x="14951630" y="6559937"/>
            <a:ext cx="1682226" cy="1314850"/>
            <a:chOff x="0" y="0"/>
            <a:chExt cx="7431387" cy="580847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7431387" cy="5808472"/>
            </a:xfrm>
            <a:custGeom>
              <a:avLst/>
              <a:gdLst/>
              <a:ahLst/>
              <a:cxnLst/>
              <a:rect l="l" t="t" r="r" b="b"/>
              <a:pathLst>
                <a:path w="7431387" h="5808472">
                  <a:moveTo>
                    <a:pt x="4527152" y="5808472"/>
                  </a:moveTo>
                  <a:lnTo>
                    <a:pt x="3673077" y="4954397"/>
                  </a:lnTo>
                  <a:lnTo>
                    <a:pt x="5119353" y="3508121"/>
                  </a:lnTo>
                  <a:lnTo>
                    <a:pt x="0" y="3508121"/>
                  </a:lnTo>
                  <a:lnTo>
                    <a:pt x="0" y="2300224"/>
                  </a:lnTo>
                  <a:lnTo>
                    <a:pt x="5119226" y="2300224"/>
                  </a:lnTo>
                  <a:lnTo>
                    <a:pt x="3673077" y="854075"/>
                  </a:lnTo>
                  <a:lnTo>
                    <a:pt x="4527152" y="0"/>
                  </a:lnTo>
                  <a:lnTo>
                    <a:pt x="7431387" y="2904236"/>
                  </a:lnTo>
                  <a:lnTo>
                    <a:pt x="4527152" y="5808472"/>
                  </a:lnTo>
                  <a:close/>
                </a:path>
              </a:pathLst>
            </a:custGeom>
            <a:solidFill>
              <a:srgbClr val="5B5B5B"/>
            </a:solidFill>
          </p:spPr>
        </p:sp>
      </p:grpSp>
      <p:grpSp>
        <p:nvGrpSpPr>
          <p:cNvPr id="25" name="Group 25"/>
          <p:cNvGrpSpPr/>
          <p:nvPr/>
        </p:nvGrpSpPr>
        <p:grpSpPr>
          <a:xfrm rot="0">
            <a:off x="11681161" y="2024270"/>
            <a:ext cx="3681894" cy="3764131"/>
            <a:chOff x="0" y="0"/>
            <a:chExt cx="7609708" cy="7779675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7609708" cy="7779675"/>
            </a:xfrm>
            <a:custGeom>
              <a:avLst/>
              <a:gdLst/>
              <a:ahLst/>
              <a:cxnLst/>
              <a:rect l="l" t="t" r="r" b="b"/>
              <a:pathLst>
                <a:path w="7609708" h="7779675">
                  <a:moveTo>
                    <a:pt x="6817030" y="0"/>
                  </a:moveTo>
                  <a:lnTo>
                    <a:pt x="792678" y="0"/>
                  </a:lnTo>
                  <a:cubicBezTo>
                    <a:pt x="355120" y="0"/>
                    <a:pt x="0" y="363051"/>
                    <a:pt x="0" y="810383"/>
                  </a:cubicBezTo>
                  <a:lnTo>
                    <a:pt x="0" y="7779675"/>
                  </a:lnTo>
                  <a:lnTo>
                    <a:pt x="6817030" y="7779675"/>
                  </a:lnTo>
                  <a:cubicBezTo>
                    <a:pt x="7254588" y="7779675"/>
                    <a:pt x="7609708" y="7416623"/>
                    <a:pt x="7609708" y="6969292"/>
                  </a:cubicBezTo>
                  <a:lnTo>
                    <a:pt x="7609708" y="0"/>
                  </a:lnTo>
                  <a:lnTo>
                    <a:pt x="6817030" y="0"/>
                  </a:lnTo>
                  <a:close/>
                </a:path>
              </a:pathLst>
            </a:custGeom>
            <a:blipFill>
              <a:blip r:embed="rId1"/>
              <a:stretch>
                <a:fillRect l="-58540" r="-58540"/>
              </a:stretch>
            </a:blipFill>
          </p:spPr>
        </p:sp>
      </p:grpSp>
      <p:sp>
        <p:nvSpPr>
          <p:cNvPr id="27" name="TextBox 27"/>
          <p:cNvSpPr txBox="1"/>
          <p:nvPr/>
        </p:nvSpPr>
        <p:spPr>
          <a:xfrm>
            <a:off x="1654144" y="2455993"/>
            <a:ext cx="8712026" cy="3014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855"/>
              </a:lnSpc>
            </a:pPr>
            <a:r>
              <a:rPr lang="en-US" sz="7555">
                <a:solidFill>
                  <a:srgbClr val="F6FFA6"/>
                </a:solidFill>
                <a:latin typeface="Quando" panose="02020603060000060704"/>
                <a:ea typeface="Quando" panose="02020603060000060704"/>
                <a:cs typeface="Quando" panose="02020603060000060704"/>
                <a:sym typeface="Quando" panose="02020603060000060704"/>
              </a:rPr>
              <a:t>Vector Databases &amp; RAG</a:t>
            </a:r>
            <a:endParaRPr lang="en-US" sz="7555">
              <a:solidFill>
                <a:srgbClr val="F6FFA6"/>
              </a:solidFill>
              <a:latin typeface="Quando" panose="02020603060000060704"/>
              <a:ea typeface="Quando" panose="02020603060000060704"/>
              <a:cs typeface="Quando" panose="02020603060000060704"/>
              <a:sym typeface="Quando" panose="02020603060000060704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3476653" y="6715495"/>
            <a:ext cx="10045455" cy="9662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65"/>
              </a:lnSpc>
              <a:spcBef>
                <a:spcPct val="0"/>
              </a:spcBef>
            </a:pPr>
            <a:r>
              <a:rPr lang="en-US" sz="2830">
                <a:solidFill>
                  <a:srgbClr val="F6FFA6"/>
                </a:solidFill>
                <a:latin typeface="DM Sans"/>
                <a:ea typeface="DM Sans"/>
                <a:cs typeface="DM Sans"/>
                <a:sym typeface="DM Sans"/>
              </a:rPr>
              <a:t>vector databases and retrieval-augmented generation, transforming how we access and utilize information.</a:t>
            </a:r>
            <a:endParaRPr lang="en-US" sz="2830">
              <a:solidFill>
                <a:srgbClr val="F6FFA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911254" y="-642065"/>
            <a:ext cx="1822509" cy="2464574"/>
            <a:chOff x="0" y="0"/>
            <a:chExt cx="480002" cy="6491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0002" cy="649106"/>
            </a:xfrm>
            <a:custGeom>
              <a:avLst/>
              <a:gdLst/>
              <a:ahLst/>
              <a:cxnLst/>
              <a:rect l="l" t="t" r="r" b="b"/>
              <a:pathLst>
                <a:path w="480002" h="649106">
                  <a:moveTo>
                    <a:pt x="0" y="0"/>
                  </a:moveTo>
                  <a:lnTo>
                    <a:pt x="480002" y="0"/>
                  </a:lnTo>
                  <a:lnTo>
                    <a:pt x="480002" y="649106"/>
                  </a:lnTo>
                  <a:lnTo>
                    <a:pt x="0" y="649106"/>
                  </a:lnTo>
                  <a:close/>
                </a:path>
              </a:pathLst>
            </a:custGeom>
            <a:solidFill>
              <a:srgbClr val="223E4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0002" cy="6967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5554237" y="-642065"/>
            <a:ext cx="2733763" cy="2464574"/>
            <a:chOff x="0" y="0"/>
            <a:chExt cx="720003" cy="64910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20003" cy="649106"/>
            </a:xfrm>
            <a:custGeom>
              <a:avLst/>
              <a:gdLst/>
              <a:ahLst/>
              <a:cxnLst/>
              <a:rect l="l" t="t" r="r" b="b"/>
              <a:pathLst>
                <a:path w="720003" h="649106">
                  <a:moveTo>
                    <a:pt x="0" y="0"/>
                  </a:moveTo>
                  <a:lnTo>
                    <a:pt x="720003" y="0"/>
                  </a:lnTo>
                  <a:lnTo>
                    <a:pt x="720003" y="649106"/>
                  </a:lnTo>
                  <a:lnTo>
                    <a:pt x="0" y="649106"/>
                  </a:lnTo>
                  <a:close/>
                </a:path>
              </a:pathLst>
            </a:custGeom>
            <a:solidFill>
              <a:srgbClr val="8CA3A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720003" cy="6967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7376746" y="8474016"/>
            <a:ext cx="2222712" cy="2071347"/>
            <a:chOff x="0" y="0"/>
            <a:chExt cx="585406" cy="5455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85406" cy="545540"/>
            </a:xfrm>
            <a:custGeom>
              <a:avLst/>
              <a:gdLst/>
              <a:ahLst/>
              <a:cxnLst/>
              <a:rect l="l" t="t" r="r" b="b"/>
              <a:pathLst>
                <a:path w="585406" h="545540">
                  <a:moveTo>
                    <a:pt x="0" y="0"/>
                  </a:moveTo>
                  <a:lnTo>
                    <a:pt x="585406" y="0"/>
                  </a:lnTo>
                  <a:lnTo>
                    <a:pt x="585406" y="545540"/>
                  </a:lnTo>
                  <a:lnTo>
                    <a:pt x="0" y="545540"/>
                  </a:lnTo>
                  <a:close/>
                </a:path>
              </a:pathLst>
            </a:custGeom>
            <a:solidFill>
              <a:srgbClr val="223E4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585406" cy="5931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-1289239" y="8474016"/>
            <a:ext cx="4023002" cy="2464574"/>
            <a:chOff x="0" y="0"/>
            <a:chExt cx="1059556" cy="64910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59556" cy="649106"/>
            </a:xfrm>
            <a:custGeom>
              <a:avLst/>
              <a:gdLst/>
              <a:ahLst/>
              <a:cxnLst/>
              <a:rect l="l" t="t" r="r" b="b"/>
              <a:pathLst>
                <a:path w="1059556" h="649106">
                  <a:moveTo>
                    <a:pt x="0" y="0"/>
                  </a:moveTo>
                  <a:lnTo>
                    <a:pt x="1059556" y="0"/>
                  </a:lnTo>
                  <a:lnTo>
                    <a:pt x="1059556" y="649106"/>
                  </a:lnTo>
                  <a:lnTo>
                    <a:pt x="0" y="649106"/>
                  </a:lnTo>
                  <a:close/>
                </a:path>
              </a:pathLst>
            </a:custGeom>
            <a:solidFill>
              <a:srgbClr val="8CA3A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1059556" cy="6967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653478" y="-28903"/>
            <a:ext cx="16634522" cy="8523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35"/>
              </a:lnSpc>
            </a:pPr>
            <a:r>
              <a:rPr lang="en-US" sz="89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Agenda</a:t>
            </a:r>
            <a:endParaRPr lang="en-US" sz="89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187450" lvl="1" indent="-593725" algn="l">
              <a:lnSpc>
                <a:spcPts val="7810"/>
              </a:lnSpc>
              <a:buFont typeface="Arial" panose="020B0604020202020204"/>
              <a:buChar char="•"/>
            </a:pPr>
            <a:r>
              <a:rPr lang="en-US" sz="5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What is a Vector Database?</a:t>
            </a:r>
            <a:endParaRPr lang="en-US" sz="55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187450" lvl="1" indent="-593725" algn="l">
              <a:lnSpc>
                <a:spcPts val="7810"/>
              </a:lnSpc>
              <a:buFont typeface="Arial" panose="020B0604020202020204"/>
              <a:buChar char="•"/>
            </a:pPr>
            <a:r>
              <a:rPr lang="en-US" sz="5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How Retrieval-Augmented Generation (RAG) Works</a:t>
            </a:r>
            <a:endParaRPr lang="en-US" sz="55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187450" lvl="1" indent="-593725" algn="l">
              <a:lnSpc>
                <a:spcPts val="7810"/>
              </a:lnSpc>
              <a:buFont typeface="Arial" panose="020B0604020202020204"/>
              <a:buChar char="•"/>
            </a:pPr>
            <a:r>
              <a:rPr lang="en-US" sz="5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Real-World Analogies</a:t>
            </a:r>
            <a:endParaRPr lang="en-US" sz="55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187450" lvl="1" indent="-593725" algn="l">
              <a:lnSpc>
                <a:spcPts val="7810"/>
              </a:lnSpc>
              <a:buFont typeface="Arial" panose="020B0604020202020204"/>
              <a:buChar char="•"/>
            </a:pPr>
            <a:r>
              <a:rPr lang="en-US" sz="5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Simple RAG Demo (with Code)</a:t>
            </a:r>
            <a:endParaRPr lang="en-US" sz="55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187450" lvl="1" indent="-593725" algn="l">
              <a:lnSpc>
                <a:spcPts val="7810"/>
              </a:lnSpc>
              <a:buFont typeface="Arial" panose="020B0604020202020204"/>
              <a:buChar char="•"/>
            </a:pPr>
            <a:r>
              <a:rPr lang="en-US" sz="5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Demo Using FAISS or ChromaDB</a:t>
            </a:r>
            <a:endParaRPr lang="en-US" sz="55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187450" lvl="1" indent="-593725" algn="l">
              <a:lnSpc>
                <a:spcPts val="7810"/>
              </a:lnSpc>
              <a:buFont typeface="Arial" panose="020B0604020202020204"/>
              <a:buChar char="•"/>
            </a:pPr>
            <a:r>
              <a:rPr lang="en-US" sz="5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Summary and Q&amp;A</a:t>
            </a:r>
            <a:endParaRPr lang="en-US" sz="55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7762600" y="1051580"/>
            <a:ext cx="8023596" cy="2727947"/>
            <a:chOff x="0" y="0"/>
            <a:chExt cx="2113210" cy="718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13210" cy="718472"/>
            </a:xfrm>
            <a:custGeom>
              <a:avLst/>
              <a:gdLst/>
              <a:ahLst/>
              <a:cxnLst/>
              <a:rect l="l" t="t" r="r" b="b"/>
              <a:pathLst>
                <a:path w="2113210" h="718472">
                  <a:moveTo>
                    <a:pt x="0" y="0"/>
                  </a:moveTo>
                  <a:lnTo>
                    <a:pt x="2113210" y="0"/>
                  </a:lnTo>
                  <a:lnTo>
                    <a:pt x="2113210" y="718472"/>
                  </a:lnTo>
                  <a:lnTo>
                    <a:pt x="0" y="718472"/>
                  </a:lnTo>
                  <a:close/>
                </a:path>
              </a:pathLst>
            </a:custGeom>
            <a:solidFill>
              <a:srgbClr val="5B5B5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113210" cy="7660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9235704" y="3779527"/>
            <a:ext cx="8023596" cy="2727947"/>
            <a:chOff x="0" y="0"/>
            <a:chExt cx="2113210" cy="718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13210" cy="718472"/>
            </a:xfrm>
            <a:custGeom>
              <a:avLst/>
              <a:gdLst/>
              <a:ahLst/>
              <a:cxnLst/>
              <a:rect l="l" t="t" r="r" b="b"/>
              <a:pathLst>
                <a:path w="2113210" h="718472">
                  <a:moveTo>
                    <a:pt x="0" y="0"/>
                  </a:moveTo>
                  <a:lnTo>
                    <a:pt x="2113210" y="0"/>
                  </a:lnTo>
                  <a:lnTo>
                    <a:pt x="2113210" y="718472"/>
                  </a:lnTo>
                  <a:lnTo>
                    <a:pt x="0" y="718472"/>
                  </a:lnTo>
                  <a:close/>
                </a:path>
              </a:pathLst>
            </a:custGeom>
            <a:solidFill>
              <a:srgbClr val="223E4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113210" cy="7660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7762600" y="6507473"/>
            <a:ext cx="8672351" cy="2727947"/>
            <a:chOff x="0" y="0"/>
            <a:chExt cx="2284076" cy="71847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284076" cy="718472"/>
            </a:xfrm>
            <a:custGeom>
              <a:avLst/>
              <a:gdLst/>
              <a:ahLst/>
              <a:cxnLst/>
              <a:rect l="l" t="t" r="r" b="b"/>
              <a:pathLst>
                <a:path w="2284076" h="718472">
                  <a:moveTo>
                    <a:pt x="0" y="0"/>
                  </a:moveTo>
                  <a:lnTo>
                    <a:pt x="2284076" y="0"/>
                  </a:lnTo>
                  <a:lnTo>
                    <a:pt x="2284076" y="718472"/>
                  </a:lnTo>
                  <a:lnTo>
                    <a:pt x="0" y="718472"/>
                  </a:lnTo>
                  <a:close/>
                </a:path>
              </a:pathLst>
            </a:custGeom>
            <a:solidFill>
              <a:srgbClr val="223E4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2284076" cy="7660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700" y="4429134"/>
            <a:ext cx="5647703" cy="2080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20"/>
              </a:lnSpc>
            </a:pPr>
            <a:r>
              <a:rPr lang="en-US" sz="6400">
                <a:solidFill>
                  <a:srgbClr val="F6FFA6"/>
                </a:solidFill>
                <a:latin typeface="Quando" panose="02020603060000060704"/>
                <a:ea typeface="Quando" panose="02020603060000060704"/>
                <a:cs typeface="Quando" panose="02020603060000060704"/>
                <a:sym typeface="Quando" panose="02020603060000060704"/>
              </a:rPr>
              <a:t>Vector Databases</a:t>
            </a:r>
            <a:endParaRPr lang="en-US" sz="6400">
              <a:solidFill>
                <a:srgbClr val="F6FFA6"/>
              </a:solidFill>
              <a:latin typeface="Quando" panose="02020603060000060704"/>
              <a:ea typeface="Quando" panose="02020603060000060704"/>
              <a:cs typeface="Quando" panose="02020603060000060704"/>
              <a:sym typeface="Quando" panose="02020603060000060704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978237" y="4695551"/>
            <a:ext cx="5594156" cy="802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65"/>
              </a:lnSpc>
            </a:pPr>
            <a:r>
              <a:rPr lang="en-US" sz="2300" u="none">
                <a:solidFill>
                  <a:srgbClr val="F6FFA6"/>
                </a:solidFill>
                <a:latin typeface="DM Sans"/>
                <a:ea typeface="DM Sans"/>
                <a:cs typeface="DM Sans"/>
                <a:sym typeface="DM Sans"/>
              </a:rPr>
              <a:t>They use similarity metrics for </a:t>
            </a:r>
            <a:r>
              <a:rPr lang="en-US" sz="2300" b="1" u="none">
                <a:solidFill>
                  <a:srgbClr val="F6FFA6"/>
                </a:solidFill>
                <a:latin typeface="DM Sans Bold"/>
                <a:ea typeface="DM Sans Bold"/>
                <a:cs typeface="DM Sans Bold"/>
                <a:sym typeface="DM Sans Bold"/>
              </a:rPr>
              <a:t>efficient data retrieval</a:t>
            </a:r>
            <a:r>
              <a:rPr lang="en-US" sz="2300" u="none">
                <a:solidFill>
                  <a:srgbClr val="F6FFA6"/>
                </a:solidFill>
                <a:latin typeface="DM Sans"/>
                <a:ea typeface="DM Sans"/>
                <a:cs typeface="DM Sans"/>
                <a:sym typeface="DM Sans"/>
              </a:rPr>
              <a:t> in high-dimensional space.</a:t>
            </a:r>
            <a:endParaRPr lang="en-US" sz="2300" u="none">
              <a:solidFill>
                <a:srgbClr val="F6FFA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961499" y="6832015"/>
            <a:ext cx="7473453" cy="2031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65"/>
              </a:lnSpc>
            </a:pPr>
            <a:r>
              <a:rPr lang="en-US" sz="2300">
                <a:solidFill>
                  <a:srgbClr val="F6FFA6"/>
                </a:solidFill>
                <a:latin typeface="DM Sans"/>
                <a:ea typeface="DM Sans"/>
                <a:cs typeface="DM Sans"/>
                <a:sym typeface="DM Sans"/>
              </a:rPr>
              <a:t>It  </a:t>
            </a:r>
            <a:r>
              <a:rPr lang="en-US" sz="2300" u="none">
                <a:solidFill>
                  <a:srgbClr val="F6FFA6"/>
                </a:solidFill>
                <a:latin typeface="DM Sans"/>
                <a:ea typeface="DM Sans"/>
                <a:cs typeface="DM Sans"/>
                <a:sym typeface="DM Sans"/>
              </a:rPr>
              <a:t>is a specialized database designed to store and query vector embeddings. Embeddings are high-dimensional numerical representations of dat</a:t>
            </a:r>
            <a:r>
              <a:rPr lang="en-US" sz="2300" u="none">
                <a:solidFill>
                  <a:srgbClr val="F6FFA6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-US" sz="2300" u="none">
                <a:solidFill>
                  <a:srgbClr val="F6FFA6"/>
                </a:solidFill>
                <a:latin typeface="DM Sans"/>
                <a:ea typeface="DM Sans"/>
                <a:cs typeface="DM Sans"/>
                <a:sym typeface="DM Sans"/>
              </a:rPr>
              <a:t>, typi</a:t>
            </a:r>
            <a:r>
              <a:rPr lang="en-US" sz="2300" u="none">
                <a:solidFill>
                  <a:srgbClr val="F6FFA6"/>
                </a:solidFill>
                <a:latin typeface="DM Sans"/>
                <a:ea typeface="DM Sans"/>
                <a:cs typeface="DM Sans"/>
                <a:sym typeface="DM Sans"/>
              </a:rPr>
              <a:t>c</a:t>
            </a:r>
            <a:r>
              <a:rPr lang="en-US" sz="2300" u="none">
                <a:solidFill>
                  <a:srgbClr val="F6FFA6"/>
                </a:solidFill>
                <a:latin typeface="DM Sans"/>
                <a:ea typeface="DM Sans"/>
                <a:cs typeface="DM Sans"/>
                <a:sym typeface="DM Sans"/>
              </a:rPr>
              <a:t>ally ge</a:t>
            </a:r>
            <a:r>
              <a:rPr lang="en-US" sz="2300" u="none">
                <a:solidFill>
                  <a:srgbClr val="F6FFA6"/>
                </a:solidFill>
                <a:latin typeface="DM Sans"/>
                <a:ea typeface="DM Sans"/>
                <a:cs typeface="DM Sans"/>
                <a:sym typeface="DM Sans"/>
              </a:rPr>
              <a:t>ne</a:t>
            </a:r>
            <a:r>
              <a:rPr lang="en-US" sz="2300" u="none">
                <a:solidFill>
                  <a:srgbClr val="F6FFA6"/>
                </a:solidFill>
                <a:latin typeface="DM Sans"/>
                <a:ea typeface="DM Sans"/>
                <a:cs typeface="DM Sans"/>
                <a:sym typeface="DM Sans"/>
              </a:rPr>
              <a:t>rated</a:t>
            </a:r>
            <a:r>
              <a:rPr lang="en-US" sz="2300" u="none">
                <a:solidFill>
                  <a:srgbClr val="F6FFA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300" u="none">
                <a:solidFill>
                  <a:srgbClr val="F6FFA6"/>
                </a:solidFill>
                <a:latin typeface="DM Sans"/>
                <a:ea typeface="DM Sans"/>
                <a:cs typeface="DM Sans"/>
                <a:sym typeface="DM Sans"/>
              </a:rPr>
              <a:t>by AI mode</a:t>
            </a:r>
            <a:r>
              <a:rPr lang="en-US" sz="2300" u="none">
                <a:solidFill>
                  <a:srgbClr val="F6FFA6"/>
                </a:solidFill>
                <a:latin typeface="DM Sans"/>
                <a:ea typeface="DM Sans"/>
                <a:cs typeface="DM Sans"/>
                <a:sym typeface="DM Sans"/>
              </a:rPr>
              <a:t>l</a:t>
            </a:r>
            <a:r>
              <a:rPr lang="en-US" sz="2300" u="none">
                <a:solidFill>
                  <a:srgbClr val="F6FFA6"/>
                </a:solidFill>
                <a:latin typeface="DM Sans"/>
                <a:ea typeface="DM Sans"/>
                <a:cs typeface="DM Sans"/>
                <a:sym typeface="DM Sans"/>
              </a:rPr>
              <a:t>s They </a:t>
            </a:r>
            <a:r>
              <a:rPr lang="en-US" sz="2300" u="none">
                <a:solidFill>
                  <a:srgbClr val="F6FFA6"/>
                </a:solidFill>
                <a:latin typeface="DM Sans"/>
                <a:ea typeface="DM Sans"/>
                <a:cs typeface="DM Sans"/>
                <a:sym typeface="DM Sans"/>
              </a:rPr>
              <a:t>c</a:t>
            </a:r>
            <a:r>
              <a:rPr lang="en-US" sz="2300" u="none">
                <a:solidFill>
                  <a:srgbClr val="F6FFA6"/>
                </a:solidFill>
                <a:latin typeface="DM Sans"/>
                <a:ea typeface="DM Sans"/>
                <a:cs typeface="DM Sans"/>
                <a:sym typeface="DM Sans"/>
              </a:rPr>
              <a:t>apture se</a:t>
            </a:r>
            <a:r>
              <a:rPr lang="en-US" sz="2300" u="none">
                <a:solidFill>
                  <a:srgbClr val="F6FFA6"/>
                </a:solidFill>
                <a:latin typeface="DM Sans"/>
                <a:ea typeface="DM Sans"/>
                <a:cs typeface="DM Sans"/>
                <a:sym typeface="DM Sans"/>
              </a:rPr>
              <a:t>m</a:t>
            </a:r>
            <a:r>
              <a:rPr lang="en-US" sz="2300" u="none">
                <a:solidFill>
                  <a:srgbClr val="F6FFA6"/>
                </a:solidFill>
                <a:latin typeface="DM Sans"/>
                <a:ea typeface="DM Sans"/>
                <a:cs typeface="DM Sans"/>
                <a:sym typeface="DM Sans"/>
              </a:rPr>
              <a:t>antic </a:t>
            </a:r>
            <a:r>
              <a:rPr lang="en-US" sz="2300" u="none">
                <a:solidFill>
                  <a:srgbClr val="F6FFA6"/>
                </a:solidFill>
                <a:latin typeface="DM Sans"/>
                <a:ea typeface="DM Sans"/>
                <a:cs typeface="DM Sans"/>
                <a:sym typeface="DM Sans"/>
              </a:rPr>
              <a:t>me</a:t>
            </a:r>
            <a:r>
              <a:rPr lang="en-US" sz="2300" u="none">
                <a:solidFill>
                  <a:srgbClr val="F6FFA6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-US" sz="2300" u="none">
                <a:solidFill>
                  <a:srgbClr val="F6FFA6"/>
                </a:solidFill>
                <a:latin typeface="DM Sans"/>
                <a:ea typeface="DM Sans"/>
                <a:cs typeface="DM Sans"/>
                <a:sym typeface="DM Sans"/>
              </a:rPr>
              <a:t>n</a:t>
            </a:r>
            <a:r>
              <a:rPr lang="en-US" sz="2300" u="none">
                <a:solidFill>
                  <a:srgbClr val="F6FFA6"/>
                </a:solidFill>
                <a:latin typeface="DM Sans"/>
                <a:ea typeface="DM Sans"/>
                <a:cs typeface="DM Sans"/>
                <a:sym typeface="DM Sans"/>
              </a:rPr>
              <a:t>ing, en</a:t>
            </a:r>
            <a:r>
              <a:rPr lang="en-US" sz="2300" u="none">
                <a:solidFill>
                  <a:srgbClr val="F6FFA6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-US" sz="2300" u="none">
                <a:solidFill>
                  <a:srgbClr val="F6FFA6"/>
                </a:solidFill>
                <a:latin typeface="DM Sans"/>
                <a:ea typeface="DM Sans"/>
                <a:cs typeface="DM Sans"/>
                <a:sym typeface="DM Sans"/>
              </a:rPr>
              <a:t>bl</a:t>
            </a:r>
            <a:r>
              <a:rPr lang="en-US" sz="2300" u="none">
                <a:solidFill>
                  <a:srgbClr val="F6FFA6"/>
                </a:solidFill>
                <a:latin typeface="DM Sans"/>
                <a:ea typeface="DM Sans"/>
                <a:cs typeface="DM Sans"/>
                <a:sym typeface="DM Sans"/>
              </a:rPr>
              <a:t>in</a:t>
            </a:r>
            <a:r>
              <a:rPr lang="en-US" sz="2300" u="none">
                <a:solidFill>
                  <a:srgbClr val="F6FFA6"/>
                </a:solidFill>
                <a:latin typeface="DM Sans"/>
                <a:ea typeface="DM Sans"/>
                <a:cs typeface="DM Sans"/>
                <a:sym typeface="DM Sans"/>
              </a:rPr>
              <a:t>g task</a:t>
            </a:r>
            <a:r>
              <a:rPr lang="en-US" sz="2300" u="none">
                <a:solidFill>
                  <a:srgbClr val="F6FFA6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-US" sz="2300" u="none">
                <a:solidFill>
                  <a:srgbClr val="F6FFA6"/>
                </a:solidFill>
                <a:latin typeface="DM Sans"/>
                <a:ea typeface="DM Sans"/>
                <a:cs typeface="DM Sans"/>
                <a:sym typeface="DM Sans"/>
              </a:rPr>
              <a:t> like:</a:t>
            </a:r>
            <a:endParaRPr lang="en-US" sz="2300" u="none">
              <a:solidFill>
                <a:srgbClr val="F6FFA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" name="TextBox 14"/>
          <p:cNvSpPr txBox="1"/>
          <p:nvPr/>
        </p:nvSpPr>
        <p:spPr>
          <a:xfrm rot="-5400000">
            <a:off x="7622848" y="2041496"/>
            <a:ext cx="1952199" cy="748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20"/>
              </a:lnSpc>
            </a:pPr>
            <a:r>
              <a:rPr lang="en-US" sz="5500">
                <a:solidFill>
                  <a:srgbClr val="F6FFA6"/>
                </a:solidFill>
                <a:latin typeface="Quando" panose="02020603060000060704"/>
                <a:ea typeface="Quando" panose="02020603060000060704"/>
                <a:cs typeface="Quando" panose="02020603060000060704"/>
                <a:sym typeface="Quando" panose="02020603060000060704"/>
              </a:rPr>
              <a:t>01</a:t>
            </a:r>
            <a:endParaRPr lang="en-US" sz="5500">
              <a:solidFill>
                <a:srgbClr val="F6FFA6"/>
              </a:solidFill>
              <a:latin typeface="Quando" panose="02020603060000060704"/>
              <a:ea typeface="Quando" panose="02020603060000060704"/>
              <a:cs typeface="Quando" panose="02020603060000060704"/>
              <a:sym typeface="Quando" panose="02020603060000060704"/>
            </a:endParaRPr>
          </a:p>
        </p:txBody>
      </p:sp>
      <p:sp>
        <p:nvSpPr>
          <p:cNvPr id="15" name="TextBox 15"/>
          <p:cNvSpPr txBox="1"/>
          <p:nvPr/>
        </p:nvSpPr>
        <p:spPr>
          <a:xfrm rot="5400000">
            <a:off x="15415990" y="4748940"/>
            <a:ext cx="1952199" cy="743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20"/>
              </a:lnSpc>
            </a:pPr>
            <a:r>
              <a:rPr lang="en-US" sz="5500">
                <a:solidFill>
                  <a:srgbClr val="F6FFA6"/>
                </a:solidFill>
                <a:latin typeface="Quando" panose="02020603060000060704"/>
                <a:ea typeface="Quando" panose="02020603060000060704"/>
                <a:cs typeface="Quando" panose="02020603060000060704"/>
                <a:sym typeface="Quando" panose="02020603060000060704"/>
              </a:rPr>
              <a:t>02</a:t>
            </a:r>
            <a:endParaRPr lang="en-US" sz="5500">
              <a:solidFill>
                <a:srgbClr val="F6FFA6"/>
              </a:solidFill>
              <a:latin typeface="Quando" panose="02020603060000060704"/>
              <a:ea typeface="Quando" panose="02020603060000060704"/>
              <a:cs typeface="Quando" panose="02020603060000060704"/>
              <a:sym typeface="Quando" panose="02020603060000060704"/>
            </a:endParaRPr>
          </a:p>
        </p:txBody>
      </p:sp>
      <p:sp>
        <p:nvSpPr>
          <p:cNvPr id="16" name="TextBox 16"/>
          <p:cNvSpPr txBox="1"/>
          <p:nvPr/>
        </p:nvSpPr>
        <p:spPr>
          <a:xfrm rot="-5400000">
            <a:off x="7765044" y="7499766"/>
            <a:ext cx="1649550" cy="743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20"/>
              </a:lnSpc>
            </a:pPr>
            <a:r>
              <a:rPr lang="en-US" sz="5500">
                <a:solidFill>
                  <a:srgbClr val="F6FFA6"/>
                </a:solidFill>
                <a:latin typeface="Quando" panose="02020603060000060704"/>
                <a:ea typeface="Quando" panose="02020603060000060704"/>
                <a:cs typeface="Quando" panose="02020603060000060704"/>
                <a:sym typeface="Quando" panose="02020603060000060704"/>
              </a:rPr>
              <a:t>03</a:t>
            </a:r>
            <a:endParaRPr lang="en-US" sz="5500">
              <a:solidFill>
                <a:srgbClr val="F6FFA6"/>
              </a:solidFill>
              <a:latin typeface="Quando" panose="02020603060000060704"/>
              <a:ea typeface="Quando" panose="02020603060000060704"/>
              <a:cs typeface="Quando" panose="02020603060000060704"/>
              <a:sym typeface="Quando" panose="02020603060000060704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480642" y="1497978"/>
            <a:ext cx="5083784" cy="1778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50"/>
              </a:lnSpc>
            </a:pPr>
            <a:r>
              <a:rPr lang="en-US" sz="2500" b="1">
                <a:solidFill>
                  <a:srgbClr val="F6FFA6"/>
                </a:solidFill>
                <a:latin typeface="DM Sans Bold"/>
                <a:ea typeface="DM Sans Bold"/>
                <a:cs typeface="DM Sans Bold"/>
                <a:sym typeface="DM Sans Bold"/>
              </a:rPr>
              <a:t>What is a </a:t>
            </a:r>
            <a:r>
              <a:rPr lang="en-US" sz="2500" b="1" u="none">
                <a:solidFill>
                  <a:srgbClr val="F6FFA6"/>
                </a:solidFill>
                <a:latin typeface="DM Sans Bold"/>
                <a:ea typeface="DM Sans Bold"/>
                <a:cs typeface="DM Sans Bold"/>
                <a:sym typeface="DM Sans Bold"/>
              </a:rPr>
              <a:t>Vector?</a:t>
            </a:r>
            <a:endParaRPr lang="en-US" sz="2500" b="1" u="none">
              <a:solidFill>
                <a:srgbClr val="F6FFA6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0" lvl="0" indent="0" algn="l">
              <a:lnSpc>
                <a:spcPts val="3550"/>
              </a:lnSpc>
            </a:pPr>
            <a:r>
              <a:rPr lang="en-US" sz="2500" u="none">
                <a:solidFill>
                  <a:srgbClr val="F6FFA6"/>
                </a:solidFill>
                <a:latin typeface="DM Sans"/>
                <a:ea typeface="DM Sans"/>
                <a:cs typeface="DM Sans"/>
                <a:sym typeface="DM Sans"/>
              </a:rPr>
              <a:t>A numeric representation o</a:t>
            </a:r>
            <a:r>
              <a:rPr lang="en-US" sz="2500" u="none">
                <a:solidFill>
                  <a:srgbClr val="F6FFA6"/>
                </a:solidFill>
                <a:latin typeface="DM Sans"/>
                <a:ea typeface="DM Sans"/>
                <a:cs typeface="DM Sans"/>
                <a:sym typeface="DM Sans"/>
              </a:rPr>
              <a:t>f</a:t>
            </a:r>
            <a:r>
              <a:rPr lang="en-US" sz="2500" u="none">
                <a:solidFill>
                  <a:srgbClr val="F6FFA6"/>
                </a:solidFill>
                <a:latin typeface="DM Sans"/>
                <a:ea typeface="DM Sans"/>
                <a:cs typeface="DM Sans"/>
                <a:sym typeface="DM Sans"/>
              </a:rPr>
              <a:t> t</a:t>
            </a:r>
            <a:r>
              <a:rPr lang="en-US" sz="2500" u="none">
                <a:solidFill>
                  <a:srgbClr val="F6FFA6"/>
                </a:solidFill>
                <a:latin typeface="DM Sans"/>
                <a:ea typeface="DM Sans"/>
                <a:cs typeface="DM Sans"/>
                <a:sym typeface="DM Sans"/>
              </a:rPr>
              <a:t>e</a:t>
            </a:r>
            <a:r>
              <a:rPr lang="en-US" sz="2500" u="none">
                <a:solidFill>
                  <a:srgbClr val="F6FFA6"/>
                </a:solidFill>
                <a:latin typeface="DM Sans"/>
                <a:ea typeface="DM Sans"/>
                <a:cs typeface="DM Sans"/>
                <a:sym typeface="DM Sans"/>
              </a:rPr>
              <a:t>xt (s</a:t>
            </a:r>
            <a:r>
              <a:rPr lang="en-US" sz="2500" u="none">
                <a:solidFill>
                  <a:srgbClr val="F6FFA6"/>
                </a:solidFill>
                <a:latin typeface="DM Sans"/>
                <a:ea typeface="DM Sans"/>
                <a:cs typeface="DM Sans"/>
                <a:sym typeface="DM Sans"/>
              </a:rPr>
              <a:t>ent</a:t>
            </a:r>
            <a:r>
              <a:rPr lang="en-US" sz="2500" u="none">
                <a:solidFill>
                  <a:srgbClr val="F6FFA6"/>
                </a:solidFill>
                <a:latin typeface="DM Sans"/>
                <a:ea typeface="DM Sans"/>
                <a:cs typeface="DM Sans"/>
                <a:sym typeface="DM Sans"/>
              </a:rPr>
              <a:t>e</a:t>
            </a:r>
            <a:r>
              <a:rPr lang="en-US" sz="2500" u="none">
                <a:solidFill>
                  <a:srgbClr val="F6FFA6"/>
                </a:solidFill>
                <a:latin typeface="DM Sans"/>
                <a:ea typeface="DM Sans"/>
                <a:cs typeface="DM Sans"/>
                <a:sym typeface="DM Sans"/>
              </a:rPr>
              <a:t>nce</a:t>
            </a:r>
            <a:r>
              <a:rPr lang="en-US" sz="2500" u="none">
                <a:solidFill>
                  <a:srgbClr val="F6FFA6"/>
                </a:solidFill>
                <a:latin typeface="DM Sans"/>
                <a:ea typeface="DM Sans"/>
                <a:cs typeface="DM Sans"/>
                <a:sym typeface="DM Sans"/>
              </a:rPr>
              <a:t>, document).</a:t>
            </a:r>
            <a:endParaRPr lang="en-US" sz="2500" u="none">
              <a:solidFill>
                <a:srgbClr val="F6FFA6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>
              <a:lnSpc>
                <a:spcPts val="3550"/>
              </a:lnSpc>
            </a:pPr>
          </a:p>
        </p:txBody>
      </p:sp>
      <p:grpSp>
        <p:nvGrpSpPr>
          <p:cNvPr id="18" name="Group 18"/>
          <p:cNvGrpSpPr/>
          <p:nvPr/>
        </p:nvGrpSpPr>
        <p:grpSpPr>
          <a:xfrm rot="0">
            <a:off x="-911254" y="-642065"/>
            <a:ext cx="8673855" cy="1693645"/>
            <a:chOff x="0" y="0"/>
            <a:chExt cx="2284472" cy="44606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284472" cy="446063"/>
            </a:xfrm>
            <a:custGeom>
              <a:avLst/>
              <a:gdLst/>
              <a:ahLst/>
              <a:cxnLst/>
              <a:rect l="l" t="t" r="r" b="b"/>
              <a:pathLst>
                <a:path w="2284472" h="446063">
                  <a:moveTo>
                    <a:pt x="0" y="0"/>
                  </a:moveTo>
                  <a:lnTo>
                    <a:pt x="2284472" y="0"/>
                  </a:lnTo>
                  <a:lnTo>
                    <a:pt x="2284472" y="446063"/>
                  </a:lnTo>
                  <a:lnTo>
                    <a:pt x="0" y="446063"/>
                  </a:lnTo>
                  <a:close/>
                </a:path>
              </a:pathLst>
            </a:custGeom>
            <a:solidFill>
              <a:srgbClr val="223E4A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2284472" cy="4936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</a:p>
          </p:txBody>
        </p:sp>
      </p:grpSp>
      <p:grpSp>
        <p:nvGrpSpPr>
          <p:cNvPr id="21" name="Group 21"/>
          <p:cNvGrpSpPr/>
          <p:nvPr/>
        </p:nvGrpSpPr>
        <p:grpSpPr>
          <a:xfrm rot="0">
            <a:off x="-911254" y="9258300"/>
            <a:ext cx="8673855" cy="1693645"/>
            <a:chOff x="0" y="0"/>
            <a:chExt cx="2284472" cy="446063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284472" cy="446063"/>
            </a:xfrm>
            <a:custGeom>
              <a:avLst/>
              <a:gdLst/>
              <a:ahLst/>
              <a:cxnLst/>
              <a:rect l="l" t="t" r="r" b="b"/>
              <a:pathLst>
                <a:path w="2284472" h="446063">
                  <a:moveTo>
                    <a:pt x="0" y="0"/>
                  </a:moveTo>
                  <a:lnTo>
                    <a:pt x="2284472" y="0"/>
                  </a:lnTo>
                  <a:lnTo>
                    <a:pt x="2284472" y="446063"/>
                  </a:lnTo>
                  <a:lnTo>
                    <a:pt x="0" y="446063"/>
                  </a:lnTo>
                  <a:close/>
                </a:path>
              </a:pathLst>
            </a:custGeom>
            <a:solidFill>
              <a:srgbClr val="5B5B5B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2284472" cy="4936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</a:p>
          </p:txBody>
        </p:sp>
      </p:grpSp>
      <p:grpSp>
        <p:nvGrpSpPr>
          <p:cNvPr id="24" name="Group 24"/>
          <p:cNvGrpSpPr/>
          <p:nvPr/>
        </p:nvGrpSpPr>
        <p:grpSpPr>
          <a:xfrm rot="0">
            <a:off x="15786196" y="-567300"/>
            <a:ext cx="8673855" cy="1618880"/>
            <a:chOff x="0" y="0"/>
            <a:chExt cx="2284472" cy="426372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284472" cy="426372"/>
            </a:xfrm>
            <a:custGeom>
              <a:avLst/>
              <a:gdLst/>
              <a:ahLst/>
              <a:cxnLst/>
              <a:rect l="l" t="t" r="r" b="b"/>
              <a:pathLst>
                <a:path w="2284472" h="426372">
                  <a:moveTo>
                    <a:pt x="0" y="0"/>
                  </a:moveTo>
                  <a:lnTo>
                    <a:pt x="2284472" y="0"/>
                  </a:lnTo>
                  <a:lnTo>
                    <a:pt x="2284472" y="426372"/>
                  </a:lnTo>
                  <a:lnTo>
                    <a:pt x="0" y="426372"/>
                  </a:lnTo>
                  <a:close/>
                </a:path>
              </a:pathLst>
            </a:custGeom>
            <a:solidFill>
              <a:srgbClr val="5B5B5B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47625"/>
              <a:ext cx="2284472" cy="47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</a:p>
          </p:txBody>
        </p:sp>
      </p:grpSp>
      <p:grpSp>
        <p:nvGrpSpPr>
          <p:cNvPr id="27" name="Group 27"/>
          <p:cNvGrpSpPr/>
          <p:nvPr/>
        </p:nvGrpSpPr>
        <p:grpSpPr>
          <a:xfrm rot="0">
            <a:off x="16434951" y="9258300"/>
            <a:ext cx="8673855" cy="1693645"/>
            <a:chOff x="0" y="0"/>
            <a:chExt cx="2284472" cy="446063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2284472" cy="446063"/>
            </a:xfrm>
            <a:custGeom>
              <a:avLst/>
              <a:gdLst/>
              <a:ahLst/>
              <a:cxnLst/>
              <a:rect l="l" t="t" r="r" b="b"/>
              <a:pathLst>
                <a:path w="2284472" h="446063">
                  <a:moveTo>
                    <a:pt x="0" y="0"/>
                  </a:moveTo>
                  <a:lnTo>
                    <a:pt x="2284472" y="0"/>
                  </a:lnTo>
                  <a:lnTo>
                    <a:pt x="2284472" y="446063"/>
                  </a:lnTo>
                  <a:lnTo>
                    <a:pt x="0" y="446063"/>
                  </a:lnTo>
                  <a:close/>
                </a:path>
              </a:pathLst>
            </a:custGeom>
            <a:solidFill>
              <a:srgbClr val="223E4A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47625"/>
              <a:ext cx="2284472" cy="4936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4"/>
          <p:cNvSpPr/>
          <p:nvPr/>
        </p:nvSpPr>
        <p:spPr>
          <a:xfrm>
            <a:off x="875971" y="1566352"/>
            <a:ext cx="16536058" cy="6819807"/>
          </a:xfrm>
          <a:custGeom>
            <a:avLst/>
            <a:gdLst/>
            <a:ahLst/>
            <a:cxnLst/>
            <a:rect l="l" t="t" r="r" b="b"/>
            <a:pathLst>
              <a:path w="16536058" h="6819807">
                <a:moveTo>
                  <a:pt x="0" y="0"/>
                </a:moveTo>
                <a:lnTo>
                  <a:pt x="16536058" y="0"/>
                </a:lnTo>
                <a:lnTo>
                  <a:pt x="16536058" y="6819807"/>
                </a:lnTo>
                <a:lnTo>
                  <a:pt x="0" y="681980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073" r="-1073"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911254" y="-642065"/>
            <a:ext cx="1822509" cy="2464574"/>
            <a:chOff x="0" y="0"/>
            <a:chExt cx="480002" cy="6491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0002" cy="649106"/>
            </a:xfrm>
            <a:custGeom>
              <a:avLst/>
              <a:gdLst/>
              <a:ahLst/>
              <a:cxnLst/>
              <a:rect l="l" t="t" r="r" b="b"/>
              <a:pathLst>
                <a:path w="480002" h="649106">
                  <a:moveTo>
                    <a:pt x="0" y="0"/>
                  </a:moveTo>
                  <a:lnTo>
                    <a:pt x="480002" y="0"/>
                  </a:lnTo>
                  <a:lnTo>
                    <a:pt x="480002" y="649106"/>
                  </a:lnTo>
                  <a:lnTo>
                    <a:pt x="0" y="649106"/>
                  </a:lnTo>
                  <a:close/>
                </a:path>
              </a:pathLst>
            </a:custGeom>
            <a:solidFill>
              <a:srgbClr val="223E4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0002" cy="6967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5554237" y="-642065"/>
            <a:ext cx="2733763" cy="2464574"/>
            <a:chOff x="0" y="0"/>
            <a:chExt cx="720003" cy="64910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20003" cy="649106"/>
            </a:xfrm>
            <a:custGeom>
              <a:avLst/>
              <a:gdLst/>
              <a:ahLst/>
              <a:cxnLst/>
              <a:rect l="l" t="t" r="r" b="b"/>
              <a:pathLst>
                <a:path w="720003" h="649106">
                  <a:moveTo>
                    <a:pt x="0" y="0"/>
                  </a:moveTo>
                  <a:lnTo>
                    <a:pt x="720003" y="0"/>
                  </a:lnTo>
                  <a:lnTo>
                    <a:pt x="720003" y="649106"/>
                  </a:lnTo>
                  <a:lnTo>
                    <a:pt x="0" y="649106"/>
                  </a:lnTo>
                  <a:close/>
                </a:path>
              </a:pathLst>
            </a:custGeom>
            <a:solidFill>
              <a:srgbClr val="8CA3A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720003" cy="6967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7376746" y="8474016"/>
            <a:ext cx="2222712" cy="2071347"/>
            <a:chOff x="0" y="0"/>
            <a:chExt cx="585406" cy="5455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85406" cy="545540"/>
            </a:xfrm>
            <a:custGeom>
              <a:avLst/>
              <a:gdLst/>
              <a:ahLst/>
              <a:cxnLst/>
              <a:rect l="l" t="t" r="r" b="b"/>
              <a:pathLst>
                <a:path w="585406" h="545540">
                  <a:moveTo>
                    <a:pt x="0" y="0"/>
                  </a:moveTo>
                  <a:lnTo>
                    <a:pt x="585406" y="0"/>
                  </a:lnTo>
                  <a:lnTo>
                    <a:pt x="585406" y="545540"/>
                  </a:lnTo>
                  <a:lnTo>
                    <a:pt x="0" y="545540"/>
                  </a:lnTo>
                  <a:close/>
                </a:path>
              </a:pathLst>
            </a:custGeom>
            <a:solidFill>
              <a:srgbClr val="223E4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585406" cy="5931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-1289239" y="8474016"/>
            <a:ext cx="4023002" cy="2464574"/>
            <a:chOff x="0" y="0"/>
            <a:chExt cx="1059556" cy="64910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59556" cy="649106"/>
            </a:xfrm>
            <a:custGeom>
              <a:avLst/>
              <a:gdLst/>
              <a:ahLst/>
              <a:cxnLst/>
              <a:rect l="l" t="t" r="r" b="b"/>
              <a:pathLst>
                <a:path w="1059556" h="649106">
                  <a:moveTo>
                    <a:pt x="0" y="0"/>
                  </a:moveTo>
                  <a:lnTo>
                    <a:pt x="1059556" y="0"/>
                  </a:lnTo>
                  <a:lnTo>
                    <a:pt x="1059556" y="649106"/>
                  </a:lnTo>
                  <a:lnTo>
                    <a:pt x="0" y="649106"/>
                  </a:lnTo>
                  <a:close/>
                </a:path>
              </a:pathLst>
            </a:custGeom>
            <a:solidFill>
              <a:srgbClr val="8CA3A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1059556" cy="6967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</a:p>
          </p:txBody>
        </p:sp>
      </p:grpSp>
      <p:sp>
        <p:nvSpPr>
          <p:cNvPr id="14" name="Freeform 14"/>
          <p:cNvSpPr/>
          <p:nvPr/>
        </p:nvSpPr>
        <p:spPr>
          <a:xfrm>
            <a:off x="722262" y="797019"/>
            <a:ext cx="16838369" cy="8461281"/>
          </a:xfrm>
          <a:custGeom>
            <a:avLst/>
            <a:gdLst/>
            <a:ahLst/>
            <a:cxnLst/>
            <a:rect l="l" t="t" r="r" b="b"/>
            <a:pathLst>
              <a:path w="16838369" h="8461281">
                <a:moveTo>
                  <a:pt x="0" y="0"/>
                </a:moveTo>
                <a:lnTo>
                  <a:pt x="16838369" y="0"/>
                </a:lnTo>
                <a:lnTo>
                  <a:pt x="16838369" y="8461281"/>
                </a:lnTo>
                <a:lnTo>
                  <a:pt x="0" y="846128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911254" y="-642065"/>
            <a:ext cx="1822509" cy="2464574"/>
            <a:chOff x="0" y="0"/>
            <a:chExt cx="480002" cy="6491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0002" cy="649106"/>
            </a:xfrm>
            <a:custGeom>
              <a:avLst/>
              <a:gdLst/>
              <a:ahLst/>
              <a:cxnLst/>
              <a:rect l="l" t="t" r="r" b="b"/>
              <a:pathLst>
                <a:path w="480002" h="649106">
                  <a:moveTo>
                    <a:pt x="0" y="0"/>
                  </a:moveTo>
                  <a:lnTo>
                    <a:pt x="480002" y="0"/>
                  </a:lnTo>
                  <a:lnTo>
                    <a:pt x="480002" y="649106"/>
                  </a:lnTo>
                  <a:lnTo>
                    <a:pt x="0" y="649106"/>
                  </a:lnTo>
                  <a:close/>
                </a:path>
              </a:pathLst>
            </a:custGeom>
            <a:solidFill>
              <a:srgbClr val="223E4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0002" cy="6967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7376746" y="8474016"/>
            <a:ext cx="2222712" cy="2071347"/>
            <a:chOff x="0" y="0"/>
            <a:chExt cx="585406" cy="5455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85406" cy="545540"/>
            </a:xfrm>
            <a:custGeom>
              <a:avLst/>
              <a:gdLst/>
              <a:ahLst/>
              <a:cxnLst/>
              <a:rect l="l" t="t" r="r" b="b"/>
              <a:pathLst>
                <a:path w="585406" h="545540">
                  <a:moveTo>
                    <a:pt x="0" y="0"/>
                  </a:moveTo>
                  <a:lnTo>
                    <a:pt x="585406" y="0"/>
                  </a:lnTo>
                  <a:lnTo>
                    <a:pt x="585406" y="545540"/>
                  </a:lnTo>
                  <a:lnTo>
                    <a:pt x="0" y="545540"/>
                  </a:lnTo>
                  <a:close/>
                </a:path>
              </a:pathLst>
            </a:custGeom>
            <a:solidFill>
              <a:srgbClr val="223E4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585406" cy="5931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904875"/>
            <a:ext cx="16148551" cy="835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85"/>
              </a:lnSpc>
              <a:spcBef>
                <a:spcPct val="0"/>
              </a:spcBef>
            </a:pPr>
            <a:r>
              <a:rPr lang="en-US" sz="646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They capture semantic meaning, enabling tasks like:</a:t>
            </a:r>
            <a:endParaRPr lang="en-US" sz="6465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5890"/>
              </a:lnSpc>
              <a:spcBef>
                <a:spcPct val="0"/>
              </a:spcBef>
            </a:pPr>
          </a:p>
          <a:p>
            <a:pPr marL="801370" lvl="1" indent="-400685" algn="l">
              <a:lnSpc>
                <a:spcPts val="5270"/>
              </a:lnSpc>
              <a:buFont typeface="Arial" panose="020B0604020202020204"/>
              <a:buChar char="•"/>
            </a:pPr>
            <a:r>
              <a:rPr lang="en-US" sz="371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Semantic Search: Retrieve documents based on meaning rather than exact keyword matches.</a:t>
            </a:r>
            <a:endParaRPr lang="en-US" sz="371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5270"/>
              </a:lnSpc>
            </a:pPr>
          </a:p>
          <a:p>
            <a:pPr marL="801370" lvl="1" indent="-400685" algn="l">
              <a:lnSpc>
                <a:spcPts val="5270"/>
              </a:lnSpc>
              <a:buFont typeface="Arial" panose="020B0604020202020204"/>
              <a:buChar char="•"/>
            </a:pPr>
            <a:r>
              <a:rPr lang="en-US" sz="371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Question Answering: Find contextually relevant information for answering user queries.</a:t>
            </a:r>
            <a:endParaRPr lang="en-US" sz="371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5270"/>
              </a:lnSpc>
            </a:pPr>
          </a:p>
          <a:p>
            <a:pPr marL="801370" lvl="1" indent="-400685" algn="l">
              <a:lnSpc>
                <a:spcPts val="5270"/>
              </a:lnSpc>
              <a:buFont typeface="Arial" panose="020B0604020202020204"/>
              <a:buChar char="•"/>
            </a:pPr>
            <a:r>
              <a:rPr lang="en-US" sz="371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Personalized Recommendations: Match users with content based on preferences encoded in vector embeddings.</a:t>
            </a:r>
            <a:endParaRPr lang="en-US" sz="371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15693"/>
            <a:ext cx="9064731" cy="10271307"/>
            <a:chOff x="0" y="0"/>
            <a:chExt cx="2387419" cy="27052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87419" cy="2705200"/>
            </a:xfrm>
            <a:custGeom>
              <a:avLst/>
              <a:gdLst/>
              <a:ahLst/>
              <a:cxnLst/>
              <a:rect l="l" t="t" r="r" b="b"/>
              <a:pathLst>
                <a:path w="2387419" h="2705200">
                  <a:moveTo>
                    <a:pt x="0" y="0"/>
                  </a:moveTo>
                  <a:lnTo>
                    <a:pt x="2387419" y="0"/>
                  </a:lnTo>
                  <a:lnTo>
                    <a:pt x="2387419" y="2705200"/>
                  </a:lnTo>
                  <a:lnTo>
                    <a:pt x="0" y="2705200"/>
                  </a:lnTo>
                  <a:close/>
                </a:path>
              </a:pathLst>
            </a:custGeom>
            <a:solidFill>
              <a:srgbClr val="5B5B5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387419" cy="2752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9064731" y="2278997"/>
            <a:ext cx="8194569" cy="5729005"/>
            <a:chOff x="0" y="0"/>
            <a:chExt cx="2158240" cy="150887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58240" cy="1508874"/>
            </a:xfrm>
            <a:custGeom>
              <a:avLst/>
              <a:gdLst/>
              <a:ahLst/>
              <a:cxnLst/>
              <a:rect l="l" t="t" r="r" b="b"/>
              <a:pathLst>
                <a:path w="2158240" h="1508874">
                  <a:moveTo>
                    <a:pt x="0" y="0"/>
                  </a:moveTo>
                  <a:lnTo>
                    <a:pt x="2158240" y="0"/>
                  </a:lnTo>
                  <a:lnTo>
                    <a:pt x="2158240" y="1508874"/>
                  </a:lnTo>
                  <a:lnTo>
                    <a:pt x="0" y="1508874"/>
                  </a:lnTo>
                  <a:close/>
                </a:path>
              </a:pathLst>
            </a:custGeom>
            <a:solidFill>
              <a:srgbClr val="223E4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2158240" cy="15755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7259300" y="-567300"/>
            <a:ext cx="7200751" cy="2859631"/>
            <a:chOff x="0" y="0"/>
            <a:chExt cx="1896494" cy="75315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896494" cy="753154"/>
            </a:xfrm>
            <a:custGeom>
              <a:avLst/>
              <a:gdLst/>
              <a:ahLst/>
              <a:cxnLst/>
              <a:rect l="l" t="t" r="r" b="b"/>
              <a:pathLst>
                <a:path w="1896494" h="753154">
                  <a:moveTo>
                    <a:pt x="0" y="0"/>
                  </a:moveTo>
                  <a:lnTo>
                    <a:pt x="1896494" y="0"/>
                  </a:lnTo>
                  <a:lnTo>
                    <a:pt x="1896494" y="753154"/>
                  </a:lnTo>
                  <a:lnTo>
                    <a:pt x="0" y="753154"/>
                  </a:lnTo>
                  <a:close/>
                </a:path>
              </a:pathLst>
            </a:custGeom>
            <a:solidFill>
              <a:srgbClr val="8CA3A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1896494" cy="8007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17259300" y="8008003"/>
            <a:ext cx="7849506" cy="2943943"/>
            <a:chOff x="0" y="0"/>
            <a:chExt cx="2067360" cy="77535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067360" cy="775359"/>
            </a:xfrm>
            <a:custGeom>
              <a:avLst/>
              <a:gdLst/>
              <a:ahLst/>
              <a:cxnLst/>
              <a:rect l="l" t="t" r="r" b="b"/>
              <a:pathLst>
                <a:path w="2067360" h="775359">
                  <a:moveTo>
                    <a:pt x="0" y="0"/>
                  </a:moveTo>
                  <a:lnTo>
                    <a:pt x="2067360" y="0"/>
                  </a:lnTo>
                  <a:lnTo>
                    <a:pt x="2067360" y="775359"/>
                  </a:lnTo>
                  <a:lnTo>
                    <a:pt x="0" y="775359"/>
                  </a:lnTo>
                  <a:close/>
                </a:path>
              </a:pathLst>
            </a:custGeom>
            <a:solidFill>
              <a:srgbClr val="5B5B5B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2067360" cy="8229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</a:p>
          </p:txBody>
        </p:sp>
      </p:grpSp>
      <p:sp>
        <p:nvSpPr>
          <p:cNvPr id="14" name="Freeform 14"/>
          <p:cNvSpPr/>
          <p:nvPr/>
        </p:nvSpPr>
        <p:spPr>
          <a:xfrm>
            <a:off x="66900" y="2214061"/>
            <a:ext cx="8930931" cy="5793942"/>
          </a:xfrm>
          <a:custGeom>
            <a:avLst/>
            <a:gdLst/>
            <a:ahLst/>
            <a:cxnLst/>
            <a:rect l="l" t="t" r="r" b="b"/>
            <a:pathLst>
              <a:path w="8930931" h="5793942">
                <a:moveTo>
                  <a:pt x="0" y="0"/>
                </a:moveTo>
                <a:lnTo>
                  <a:pt x="8930931" y="0"/>
                </a:lnTo>
                <a:lnTo>
                  <a:pt x="8930931" y="5793942"/>
                </a:lnTo>
                <a:lnTo>
                  <a:pt x="0" y="579394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0318768" y="2924705"/>
            <a:ext cx="6315145" cy="2910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750"/>
              </a:lnSpc>
            </a:pPr>
            <a:r>
              <a:rPr lang="en-US" sz="5960">
                <a:solidFill>
                  <a:srgbClr val="F6FFA6"/>
                </a:solidFill>
                <a:latin typeface="Quando" panose="02020603060000060704"/>
                <a:ea typeface="Quando" panose="02020603060000060704"/>
                <a:cs typeface="Quando" panose="02020603060000060704"/>
                <a:sym typeface="Quando" panose="02020603060000060704"/>
              </a:rPr>
              <a:t>Understanding the RAG Process</a:t>
            </a:r>
            <a:endParaRPr lang="en-US" sz="5960">
              <a:solidFill>
                <a:srgbClr val="F6FFA6"/>
              </a:solidFill>
              <a:latin typeface="Quando" panose="02020603060000060704"/>
              <a:ea typeface="Quando" panose="02020603060000060704"/>
              <a:cs typeface="Quando" panose="02020603060000060704"/>
              <a:sym typeface="Quando" panose="020206030600000607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7259300" y="-567300"/>
            <a:ext cx="7200751" cy="2859631"/>
            <a:chOff x="0" y="0"/>
            <a:chExt cx="1896494" cy="7531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96494" cy="753154"/>
            </a:xfrm>
            <a:custGeom>
              <a:avLst/>
              <a:gdLst/>
              <a:ahLst/>
              <a:cxnLst/>
              <a:rect l="l" t="t" r="r" b="b"/>
              <a:pathLst>
                <a:path w="1896494" h="753154">
                  <a:moveTo>
                    <a:pt x="0" y="0"/>
                  </a:moveTo>
                  <a:lnTo>
                    <a:pt x="1896494" y="0"/>
                  </a:lnTo>
                  <a:lnTo>
                    <a:pt x="1896494" y="753154"/>
                  </a:lnTo>
                  <a:lnTo>
                    <a:pt x="0" y="753154"/>
                  </a:lnTo>
                  <a:close/>
                </a:path>
              </a:pathLst>
            </a:custGeom>
            <a:solidFill>
              <a:srgbClr val="8CA3A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896494" cy="8007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7259300" y="8008003"/>
            <a:ext cx="7849506" cy="2943943"/>
            <a:chOff x="0" y="0"/>
            <a:chExt cx="2067360" cy="77535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67360" cy="775359"/>
            </a:xfrm>
            <a:custGeom>
              <a:avLst/>
              <a:gdLst/>
              <a:ahLst/>
              <a:cxnLst/>
              <a:rect l="l" t="t" r="r" b="b"/>
              <a:pathLst>
                <a:path w="2067360" h="775359">
                  <a:moveTo>
                    <a:pt x="0" y="0"/>
                  </a:moveTo>
                  <a:lnTo>
                    <a:pt x="2067360" y="0"/>
                  </a:lnTo>
                  <a:lnTo>
                    <a:pt x="2067360" y="775359"/>
                  </a:lnTo>
                  <a:lnTo>
                    <a:pt x="0" y="775359"/>
                  </a:lnTo>
                  <a:close/>
                </a:path>
              </a:pathLst>
            </a:custGeom>
            <a:solidFill>
              <a:srgbClr val="5B5B5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067360" cy="8229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86748" y="33908"/>
            <a:ext cx="16972552" cy="10253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95"/>
              </a:lnSpc>
              <a:spcBef>
                <a:spcPct val="0"/>
              </a:spcBef>
            </a:pPr>
            <a:r>
              <a:rPr lang="en-US" sz="3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What is RAG?</a:t>
            </a:r>
            <a:endParaRPr lang="en-US" sz="38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4685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The full form of RAG is Retrieval Augmented Generation.</a:t>
            </a:r>
            <a:endParaRPr lang="en-US" sz="33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4685"/>
              </a:lnSpc>
              <a:spcBef>
                <a:spcPct val="0"/>
              </a:spcBef>
            </a:pPr>
          </a:p>
          <a:p>
            <a:pPr algn="l">
              <a:lnSpc>
                <a:spcPts val="4685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Retrieval Augmented Generation is a framework or a pipeline that allows your LLM to connect with current/real-world domain-specific data.</a:t>
            </a:r>
            <a:endParaRPr lang="en-US" sz="33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4685"/>
              </a:lnSpc>
              <a:spcBef>
                <a:spcPct val="0"/>
              </a:spcBef>
            </a:pPr>
          </a:p>
          <a:p>
            <a:pPr algn="l">
              <a:lnSpc>
                <a:spcPts val="4685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It is a combination of three English words: Retrieval, Augmented, and Generation.</a:t>
            </a:r>
            <a:endParaRPr lang="en-US" sz="33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4685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Retrieval is about extracting relevant information.</a:t>
            </a:r>
            <a:endParaRPr lang="en-US" sz="33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4685"/>
              </a:lnSpc>
              <a:spcBef>
                <a:spcPct val="0"/>
              </a:spcBef>
            </a:pPr>
          </a:p>
          <a:p>
            <a:pPr marL="734060" lvl="1" indent="-367030" algn="l">
              <a:lnSpc>
                <a:spcPts val="4825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Augmented refers</a:t>
            </a:r>
            <a:r>
              <a:rPr lang="en-US" sz="3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to using the relevant retrieved information with the input or from the input to the Large Language Model (LLM).</a:t>
            </a:r>
            <a:endParaRPr lang="en-US" sz="34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4825"/>
              </a:lnSpc>
            </a:pPr>
          </a:p>
          <a:p>
            <a:pPr marL="734060" lvl="1" indent="-367030" algn="l">
              <a:lnSpc>
                <a:spcPts val="4825"/>
              </a:lnSpc>
              <a:buFont typeface="Arial" panose="020B0604020202020204"/>
              <a:buChar char="•"/>
            </a:pPr>
            <a:r>
              <a:rPr lang="en-US" sz="3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Generation is the process of generating an output based on given inputs. In the context of LLMs, this means generating text based on an input prompt.</a:t>
            </a:r>
            <a:endParaRPr lang="en-US" sz="34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4825"/>
              </a:lnSpc>
            </a:pPr>
          </a:p>
          <a:p>
            <a:pPr marL="734060" lvl="1" indent="-367030" algn="l">
              <a:lnSpc>
                <a:spcPts val="4825"/>
              </a:lnSpc>
              <a:buFont typeface="Arial" panose="020B0604020202020204"/>
              <a:buChar char="•"/>
            </a:pPr>
            <a:r>
              <a:rPr lang="en-US" sz="3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The goal of RAG is simple: take information, pass it to an LLM, and based on that, generate output.</a:t>
            </a:r>
            <a:endParaRPr lang="en-US" sz="34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3141</Words>
  <Application>WPS Presentation</Application>
  <PresentationFormat>On-screen Show (4:3)</PresentationFormat>
  <Paragraphs>98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SimSun</vt:lpstr>
      <vt:lpstr>Wingdings</vt:lpstr>
      <vt:lpstr>Quando</vt:lpstr>
      <vt:lpstr>DM Sans</vt:lpstr>
      <vt:lpstr>Arial</vt:lpstr>
      <vt:lpstr>DM Sans Bold</vt:lpstr>
      <vt:lpstr>Canva Sans Bold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- Vector Databases &amp; RAG</dc:title>
  <dc:creator/>
  <dc:description>Presentation - Vector Databases &amp; RAG</dc:description>
  <cp:lastModifiedBy>Sahil</cp:lastModifiedBy>
  <cp:revision>2</cp:revision>
  <dcterms:created xsi:type="dcterms:W3CDTF">2006-08-16T00:00:00Z</dcterms:created>
  <dcterms:modified xsi:type="dcterms:W3CDTF">2025-05-30T17:06:54Z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AAE2C4D70CAA44D59B8A42EB298BEDD3_12</vt:lpwstr>
  </property>
  <property fmtid="{D5CDD505-2E9C-101B-9397-08002B2CF9AE}" pid="3" name="KSOProductBuildVer">
    <vt:lpwstr>1033-12.2.0.21179</vt:lpwstr>
  </property>
</Properties>
</file>