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2" r:id="rId5"/>
    <p:sldId id="283" r:id="rId6"/>
    <p:sldId id="275" r:id="rId7"/>
    <p:sldId id="273" r:id="rId8"/>
    <p:sldId id="278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4313-147C-4154-B356-5663264C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D17A-025A-442F-ACD2-C765CCAC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D7F3-F482-443E-9136-FECD314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8935-3A65-45EB-8CFF-565B1F0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05B7-3626-474B-8052-2313488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6C9-D790-4EFC-8847-9E1547C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78AB2-A829-495E-8654-9FDA87BF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79C0-D0E8-4A52-9DF0-EDE762E2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BC24-8522-452E-A4EB-0DF0465A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D54-D53C-4A99-80AC-7F6051D5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D755D-1FB6-4FD0-9021-AA3F40B7C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C714-C3BB-42A2-A27D-7EE6A0E9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345A-904E-493E-966F-FFCF6621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8138-385A-4528-9EDB-0EF274B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F9E7-0B01-4659-BA94-6A01A662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13D-7339-4F8C-8519-BDCB12DD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2FD4-0B34-49EB-8CD7-85E8AFFA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89F3-C08A-42D6-9FFE-CE1AAC9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E9F8-687F-4D35-A71A-4181025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4BED-5673-496A-99E4-C714401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ED74-2524-41D4-A7EE-E67B33E2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D6D-9A18-47E4-B290-E83EA4AD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653-5732-44E2-A8C7-CFCA08D2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DFA1-F83F-44BE-9EDE-62EA1709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7250-4D1E-4443-8EA7-1330414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C285-2ADE-44D8-AB0D-CD391AE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C82A-79C8-4656-AD10-92C398F8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29B2-5DDB-40FE-B850-5D770147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D3660-99F2-46E6-B91D-8A90B86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E774-E44A-4A90-85C6-A21121A2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6769-5A47-4F45-9A16-52B66BF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3C7-49C9-4331-89B7-83A62B26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3D5-BBBC-4375-B415-CB2CD619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D1C3-EEA2-4AFB-8354-79E945B5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580DC-8BD9-4EDE-B39F-65F9CA479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4D4CD-ACAA-4463-862F-737052FA5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37D-B0DB-4B28-82C1-2447127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B23C-4F1F-465D-A8D0-728EE82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0652-B0E1-4256-BEF2-760BE8A1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CEE1-21DB-4B27-8321-FD6B029C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05D5C-493E-4486-9649-B28648EE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F195-BF60-4E50-88AD-95BD92FA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70B2-3435-4314-808B-4B60DACB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E3E82-8354-4137-AE7E-5061C012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1F1B3-013D-4894-AB48-915E806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0563-41A6-4BC5-8A6D-B01338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B999-A45F-4481-92E5-A4E03235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1068-26F8-486E-9C25-69A850B4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323A-EF38-488D-BAF9-F135DF69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AF66-8218-4FCF-A59B-E0EE5BE7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F1A6-470F-4B7D-85FA-E683A58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26DC-FE90-4CC5-8C23-29667673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78F5-9C74-48CA-97A0-9C8BD7B2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F6043-8830-415A-84FD-51BE1E085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C0E4-773C-47C2-8165-26CAD6D3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980F-69F3-4EAD-968C-3E24A3C8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3DAC1-9892-44F2-BBAE-BFCF49B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357C-592D-49C4-AB7E-9700B69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25F7A-2977-4D46-9B13-862DA08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497C-2150-42EE-B905-EBFCB3A6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0950-B7FC-4F8E-96D7-84C08C74F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0B03-ADE7-4047-9AD3-B91A781EC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A56D-FA10-4A01-B2B0-CD75EB527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ptionbotdemo.azurewebsites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358" y="409995"/>
            <a:ext cx="5636107" cy="2297529"/>
          </a:xfrm>
        </p:spPr>
        <p:txBody>
          <a:bodyPr>
            <a:normAutofit/>
          </a:bodyPr>
          <a:lstStyle/>
          <a:p>
            <a:r>
              <a:rPr lang="en-US" sz="8000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608" y="3017621"/>
            <a:ext cx="3488878" cy="8210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CSE 499A Project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D0371D-9DFB-4D85-8D09-928F4DCAC7E8}"/>
              </a:ext>
            </a:extLst>
          </p:cNvPr>
          <p:cNvSpPr txBox="1">
            <a:spLocks/>
          </p:cNvSpPr>
          <p:nvPr/>
        </p:nvSpPr>
        <p:spPr>
          <a:xfrm>
            <a:off x="5289754" y="5415047"/>
            <a:ext cx="3324160" cy="122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Shahil Azmayish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1721552042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3048E-F271-478B-BB30-0A6E1E94E427}"/>
              </a:ext>
            </a:extLst>
          </p:cNvPr>
          <p:cNvSpPr txBox="1">
            <a:spLocks/>
          </p:cNvSpPr>
          <p:nvPr/>
        </p:nvSpPr>
        <p:spPr>
          <a:xfrm>
            <a:off x="8721000" y="5415047"/>
            <a:ext cx="3324160" cy="122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Zahidul Islam</a:t>
            </a:r>
          </a:p>
          <a:p>
            <a:r>
              <a:rPr lang="en-US" dirty="0"/>
              <a:t>1721957642</a:t>
            </a:r>
          </a:p>
          <a:p>
            <a:pPr lvl="0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C10AC-05FC-4DC9-9779-E740183DCA96}"/>
              </a:ext>
            </a:extLst>
          </p:cNvPr>
          <p:cNvSpPr txBox="1">
            <a:spLocks/>
          </p:cNvSpPr>
          <p:nvPr/>
        </p:nvSpPr>
        <p:spPr>
          <a:xfrm>
            <a:off x="5289754" y="4666916"/>
            <a:ext cx="3324160" cy="57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81B84B1-478C-4631-A273-7F6BD79B2661}"/>
              </a:ext>
            </a:extLst>
          </p:cNvPr>
          <p:cNvSpPr/>
          <p:nvPr/>
        </p:nvSpPr>
        <p:spPr>
          <a:xfrm rot="10800000">
            <a:off x="4951591" y="5512905"/>
            <a:ext cx="335113" cy="29154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67AFEB5-E983-4C44-BC02-D9A4C4444616}"/>
              </a:ext>
            </a:extLst>
          </p:cNvPr>
          <p:cNvSpPr/>
          <p:nvPr/>
        </p:nvSpPr>
        <p:spPr>
          <a:xfrm rot="10800000">
            <a:off x="8417039" y="5519531"/>
            <a:ext cx="335113" cy="29154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238A0B53-EBEA-48D5-9CDE-9BCC43AB7D19}"/>
              </a:ext>
            </a:extLst>
          </p:cNvPr>
          <p:cNvSpPr/>
          <p:nvPr/>
        </p:nvSpPr>
        <p:spPr>
          <a:xfrm>
            <a:off x="5536609" y="3116251"/>
            <a:ext cx="449654" cy="31020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6" grpId="0" animBg="1"/>
      <p:bldP spid="1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85">
            <a:extLst>
              <a:ext uri="{FF2B5EF4-FFF2-40B4-BE49-F238E27FC236}">
                <a16:creationId xmlns:a16="http://schemas.microsoft.com/office/drawing/2014/main" id="{616D71F5-5966-4056-835A-AADCBCA8FA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8665" y="1366060"/>
            <a:ext cx="3801255" cy="50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84">
            <a:extLst>
              <a:ext uri="{FF2B5EF4-FFF2-40B4-BE49-F238E27FC236}">
                <a16:creationId xmlns:a16="http://schemas.microsoft.com/office/drawing/2014/main" id="{742986FA-434B-4EBF-B493-B2BFD8FD4AC4}"/>
              </a:ext>
            </a:extLst>
          </p:cNvPr>
          <p:cNvSpPr txBox="1">
            <a:spLocks noGrp="1"/>
          </p:cNvSpPr>
          <p:nvPr/>
        </p:nvSpPr>
        <p:spPr>
          <a:xfrm>
            <a:off x="434095" y="1232137"/>
            <a:ext cx="5068500" cy="3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Pretrain RegionCNN for object regions (instead of images)</a:t>
            </a: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Detect top 19 regions (bounding boxes)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Sentence-image score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Accurecy -&gt;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19C364-A30A-49F4-81FB-6A3E5B6CDC72}"/>
              </a:ext>
            </a:extLst>
          </p:cNvPr>
          <p:cNvSpPr txBox="1">
            <a:spLocks/>
          </p:cNvSpPr>
          <p:nvPr/>
        </p:nvSpPr>
        <p:spPr>
          <a:xfrm>
            <a:off x="434095" y="272749"/>
            <a:ext cx="10058400" cy="752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20CF91C7-B20F-4ED1-BFBE-7A36EB4929B5}"/>
              </a:ext>
            </a:extLst>
          </p:cNvPr>
          <p:cNvSpPr txBox="1">
            <a:spLocks noGrp="1"/>
          </p:cNvSpPr>
          <p:nvPr/>
        </p:nvSpPr>
        <p:spPr>
          <a:xfrm>
            <a:off x="434095" y="4219096"/>
            <a:ext cx="8655300" cy="1928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sz="2400" dirty="0"/>
              <a:t>Multiple references for one image (usually 5)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Still not enough diversity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Not a lot of data</a:t>
            </a:r>
            <a:endParaRPr sz="24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ABD870-A0B1-4A0C-A254-273C68FC2530}"/>
              </a:ext>
            </a:extLst>
          </p:cNvPr>
          <p:cNvCxnSpPr/>
          <p:nvPr/>
        </p:nvCxnSpPr>
        <p:spPr>
          <a:xfrm>
            <a:off x="387927" y="12192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66F15D4A-7B43-456B-BF61-1B241344A829}"/>
              </a:ext>
            </a:extLst>
          </p:cNvPr>
          <p:cNvSpPr txBox="1">
            <a:spLocks/>
          </p:cNvSpPr>
          <p:nvPr/>
        </p:nvSpPr>
        <p:spPr>
          <a:xfrm>
            <a:off x="540327" y="5126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 analysis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784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700/1*myPdfDo7smjVYYh9en-kMQ.jpeg">
            <a:extLst>
              <a:ext uri="{FF2B5EF4-FFF2-40B4-BE49-F238E27FC236}">
                <a16:creationId xmlns:a16="http://schemas.microsoft.com/office/drawing/2014/main" id="{782BC0A8-2AAC-4201-95D8-AFA95E3B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16" y="189411"/>
            <a:ext cx="5827568" cy="387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A9EE7-ECC8-43B7-A004-F400F974B11D}"/>
              </a:ext>
            </a:extLst>
          </p:cNvPr>
          <p:cNvSpPr txBox="1"/>
          <p:nvPr/>
        </p:nvSpPr>
        <p:spPr>
          <a:xfrm>
            <a:off x="2696350" y="4308855"/>
            <a:ext cx="753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“A puppy on a blue towel” or “ A brown dog playing with a green ball”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22A52-99D8-4B24-AF07-A0CBFCBC69EA}"/>
              </a:ext>
            </a:extLst>
          </p:cNvPr>
          <p:cNvSpPr/>
          <p:nvPr/>
        </p:nvSpPr>
        <p:spPr>
          <a:xfrm>
            <a:off x="2361577" y="5574978"/>
            <a:ext cx="8203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first part is handled by CNNs and the second is handled by RNNs.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70A-F5A0-4096-BBF0-4BD3642DE1D9}"/>
              </a:ext>
            </a:extLst>
          </p:cNvPr>
          <p:cNvSpPr txBox="1"/>
          <p:nvPr/>
        </p:nvSpPr>
        <p:spPr>
          <a:xfrm>
            <a:off x="1902800" y="4864266"/>
            <a:ext cx="912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 captioning. It is the process of generating textual description from an image.</a:t>
            </a:r>
          </a:p>
        </p:txBody>
      </p:sp>
    </p:spTree>
    <p:extLst>
      <p:ext uri="{BB962C8B-B14F-4D97-AF65-F5344CB8AC3E}">
        <p14:creationId xmlns:p14="http://schemas.microsoft.com/office/powerpoint/2010/main" val="27202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6E5F-9AA9-470A-AFAA-F6EEEC39E3FF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4158673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9457-7E86-4312-95A1-29227DF111C9}"/>
              </a:ext>
            </a:extLst>
          </p:cNvPr>
          <p:cNvSpPr txBox="1">
            <a:spLocks/>
          </p:cNvSpPr>
          <p:nvPr/>
        </p:nvSpPr>
        <p:spPr>
          <a:xfrm>
            <a:off x="333893" y="1437719"/>
            <a:ext cx="11331633" cy="24811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problem was well researched by Andrej Karapathy in his PhD thesis at Stanford, who is also now the Director of AI at Tesla.</a:t>
            </a:r>
          </a:p>
          <a:p>
            <a:pPr marL="762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To get a better feel of this problem, I strongly recommend to use this state-of-the-art system created by Microsoft called as Caption Bot. Just go to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try uploading any picture you want; this system will generate a caption for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2AD2-F8B8-49E5-A6A7-608189BCE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9" t="6301"/>
          <a:stretch/>
        </p:blipFill>
        <p:spPr>
          <a:xfrm>
            <a:off x="5889914" y="1849164"/>
            <a:ext cx="412172" cy="545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62C78-EDC0-4D19-9D3D-F2DD84F9CD29}"/>
              </a:ext>
            </a:extLst>
          </p:cNvPr>
          <p:cNvCxnSpPr/>
          <p:nvPr/>
        </p:nvCxnSpPr>
        <p:spPr>
          <a:xfrm>
            <a:off x="387927" y="1072034"/>
            <a:ext cx="11365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1BB2D-275C-4003-9E23-48A83DC1286C}"/>
              </a:ext>
            </a:extLst>
          </p:cNvPr>
          <p:cNvSpPr/>
          <p:nvPr/>
        </p:nvSpPr>
        <p:spPr>
          <a:xfrm>
            <a:off x="1137315" y="4602633"/>
            <a:ext cx="2400173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Aid to the blind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21D5A-3DAB-473E-915C-864120BA9F5B}"/>
              </a:ext>
            </a:extLst>
          </p:cNvPr>
          <p:cNvSpPr/>
          <p:nvPr/>
        </p:nvSpPr>
        <p:spPr>
          <a:xfrm>
            <a:off x="4062977" y="4602634"/>
            <a:ext cx="2400173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Self driving cars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199A9-6A8F-48BA-82D8-30F6CDCE694A}"/>
              </a:ext>
            </a:extLst>
          </p:cNvPr>
          <p:cNvSpPr/>
          <p:nvPr/>
        </p:nvSpPr>
        <p:spPr>
          <a:xfrm>
            <a:off x="2169105" y="5470977"/>
            <a:ext cx="3448916" cy="120032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Automatic Captioning can help, make </a:t>
            </a:r>
            <a:r>
              <a:rPr lang="en-US" sz="2400" b="1" dirty="0"/>
              <a:t>Google Image Search </a:t>
            </a:r>
            <a:r>
              <a:rPr lang="en-US" sz="2400" dirty="0"/>
              <a:t>better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DD31F2-4710-40A2-A9EF-2BDC4D01007F}"/>
              </a:ext>
            </a:extLst>
          </p:cNvPr>
          <p:cNvSpPr/>
          <p:nvPr/>
        </p:nvSpPr>
        <p:spPr>
          <a:xfrm>
            <a:off x="7178366" y="4605390"/>
            <a:ext cx="3109420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In web development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41B87-48DD-4771-8094-48402CB4E3D8}"/>
              </a:ext>
            </a:extLst>
          </p:cNvPr>
          <p:cNvSpPr/>
          <p:nvPr/>
        </p:nvSpPr>
        <p:spPr>
          <a:xfrm>
            <a:off x="7178366" y="5609476"/>
            <a:ext cx="2871955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CCTV Cameras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335917-28DA-4B77-8550-B66F8F730C26}"/>
              </a:ext>
            </a:extLst>
          </p:cNvPr>
          <p:cNvSpPr txBox="1">
            <a:spLocks/>
          </p:cNvSpPr>
          <p:nvPr/>
        </p:nvSpPr>
        <p:spPr>
          <a:xfrm>
            <a:off x="333893" y="3806795"/>
            <a:ext cx="4158673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8021F-7EA0-402A-B1E8-4D420A3DF1AE}"/>
              </a:ext>
            </a:extLst>
          </p:cNvPr>
          <p:cNvCxnSpPr/>
          <p:nvPr/>
        </p:nvCxnSpPr>
        <p:spPr>
          <a:xfrm>
            <a:off x="333893" y="4366645"/>
            <a:ext cx="11365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61D3-82B6-45A0-AF91-4C634D52FE71}"/>
              </a:ext>
            </a:extLst>
          </p:cNvPr>
          <p:cNvSpPr txBox="1">
            <a:spLocks/>
          </p:cNvSpPr>
          <p:nvPr/>
        </p:nvSpPr>
        <p:spPr>
          <a:xfrm>
            <a:off x="790301" y="2152231"/>
            <a:ext cx="6396562" cy="93768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Collaboration: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688CE-BA78-4245-B131-D4C80975A761}"/>
              </a:ext>
            </a:extLst>
          </p:cNvPr>
          <p:cNvSpPr txBox="1"/>
          <p:nvPr/>
        </p:nvSpPr>
        <p:spPr>
          <a:xfrm>
            <a:off x="2795556" y="3082015"/>
            <a:ext cx="3543300" cy="2772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Since CSE299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Meeting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Who did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8C3514-BE25-4241-8BA4-CD9E7EBB374A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Course Overview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953EA-7A3D-4B15-A302-C821421C2F90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ABBDA0-A048-49D8-A6CA-7CDCA594B5DE}"/>
              </a:ext>
            </a:extLst>
          </p:cNvPr>
          <p:cNvSpPr/>
          <p:nvPr/>
        </p:nvSpPr>
        <p:spPr>
          <a:xfrm>
            <a:off x="5902039" y="2721427"/>
            <a:ext cx="6312130" cy="243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Bangla Image Captioning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 are working on our own Dataset</a:t>
            </a:r>
          </a:p>
          <a:p>
            <a:pPr lvl="2">
              <a:lnSpc>
                <a:spcPct val="11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Dataset: Dhaka2k21 (2k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898D-2EA3-40EB-9A4E-385C474183A9}"/>
              </a:ext>
            </a:extLst>
          </p:cNvPr>
          <p:cNvSpPr txBox="1">
            <a:spLocks/>
          </p:cNvSpPr>
          <p:nvPr/>
        </p:nvSpPr>
        <p:spPr>
          <a:xfrm>
            <a:off x="387927" y="1304278"/>
            <a:ext cx="7758546" cy="51935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Developing Deep Learning Model  -&gt; Google Colab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Dataset: Flicker8K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Check for some data quality.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Format data to make it consistent.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Reducing data &amp; Decompose data</a:t>
            </a:r>
            <a:r>
              <a:rPr lang="en-US" sz="2400" dirty="0"/>
              <a:t>.</a:t>
            </a:r>
          </a:p>
          <a:p>
            <a:pPr lvl="2">
              <a:lnSpc>
                <a:spcPct val="110000"/>
              </a:lnSpc>
            </a:pPr>
            <a:endParaRPr lang="en-US" sz="1050" dirty="0"/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Train With Progressive Loading (NEW)</a:t>
            </a:r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Generate New Captions</a:t>
            </a:r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Evaluate Model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marL="544068" lvl="1" indent="-342900">
              <a:lnSpc>
                <a:spcPct val="110000"/>
              </a:lnSpc>
              <a:buAutoNum type="alphaLcPeriod"/>
            </a:pPr>
            <a:endParaRPr lang="en-US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39478-C8CC-4E55-9164-89E6EBCCDF20}"/>
              </a:ext>
            </a:extLst>
          </p:cNvPr>
          <p:cNvSpPr/>
          <p:nvPr/>
        </p:nvSpPr>
        <p:spPr>
          <a:xfrm>
            <a:off x="6787345" y="3721074"/>
            <a:ext cx="3768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Preparing Photo Data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Preparing Text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412FF7-473F-4D68-988D-258A728A14DF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What part of the project is the most Original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4836D-278E-4D0A-B271-FE963DADC0FB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AC51257-149B-4745-AAE7-43E4D688B200}"/>
              </a:ext>
            </a:extLst>
          </p:cNvPr>
          <p:cNvSpPr txBox="1">
            <a:spLocks/>
          </p:cNvSpPr>
          <p:nvPr/>
        </p:nvSpPr>
        <p:spPr>
          <a:xfrm>
            <a:off x="6787345" y="2118405"/>
            <a:ext cx="3742110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Future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16A83-8959-45A6-9101-F1F1E9EF6083}"/>
              </a:ext>
            </a:extLst>
          </p:cNvPr>
          <p:cNvCxnSpPr/>
          <p:nvPr/>
        </p:nvCxnSpPr>
        <p:spPr>
          <a:xfrm>
            <a:off x="6761017" y="2721427"/>
            <a:ext cx="492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  <p:bldP spid="4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7">
            <a:extLst>
              <a:ext uri="{FF2B5EF4-FFF2-40B4-BE49-F238E27FC236}">
                <a16:creationId xmlns:a16="http://schemas.microsoft.com/office/drawing/2014/main" id="{4535144F-F73B-41CD-AFEE-6A43D708C648}"/>
              </a:ext>
            </a:extLst>
          </p:cNvPr>
          <p:cNvSpPr txBox="1">
            <a:spLocks noGrp="1"/>
          </p:cNvSpPr>
          <p:nvPr/>
        </p:nvSpPr>
        <p:spPr>
          <a:xfrm>
            <a:off x="700356" y="1195870"/>
            <a:ext cx="4459474" cy="5301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Model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RNN/LSTM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Type of non-linearity (sigmoid, tanh, RELU, etc)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Feed image to RNN on every step/once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Random initialization/pretrained models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3C04C6-2C45-4CF9-A60F-25010361637B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060ED4F-471B-401D-8FCC-B6522E5F4B73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Design Approach</a:t>
            </a:r>
          </a:p>
        </p:txBody>
      </p:sp>
      <p:sp>
        <p:nvSpPr>
          <p:cNvPr id="8" name="Shape 107">
            <a:extLst>
              <a:ext uri="{FF2B5EF4-FFF2-40B4-BE49-F238E27FC236}">
                <a16:creationId xmlns:a16="http://schemas.microsoft.com/office/drawing/2014/main" id="{39EB43CF-0BB1-45B4-893D-C8911D6D9BF1}"/>
              </a:ext>
            </a:extLst>
          </p:cNvPr>
          <p:cNvSpPr txBox="1">
            <a:spLocks/>
          </p:cNvSpPr>
          <p:nvPr/>
        </p:nvSpPr>
        <p:spPr>
          <a:xfrm>
            <a:off x="4825051" y="2396417"/>
            <a:ext cx="7105691" cy="393904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" sz="2800" dirty="0"/>
              <a:t>How to combine image and and sentence?</a:t>
            </a:r>
          </a:p>
          <a:p>
            <a:pPr>
              <a:buFont typeface="Calibri" panose="020F0502020204030204" pitchFamily="34" charset="0"/>
              <a:buNone/>
            </a:pPr>
            <a:r>
              <a:rPr lang="en" sz="2800" dirty="0"/>
              <a:t>RNN + CNN: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" sz="2800" dirty="0"/>
              <a:t>Encoder-decoder model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" sz="2800" dirty="0"/>
              <a:t>Multimodal layer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494496-D34D-4CD6-B2B2-97F64F3A5C4D}"/>
              </a:ext>
            </a:extLst>
          </p:cNvPr>
          <p:cNvSpPr txBox="1">
            <a:spLocks/>
          </p:cNvSpPr>
          <p:nvPr/>
        </p:nvSpPr>
        <p:spPr>
          <a:xfrm>
            <a:off x="4194239" y="1842097"/>
            <a:ext cx="4903051" cy="10079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600" dirty="0"/>
              <a:t>Models: RNN + CNN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BDF59-1691-4565-93A3-85AA8C3BEA7B}"/>
              </a:ext>
            </a:extLst>
          </p:cNvPr>
          <p:cNvCxnSpPr/>
          <p:nvPr/>
        </p:nvCxnSpPr>
        <p:spPr>
          <a:xfrm>
            <a:off x="4177614" y="2396417"/>
            <a:ext cx="428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9">
            <a:extLst>
              <a:ext uri="{FF2B5EF4-FFF2-40B4-BE49-F238E27FC236}">
                <a16:creationId xmlns:a16="http://schemas.microsoft.com/office/drawing/2014/main" id="{E4D6D79F-95CF-486D-AA65-CB27011CB3A1}"/>
              </a:ext>
            </a:extLst>
          </p:cNvPr>
          <p:cNvSpPr txBox="1">
            <a:spLocks noGrp="1"/>
          </p:cNvSpPr>
          <p:nvPr/>
        </p:nvSpPr>
        <p:spPr>
          <a:xfrm>
            <a:off x="454940" y="2942593"/>
            <a:ext cx="10643603" cy="69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 b="0" i="0" u="none" strike="noStrike" cap="none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Encoder-decoder model: image caption</a:t>
            </a:r>
          </a:p>
        </p:txBody>
      </p:sp>
      <p:pic>
        <p:nvPicPr>
          <p:cNvPr id="3" name="Shape 121">
            <a:extLst>
              <a:ext uri="{FF2B5EF4-FFF2-40B4-BE49-F238E27FC236}">
                <a16:creationId xmlns:a16="http://schemas.microsoft.com/office/drawing/2014/main" id="{452E18B6-AF99-4B59-8AC7-8D42ADDDBB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9412" y="3918565"/>
            <a:ext cx="9154788" cy="286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14">
            <a:extLst>
              <a:ext uri="{FF2B5EF4-FFF2-40B4-BE49-F238E27FC236}">
                <a16:creationId xmlns:a16="http://schemas.microsoft.com/office/drawing/2014/main" id="{42EC4FAB-DA64-4097-8182-116E105E15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12" y="1202268"/>
            <a:ext cx="9154788" cy="1921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2">
            <a:extLst>
              <a:ext uri="{FF2B5EF4-FFF2-40B4-BE49-F238E27FC236}">
                <a16:creationId xmlns:a16="http://schemas.microsoft.com/office/drawing/2014/main" id="{996D357F-5E49-4D51-8E43-F78394A5576E}"/>
              </a:ext>
            </a:extLst>
          </p:cNvPr>
          <p:cNvSpPr txBox="1">
            <a:spLocks noGrp="1"/>
          </p:cNvSpPr>
          <p:nvPr/>
        </p:nvSpPr>
        <p:spPr>
          <a:xfrm>
            <a:off x="454940" y="205244"/>
            <a:ext cx="11925184" cy="726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Encoder-decoder model: machine translation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F0B208-5B69-4882-AAAD-0C370F63177F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0E14AC-0C0A-4E81-9F77-4E0010EA1ED2}"/>
              </a:ext>
            </a:extLst>
          </p:cNvPr>
          <p:cNvCxnSpPr/>
          <p:nvPr/>
        </p:nvCxnSpPr>
        <p:spPr>
          <a:xfrm>
            <a:off x="235526" y="3770899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图片包含 游戏机&#10;&#10;已生成极高可信度的说明">
            <a:extLst>
              <a:ext uri="{FF2B5EF4-FFF2-40B4-BE49-F238E27FC236}">
                <a16:creationId xmlns:a16="http://schemas.microsoft.com/office/drawing/2014/main" id="{607A8FE8-2841-43CA-A79C-1D6D517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83" y="1158435"/>
            <a:ext cx="6967084" cy="3020025"/>
          </a:xfrm>
          <a:prstGeom prst="rect">
            <a:avLst/>
          </a:prstGeom>
        </p:spPr>
      </p:pic>
      <p:pic>
        <p:nvPicPr>
          <p:cNvPr id="7" name="图片 5" descr="图片包含 游戏机, 钟表&#10;&#10;已生成极高可信度的说明">
            <a:extLst>
              <a:ext uri="{FF2B5EF4-FFF2-40B4-BE49-F238E27FC236}">
                <a16:creationId xmlns:a16="http://schemas.microsoft.com/office/drawing/2014/main" id="{DB2929C6-385D-4120-840F-6ACA5F56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24" y="4424357"/>
            <a:ext cx="6334298" cy="2369380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AE3CCE27-0BF8-4E3D-9CE8-F289432AE975}"/>
              </a:ext>
            </a:extLst>
          </p:cNvPr>
          <p:cNvSpPr txBox="1"/>
          <p:nvPr/>
        </p:nvSpPr>
        <p:spPr>
          <a:xfrm>
            <a:off x="54033" y="1296818"/>
            <a:ext cx="550856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Extract feature vector from input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Based on pretrained ResNet50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Only require very small modifies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7D956-ACAB-471F-AD06-DD7216ADD3F5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BAAAE3B-503B-4594-936B-B7E4001C483B}"/>
              </a:ext>
            </a:extLst>
          </p:cNvPr>
          <p:cNvSpPr txBox="1">
            <a:spLocks/>
          </p:cNvSpPr>
          <p:nvPr/>
        </p:nvSpPr>
        <p:spPr>
          <a:xfrm>
            <a:off x="587433" y="3602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EncoderCNN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4A9BD-3ACD-4D85-9F56-EEFD332334C9}"/>
              </a:ext>
            </a:extLst>
          </p:cNvPr>
          <p:cNvSpPr txBox="1"/>
          <p:nvPr/>
        </p:nvSpPr>
        <p:spPr>
          <a:xfrm>
            <a:off x="54033" y="4740739"/>
            <a:ext cx="680396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LSTM: </a:t>
            </a:r>
            <a:r>
              <a:rPr lang="en-US" sz="2400" dirty="0">
                <a:ea typeface="+mn-lt"/>
                <a:cs typeface="+mn-lt"/>
              </a:rPr>
              <a:t>Long Short Term Memory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Multiple Copies of the same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Contained three gates to control the cell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Capable of learning long-term dependencies.</a:t>
            </a:r>
            <a:endParaRPr lang="en-US" altLang="zh-CN" sz="2400" dirty="0">
              <a:ea typeface="等线" panose="02010600030101010101" pitchFamily="2" charset="-122"/>
              <a:cs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5C6060-C4C6-417C-B423-EBCD38CD1243}"/>
              </a:ext>
            </a:extLst>
          </p:cNvPr>
          <p:cNvCxnSpPr/>
          <p:nvPr/>
        </p:nvCxnSpPr>
        <p:spPr>
          <a:xfrm>
            <a:off x="314262" y="4588438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5C66AF4-669F-483A-9D48-BB9F11078DBC}"/>
              </a:ext>
            </a:extLst>
          </p:cNvPr>
          <p:cNvSpPr txBox="1">
            <a:spLocks/>
          </p:cNvSpPr>
          <p:nvPr/>
        </p:nvSpPr>
        <p:spPr>
          <a:xfrm>
            <a:off x="587433" y="3881854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DecoderRNN</a:t>
            </a:r>
          </a:p>
        </p:txBody>
      </p:sp>
      <p:sp>
        <p:nvSpPr>
          <p:cNvPr id="10" name="椭圆 5">
            <a:extLst>
              <a:ext uri="{FF2B5EF4-FFF2-40B4-BE49-F238E27FC236}">
                <a16:creationId xmlns:a16="http://schemas.microsoft.com/office/drawing/2014/main" id="{B0FEE4C4-2891-4799-B181-846D5B6258EB}"/>
              </a:ext>
            </a:extLst>
          </p:cNvPr>
          <p:cNvSpPr/>
          <p:nvPr/>
        </p:nvSpPr>
        <p:spPr>
          <a:xfrm>
            <a:off x="8024384" y="4978279"/>
            <a:ext cx="1938766" cy="13831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EC2AD8E-AFFD-4F15-9BE2-FD645BC5BE52}"/>
              </a:ext>
            </a:extLst>
          </p:cNvPr>
          <p:cNvSpPr txBox="1">
            <a:spLocks/>
          </p:cNvSpPr>
          <p:nvPr/>
        </p:nvSpPr>
        <p:spPr>
          <a:xfrm>
            <a:off x="540327" y="469074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C3A4F-5690-407C-B21D-148D67EFA6EB}"/>
              </a:ext>
            </a:extLst>
          </p:cNvPr>
          <p:cNvSpPr/>
          <p:nvPr/>
        </p:nvSpPr>
        <p:spPr>
          <a:xfrm>
            <a:off x="5468849" y="1482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971B4-98D6-467F-94DD-F2A30E51D42B}"/>
              </a:ext>
            </a:extLst>
          </p:cNvPr>
          <p:cNvSpPr/>
          <p:nvPr/>
        </p:nvSpPr>
        <p:spPr>
          <a:xfrm>
            <a:off x="5883417" y="3315596"/>
            <a:ext cx="4967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Convolution2D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TimeDistributed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Embedding,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RepeatVector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Concatenate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64D26-706E-4111-8CB4-F461EBA6DFE7}"/>
              </a:ext>
            </a:extLst>
          </p:cNvPr>
          <p:cNvSpPr/>
          <p:nvPr/>
        </p:nvSpPr>
        <p:spPr>
          <a:xfrm>
            <a:off x="545598" y="54171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pretrained Convolutional neural network - ResNet50</a:t>
            </a:r>
          </a:p>
        </p:txBody>
      </p:sp>
      <p:pic>
        <p:nvPicPr>
          <p:cNvPr id="1026" name="Picture 2" descr="What is Google Colab?">
            <a:extLst>
              <a:ext uri="{FF2B5EF4-FFF2-40B4-BE49-F238E27FC236}">
                <a16:creationId xmlns:a16="http://schemas.microsoft.com/office/drawing/2014/main" id="{A974A0E4-4102-4FEF-B8AC-F0007F6D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6" y="1173862"/>
            <a:ext cx="2474269" cy="10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- Wikipedia">
            <a:extLst>
              <a:ext uri="{FF2B5EF4-FFF2-40B4-BE49-F238E27FC236}">
                <a16:creationId xmlns:a16="http://schemas.microsoft.com/office/drawing/2014/main" id="{F5F36799-0668-435F-898F-0E9C34EA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0" y="387466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reference — pandas 1.3.2 documentation">
            <a:extLst>
              <a:ext uri="{FF2B5EF4-FFF2-40B4-BE49-F238E27FC236}">
                <a16:creationId xmlns:a16="http://schemas.microsoft.com/office/drawing/2014/main" id="{3460720A-B475-4FA3-BF0F-D2AF6F0C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2" y="2057443"/>
            <a:ext cx="2865151" cy="11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 Launching Kickstarter Campaign for New AI Courses | by Synced |  SyncedReview | Medium">
            <a:extLst>
              <a:ext uri="{FF2B5EF4-FFF2-40B4-BE49-F238E27FC236}">
                <a16:creationId xmlns:a16="http://schemas.microsoft.com/office/drawing/2014/main" id="{984ED772-AAF5-4452-B74B-2E59666D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43" y="1025250"/>
            <a:ext cx="3752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I Overview — Matplotlib 3.4.3 documentation">
            <a:extLst>
              <a:ext uri="{FF2B5EF4-FFF2-40B4-BE49-F238E27FC236}">
                <a16:creationId xmlns:a16="http://schemas.microsoft.com/office/drawing/2014/main" id="{78879C3C-F46C-43B6-BCE8-EB40D0B8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1" y="3081945"/>
            <a:ext cx="3759126" cy="9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ras: the Python deep learning API">
            <a:extLst>
              <a:ext uri="{FF2B5EF4-FFF2-40B4-BE49-F238E27FC236}">
                <a16:creationId xmlns:a16="http://schemas.microsoft.com/office/drawing/2014/main" id="{74F4EF8B-5876-40F9-BF3C-A0EBE328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0" y="2244450"/>
            <a:ext cx="3109914" cy="9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9D8C6-6D7B-4349-8688-D29C3940A1A2}"/>
              </a:ext>
            </a:extLst>
          </p:cNvPr>
          <p:cNvCxnSpPr/>
          <p:nvPr/>
        </p:nvCxnSpPr>
        <p:spPr>
          <a:xfrm>
            <a:off x="387927" y="12192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Image Captioning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Shahil Azmayish</dc:creator>
  <cp:lastModifiedBy>Shahil Azmayish</cp:lastModifiedBy>
  <cp:revision>1</cp:revision>
  <dcterms:created xsi:type="dcterms:W3CDTF">2021-09-02T11:47:38Z</dcterms:created>
  <dcterms:modified xsi:type="dcterms:W3CDTF">2021-09-02T11:48:09Z</dcterms:modified>
</cp:coreProperties>
</file>